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67" r:id="rId2"/>
    <p:sldId id="268" r:id="rId3"/>
    <p:sldId id="257" r:id="rId4"/>
    <p:sldId id="262" r:id="rId5"/>
    <p:sldId id="270" r:id="rId6"/>
    <p:sldId id="265" r:id="rId7"/>
    <p:sldId id="266" r:id="rId8"/>
    <p:sldId id="271" r:id="rId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21" autoAdjust="0"/>
    <p:restoredTop sz="94709" autoAdjust="0"/>
  </p:normalViewPr>
  <p:slideViewPr>
    <p:cSldViewPr snapToGrid="0" snapToObjects="1">
      <p:cViewPr>
        <p:scale>
          <a:sx n="76" d="100"/>
          <a:sy n="76" d="100"/>
        </p:scale>
        <p:origin x="-258" y="-7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33DB8-A01D-2F4A-B036-2AEA0DD7AB02}"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s-ES"/>
        </a:p>
      </dgm:t>
    </dgm:pt>
    <dgm:pt modelId="{ED18680C-C31D-3E4E-8AB7-08E8AC698F03}">
      <dgm:prSet phldrT="[Texto]" custT="1"/>
      <dgm:spPr>
        <a:solidFill>
          <a:schemeClr val="accent1">
            <a:lumMod val="50000"/>
          </a:schemeClr>
        </a:solidFill>
        <a:ln>
          <a:solidFill>
            <a:srgbClr val="FFFFFF"/>
          </a:solidFill>
        </a:ln>
      </dgm:spPr>
      <dgm:t>
        <a:bodyPr/>
        <a:lstStyle/>
        <a:p>
          <a:r>
            <a:rPr lang="es-ES" sz="1200" dirty="0">
              <a:latin typeface="+mj-lt"/>
            </a:rPr>
            <a:t>1</a:t>
          </a:r>
        </a:p>
      </dgm:t>
    </dgm:pt>
    <dgm:pt modelId="{64CC8930-24C6-6140-A430-73180A0C10D2}" type="parTrans" cxnId="{92FCD2BD-9E82-4D40-A231-4196DCEB80FB}">
      <dgm:prSet/>
      <dgm:spPr/>
      <dgm:t>
        <a:bodyPr/>
        <a:lstStyle/>
        <a:p>
          <a:endParaRPr lang="es-ES" sz="1200">
            <a:latin typeface="+mj-lt"/>
          </a:endParaRPr>
        </a:p>
      </dgm:t>
    </dgm:pt>
    <dgm:pt modelId="{FAA1E944-FC00-594E-B64E-D454BC1BB431}" type="sibTrans" cxnId="{92FCD2BD-9E82-4D40-A231-4196DCEB80FB}">
      <dgm:prSet/>
      <dgm:spPr/>
      <dgm:t>
        <a:bodyPr/>
        <a:lstStyle/>
        <a:p>
          <a:endParaRPr lang="es-ES" sz="1200">
            <a:latin typeface="+mj-lt"/>
          </a:endParaRPr>
        </a:p>
      </dgm:t>
    </dgm:pt>
    <dgm:pt modelId="{AA192CA8-D32C-654C-841C-16C7A1D981A2}">
      <dgm:prSet phldrT="[Texto]" custT="1"/>
      <dgm:spPr>
        <a:solidFill>
          <a:schemeClr val="bg1">
            <a:lumMod val="85000"/>
            <a:alpha val="90000"/>
          </a:schemeClr>
        </a:solidFill>
      </dgm:spPr>
      <dgm:t>
        <a:bodyPr/>
        <a:lstStyle/>
        <a:p>
          <a:r>
            <a:rPr lang="es-ES" sz="1200" dirty="0">
              <a:latin typeface="+mj-lt"/>
            </a:rPr>
            <a:t>Integración de los equipos de trabajo y definición de responsables</a:t>
          </a:r>
        </a:p>
      </dgm:t>
    </dgm:pt>
    <dgm:pt modelId="{3A4F4E84-D1BF-DA42-8907-0DAED7D912C8}" type="parTrans" cxnId="{0244210F-31A3-F94A-9379-E097F0080933}">
      <dgm:prSet/>
      <dgm:spPr/>
      <dgm:t>
        <a:bodyPr/>
        <a:lstStyle/>
        <a:p>
          <a:endParaRPr lang="es-ES" sz="1200">
            <a:latin typeface="+mj-lt"/>
          </a:endParaRPr>
        </a:p>
      </dgm:t>
    </dgm:pt>
    <dgm:pt modelId="{6D092979-32E9-AF4B-99CF-972FA39ED5B4}" type="sibTrans" cxnId="{0244210F-31A3-F94A-9379-E097F0080933}">
      <dgm:prSet/>
      <dgm:spPr/>
      <dgm:t>
        <a:bodyPr/>
        <a:lstStyle/>
        <a:p>
          <a:endParaRPr lang="es-ES" sz="1200">
            <a:latin typeface="+mj-lt"/>
          </a:endParaRPr>
        </a:p>
      </dgm:t>
    </dgm:pt>
    <dgm:pt modelId="{AB9287C7-48C6-904D-A235-287F45AA86A9}">
      <dgm:prSet phldrT="[Texto]" custT="1"/>
      <dgm:spPr>
        <a:solidFill>
          <a:schemeClr val="accent1">
            <a:lumMod val="50000"/>
          </a:schemeClr>
        </a:solidFill>
        <a:ln>
          <a:noFill/>
        </a:ln>
      </dgm:spPr>
      <dgm:t>
        <a:bodyPr/>
        <a:lstStyle/>
        <a:p>
          <a:r>
            <a:rPr lang="es-ES" sz="1200">
              <a:latin typeface="+mj-lt"/>
            </a:rPr>
            <a:t>2</a:t>
          </a:r>
        </a:p>
      </dgm:t>
    </dgm:pt>
    <dgm:pt modelId="{F771BE4B-BCA5-3D4D-8566-8164061DA437}" type="parTrans" cxnId="{A88DADC8-B8A9-094A-98AC-3734E1FD67B4}">
      <dgm:prSet/>
      <dgm:spPr/>
      <dgm:t>
        <a:bodyPr/>
        <a:lstStyle/>
        <a:p>
          <a:endParaRPr lang="es-ES" sz="1200">
            <a:latin typeface="+mj-lt"/>
          </a:endParaRPr>
        </a:p>
      </dgm:t>
    </dgm:pt>
    <dgm:pt modelId="{A08ED722-122F-1D41-A44A-6512CD5960DA}" type="sibTrans" cxnId="{A88DADC8-B8A9-094A-98AC-3734E1FD67B4}">
      <dgm:prSet/>
      <dgm:spPr/>
      <dgm:t>
        <a:bodyPr/>
        <a:lstStyle/>
        <a:p>
          <a:endParaRPr lang="es-ES" sz="1200">
            <a:latin typeface="+mj-lt"/>
          </a:endParaRPr>
        </a:p>
      </dgm:t>
    </dgm:pt>
    <dgm:pt modelId="{D65273D0-490C-7045-A654-9D5C55A79F73}">
      <dgm:prSet phldrT="[Texto]" custT="1"/>
      <dgm:spPr>
        <a:solidFill>
          <a:srgbClr val="D9D9D9">
            <a:alpha val="90000"/>
          </a:srgbClr>
        </a:solidFill>
      </dgm:spPr>
      <dgm:t>
        <a:bodyPr/>
        <a:lstStyle/>
        <a:p>
          <a:r>
            <a:rPr lang="es-ES" sz="1200" dirty="0">
              <a:latin typeface="+mj-lt"/>
            </a:rPr>
            <a:t>Definición del alcance y los distintos formatos de la MIR a aplicar</a:t>
          </a:r>
        </a:p>
      </dgm:t>
    </dgm:pt>
    <dgm:pt modelId="{E1137E3D-15B6-BA42-A681-2B812BD9512C}" type="parTrans" cxnId="{1474100D-DCC5-5440-911F-88B5D6A7A0AD}">
      <dgm:prSet/>
      <dgm:spPr/>
      <dgm:t>
        <a:bodyPr/>
        <a:lstStyle/>
        <a:p>
          <a:endParaRPr lang="es-ES" sz="1200">
            <a:latin typeface="+mj-lt"/>
          </a:endParaRPr>
        </a:p>
      </dgm:t>
    </dgm:pt>
    <dgm:pt modelId="{CA306277-4E91-0442-8984-C63F51D49EB7}" type="sibTrans" cxnId="{1474100D-DCC5-5440-911F-88B5D6A7A0AD}">
      <dgm:prSet/>
      <dgm:spPr/>
      <dgm:t>
        <a:bodyPr/>
        <a:lstStyle/>
        <a:p>
          <a:endParaRPr lang="es-ES" sz="1200">
            <a:latin typeface="+mj-lt"/>
          </a:endParaRPr>
        </a:p>
      </dgm:t>
    </dgm:pt>
    <dgm:pt modelId="{71270A2D-E5CB-6843-818F-279573EB819F}">
      <dgm:prSet phldrT="[Texto]" custT="1"/>
      <dgm:spPr>
        <a:solidFill>
          <a:schemeClr val="accent1">
            <a:lumMod val="50000"/>
          </a:schemeClr>
        </a:solidFill>
        <a:ln>
          <a:noFill/>
        </a:ln>
      </dgm:spPr>
      <dgm:t>
        <a:bodyPr/>
        <a:lstStyle/>
        <a:p>
          <a:r>
            <a:rPr lang="es-ES" sz="1200">
              <a:latin typeface="+mj-lt"/>
            </a:rPr>
            <a:t>3</a:t>
          </a:r>
        </a:p>
      </dgm:t>
    </dgm:pt>
    <dgm:pt modelId="{60B9F15F-61BB-1B41-9010-1C23FCCBC495}" type="parTrans" cxnId="{ECC1C636-32E7-B641-8D29-B4F06AD85D32}">
      <dgm:prSet/>
      <dgm:spPr/>
      <dgm:t>
        <a:bodyPr/>
        <a:lstStyle/>
        <a:p>
          <a:endParaRPr lang="es-ES" sz="1200">
            <a:latin typeface="+mj-lt"/>
          </a:endParaRPr>
        </a:p>
      </dgm:t>
    </dgm:pt>
    <dgm:pt modelId="{BC02878A-2C9D-A142-82F7-D4142555324C}" type="sibTrans" cxnId="{ECC1C636-32E7-B641-8D29-B4F06AD85D32}">
      <dgm:prSet/>
      <dgm:spPr/>
      <dgm:t>
        <a:bodyPr/>
        <a:lstStyle/>
        <a:p>
          <a:endParaRPr lang="es-ES" sz="1200">
            <a:latin typeface="+mj-lt"/>
          </a:endParaRPr>
        </a:p>
      </dgm:t>
    </dgm:pt>
    <dgm:pt modelId="{CFE769EC-B45A-BA43-9227-AD9CD29CEF4C}">
      <dgm:prSet phldrT="[Texto]" custT="1"/>
      <dgm:spPr>
        <a:solidFill>
          <a:srgbClr val="D9D9D9">
            <a:alpha val="90000"/>
          </a:srgbClr>
        </a:solidFill>
      </dgm:spPr>
      <dgm:t>
        <a:bodyPr/>
        <a:lstStyle/>
        <a:p>
          <a:r>
            <a:rPr lang="es-ES" sz="1200">
              <a:latin typeface="+mj-lt"/>
            </a:rPr>
            <a:t>Diseño y definición de la calculadora económica para determinar el impacto de la regulación</a:t>
          </a:r>
        </a:p>
      </dgm:t>
    </dgm:pt>
    <dgm:pt modelId="{0F51C416-C9C9-D04B-BBB0-A67845A67D3C}" type="parTrans" cxnId="{B10EB109-58AE-8445-A8C0-7B89AB04F8E9}">
      <dgm:prSet/>
      <dgm:spPr/>
      <dgm:t>
        <a:bodyPr/>
        <a:lstStyle/>
        <a:p>
          <a:endParaRPr lang="es-ES" sz="1200">
            <a:latin typeface="+mj-lt"/>
          </a:endParaRPr>
        </a:p>
      </dgm:t>
    </dgm:pt>
    <dgm:pt modelId="{7427378B-DD75-5848-8F07-65435E9E62E2}" type="sibTrans" cxnId="{B10EB109-58AE-8445-A8C0-7B89AB04F8E9}">
      <dgm:prSet/>
      <dgm:spPr/>
      <dgm:t>
        <a:bodyPr/>
        <a:lstStyle/>
        <a:p>
          <a:endParaRPr lang="es-ES" sz="1200">
            <a:latin typeface="+mj-lt"/>
          </a:endParaRPr>
        </a:p>
      </dgm:t>
    </dgm:pt>
    <dgm:pt modelId="{CA175BF9-A2E4-8C4D-B65C-24B4BDE71BA6}">
      <dgm:prSet phldrT="[Texto]" custT="1"/>
      <dgm:spPr>
        <a:solidFill>
          <a:schemeClr val="accent1">
            <a:lumMod val="50000"/>
          </a:schemeClr>
        </a:solidFill>
        <a:ln>
          <a:noFill/>
        </a:ln>
      </dgm:spPr>
      <dgm:t>
        <a:bodyPr/>
        <a:lstStyle/>
        <a:p>
          <a:r>
            <a:rPr lang="es-ES" sz="1200">
              <a:latin typeface="+mj-lt"/>
            </a:rPr>
            <a:t>4</a:t>
          </a:r>
        </a:p>
      </dgm:t>
    </dgm:pt>
    <dgm:pt modelId="{BF341B93-41BE-5C48-90F4-5328CAD0ECE2}" type="parTrans" cxnId="{8B9D7FA5-60A1-4B46-BF1D-617E837BE752}">
      <dgm:prSet/>
      <dgm:spPr/>
      <dgm:t>
        <a:bodyPr/>
        <a:lstStyle/>
        <a:p>
          <a:endParaRPr lang="es-ES" sz="1200">
            <a:latin typeface="+mj-lt"/>
          </a:endParaRPr>
        </a:p>
      </dgm:t>
    </dgm:pt>
    <dgm:pt modelId="{8CA19AA8-BCEB-7342-95BD-04A0AB8D66BB}" type="sibTrans" cxnId="{8B9D7FA5-60A1-4B46-BF1D-617E837BE752}">
      <dgm:prSet/>
      <dgm:spPr/>
      <dgm:t>
        <a:bodyPr/>
        <a:lstStyle/>
        <a:p>
          <a:endParaRPr lang="es-ES" sz="1200">
            <a:latin typeface="+mj-lt"/>
          </a:endParaRPr>
        </a:p>
      </dgm:t>
    </dgm:pt>
    <dgm:pt modelId="{687859B2-141D-2F43-A3C4-A0CE71AF4926}">
      <dgm:prSet phldrT="[Texto]" custT="1"/>
      <dgm:spPr>
        <a:solidFill>
          <a:srgbClr val="D9D9D9">
            <a:alpha val="90000"/>
          </a:srgbClr>
        </a:solidFill>
      </dgm:spPr>
      <dgm:t>
        <a:bodyPr/>
        <a:lstStyle/>
        <a:p>
          <a:r>
            <a:rPr lang="es-ES" sz="1200" dirty="0">
              <a:latin typeface="+mj-lt"/>
            </a:rPr>
            <a:t>Diagnóstico y diseño del nuevo marco jurídico </a:t>
          </a:r>
          <a:r>
            <a:rPr lang="es-ES" sz="1200" dirty="0" smtClean="0">
              <a:latin typeface="+mj-lt"/>
            </a:rPr>
            <a:t>para la </a:t>
          </a:r>
          <a:r>
            <a:rPr lang="es-ES" sz="1200" dirty="0">
              <a:latin typeface="+mj-lt"/>
            </a:rPr>
            <a:t>operación y sistematización de la MIR</a:t>
          </a:r>
        </a:p>
      </dgm:t>
    </dgm:pt>
    <dgm:pt modelId="{406AF963-D7D0-0F4F-8FA3-3B37DB921384}" type="parTrans" cxnId="{BD6B4AB2-275B-9D4A-953D-995C08D93AB5}">
      <dgm:prSet/>
      <dgm:spPr/>
      <dgm:t>
        <a:bodyPr/>
        <a:lstStyle/>
        <a:p>
          <a:endParaRPr lang="es-ES" sz="1200">
            <a:latin typeface="+mj-lt"/>
          </a:endParaRPr>
        </a:p>
      </dgm:t>
    </dgm:pt>
    <dgm:pt modelId="{AF7979D6-0539-A544-96CA-45C6E85DE53A}" type="sibTrans" cxnId="{BD6B4AB2-275B-9D4A-953D-995C08D93AB5}">
      <dgm:prSet/>
      <dgm:spPr/>
      <dgm:t>
        <a:bodyPr/>
        <a:lstStyle/>
        <a:p>
          <a:endParaRPr lang="es-ES" sz="1200">
            <a:latin typeface="+mj-lt"/>
          </a:endParaRPr>
        </a:p>
      </dgm:t>
    </dgm:pt>
    <dgm:pt modelId="{B297D907-CFA9-594C-AB4D-0E28153019F0}">
      <dgm:prSet phldrT="[Texto]" custT="1"/>
      <dgm:spPr>
        <a:solidFill>
          <a:schemeClr val="accent1">
            <a:lumMod val="50000"/>
          </a:schemeClr>
        </a:solidFill>
        <a:ln>
          <a:noFill/>
        </a:ln>
      </dgm:spPr>
      <dgm:t>
        <a:bodyPr/>
        <a:lstStyle/>
        <a:p>
          <a:r>
            <a:rPr lang="es-ES" sz="1200">
              <a:latin typeface="+mj-lt"/>
            </a:rPr>
            <a:t>5</a:t>
          </a:r>
        </a:p>
      </dgm:t>
    </dgm:pt>
    <dgm:pt modelId="{8B15D83C-A4CC-4B4B-981E-F2DD3B688B3A}" type="parTrans" cxnId="{968F3D8E-BCDD-B245-A455-D870C202249C}">
      <dgm:prSet/>
      <dgm:spPr/>
      <dgm:t>
        <a:bodyPr/>
        <a:lstStyle/>
        <a:p>
          <a:endParaRPr lang="es-ES" sz="1200">
            <a:latin typeface="+mj-lt"/>
          </a:endParaRPr>
        </a:p>
      </dgm:t>
    </dgm:pt>
    <dgm:pt modelId="{5810AED9-C678-0D4F-9342-7D64E8E68982}" type="sibTrans" cxnId="{968F3D8E-BCDD-B245-A455-D870C202249C}">
      <dgm:prSet/>
      <dgm:spPr/>
      <dgm:t>
        <a:bodyPr/>
        <a:lstStyle/>
        <a:p>
          <a:endParaRPr lang="es-ES" sz="1200">
            <a:latin typeface="+mj-lt"/>
          </a:endParaRPr>
        </a:p>
      </dgm:t>
    </dgm:pt>
    <dgm:pt modelId="{DC5917AA-158E-254B-A12E-068FAEBC6541}">
      <dgm:prSet phldrT="[Texto]" custT="1"/>
      <dgm:spPr>
        <a:solidFill>
          <a:srgbClr val="D9D9D9">
            <a:alpha val="90000"/>
          </a:srgbClr>
        </a:solidFill>
      </dgm:spPr>
      <dgm:t>
        <a:bodyPr/>
        <a:lstStyle/>
        <a:p>
          <a:pPr algn="just"/>
          <a:r>
            <a:rPr lang="es-ES" sz="1200" dirty="0">
              <a:latin typeface="+mj-lt"/>
            </a:rPr>
            <a:t>Diseño del nuevo sistema informático para la sistematización de la </a:t>
          </a:r>
          <a:r>
            <a:rPr lang="es-ES" sz="1200" dirty="0" smtClean="0">
              <a:latin typeface="+mj-lt"/>
            </a:rPr>
            <a:t>MIR que interconecte a todas las dependencias estatales y permita la consulta pública de los anteproyectos y sus </a:t>
          </a:r>
          <a:r>
            <a:rPr lang="es-ES" sz="1200" dirty="0" err="1" smtClean="0">
              <a:latin typeface="+mj-lt"/>
            </a:rPr>
            <a:t>MIR´s</a:t>
          </a:r>
          <a:endParaRPr lang="es-ES" sz="1200" dirty="0">
            <a:latin typeface="+mj-lt"/>
          </a:endParaRPr>
        </a:p>
      </dgm:t>
    </dgm:pt>
    <dgm:pt modelId="{754B9242-D420-B941-9501-3AD9338ED730}" type="parTrans" cxnId="{0F10F1A0-CD21-2640-8ADF-BB780065C292}">
      <dgm:prSet/>
      <dgm:spPr/>
      <dgm:t>
        <a:bodyPr/>
        <a:lstStyle/>
        <a:p>
          <a:endParaRPr lang="es-ES" sz="1200">
            <a:latin typeface="+mj-lt"/>
          </a:endParaRPr>
        </a:p>
      </dgm:t>
    </dgm:pt>
    <dgm:pt modelId="{4D6DE447-FE3C-C243-ACB1-9D682E42BF61}" type="sibTrans" cxnId="{0F10F1A0-CD21-2640-8ADF-BB780065C292}">
      <dgm:prSet/>
      <dgm:spPr/>
      <dgm:t>
        <a:bodyPr/>
        <a:lstStyle/>
        <a:p>
          <a:endParaRPr lang="es-ES" sz="1200">
            <a:latin typeface="+mj-lt"/>
          </a:endParaRPr>
        </a:p>
      </dgm:t>
    </dgm:pt>
    <dgm:pt modelId="{55F21AA6-9E2D-B640-962E-131E6B13B784}">
      <dgm:prSet phldrT="[Texto]" custT="1"/>
      <dgm:spPr>
        <a:solidFill>
          <a:schemeClr val="accent1">
            <a:lumMod val="50000"/>
          </a:schemeClr>
        </a:solidFill>
        <a:ln>
          <a:noFill/>
        </a:ln>
      </dgm:spPr>
      <dgm:t>
        <a:bodyPr/>
        <a:lstStyle/>
        <a:p>
          <a:r>
            <a:rPr lang="es-ES" sz="1200">
              <a:latin typeface="+mj-lt"/>
            </a:rPr>
            <a:t>6</a:t>
          </a:r>
        </a:p>
      </dgm:t>
    </dgm:pt>
    <dgm:pt modelId="{4D5F9DFB-746D-CA42-A388-C063E44A6290}" type="parTrans" cxnId="{E27D0C8C-1001-D843-8F27-EDDCAC8455AE}">
      <dgm:prSet/>
      <dgm:spPr/>
      <dgm:t>
        <a:bodyPr/>
        <a:lstStyle/>
        <a:p>
          <a:endParaRPr lang="es-ES" sz="1200">
            <a:latin typeface="+mj-lt"/>
          </a:endParaRPr>
        </a:p>
      </dgm:t>
    </dgm:pt>
    <dgm:pt modelId="{0BD6B0D0-1A67-3A4E-85C5-1B8C674118BF}" type="sibTrans" cxnId="{E27D0C8C-1001-D843-8F27-EDDCAC8455AE}">
      <dgm:prSet/>
      <dgm:spPr/>
      <dgm:t>
        <a:bodyPr/>
        <a:lstStyle/>
        <a:p>
          <a:endParaRPr lang="es-ES" sz="1200">
            <a:latin typeface="+mj-lt"/>
          </a:endParaRPr>
        </a:p>
      </dgm:t>
    </dgm:pt>
    <dgm:pt modelId="{BA7B55CD-F52C-6441-8629-D84CDD25CB48}">
      <dgm:prSet phldrT="[Texto]" custT="1"/>
      <dgm:spPr>
        <a:solidFill>
          <a:srgbClr val="D9D9D9">
            <a:alpha val="90000"/>
          </a:srgbClr>
        </a:solidFill>
      </dgm:spPr>
      <dgm:t>
        <a:bodyPr/>
        <a:lstStyle/>
        <a:p>
          <a:pPr algn="l"/>
          <a:r>
            <a:rPr lang="es-ES" sz="1200" dirty="0">
              <a:latin typeface="+mj-lt"/>
            </a:rPr>
            <a:t>Capacitación al personal de las dependencias sobre mejora y gobernanza regulatoria, el nuevo marco jurídico, la operación del sistema informático y el llenado y evaluación de la MIR</a:t>
          </a:r>
        </a:p>
      </dgm:t>
    </dgm:pt>
    <dgm:pt modelId="{19062CAE-6677-DE4C-9C11-8DA74FC62A82}" type="parTrans" cxnId="{BB625299-1EAA-E64D-A397-4E181927E5A9}">
      <dgm:prSet/>
      <dgm:spPr/>
      <dgm:t>
        <a:bodyPr/>
        <a:lstStyle/>
        <a:p>
          <a:endParaRPr lang="es-ES" sz="1200">
            <a:latin typeface="+mj-lt"/>
          </a:endParaRPr>
        </a:p>
      </dgm:t>
    </dgm:pt>
    <dgm:pt modelId="{BED46A10-412B-D347-94C5-56601DF841AD}" type="sibTrans" cxnId="{BB625299-1EAA-E64D-A397-4E181927E5A9}">
      <dgm:prSet/>
      <dgm:spPr/>
      <dgm:t>
        <a:bodyPr/>
        <a:lstStyle/>
        <a:p>
          <a:endParaRPr lang="es-ES" sz="1200">
            <a:latin typeface="+mj-lt"/>
          </a:endParaRPr>
        </a:p>
      </dgm:t>
    </dgm:pt>
    <dgm:pt modelId="{3C8BA1FC-A688-5648-AF97-90649AC9EDAB}">
      <dgm:prSet phldrT="[Texto]" custT="1"/>
      <dgm:spPr>
        <a:solidFill>
          <a:schemeClr val="bg1">
            <a:lumMod val="85000"/>
            <a:alpha val="90000"/>
          </a:schemeClr>
        </a:solidFill>
      </dgm:spPr>
      <dgm:t>
        <a:bodyPr/>
        <a:lstStyle/>
        <a:p>
          <a:endParaRPr lang="es-ES" sz="1200" dirty="0">
            <a:latin typeface="+mj-lt"/>
          </a:endParaRPr>
        </a:p>
      </dgm:t>
    </dgm:pt>
    <dgm:pt modelId="{13BEA8D1-D982-094C-9CDE-C206DEB2C06F}" type="parTrans" cxnId="{89AFDA67-14E3-FE47-A173-6537187ADF8D}">
      <dgm:prSet/>
      <dgm:spPr/>
      <dgm:t>
        <a:bodyPr/>
        <a:lstStyle/>
        <a:p>
          <a:endParaRPr lang="es-ES" sz="1200">
            <a:latin typeface="+mj-lt"/>
          </a:endParaRPr>
        </a:p>
      </dgm:t>
    </dgm:pt>
    <dgm:pt modelId="{D0A85B93-C1D5-D049-AC05-A5775FF33F60}" type="sibTrans" cxnId="{89AFDA67-14E3-FE47-A173-6537187ADF8D}">
      <dgm:prSet/>
      <dgm:spPr/>
      <dgm:t>
        <a:bodyPr/>
        <a:lstStyle/>
        <a:p>
          <a:endParaRPr lang="es-ES" sz="1200">
            <a:latin typeface="+mj-lt"/>
          </a:endParaRPr>
        </a:p>
      </dgm:t>
    </dgm:pt>
    <dgm:pt modelId="{71C42646-3B1D-4B40-8D84-30DA4B771CBA}" type="pres">
      <dgm:prSet presAssocID="{9C133DB8-A01D-2F4A-B036-2AEA0DD7AB02}" presName="Name0" presStyleCnt="0">
        <dgm:presLayoutVars>
          <dgm:dir/>
          <dgm:animLvl val="lvl"/>
          <dgm:resizeHandles val="exact"/>
        </dgm:presLayoutVars>
      </dgm:prSet>
      <dgm:spPr/>
      <dgm:t>
        <a:bodyPr/>
        <a:lstStyle/>
        <a:p>
          <a:endParaRPr lang="es-ES"/>
        </a:p>
      </dgm:t>
    </dgm:pt>
    <dgm:pt modelId="{4C553862-CD6C-6340-AD17-782A4133C0B6}" type="pres">
      <dgm:prSet presAssocID="{ED18680C-C31D-3E4E-8AB7-08E8AC698F03}" presName="composite" presStyleCnt="0"/>
      <dgm:spPr/>
    </dgm:pt>
    <dgm:pt modelId="{22917F6E-FE90-F049-9001-9FB1912EDDBE}" type="pres">
      <dgm:prSet presAssocID="{ED18680C-C31D-3E4E-8AB7-08E8AC698F03}" presName="parTx" presStyleLbl="alignNode1" presStyleIdx="0" presStyleCnt="6" custScaleX="112891" custLinFactNeighborX="-1364" custLinFactNeighborY="7939">
        <dgm:presLayoutVars>
          <dgm:chMax val="0"/>
          <dgm:chPref val="0"/>
          <dgm:bulletEnabled val="1"/>
        </dgm:presLayoutVars>
      </dgm:prSet>
      <dgm:spPr/>
      <dgm:t>
        <a:bodyPr/>
        <a:lstStyle/>
        <a:p>
          <a:endParaRPr lang="es-ES"/>
        </a:p>
      </dgm:t>
    </dgm:pt>
    <dgm:pt modelId="{16F6974F-6C71-0340-89B9-FE2308882D64}" type="pres">
      <dgm:prSet presAssocID="{ED18680C-C31D-3E4E-8AB7-08E8AC698F03}" presName="desTx" presStyleLbl="alignAccFollowNode1" presStyleIdx="0" presStyleCnt="6" custScaleX="114310" custScaleY="100905" custLinFactNeighborX="-655" custLinFactNeighborY="2847">
        <dgm:presLayoutVars>
          <dgm:bulletEnabled val="1"/>
        </dgm:presLayoutVars>
      </dgm:prSet>
      <dgm:spPr/>
      <dgm:t>
        <a:bodyPr/>
        <a:lstStyle/>
        <a:p>
          <a:endParaRPr lang="es-ES"/>
        </a:p>
      </dgm:t>
    </dgm:pt>
    <dgm:pt modelId="{5F3640EC-3B0F-4F4E-B249-947E8DE584F2}" type="pres">
      <dgm:prSet presAssocID="{FAA1E944-FC00-594E-B64E-D454BC1BB431}" presName="space" presStyleCnt="0"/>
      <dgm:spPr/>
    </dgm:pt>
    <dgm:pt modelId="{E8C4616D-5A07-FB45-ABAC-CC7ECED74830}" type="pres">
      <dgm:prSet presAssocID="{AB9287C7-48C6-904D-A235-287F45AA86A9}" presName="composite" presStyleCnt="0"/>
      <dgm:spPr/>
    </dgm:pt>
    <dgm:pt modelId="{FE7432D2-CEAC-0847-A9C4-80BA3126FA54}" type="pres">
      <dgm:prSet presAssocID="{AB9287C7-48C6-904D-A235-287F45AA86A9}" presName="parTx" presStyleLbl="alignNode1" presStyleIdx="1" presStyleCnt="6">
        <dgm:presLayoutVars>
          <dgm:chMax val="0"/>
          <dgm:chPref val="0"/>
          <dgm:bulletEnabled val="1"/>
        </dgm:presLayoutVars>
      </dgm:prSet>
      <dgm:spPr/>
      <dgm:t>
        <a:bodyPr/>
        <a:lstStyle/>
        <a:p>
          <a:endParaRPr lang="es-ES"/>
        </a:p>
      </dgm:t>
    </dgm:pt>
    <dgm:pt modelId="{A881741A-28CB-CE4F-AF58-8C487D24C7E7}" type="pres">
      <dgm:prSet presAssocID="{AB9287C7-48C6-904D-A235-287F45AA86A9}" presName="desTx" presStyleLbl="alignAccFollowNode1" presStyleIdx="1" presStyleCnt="6">
        <dgm:presLayoutVars>
          <dgm:bulletEnabled val="1"/>
        </dgm:presLayoutVars>
      </dgm:prSet>
      <dgm:spPr/>
      <dgm:t>
        <a:bodyPr/>
        <a:lstStyle/>
        <a:p>
          <a:endParaRPr lang="es-ES"/>
        </a:p>
      </dgm:t>
    </dgm:pt>
    <dgm:pt modelId="{D6E53F5C-BABE-0941-B5E7-7A45B2334F44}" type="pres">
      <dgm:prSet presAssocID="{A08ED722-122F-1D41-A44A-6512CD5960DA}" presName="space" presStyleCnt="0"/>
      <dgm:spPr/>
    </dgm:pt>
    <dgm:pt modelId="{08EDF6B7-E224-E64E-8643-190F5FD2FE3B}" type="pres">
      <dgm:prSet presAssocID="{71270A2D-E5CB-6843-818F-279573EB819F}" presName="composite" presStyleCnt="0"/>
      <dgm:spPr/>
    </dgm:pt>
    <dgm:pt modelId="{616588A8-B469-F843-A6F4-7DBDAC999D88}" type="pres">
      <dgm:prSet presAssocID="{71270A2D-E5CB-6843-818F-279573EB819F}" presName="parTx" presStyleLbl="alignNode1" presStyleIdx="2" presStyleCnt="6">
        <dgm:presLayoutVars>
          <dgm:chMax val="0"/>
          <dgm:chPref val="0"/>
          <dgm:bulletEnabled val="1"/>
        </dgm:presLayoutVars>
      </dgm:prSet>
      <dgm:spPr/>
      <dgm:t>
        <a:bodyPr/>
        <a:lstStyle/>
        <a:p>
          <a:endParaRPr lang="es-ES"/>
        </a:p>
      </dgm:t>
    </dgm:pt>
    <dgm:pt modelId="{B2435AD8-01CA-2A46-9264-B711AB283B62}" type="pres">
      <dgm:prSet presAssocID="{71270A2D-E5CB-6843-818F-279573EB819F}" presName="desTx" presStyleLbl="alignAccFollowNode1" presStyleIdx="2" presStyleCnt="6">
        <dgm:presLayoutVars>
          <dgm:bulletEnabled val="1"/>
        </dgm:presLayoutVars>
      </dgm:prSet>
      <dgm:spPr/>
      <dgm:t>
        <a:bodyPr/>
        <a:lstStyle/>
        <a:p>
          <a:endParaRPr lang="es-ES"/>
        </a:p>
      </dgm:t>
    </dgm:pt>
    <dgm:pt modelId="{DB53B1D9-70E7-3348-B84C-AF533222DDE3}" type="pres">
      <dgm:prSet presAssocID="{BC02878A-2C9D-A142-82F7-D4142555324C}" presName="space" presStyleCnt="0"/>
      <dgm:spPr/>
    </dgm:pt>
    <dgm:pt modelId="{E00A07E0-E825-8642-AA9C-6D31DC6E5059}" type="pres">
      <dgm:prSet presAssocID="{CA175BF9-A2E4-8C4D-B65C-24B4BDE71BA6}" presName="composite" presStyleCnt="0"/>
      <dgm:spPr/>
    </dgm:pt>
    <dgm:pt modelId="{D991AEBD-F8B5-D146-B4E3-DFBFD1312E53}" type="pres">
      <dgm:prSet presAssocID="{CA175BF9-A2E4-8C4D-B65C-24B4BDE71BA6}" presName="parTx" presStyleLbl="alignNode1" presStyleIdx="3" presStyleCnt="6">
        <dgm:presLayoutVars>
          <dgm:chMax val="0"/>
          <dgm:chPref val="0"/>
          <dgm:bulletEnabled val="1"/>
        </dgm:presLayoutVars>
      </dgm:prSet>
      <dgm:spPr/>
      <dgm:t>
        <a:bodyPr/>
        <a:lstStyle/>
        <a:p>
          <a:endParaRPr lang="es-ES"/>
        </a:p>
      </dgm:t>
    </dgm:pt>
    <dgm:pt modelId="{CA2F98BE-9AE7-4C41-AF36-6DFF1F8D444F}" type="pres">
      <dgm:prSet presAssocID="{CA175BF9-A2E4-8C4D-B65C-24B4BDE71BA6}" presName="desTx" presStyleLbl="alignAccFollowNode1" presStyleIdx="3" presStyleCnt="6">
        <dgm:presLayoutVars>
          <dgm:bulletEnabled val="1"/>
        </dgm:presLayoutVars>
      </dgm:prSet>
      <dgm:spPr/>
      <dgm:t>
        <a:bodyPr/>
        <a:lstStyle/>
        <a:p>
          <a:endParaRPr lang="es-ES"/>
        </a:p>
      </dgm:t>
    </dgm:pt>
    <dgm:pt modelId="{73A484AB-2C6F-694D-B458-ED4423FC79DB}" type="pres">
      <dgm:prSet presAssocID="{8CA19AA8-BCEB-7342-95BD-04A0AB8D66BB}" presName="space" presStyleCnt="0"/>
      <dgm:spPr/>
    </dgm:pt>
    <dgm:pt modelId="{FC8B117D-430A-DE45-B6D1-F702462607B2}" type="pres">
      <dgm:prSet presAssocID="{B297D907-CFA9-594C-AB4D-0E28153019F0}" presName="composite" presStyleCnt="0"/>
      <dgm:spPr/>
    </dgm:pt>
    <dgm:pt modelId="{4A592DDC-90C6-1042-8D12-2813B5C79746}" type="pres">
      <dgm:prSet presAssocID="{B297D907-CFA9-594C-AB4D-0E28153019F0}" presName="parTx" presStyleLbl="alignNode1" presStyleIdx="4" presStyleCnt="6">
        <dgm:presLayoutVars>
          <dgm:chMax val="0"/>
          <dgm:chPref val="0"/>
          <dgm:bulletEnabled val="1"/>
        </dgm:presLayoutVars>
      </dgm:prSet>
      <dgm:spPr/>
      <dgm:t>
        <a:bodyPr/>
        <a:lstStyle/>
        <a:p>
          <a:endParaRPr lang="es-ES"/>
        </a:p>
      </dgm:t>
    </dgm:pt>
    <dgm:pt modelId="{4B2D5F97-5BD7-2145-90FD-F59ACA722546}" type="pres">
      <dgm:prSet presAssocID="{B297D907-CFA9-594C-AB4D-0E28153019F0}" presName="desTx" presStyleLbl="alignAccFollowNode1" presStyleIdx="4" presStyleCnt="6">
        <dgm:presLayoutVars>
          <dgm:bulletEnabled val="1"/>
        </dgm:presLayoutVars>
      </dgm:prSet>
      <dgm:spPr/>
      <dgm:t>
        <a:bodyPr/>
        <a:lstStyle/>
        <a:p>
          <a:endParaRPr lang="es-ES"/>
        </a:p>
      </dgm:t>
    </dgm:pt>
    <dgm:pt modelId="{B499DAFE-4691-9B47-9C8F-61DA866D766E}" type="pres">
      <dgm:prSet presAssocID="{5810AED9-C678-0D4F-9342-7D64E8E68982}" presName="space" presStyleCnt="0"/>
      <dgm:spPr/>
    </dgm:pt>
    <dgm:pt modelId="{194626C9-CD23-6A46-A6E2-F95EB7E30C7C}" type="pres">
      <dgm:prSet presAssocID="{55F21AA6-9E2D-B640-962E-131E6B13B784}" presName="composite" presStyleCnt="0"/>
      <dgm:spPr/>
    </dgm:pt>
    <dgm:pt modelId="{19B7A0F5-2796-0146-9C45-E682A2798441}" type="pres">
      <dgm:prSet presAssocID="{55F21AA6-9E2D-B640-962E-131E6B13B784}" presName="parTx" presStyleLbl="alignNode1" presStyleIdx="5" presStyleCnt="6" custLinFactNeighborX="844" custLinFactNeighborY="4034">
        <dgm:presLayoutVars>
          <dgm:chMax val="0"/>
          <dgm:chPref val="0"/>
          <dgm:bulletEnabled val="1"/>
        </dgm:presLayoutVars>
      </dgm:prSet>
      <dgm:spPr/>
      <dgm:t>
        <a:bodyPr/>
        <a:lstStyle/>
        <a:p>
          <a:endParaRPr lang="es-ES"/>
        </a:p>
      </dgm:t>
    </dgm:pt>
    <dgm:pt modelId="{2E94CBBA-502F-654F-9354-E1BA9E8497BD}" type="pres">
      <dgm:prSet presAssocID="{55F21AA6-9E2D-B640-962E-131E6B13B784}" presName="desTx" presStyleLbl="alignAccFollowNode1" presStyleIdx="5" presStyleCnt="6">
        <dgm:presLayoutVars>
          <dgm:bulletEnabled val="1"/>
        </dgm:presLayoutVars>
      </dgm:prSet>
      <dgm:spPr/>
      <dgm:t>
        <a:bodyPr/>
        <a:lstStyle/>
        <a:p>
          <a:endParaRPr lang="es-ES"/>
        </a:p>
      </dgm:t>
    </dgm:pt>
  </dgm:ptLst>
  <dgm:cxnLst>
    <dgm:cxn modelId="{B10EB109-58AE-8445-A8C0-7B89AB04F8E9}" srcId="{71270A2D-E5CB-6843-818F-279573EB819F}" destId="{CFE769EC-B45A-BA43-9227-AD9CD29CEF4C}" srcOrd="0" destOrd="0" parTransId="{0F51C416-C9C9-D04B-BBB0-A67845A67D3C}" sibTransId="{7427378B-DD75-5848-8F07-65435E9E62E2}"/>
    <dgm:cxn modelId="{042AF7C6-820C-3F4B-A61D-E26A2DB95237}" type="presOf" srcId="{DC5917AA-158E-254B-A12E-068FAEBC6541}" destId="{4B2D5F97-5BD7-2145-90FD-F59ACA722546}" srcOrd="0" destOrd="0" presId="urn:microsoft.com/office/officeart/2005/8/layout/hList1"/>
    <dgm:cxn modelId="{6495D436-7C5B-2C49-A917-CEB9852525D1}" type="presOf" srcId="{ED18680C-C31D-3E4E-8AB7-08E8AC698F03}" destId="{22917F6E-FE90-F049-9001-9FB1912EDDBE}" srcOrd="0" destOrd="0" presId="urn:microsoft.com/office/officeart/2005/8/layout/hList1"/>
    <dgm:cxn modelId="{F576054D-A3F0-6544-AC76-1C3D61BE44F2}" type="presOf" srcId="{B297D907-CFA9-594C-AB4D-0E28153019F0}" destId="{4A592DDC-90C6-1042-8D12-2813B5C79746}" srcOrd="0" destOrd="0" presId="urn:microsoft.com/office/officeart/2005/8/layout/hList1"/>
    <dgm:cxn modelId="{89AFDA67-14E3-FE47-A173-6537187ADF8D}" srcId="{ED18680C-C31D-3E4E-8AB7-08E8AC698F03}" destId="{3C8BA1FC-A688-5648-AF97-90649AC9EDAB}" srcOrd="1" destOrd="0" parTransId="{13BEA8D1-D982-094C-9CDE-C206DEB2C06F}" sibTransId="{D0A85B93-C1D5-D049-AC05-A5775FF33F60}"/>
    <dgm:cxn modelId="{DB235F77-034B-344B-8499-9A34D9ED2632}" type="presOf" srcId="{CA175BF9-A2E4-8C4D-B65C-24B4BDE71BA6}" destId="{D991AEBD-F8B5-D146-B4E3-DFBFD1312E53}" srcOrd="0" destOrd="0" presId="urn:microsoft.com/office/officeart/2005/8/layout/hList1"/>
    <dgm:cxn modelId="{0B82D303-7CB3-FB4F-AA24-D43B75B79A1A}" type="presOf" srcId="{9C133DB8-A01D-2F4A-B036-2AEA0DD7AB02}" destId="{71C42646-3B1D-4B40-8D84-30DA4B771CBA}" srcOrd="0" destOrd="0" presId="urn:microsoft.com/office/officeart/2005/8/layout/hList1"/>
    <dgm:cxn modelId="{92FCD2BD-9E82-4D40-A231-4196DCEB80FB}" srcId="{9C133DB8-A01D-2F4A-B036-2AEA0DD7AB02}" destId="{ED18680C-C31D-3E4E-8AB7-08E8AC698F03}" srcOrd="0" destOrd="0" parTransId="{64CC8930-24C6-6140-A430-73180A0C10D2}" sibTransId="{FAA1E944-FC00-594E-B64E-D454BC1BB431}"/>
    <dgm:cxn modelId="{DFB58EAE-A1FC-D340-91A4-0E1BF191ED1E}" type="presOf" srcId="{AB9287C7-48C6-904D-A235-287F45AA86A9}" destId="{FE7432D2-CEAC-0847-A9C4-80BA3126FA54}" srcOrd="0" destOrd="0" presId="urn:microsoft.com/office/officeart/2005/8/layout/hList1"/>
    <dgm:cxn modelId="{ECC1C636-32E7-B641-8D29-B4F06AD85D32}" srcId="{9C133DB8-A01D-2F4A-B036-2AEA0DD7AB02}" destId="{71270A2D-E5CB-6843-818F-279573EB819F}" srcOrd="2" destOrd="0" parTransId="{60B9F15F-61BB-1B41-9010-1C23FCCBC495}" sibTransId="{BC02878A-2C9D-A142-82F7-D4142555324C}"/>
    <dgm:cxn modelId="{9B93ADFF-F36D-644A-9E87-3EA2A57E0711}" type="presOf" srcId="{55F21AA6-9E2D-B640-962E-131E6B13B784}" destId="{19B7A0F5-2796-0146-9C45-E682A2798441}" srcOrd="0" destOrd="0" presId="urn:microsoft.com/office/officeart/2005/8/layout/hList1"/>
    <dgm:cxn modelId="{968F3D8E-BCDD-B245-A455-D870C202249C}" srcId="{9C133DB8-A01D-2F4A-B036-2AEA0DD7AB02}" destId="{B297D907-CFA9-594C-AB4D-0E28153019F0}" srcOrd="4" destOrd="0" parTransId="{8B15D83C-A4CC-4B4B-981E-F2DD3B688B3A}" sibTransId="{5810AED9-C678-0D4F-9342-7D64E8E68982}"/>
    <dgm:cxn modelId="{51C222DE-15BA-0649-8E87-6451935A599D}" type="presOf" srcId="{D65273D0-490C-7045-A654-9D5C55A79F73}" destId="{A881741A-28CB-CE4F-AF58-8C487D24C7E7}" srcOrd="0" destOrd="0" presId="urn:microsoft.com/office/officeart/2005/8/layout/hList1"/>
    <dgm:cxn modelId="{A88DADC8-B8A9-094A-98AC-3734E1FD67B4}" srcId="{9C133DB8-A01D-2F4A-B036-2AEA0DD7AB02}" destId="{AB9287C7-48C6-904D-A235-287F45AA86A9}" srcOrd="1" destOrd="0" parTransId="{F771BE4B-BCA5-3D4D-8566-8164061DA437}" sibTransId="{A08ED722-122F-1D41-A44A-6512CD5960DA}"/>
    <dgm:cxn modelId="{0244210F-31A3-F94A-9379-E097F0080933}" srcId="{ED18680C-C31D-3E4E-8AB7-08E8AC698F03}" destId="{AA192CA8-D32C-654C-841C-16C7A1D981A2}" srcOrd="0" destOrd="0" parTransId="{3A4F4E84-D1BF-DA42-8907-0DAED7D912C8}" sibTransId="{6D092979-32E9-AF4B-99CF-972FA39ED5B4}"/>
    <dgm:cxn modelId="{BD6B4AB2-275B-9D4A-953D-995C08D93AB5}" srcId="{CA175BF9-A2E4-8C4D-B65C-24B4BDE71BA6}" destId="{687859B2-141D-2F43-A3C4-A0CE71AF4926}" srcOrd="0" destOrd="0" parTransId="{406AF963-D7D0-0F4F-8FA3-3B37DB921384}" sibTransId="{AF7979D6-0539-A544-96CA-45C6E85DE53A}"/>
    <dgm:cxn modelId="{E861C0C6-AF5A-BA49-BC2B-5E068D786965}" type="presOf" srcId="{687859B2-141D-2F43-A3C4-A0CE71AF4926}" destId="{CA2F98BE-9AE7-4C41-AF36-6DFF1F8D444F}" srcOrd="0" destOrd="0" presId="urn:microsoft.com/office/officeart/2005/8/layout/hList1"/>
    <dgm:cxn modelId="{8B9D7FA5-60A1-4B46-BF1D-617E837BE752}" srcId="{9C133DB8-A01D-2F4A-B036-2AEA0DD7AB02}" destId="{CA175BF9-A2E4-8C4D-B65C-24B4BDE71BA6}" srcOrd="3" destOrd="0" parTransId="{BF341B93-41BE-5C48-90F4-5328CAD0ECE2}" sibTransId="{8CA19AA8-BCEB-7342-95BD-04A0AB8D66BB}"/>
    <dgm:cxn modelId="{BB625299-1EAA-E64D-A397-4E181927E5A9}" srcId="{55F21AA6-9E2D-B640-962E-131E6B13B784}" destId="{BA7B55CD-F52C-6441-8629-D84CDD25CB48}" srcOrd="0" destOrd="0" parTransId="{19062CAE-6677-DE4C-9C11-8DA74FC62A82}" sibTransId="{BED46A10-412B-D347-94C5-56601DF841AD}"/>
    <dgm:cxn modelId="{C2AF6064-B9D5-8A48-8D29-8DC1EEDB241D}" type="presOf" srcId="{CFE769EC-B45A-BA43-9227-AD9CD29CEF4C}" destId="{B2435AD8-01CA-2A46-9264-B711AB283B62}" srcOrd="0" destOrd="0" presId="urn:microsoft.com/office/officeart/2005/8/layout/hList1"/>
    <dgm:cxn modelId="{53E99601-D8AB-D345-BD62-82DFF00DD82F}" type="presOf" srcId="{71270A2D-E5CB-6843-818F-279573EB819F}" destId="{616588A8-B469-F843-A6F4-7DBDAC999D88}" srcOrd="0" destOrd="0" presId="urn:microsoft.com/office/officeart/2005/8/layout/hList1"/>
    <dgm:cxn modelId="{0F10F1A0-CD21-2640-8ADF-BB780065C292}" srcId="{B297D907-CFA9-594C-AB4D-0E28153019F0}" destId="{DC5917AA-158E-254B-A12E-068FAEBC6541}" srcOrd="0" destOrd="0" parTransId="{754B9242-D420-B941-9501-3AD9338ED730}" sibTransId="{4D6DE447-FE3C-C243-ACB1-9D682E42BF61}"/>
    <dgm:cxn modelId="{A85452E4-6578-3A4D-B845-AF20296008F4}" type="presOf" srcId="{BA7B55CD-F52C-6441-8629-D84CDD25CB48}" destId="{2E94CBBA-502F-654F-9354-E1BA9E8497BD}" srcOrd="0" destOrd="0" presId="urn:microsoft.com/office/officeart/2005/8/layout/hList1"/>
    <dgm:cxn modelId="{310AAE74-5692-4E47-9C84-14758111CCD5}" type="presOf" srcId="{AA192CA8-D32C-654C-841C-16C7A1D981A2}" destId="{16F6974F-6C71-0340-89B9-FE2308882D64}" srcOrd="0" destOrd="0" presId="urn:microsoft.com/office/officeart/2005/8/layout/hList1"/>
    <dgm:cxn modelId="{1474100D-DCC5-5440-911F-88B5D6A7A0AD}" srcId="{AB9287C7-48C6-904D-A235-287F45AA86A9}" destId="{D65273D0-490C-7045-A654-9D5C55A79F73}" srcOrd="0" destOrd="0" parTransId="{E1137E3D-15B6-BA42-A681-2B812BD9512C}" sibTransId="{CA306277-4E91-0442-8984-C63F51D49EB7}"/>
    <dgm:cxn modelId="{E27D0C8C-1001-D843-8F27-EDDCAC8455AE}" srcId="{9C133DB8-A01D-2F4A-B036-2AEA0DD7AB02}" destId="{55F21AA6-9E2D-B640-962E-131E6B13B784}" srcOrd="5" destOrd="0" parTransId="{4D5F9DFB-746D-CA42-A388-C063E44A6290}" sibTransId="{0BD6B0D0-1A67-3A4E-85C5-1B8C674118BF}"/>
    <dgm:cxn modelId="{3ACA3F66-68C1-394F-A358-05D3B7840808}" type="presOf" srcId="{3C8BA1FC-A688-5648-AF97-90649AC9EDAB}" destId="{16F6974F-6C71-0340-89B9-FE2308882D64}" srcOrd="0" destOrd="1" presId="urn:microsoft.com/office/officeart/2005/8/layout/hList1"/>
    <dgm:cxn modelId="{6B21C1E5-5236-9D46-9FB4-9EDDED8D52EF}" type="presParOf" srcId="{71C42646-3B1D-4B40-8D84-30DA4B771CBA}" destId="{4C553862-CD6C-6340-AD17-782A4133C0B6}" srcOrd="0" destOrd="0" presId="urn:microsoft.com/office/officeart/2005/8/layout/hList1"/>
    <dgm:cxn modelId="{16960F28-F416-1D48-92AB-12BE3A66552E}" type="presParOf" srcId="{4C553862-CD6C-6340-AD17-782A4133C0B6}" destId="{22917F6E-FE90-F049-9001-9FB1912EDDBE}" srcOrd="0" destOrd="0" presId="urn:microsoft.com/office/officeart/2005/8/layout/hList1"/>
    <dgm:cxn modelId="{A20027CD-084D-8D4C-AFC5-2083307B8340}" type="presParOf" srcId="{4C553862-CD6C-6340-AD17-782A4133C0B6}" destId="{16F6974F-6C71-0340-89B9-FE2308882D64}" srcOrd="1" destOrd="0" presId="urn:microsoft.com/office/officeart/2005/8/layout/hList1"/>
    <dgm:cxn modelId="{6F4F66FE-B547-A646-B2FB-F2DF88EB7D37}" type="presParOf" srcId="{71C42646-3B1D-4B40-8D84-30DA4B771CBA}" destId="{5F3640EC-3B0F-4F4E-B249-947E8DE584F2}" srcOrd="1" destOrd="0" presId="urn:microsoft.com/office/officeart/2005/8/layout/hList1"/>
    <dgm:cxn modelId="{CBE5AB9D-5066-7F46-8F4C-F579EBDFABAC}" type="presParOf" srcId="{71C42646-3B1D-4B40-8D84-30DA4B771CBA}" destId="{E8C4616D-5A07-FB45-ABAC-CC7ECED74830}" srcOrd="2" destOrd="0" presId="urn:microsoft.com/office/officeart/2005/8/layout/hList1"/>
    <dgm:cxn modelId="{B4EEE9C7-19A7-814C-A222-02DD7F0433CE}" type="presParOf" srcId="{E8C4616D-5A07-FB45-ABAC-CC7ECED74830}" destId="{FE7432D2-CEAC-0847-A9C4-80BA3126FA54}" srcOrd="0" destOrd="0" presId="urn:microsoft.com/office/officeart/2005/8/layout/hList1"/>
    <dgm:cxn modelId="{39304FC1-A5AA-1A43-9D68-887DF41833D0}" type="presParOf" srcId="{E8C4616D-5A07-FB45-ABAC-CC7ECED74830}" destId="{A881741A-28CB-CE4F-AF58-8C487D24C7E7}" srcOrd="1" destOrd="0" presId="urn:microsoft.com/office/officeart/2005/8/layout/hList1"/>
    <dgm:cxn modelId="{B5122913-0725-C148-8114-810D502C0F07}" type="presParOf" srcId="{71C42646-3B1D-4B40-8D84-30DA4B771CBA}" destId="{D6E53F5C-BABE-0941-B5E7-7A45B2334F44}" srcOrd="3" destOrd="0" presId="urn:microsoft.com/office/officeart/2005/8/layout/hList1"/>
    <dgm:cxn modelId="{EFCEB6FE-B677-ED41-B748-370CC0ACDEE3}" type="presParOf" srcId="{71C42646-3B1D-4B40-8D84-30DA4B771CBA}" destId="{08EDF6B7-E224-E64E-8643-190F5FD2FE3B}" srcOrd="4" destOrd="0" presId="urn:microsoft.com/office/officeart/2005/8/layout/hList1"/>
    <dgm:cxn modelId="{F59435C0-BC96-454D-8FD6-86C0A7702191}" type="presParOf" srcId="{08EDF6B7-E224-E64E-8643-190F5FD2FE3B}" destId="{616588A8-B469-F843-A6F4-7DBDAC999D88}" srcOrd="0" destOrd="0" presId="urn:microsoft.com/office/officeart/2005/8/layout/hList1"/>
    <dgm:cxn modelId="{C9760232-AD30-3443-871E-47D35D824701}" type="presParOf" srcId="{08EDF6B7-E224-E64E-8643-190F5FD2FE3B}" destId="{B2435AD8-01CA-2A46-9264-B711AB283B62}" srcOrd="1" destOrd="0" presId="urn:microsoft.com/office/officeart/2005/8/layout/hList1"/>
    <dgm:cxn modelId="{D08320BE-9B94-1E4F-B00F-57AB403DDBFE}" type="presParOf" srcId="{71C42646-3B1D-4B40-8D84-30DA4B771CBA}" destId="{DB53B1D9-70E7-3348-B84C-AF533222DDE3}" srcOrd="5" destOrd="0" presId="urn:microsoft.com/office/officeart/2005/8/layout/hList1"/>
    <dgm:cxn modelId="{B18AB317-9BE9-9C48-A2D8-1484D574372C}" type="presParOf" srcId="{71C42646-3B1D-4B40-8D84-30DA4B771CBA}" destId="{E00A07E0-E825-8642-AA9C-6D31DC6E5059}" srcOrd="6" destOrd="0" presId="urn:microsoft.com/office/officeart/2005/8/layout/hList1"/>
    <dgm:cxn modelId="{FFA6C04E-9188-F44B-9E28-7F15625B21B1}" type="presParOf" srcId="{E00A07E0-E825-8642-AA9C-6D31DC6E5059}" destId="{D991AEBD-F8B5-D146-B4E3-DFBFD1312E53}" srcOrd="0" destOrd="0" presId="urn:microsoft.com/office/officeart/2005/8/layout/hList1"/>
    <dgm:cxn modelId="{ADE158A6-962A-5F42-9FDF-6AC7D218CA2C}" type="presParOf" srcId="{E00A07E0-E825-8642-AA9C-6D31DC6E5059}" destId="{CA2F98BE-9AE7-4C41-AF36-6DFF1F8D444F}" srcOrd="1" destOrd="0" presId="urn:microsoft.com/office/officeart/2005/8/layout/hList1"/>
    <dgm:cxn modelId="{7918D247-CD3A-F043-A4D8-F06A1BB5B4C3}" type="presParOf" srcId="{71C42646-3B1D-4B40-8D84-30DA4B771CBA}" destId="{73A484AB-2C6F-694D-B458-ED4423FC79DB}" srcOrd="7" destOrd="0" presId="urn:microsoft.com/office/officeart/2005/8/layout/hList1"/>
    <dgm:cxn modelId="{29959D79-94D6-E84E-BD44-8922B5A6CE6A}" type="presParOf" srcId="{71C42646-3B1D-4B40-8D84-30DA4B771CBA}" destId="{FC8B117D-430A-DE45-B6D1-F702462607B2}" srcOrd="8" destOrd="0" presId="urn:microsoft.com/office/officeart/2005/8/layout/hList1"/>
    <dgm:cxn modelId="{2DF0209C-1744-9747-A3B7-4FA5E4359404}" type="presParOf" srcId="{FC8B117D-430A-DE45-B6D1-F702462607B2}" destId="{4A592DDC-90C6-1042-8D12-2813B5C79746}" srcOrd="0" destOrd="0" presId="urn:microsoft.com/office/officeart/2005/8/layout/hList1"/>
    <dgm:cxn modelId="{EDADDA94-02DE-054C-86BB-338A19212862}" type="presParOf" srcId="{FC8B117D-430A-DE45-B6D1-F702462607B2}" destId="{4B2D5F97-5BD7-2145-90FD-F59ACA722546}" srcOrd="1" destOrd="0" presId="urn:microsoft.com/office/officeart/2005/8/layout/hList1"/>
    <dgm:cxn modelId="{E2C55A32-D582-E84A-BAB1-21273ADD10A4}" type="presParOf" srcId="{71C42646-3B1D-4B40-8D84-30DA4B771CBA}" destId="{B499DAFE-4691-9B47-9C8F-61DA866D766E}" srcOrd="9" destOrd="0" presId="urn:microsoft.com/office/officeart/2005/8/layout/hList1"/>
    <dgm:cxn modelId="{C0094275-88F8-E04F-A07B-B3230C866FEB}" type="presParOf" srcId="{71C42646-3B1D-4B40-8D84-30DA4B771CBA}" destId="{194626C9-CD23-6A46-A6E2-F95EB7E30C7C}" srcOrd="10" destOrd="0" presId="urn:microsoft.com/office/officeart/2005/8/layout/hList1"/>
    <dgm:cxn modelId="{578ED048-70D8-1945-BD0D-30E53CB55C62}" type="presParOf" srcId="{194626C9-CD23-6A46-A6E2-F95EB7E30C7C}" destId="{19B7A0F5-2796-0146-9C45-E682A2798441}" srcOrd="0" destOrd="0" presId="urn:microsoft.com/office/officeart/2005/8/layout/hList1"/>
    <dgm:cxn modelId="{FC054D70-FA7A-0A46-9AD0-491072024506}" type="presParOf" srcId="{194626C9-CD23-6A46-A6E2-F95EB7E30C7C}" destId="{2E94CBBA-502F-654F-9354-E1BA9E8497BD}" srcOrd="1" destOrd="0" presId="urn:microsoft.com/office/officeart/2005/8/layout/h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7F6E-FE90-F049-9001-9FB1912EDDBE}">
      <dsp:nvSpPr>
        <dsp:cNvPr id="0" name=""/>
        <dsp:cNvSpPr/>
      </dsp:nvSpPr>
      <dsp:spPr>
        <a:xfrm>
          <a:off x="2245" y="264311"/>
          <a:ext cx="1193149" cy="477259"/>
        </a:xfrm>
        <a:prstGeom prst="rect">
          <a:avLst/>
        </a:prstGeom>
        <a:solidFill>
          <a:srgbClr val="10253F"/>
        </a:solidFill>
        <a:ln w="9525" cap="flat" cmpd="sng" algn="ctr">
          <a:solidFill>
            <a:srgbClr val="FFFFFF"/>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1</a:t>
          </a:r>
        </a:p>
      </dsp:txBody>
      <dsp:txXfrm>
        <a:off x="2245" y="264311"/>
        <a:ext cx="1193149" cy="477259"/>
      </dsp:txXfrm>
    </dsp:sp>
    <dsp:sp modelId="{16F6974F-6C71-0340-89B9-FE2308882D64}">
      <dsp:nvSpPr>
        <dsp:cNvPr id="0" name=""/>
        <dsp:cNvSpPr/>
      </dsp:nvSpPr>
      <dsp:spPr>
        <a:xfrm>
          <a:off x="2245" y="741570"/>
          <a:ext cx="1193149" cy="2810880"/>
        </a:xfrm>
        <a:prstGeom prst="rect">
          <a:avLst/>
        </a:prstGeom>
        <a:solidFill>
          <a:schemeClr val="bg1">
            <a:lumMod val="85000"/>
            <a:alpha val="9000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a:latin typeface="+mj-lt"/>
            </a:rPr>
            <a:t>Integración de los equipos de trabajo y definición de responsables</a:t>
          </a:r>
        </a:p>
        <a:p>
          <a:pPr marL="114300" lvl="1" indent="-114300" algn="l" defTabSz="533400">
            <a:lnSpc>
              <a:spcPct val="90000"/>
            </a:lnSpc>
            <a:spcBef>
              <a:spcPct val="0"/>
            </a:spcBef>
            <a:spcAft>
              <a:spcPct val="15000"/>
            </a:spcAft>
            <a:buChar char="••"/>
          </a:pPr>
          <a:endParaRPr lang="es-ES" sz="1200" kern="1200">
            <a:latin typeface="+mj-lt"/>
          </a:endParaRPr>
        </a:p>
      </dsp:txBody>
      <dsp:txXfrm>
        <a:off x="2245" y="741570"/>
        <a:ext cx="1193149" cy="2810880"/>
      </dsp:txXfrm>
    </dsp:sp>
    <dsp:sp modelId="{FE7432D2-CEAC-0847-A9C4-80BA3126FA54}">
      <dsp:nvSpPr>
        <dsp:cNvPr id="0" name=""/>
        <dsp:cNvSpPr/>
      </dsp:nvSpPr>
      <dsp:spPr>
        <a:xfrm>
          <a:off x="1362436" y="264311"/>
          <a:ext cx="1193149" cy="477259"/>
        </a:xfrm>
        <a:prstGeom prst="rect">
          <a:avLst/>
        </a:prstGeom>
        <a:solidFill>
          <a:srgbClr val="10253F"/>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2</a:t>
          </a:r>
        </a:p>
      </dsp:txBody>
      <dsp:txXfrm>
        <a:off x="1362436" y="264311"/>
        <a:ext cx="1193149" cy="477259"/>
      </dsp:txXfrm>
    </dsp:sp>
    <dsp:sp modelId="{A881741A-28CB-CE4F-AF58-8C487D24C7E7}">
      <dsp:nvSpPr>
        <dsp:cNvPr id="0" name=""/>
        <dsp:cNvSpPr/>
      </dsp:nvSpPr>
      <dsp:spPr>
        <a:xfrm>
          <a:off x="1362436" y="741570"/>
          <a:ext cx="1193149" cy="2810880"/>
        </a:xfrm>
        <a:prstGeom prst="rect">
          <a:avLst/>
        </a:prstGeom>
        <a:solidFill>
          <a:srgbClr val="D9D9D9">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a:latin typeface="+mj-lt"/>
            </a:rPr>
            <a:t>Definición del alcance y los distintos formatos de la MIR a aplicar</a:t>
          </a:r>
        </a:p>
      </dsp:txBody>
      <dsp:txXfrm>
        <a:off x="1362436" y="741570"/>
        <a:ext cx="1193149" cy="2810880"/>
      </dsp:txXfrm>
    </dsp:sp>
    <dsp:sp modelId="{616588A8-B469-F843-A6F4-7DBDAC999D88}">
      <dsp:nvSpPr>
        <dsp:cNvPr id="0" name=""/>
        <dsp:cNvSpPr/>
      </dsp:nvSpPr>
      <dsp:spPr>
        <a:xfrm>
          <a:off x="2722627" y="264311"/>
          <a:ext cx="1193149" cy="477259"/>
        </a:xfrm>
        <a:prstGeom prst="rect">
          <a:avLst/>
        </a:prstGeom>
        <a:solidFill>
          <a:srgbClr val="10253F"/>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3</a:t>
          </a:r>
        </a:p>
      </dsp:txBody>
      <dsp:txXfrm>
        <a:off x="2722627" y="264311"/>
        <a:ext cx="1193149" cy="477259"/>
      </dsp:txXfrm>
    </dsp:sp>
    <dsp:sp modelId="{B2435AD8-01CA-2A46-9264-B711AB283B62}">
      <dsp:nvSpPr>
        <dsp:cNvPr id="0" name=""/>
        <dsp:cNvSpPr/>
      </dsp:nvSpPr>
      <dsp:spPr>
        <a:xfrm>
          <a:off x="2722627" y="741570"/>
          <a:ext cx="1193149" cy="2810880"/>
        </a:xfrm>
        <a:prstGeom prst="rect">
          <a:avLst/>
        </a:prstGeom>
        <a:solidFill>
          <a:srgbClr val="D9D9D9">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a:latin typeface="+mj-lt"/>
            </a:rPr>
            <a:t>Diseño y definición de la calculadora económica para determinar el impacto de la regulación</a:t>
          </a:r>
        </a:p>
      </dsp:txBody>
      <dsp:txXfrm>
        <a:off x="2722627" y="741570"/>
        <a:ext cx="1193149" cy="2810880"/>
      </dsp:txXfrm>
    </dsp:sp>
    <dsp:sp modelId="{D991AEBD-F8B5-D146-B4E3-DFBFD1312E53}">
      <dsp:nvSpPr>
        <dsp:cNvPr id="0" name=""/>
        <dsp:cNvSpPr/>
      </dsp:nvSpPr>
      <dsp:spPr>
        <a:xfrm>
          <a:off x="4082818" y="264311"/>
          <a:ext cx="1193149" cy="477259"/>
        </a:xfrm>
        <a:prstGeom prst="rect">
          <a:avLst/>
        </a:prstGeom>
        <a:solidFill>
          <a:srgbClr val="10253F"/>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4</a:t>
          </a:r>
        </a:p>
      </dsp:txBody>
      <dsp:txXfrm>
        <a:off x="4082818" y="264311"/>
        <a:ext cx="1193149" cy="477259"/>
      </dsp:txXfrm>
    </dsp:sp>
    <dsp:sp modelId="{CA2F98BE-9AE7-4C41-AF36-6DFF1F8D444F}">
      <dsp:nvSpPr>
        <dsp:cNvPr id="0" name=""/>
        <dsp:cNvSpPr/>
      </dsp:nvSpPr>
      <dsp:spPr>
        <a:xfrm>
          <a:off x="4082818" y="741570"/>
          <a:ext cx="1193149" cy="2810880"/>
        </a:xfrm>
        <a:prstGeom prst="rect">
          <a:avLst/>
        </a:prstGeom>
        <a:solidFill>
          <a:srgbClr val="D9D9D9">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dirty="0">
              <a:latin typeface="+mj-lt"/>
            </a:rPr>
            <a:t>Diagnóstico y diseño del nuevo marco jurídico </a:t>
          </a:r>
          <a:r>
            <a:rPr lang="es-ES" sz="1200" kern="1200" dirty="0" smtClean="0">
              <a:latin typeface="+mj-lt"/>
            </a:rPr>
            <a:t>para la </a:t>
          </a:r>
          <a:r>
            <a:rPr lang="es-ES" sz="1200" kern="1200" dirty="0">
              <a:latin typeface="+mj-lt"/>
            </a:rPr>
            <a:t>operación y sistematización de la MIR</a:t>
          </a:r>
        </a:p>
      </dsp:txBody>
      <dsp:txXfrm>
        <a:off x="4082818" y="741570"/>
        <a:ext cx="1193149" cy="2810880"/>
      </dsp:txXfrm>
    </dsp:sp>
    <dsp:sp modelId="{4A592DDC-90C6-1042-8D12-2813B5C79746}">
      <dsp:nvSpPr>
        <dsp:cNvPr id="0" name=""/>
        <dsp:cNvSpPr/>
      </dsp:nvSpPr>
      <dsp:spPr>
        <a:xfrm>
          <a:off x="5443009" y="264311"/>
          <a:ext cx="1193149" cy="477259"/>
        </a:xfrm>
        <a:prstGeom prst="rect">
          <a:avLst/>
        </a:prstGeom>
        <a:solidFill>
          <a:schemeClr val="tx2">
            <a:lumMod val="50000"/>
          </a:schemeClr>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5</a:t>
          </a:r>
        </a:p>
      </dsp:txBody>
      <dsp:txXfrm>
        <a:off x="5443009" y="264311"/>
        <a:ext cx="1193149" cy="477259"/>
      </dsp:txXfrm>
    </dsp:sp>
    <dsp:sp modelId="{4B2D5F97-5BD7-2145-90FD-F59ACA722546}">
      <dsp:nvSpPr>
        <dsp:cNvPr id="0" name=""/>
        <dsp:cNvSpPr/>
      </dsp:nvSpPr>
      <dsp:spPr>
        <a:xfrm>
          <a:off x="5443009" y="741570"/>
          <a:ext cx="1193149" cy="2810880"/>
        </a:xfrm>
        <a:prstGeom prst="rect">
          <a:avLst/>
        </a:prstGeom>
        <a:solidFill>
          <a:srgbClr val="D9D9D9">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dirty="0">
              <a:latin typeface="+mj-lt"/>
            </a:rPr>
            <a:t>Diseño del nuevo sistema informático para la sistematización de la </a:t>
          </a:r>
          <a:r>
            <a:rPr lang="es-ES" sz="1200" kern="1200" dirty="0" smtClean="0">
              <a:latin typeface="+mj-lt"/>
            </a:rPr>
            <a:t>MIR que interconecte a todas las dependencias estatales y permita la consulta pública de los anteproyectos y sus </a:t>
          </a:r>
          <a:r>
            <a:rPr lang="es-ES" sz="1200" kern="1200" dirty="0" err="1" smtClean="0">
              <a:latin typeface="+mj-lt"/>
            </a:rPr>
            <a:t>MIR´s</a:t>
          </a:r>
          <a:endParaRPr lang="es-ES" sz="1200" kern="1200" dirty="0">
            <a:latin typeface="+mj-lt"/>
          </a:endParaRPr>
        </a:p>
      </dsp:txBody>
      <dsp:txXfrm>
        <a:off x="5443009" y="741570"/>
        <a:ext cx="1193149" cy="2810880"/>
      </dsp:txXfrm>
    </dsp:sp>
    <dsp:sp modelId="{19B7A0F5-2796-0146-9C45-E682A2798441}">
      <dsp:nvSpPr>
        <dsp:cNvPr id="0" name=""/>
        <dsp:cNvSpPr/>
      </dsp:nvSpPr>
      <dsp:spPr>
        <a:xfrm>
          <a:off x="6803200" y="264311"/>
          <a:ext cx="1193149" cy="477259"/>
        </a:xfrm>
        <a:prstGeom prst="rect">
          <a:avLst/>
        </a:prstGeom>
        <a:solidFill>
          <a:srgbClr val="10253F"/>
        </a:soli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s-ES" sz="1200" kern="1200">
              <a:latin typeface="+mj-lt"/>
            </a:rPr>
            <a:t>6</a:t>
          </a:r>
        </a:p>
      </dsp:txBody>
      <dsp:txXfrm>
        <a:off x="6803200" y="264311"/>
        <a:ext cx="1193149" cy="477259"/>
      </dsp:txXfrm>
    </dsp:sp>
    <dsp:sp modelId="{2E94CBBA-502F-654F-9354-E1BA9E8497BD}">
      <dsp:nvSpPr>
        <dsp:cNvPr id="0" name=""/>
        <dsp:cNvSpPr/>
      </dsp:nvSpPr>
      <dsp:spPr>
        <a:xfrm>
          <a:off x="6803200" y="741570"/>
          <a:ext cx="1193149" cy="2810880"/>
        </a:xfrm>
        <a:prstGeom prst="rect">
          <a:avLst/>
        </a:prstGeom>
        <a:solidFill>
          <a:srgbClr val="D9D9D9">
            <a:alpha val="90000"/>
          </a:srgb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s-ES" sz="1200" kern="1200">
              <a:latin typeface="+mj-lt"/>
            </a:rPr>
            <a:t>Capacitación al personal de las dependencias sobre mejora y gobernanza regulatoria, el nuevo marco jurídico, la operación del sistema informático y el llenado y evaluación de la MIR</a:t>
          </a:r>
        </a:p>
      </dsp:txBody>
      <dsp:txXfrm>
        <a:off x="6803200" y="741570"/>
        <a:ext cx="1193149"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9634BE84-367E-EE47-A159-7D17C00C40B7}" type="datetimeFigureOut">
              <a:rPr lang="es-ES" smtClean="0"/>
              <a:pPr/>
              <a:t>16/03/2016</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7D13163D-C39C-F441-BC02-28F8D1B08787}"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9634BE84-367E-EE47-A159-7D17C00C40B7}" type="datetimeFigureOut">
              <a:rPr lang="es-ES" smtClean="0"/>
              <a:pPr/>
              <a:t>16/03/2016</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9634BE84-367E-EE47-A159-7D17C00C40B7}" type="datetimeFigureOut">
              <a:rPr lang="es-ES" smtClean="0"/>
              <a:pPr/>
              <a:t>16/03/2016</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7D13163D-C39C-F441-BC02-28F8D1B08787}"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9634BE84-367E-EE47-A159-7D17C00C40B7}" type="datetimeFigureOut">
              <a:rPr lang="es-ES" smtClean="0"/>
              <a:pPr/>
              <a:t>16/03/2016</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7D13163D-C39C-F441-BC02-28F8D1B08787}"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634BE84-367E-EE47-A159-7D17C00C40B7}" type="datetimeFigureOut">
              <a:rPr lang="es-ES" smtClean="0"/>
              <a:pPr/>
              <a:t>16/03/2016</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D13163D-C39C-F441-BC02-28F8D1B0878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iapchiapas.org.mx/wp-content/uploads/2013/07/logopng21-300x112.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iapchiapas.org.mx/wp-content/uploads/2013/07/logopng21-300x112.p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http://iapchiapas.org.mx/wp-content/uploads/2013/07/logopng21-300x112.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iapchiapas.org.mx/wp-content/uploads/2013/07/logopng21-300x112.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63879" y="1615858"/>
            <a:ext cx="7803715" cy="3785652"/>
          </a:xfrm>
          <a:prstGeom prst="rect">
            <a:avLst/>
          </a:prstGeom>
        </p:spPr>
        <p:txBody>
          <a:bodyPr wrap="square">
            <a:spAutoFit/>
          </a:bodyPr>
          <a:lstStyle/>
          <a:p>
            <a:pPr algn="just"/>
            <a:r>
              <a:rPr lang="es-MX" sz="1600" dirty="0" smtClean="0">
                <a:latin typeface="Arial" pitchFamily="34" charset="0"/>
                <a:cs typeface="Arial" pitchFamily="34" charset="0"/>
              </a:rPr>
              <a:t>El  proyecto que seleccione es un proyecto de  Mejora Regulatoria que es aplicado con recurso federal por el INADEM que es la </a:t>
            </a:r>
            <a:r>
              <a:rPr lang="es-ES" sz="1600" b="1" dirty="0" smtClean="0">
                <a:latin typeface="Arial" pitchFamily="34" charset="0"/>
                <a:cs typeface="Arial" pitchFamily="34" charset="0"/>
              </a:rPr>
              <a:t>Sistematización e Implementación en Medios Electrónicos de la Manifestación de Impacto Regulatorio en el Estado de Chiapas</a:t>
            </a:r>
          </a:p>
          <a:p>
            <a:pPr algn="just"/>
            <a:endParaRPr lang="es-MX" sz="1600" dirty="0" smtClean="0">
              <a:latin typeface="Arial" pitchFamily="34" charset="0"/>
              <a:cs typeface="Arial" pitchFamily="34" charset="0"/>
            </a:endParaRPr>
          </a:p>
          <a:p>
            <a:pPr algn="just"/>
            <a:r>
              <a:rPr lang="es-MX" sz="1600" dirty="0" smtClean="0">
                <a:latin typeface="Arial" pitchFamily="34" charset="0"/>
                <a:cs typeface="Arial" pitchFamily="34" charset="0"/>
              </a:rPr>
              <a:t>Para iniciar vamos a definir lo que es Mejora Regulatoria hablamos que es  una política pública que consiste en la generación de normas claras, de trámites y servicios simplificados. </a:t>
            </a:r>
          </a:p>
          <a:p>
            <a:pPr algn="just"/>
            <a:endParaRPr lang="es-MX" sz="1600" dirty="0" smtClean="0">
              <a:latin typeface="Arial" pitchFamily="34" charset="0"/>
              <a:cs typeface="Arial" pitchFamily="34" charset="0"/>
            </a:endParaRPr>
          </a:p>
          <a:p>
            <a:pPr algn="just"/>
            <a:r>
              <a:rPr lang="es-MX" sz="1600" dirty="0" smtClean="0">
                <a:latin typeface="Arial" pitchFamily="34" charset="0"/>
                <a:cs typeface="Arial" pitchFamily="34" charset="0"/>
              </a:rPr>
              <a:t>El propósito de la Mejora Regulatoria radica entonces en procurar los mayores beneficios para la sociedad con los menores costos posibles, mediante la formulación normativa de reglas e incentivos que estimulen la innovación, la confianza en la economía, la productividad, la eficiencia y la competitividad a favor del crecimiento, bienestar general y desarrollo humano.  </a:t>
            </a:r>
          </a:p>
          <a:p>
            <a:pPr algn="just"/>
            <a:r>
              <a:rPr lang="es-MX" sz="1600" dirty="0" smtClean="0">
                <a:latin typeface="Arial" pitchFamily="34" charset="0"/>
                <a:cs typeface="Arial" pitchFamily="34" charset="0"/>
              </a:rPr>
              <a:t> </a:t>
            </a:r>
            <a:endParaRPr lang="es-MX" sz="1600" dirty="0">
              <a:latin typeface="Arial" pitchFamily="34" charset="0"/>
              <a:cs typeface="Arial" pitchFamily="34" charset="0"/>
            </a:endParaRPr>
          </a:p>
        </p:txBody>
      </p:sp>
      <p:sp>
        <p:nvSpPr>
          <p:cNvPr id="6" name="Título 1"/>
          <p:cNvSpPr>
            <a:spLocks noGrp="1"/>
          </p:cNvSpPr>
          <p:nvPr>
            <p:ph type="title"/>
          </p:nvPr>
        </p:nvSpPr>
        <p:spPr>
          <a:xfrm>
            <a:off x="663879" y="762000"/>
            <a:ext cx="8229600" cy="1143000"/>
          </a:xfrm>
        </p:spPr>
        <p:txBody>
          <a:bodyPr>
            <a:normAutofit/>
          </a:bodyPr>
          <a:lstStyle/>
          <a:p>
            <a:pPr algn="l"/>
            <a:r>
              <a:rPr lang="es-ES" sz="1800" dirty="0" smtClean="0">
                <a:solidFill>
                  <a:schemeClr val="tx1"/>
                </a:solidFill>
                <a:latin typeface="Arial" pitchFamily="34" charset="0"/>
                <a:cs typeface="Arial" pitchFamily="34" charset="0"/>
              </a:rPr>
              <a:t>MEJORA REGULATORIA </a:t>
            </a:r>
            <a:endParaRPr lang="es-ES" sz="1800" dirty="0">
              <a:solidFill>
                <a:schemeClr val="tx1"/>
              </a:solidFill>
              <a:latin typeface="Arial" pitchFamily="34" charset="0"/>
              <a:cs typeface="Arial" pitchFamily="34" charset="0"/>
            </a:endParaRPr>
          </a:p>
        </p:txBody>
      </p:sp>
      <p:sp>
        <p:nvSpPr>
          <p:cNvPr id="5" name="4 CuadroTexto"/>
          <p:cNvSpPr txBox="1"/>
          <p:nvPr/>
        </p:nvSpPr>
        <p:spPr>
          <a:xfrm>
            <a:off x="5574082" y="0"/>
            <a:ext cx="3569918" cy="400110"/>
          </a:xfrm>
          <a:prstGeom prst="rect">
            <a:avLst/>
          </a:prstGeom>
          <a:noFill/>
        </p:spPr>
        <p:txBody>
          <a:bodyPr wrap="square" rtlCol="0">
            <a:spAutoFit/>
          </a:bodyPr>
          <a:lstStyle/>
          <a:p>
            <a:pPr algn="ctr"/>
            <a:r>
              <a:rPr lang="es-MX" sz="1000" b="1" dirty="0" smtClean="0"/>
              <a:t>ADRIANA RUIZ OLVERA</a:t>
            </a:r>
          </a:p>
          <a:p>
            <a:r>
              <a:rPr lang="es-MX" sz="1000" b="1" dirty="0" smtClean="0"/>
              <a:t>ADMINISTRACION PUBLICA Y POLITICAS PUBLICAS  </a:t>
            </a:r>
            <a:endParaRPr lang="es-MX" sz="1000" b="1" dirty="0"/>
          </a:p>
        </p:txBody>
      </p:sp>
      <p:pic>
        <p:nvPicPr>
          <p:cNvPr id="1026" name="Picture 2" descr="http://iapchiapas.org.mx/wp-content/uploads/2013/07/logopng21-300x112.png"/>
          <p:cNvPicPr>
            <a:picLocks noChangeAspect="1" noChangeArrowheads="1"/>
          </p:cNvPicPr>
          <p:nvPr/>
        </p:nvPicPr>
        <p:blipFill>
          <a:blip r:embed="rId2" r:link="rId3"/>
          <a:srcRect/>
          <a:stretch>
            <a:fillRect/>
          </a:stretch>
        </p:blipFill>
        <p:spPr bwMode="auto">
          <a:xfrm>
            <a:off x="315065" y="0"/>
            <a:ext cx="2041525" cy="762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1352" y="3272828"/>
            <a:ext cx="7450281" cy="1470025"/>
          </a:xfrm>
        </p:spPr>
        <p:txBody>
          <a:bodyPr>
            <a:noAutofit/>
          </a:bodyPr>
          <a:lstStyle/>
          <a:p>
            <a:pPr algn="just"/>
            <a:r>
              <a:rPr lang="es-ES" sz="1600" dirty="0" smtClean="0">
                <a:solidFill>
                  <a:schemeClr val="tx1"/>
                </a:solidFill>
                <a:effectLst/>
                <a:latin typeface="Arial" pitchFamily="34" charset="0"/>
                <a:cs typeface="Arial" pitchFamily="34" charset="0"/>
              </a:rPr>
              <a:t>El fondeo de dicho recurso fue  mediante la Convocatoria 1.5 Obtención de apoyos para proyectos de Mejora Regulatoria de las Reglas de Operación del Fondo Nacional Emprendedor para el ejercicio fiscal 2014, publicadas en el Diario Oficial de la Federación el 28 de diciembre de 2013.FNE-140225-C1-5-00045890</a:t>
            </a:r>
            <a:r>
              <a:rPr lang="es-ES" sz="1600" dirty="0" smtClean="0">
                <a:solidFill>
                  <a:schemeClr val="tx1"/>
                </a:solidFill>
                <a:latin typeface="Arial" pitchFamily="34" charset="0"/>
                <a:cs typeface="Arial" pitchFamily="34" charset="0"/>
              </a:rPr>
              <a:t>.</a:t>
            </a:r>
            <a:br>
              <a:rPr lang="es-ES" sz="1600" dirty="0" smtClean="0">
                <a:solidFill>
                  <a:schemeClr val="tx1"/>
                </a:solidFill>
                <a:latin typeface="Arial" pitchFamily="34" charset="0"/>
                <a:cs typeface="Arial" pitchFamily="34" charset="0"/>
              </a:rPr>
            </a:br>
            <a:endParaRPr lang="es-ES" sz="1600" dirty="0">
              <a:solidFill>
                <a:schemeClr val="tx1"/>
              </a:solidFill>
              <a:latin typeface="Arial" pitchFamily="34" charset="0"/>
              <a:cs typeface="Arial" pitchFamily="34" charset="0"/>
            </a:endParaRPr>
          </a:p>
        </p:txBody>
      </p:sp>
      <p:sp>
        <p:nvSpPr>
          <p:cNvPr id="5" name="4 Rectángulo"/>
          <p:cNvSpPr/>
          <p:nvPr/>
        </p:nvSpPr>
        <p:spPr>
          <a:xfrm>
            <a:off x="651352" y="964504"/>
            <a:ext cx="7450281" cy="2308324"/>
          </a:xfrm>
          <a:prstGeom prst="rect">
            <a:avLst/>
          </a:prstGeom>
        </p:spPr>
        <p:txBody>
          <a:bodyPr wrap="square">
            <a:spAutoFit/>
          </a:bodyPr>
          <a:lstStyle/>
          <a:p>
            <a:pPr algn="just"/>
            <a:r>
              <a:rPr lang="es-MX" sz="1600" b="1" dirty="0" smtClean="0">
                <a:latin typeface="Arial" pitchFamily="34" charset="0"/>
                <a:cs typeface="Arial" pitchFamily="34" charset="0"/>
              </a:rPr>
              <a:t>DESCRIPCIÓN DEL PROYECTO</a:t>
            </a:r>
          </a:p>
          <a:p>
            <a:pPr algn="just"/>
            <a:endParaRPr lang="es-MX" sz="1600" dirty="0" smtClean="0">
              <a:latin typeface="Arial" pitchFamily="34" charset="0"/>
              <a:cs typeface="Arial" pitchFamily="34" charset="0"/>
            </a:endParaRPr>
          </a:p>
          <a:p>
            <a:pPr algn="just"/>
            <a:r>
              <a:rPr lang="es-MX" sz="1600" dirty="0" smtClean="0">
                <a:latin typeface="Arial" pitchFamily="34" charset="0"/>
                <a:cs typeface="Arial" pitchFamily="34" charset="0"/>
              </a:rPr>
              <a:t>El proyecto denominado </a:t>
            </a:r>
            <a:r>
              <a:rPr lang="es-ES" sz="1600" dirty="0" smtClean="0">
                <a:latin typeface="Arial" pitchFamily="34" charset="0"/>
                <a:cs typeface="Arial" pitchFamily="34" charset="0"/>
              </a:rPr>
              <a:t>la </a:t>
            </a:r>
            <a:r>
              <a:rPr lang="es-ES" sz="1600" b="1" dirty="0" smtClean="0">
                <a:latin typeface="Arial" pitchFamily="34" charset="0"/>
                <a:cs typeface="Arial" pitchFamily="34" charset="0"/>
              </a:rPr>
              <a:t>Sistematización e Implementación en Medios Electrónicos de la Manifestación de Impacto Regulatorio en el Estado de Chiapas</a:t>
            </a:r>
            <a:r>
              <a:rPr lang="es-MX" sz="1600" b="1" dirty="0" smtClean="0">
                <a:latin typeface="Arial" pitchFamily="34" charset="0"/>
                <a:cs typeface="Arial" pitchFamily="34" charset="0"/>
              </a:rPr>
              <a:t>, </a:t>
            </a:r>
            <a:r>
              <a:rPr lang="es-MX" sz="1600" dirty="0" smtClean="0">
                <a:latin typeface="Arial" pitchFamily="34" charset="0"/>
                <a:cs typeface="Arial" pitchFamily="34" charset="0"/>
              </a:rPr>
              <a:t>busca elevar la competitividad del estado al mejorar, a través de la evaluación ex-antes y ex- post, la calidad de la regulación a fin de evitar que sus superiores a sus beneficios mediante la implementación y sistematización en medios electrónicos. </a:t>
            </a:r>
          </a:p>
          <a:p>
            <a:pPr algn="just"/>
            <a:endParaRPr lang="es-MX" sz="1600" dirty="0">
              <a:latin typeface="Arial" pitchFamily="34" charset="0"/>
              <a:cs typeface="Arial" pitchFamily="34" charset="0"/>
            </a:endParaRPr>
          </a:p>
        </p:txBody>
      </p:sp>
      <p:pic>
        <p:nvPicPr>
          <p:cNvPr id="4" name="Picture 2" descr="http://iapchiapas.org.mx/wp-content/uploads/2013/07/logopng21-300x112.png"/>
          <p:cNvPicPr>
            <a:picLocks noChangeAspect="1" noChangeArrowheads="1"/>
          </p:cNvPicPr>
          <p:nvPr/>
        </p:nvPicPr>
        <p:blipFill>
          <a:blip r:embed="rId2" r:link="rId3"/>
          <a:srcRect/>
          <a:stretch>
            <a:fillRect/>
          </a:stretch>
        </p:blipFill>
        <p:spPr bwMode="auto">
          <a:xfrm>
            <a:off x="651352" y="202504"/>
            <a:ext cx="2041525" cy="762000"/>
          </a:xfrm>
          <a:prstGeom prst="rect">
            <a:avLst/>
          </a:prstGeom>
          <a:noFill/>
          <a:ln w="9525">
            <a:noFill/>
            <a:miter lim="800000"/>
            <a:headEnd/>
            <a:tailEnd/>
          </a:ln>
        </p:spPr>
      </p:pic>
      <p:sp>
        <p:nvSpPr>
          <p:cNvPr id="6" name="5 CuadroTexto"/>
          <p:cNvSpPr txBox="1"/>
          <p:nvPr/>
        </p:nvSpPr>
        <p:spPr>
          <a:xfrm>
            <a:off x="5574082" y="0"/>
            <a:ext cx="3569918" cy="400110"/>
          </a:xfrm>
          <a:prstGeom prst="rect">
            <a:avLst/>
          </a:prstGeom>
          <a:noFill/>
        </p:spPr>
        <p:txBody>
          <a:bodyPr wrap="square" rtlCol="0">
            <a:spAutoFit/>
          </a:bodyPr>
          <a:lstStyle/>
          <a:p>
            <a:pPr algn="ctr"/>
            <a:r>
              <a:rPr lang="es-MX" sz="1000" b="1" dirty="0" smtClean="0"/>
              <a:t>ADRIANA RUIZ OLVERA</a:t>
            </a:r>
          </a:p>
          <a:p>
            <a:r>
              <a:rPr lang="es-MX" sz="1000" b="1" dirty="0" smtClean="0"/>
              <a:t>ADMINISTRACION PUBLICA Y POLITICAS PUBLICAS  </a:t>
            </a:r>
            <a:endParaRPr lang="es-MX" sz="1000" b="1" dirty="0"/>
          </a:p>
        </p:txBody>
      </p:sp>
    </p:spTree>
    <p:extLst>
      <p:ext uri="{BB962C8B-B14F-4D97-AF65-F5344CB8AC3E}">
        <p14:creationId xmlns="" xmlns:p14="http://schemas.microsoft.com/office/powerpoint/2010/main" val="347804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65545"/>
            <a:ext cx="8229600" cy="4884587"/>
          </a:xfrm>
        </p:spPr>
        <p:txBody>
          <a:bodyPr>
            <a:normAutofit fontScale="62500" lnSpcReduction="20000"/>
          </a:bodyPr>
          <a:lstStyle/>
          <a:p>
            <a:pPr marL="0" indent="0" algn="just">
              <a:buNone/>
            </a:pPr>
            <a:r>
              <a:rPr lang="es-ES" b="1" dirty="0" smtClean="0"/>
              <a:t>General</a:t>
            </a:r>
          </a:p>
          <a:p>
            <a:pPr algn="just"/>
            <a:r>
              <a:rPr lang="es-ES" sz="2600" dirty="0" smtClean="0">
                <a:latin typeface="Arial" pitchFamily="34" charset="0"/>
                <a:cs typeface="Arial" pitchFamily="34" charset="0"/>
              </a:rPr>
              <a:t>Sistematizar e implementar en medios electrónicos la MIR en el Estado de Chiapas a fin de facilitar y hacer más eficiente su trámite y asegurar, mediante la evaluación ex-ante y ex-post, la calidad de la regulación y que sus beneficios sean superiores a sus costos. </a:t>
            </a:r>
          </a:p>
          <a:p>
            <a:pPr marL="0" indent="0" algn="just">
              <a:buNone/>
            </a:pPr>
            <a:endParaRPr lang="es-ES" sz="2600" dirty="0" smtClean="0">
              <a:latin typeface="Arial" pitchFamily="34" charset="0"/>
              <a:cs typeface="Arial" pitchFamily="34" charset="0"/>
            </a:endParaRPr>
          </a:p>
          <a:p>
            <a:pPr marL="0" indent="0" algn="just">
              <a:buNone/>
            </a:pPr>
            <a:r>
              <a:rPr lang="es-ES" sz="2600" b="1" dirty="0" smtClean="0">
                <a:latin typeface="Arial" pitchFamily="34" charset="0"/>
                <a:cs typeface="Arial" pitchFamily="34" charset="0"/>
              </a:rPr>
              <a:t>Particulares</a:t>
            </a:r>
          </a:p>
          <a:p>
            <a:pPr lvl="0" algn="just"/>
            <a:r>
              <a:rPr lang="es-ES_tradnl" sz="2600" dirty="0">
                <a:latin typeface="Arial" pitchFamily="34" charset="0"/>
                <a:cs typeface="Arial" pitchFamily="34" charset="0"/>
              </a:rPr>
              <a:t>Sistematizar la MIR a través de un portal de internet que interconecte a todas las dependencias del gobierno estatal que puedan presentar proyectos de regulación para su evaluación.</a:t>
            </a:r>
          </a:p>
          <a:p>
            <a:pPr lvl="0" algn="just"/>
            <a:r>
              <a:rPr lang="es-ES_tradnl" sz="2600" dirty="0">
                <a:latin typeface="Arial" pitchFamily="34" charset="0"/>
                <a:cs typeface="Arial" pitchFamily="34" charset="0"/>
              </a:rPr>
              <a:t>Disminuir el número de procedimientos necesarios para que las dependencias del estado lleven a cabo el proceso de llenado, presentación y evaluación de la MIR. </a:t>
            </a:r>
          </a:p>
          <a:p>
            <a:pPr lvl="0" algn="just"/>
            <a:r>
              <a:rPr lang="es-ES_tradnl" sz="2600" dirty="0">
                <a:latin typeface="Arial" pitchFamily="34" charset="0"/>
                <a:cs typeface="Arial" pitchFamily="34" charset="0"/>
              </a:rPr>
              <a:t>Incorporar al marco jurídico estatal las mejores practicas internacionales y nacionales en materia de la MIR. </a:t>
            </a:r>
          </a:p>
          <a:p>
            <a:pPr lvl="0" algn="just"/>
            <a:r>
              <a:rPr lang="es-ES_tradnl" sz="2600" dirty="0">
                <a:latin typeface="Arial" pitchFamily="34" charset="0"/>
                <a:cs typeface="Arial" pitchFamily="34" charset="0"/>
              </a:rPr>
              <a:t>Dotar al personal responsable tanto de la elaboración como de la evaluación de la MIR de los conocimientos necesarios para que el proceso de evaluación de la regulación sea el más adecuado. </a:t>
            </a:r>
          </a:p>
          <a:p>
            <a:pPr lvl="0" algn="just"/>
            <a:r>
              <a:rPr lang="es-ES_tradnl" sz="2600" dirty="0">
                <a:latin typeface="Arial" pitchFamily="34" charset="0"/>
                <a:cs typeface="Arial" pitchFamily="34" charset="0"/>
              </a:rPr>
              <a:t>Procurar a través de la implementación eficaz de la MIR que el costo de la regulación sea menor a sus beneficios. </a:t>
            </a:r>
          </a:p>
        </p:txBody>
      </p:sp>
      <p:sp>
        <p:nvSpPr>
          <p:cNvPr id="2" name="Título 1"/>
          <p:cNvSpPr>
            <a:spLocks noGrp="1"/>
          </p:cNvSpPr>
          <p:nvPr>
            <p:ph type="title"/>
          </p:nvPr>
        </p:nvSpPr>
        <p:spPr>
          <a:xfrm>
            <a:off x="457200" y="643525"/>
            <a:ext cx="8229600" cy="1143000"/>
          </a:xfrm>
        </p:spPr>
        <p:txBody>
          <a:bodyPr>
            <a:normAutofit/>
          </a:bodyPr>
          <a:lstStyle/>
          <a:p>
            <a:pPr algn="l"/>
            <a:r>
              <a:rPr lang="es-ES" sz="1800" b="1" dirty="0" smtClean="0">
                <a:solidFill>
                  <a:schemeClr val="tx1"/>
                </a:solidFill>
                <a:latin typeface="Arial" pitchFamily="34" charset="0"/>
                <a:cs typeface="Arial" pitchFamily="34" charset="0"/>
              </a:rPr>
              <a:t>Objetivos del Proyecto</a:t>
            </a:r>
            <a:endParaRPr lang="es-ES" sz="1800" b="1" dirty="0">
              <a:solidFill>
                <a:schemeClr val="tx1"/>
              </a:solidFill>
              <a:latin typeface="Arial" pitchFamily="34" charset="0"/>
              <a:cs typeface="Arial" pitchFamily="34" charset="0"/>
            </a:endParaRPr>
          </a:p>
        </p:txBody>
      </p:sp>
      <p:sp>
        <p:nvSpPr>
          <p:cNvPr id="4" name="3 CuadroTexto"/>
          <p:cNvSpPr txBox="1"/>
          <p:nvPr/>
        </p:nvSpPr>
        <p:spPr>
          <a:xfrm>
            <a:off x="5574082" y="0"/>
            <a:ext cx="3569918" cy="400110"/>
          </a:xfrm>
          <a:prstGeom prst="rect">
            <a:avLst/>
          </a:prstGeom>
          <a:noFill/>
        </p:spPr>
        <p:txBody>
          <a:bodyPr wrap="square" rtlCol="0">
            <a:spAutoFit/>
          </a:bodyPr>
          <a:lstStyle/>
          <a:p>
            <a:pPr algn="ctr"/>
            <a:r>
              <a:rPr lang="es-MX" sz="1000" b="1" dirty="0" smtClean="0"/>
              <a:t>ADRIANA RUIZ OLVERA</a:t>
            </a:r>
          </a:p>
          <a:p>
            <a:r>
              <a:rPr lang="es-MX" sz="1000" b="1" dirty="0" smtClean="0"/>
              <a:t>ADMINISTRACION PUBLICA Y POLITICAS PUBLICAS  </a:t>
            </a:r>
            <a:endParaRPr lang="es-MX" sz="1000" b="1" dirty="0"/>
          </a:p>
        </p:txBody>
      </p:sp>
      <p:pic>
        <p:nvPicPr>
          <p:cNvPr id="5" name="Picture 2" descr="http://iapchiapas.org.mx/wp-content/uploads/2013/07/logopng21-300x112.png"/>
          <p:cNvPicPr>
            <a:picLocks noChangeAspect="1" noChangeArrowheads="1"/>
          </p:cNvPicPr>
          <p:nvPr/>
        </p:nvPicPr>
        <p:blipFill>
          <a:blip r:embed="rId2" r:link="rId3"/>
          <a:srcRect/>
          <a:stretch>
            <a:fillRect/>
          </a:stretch>
        </p:blipFill>
        <p:spPr bwMode="auto">
          <a:xfrm>
            <a:off x="200415" y="0"/>
            <a:ext cx="2041525" cy="762000"/>
          </a:xfrm>
          <a:prstGeom prst="rect">
            <a:avLst/>
          </a:prstGeom>
          <a:noFill/>
          <a:ln w="9525">
            <a:noFill/>
            <a:miter lim="800000"/>
            <a:headEnd/>
            <a:tailEnd/>
          </a:ln>
        </p:spPr>
      </p:pic>
    </p:spTree>
    <p:extLst>
      <p:ext uri="{BB962C8B-B14F-4D97-AF65-F5344CB8AC3E}">
        <p14:creationId xmlns="" xmlns:p14="http://schemas.microsoft.com/office/powerpoint/2010/main" val="130510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014608"/>
            <a:ext cx="8229600" cy="1223384"/>
          </a:xfrm>
        </p:spPr>
        <p:txBody>
          <a:bodyPr>
            <a:noAutofit/>
          </a:bodyPr>
          <a:lstStyle/>
          <a:p>
            <a:pPr marL="0" indent="0" algn="just">
              <a:buNone/>
            </a:pPr>
            <a:r>
              <a:rPr lang="es-ES_tradnl" sz="1800" dirty="0" smtClean="0"/>
              <a:t>El proyecto cosiste en </a:t>
            </a:r>
            <a:r>
              <a:rPr lang="es-ES_tradnl" sz="1800" b="1" dirty="0" smtClean="0"/>
              <a:t>generar las condiciones jurídicas, administrativas y tecnológicas para una implementación eficaz de la MIR </a:t>
            </a:r>
            <a:r>
              <a:rPr lang="es-ES_tradnl" sz="1800" dirty="0" smtClean="0"/>
              <a:t>en el estado de Chiapas, mediante el desarrollo de las siguientes etapas:</a:t>
            </a:r>
          </a:p>
          <a:p>
            <a:pPr marL="0" indent="0" algn="just">
              <a:buNone/>
            </a:pPr>
            <a:r>
              <a:rPr lang="es-MX" sz="1800" dirty="0" smtClean="0"/>
              <a:t>El monto presupuestado apoyado por el INADEM ES DE 2,000.00 pesos </a:t>
            </a:r>
          </a:p>
          <a:p>
            <a:pPr marL="0" indent="0" algn="just">
              <a:buNone/>
            </a:pPr>
            <a:endParaRPr lang="es-ES_tradnl" sz="1800" dirty="0" smtClean="0"/>
          </a:p>
        </p:txBody>
      </p:sp>
      <p:sp>
        <p:nvSpPr>
          <p:cNvPr id="2" name="Título 1"/>
          <p:cNvSpPr>
            <a:spLocks noGrp="1"/>
          </p:cNvSpPr>
          <p:nvPr>
            <p:ph type="title"/>
          </p:nvPr>
        </p:nvSpPr>
        <p:spPr/>
        <p:txBody>
          <a:bodyPr>
            <a:normAutofit/>
          </a:bodyPr>
          <a:lstStyle/>
          <a:p>
            <a:pPr algn="l"/>
            <a:r>
              <a:rPr lang="es-ES" sz="1800" dirty="0" smtClean="0">
                <a:solidFill>
                  <a:schemeClr val="tx1"/>
                </a:solidFill>
                <a:latin typeface="Arial" pitchFamily="34" charset="0"/>
                <a:cs typeface="Arial" pitchFamily="34" charset="0"/>
              </a:rPr>
              <a:t>Etapas de Implementación</a:t>
            </a:r>
            <a:endParaRPr lang="es-ES" sz="1800" dirty="0">
              <a:solidFill>
                <a:schemeClr val="tx1"/>
              </a:solidFill>
              <a:latin typeface="Arial" pitchFamily="34" charset="0"/>
              <a:cs typeface="Arial" pitchFamily="34" charset="0"/>
            </a:endParaRPr>
          </a:p>
        </p:txBody>
      </p:sp>
      <p:graphicFrame>
        <p:nvGraphicFramePr>
          <p:cNvPr id="7" name="Diagrama 6"/>
          <p:cNvGraphicFramePr/>
          <p:nvPr>
            <p:extLst>
              <p:ext uri="{D42A27DB-BD31-4B8C-83A1-F6EECF244321}">
                <p14:modId xmlns="" xmlns:p14="http://schemas.microsoft.com/office/powerpoint/2010/main" val="3100291438"/>
              </p:ext>
            </p:extLst>
          </p:nvPr>
        </p:nvGraphicFramePr>
        <p:xfrm>
          <a:off x="567782" y="2159707"/>
          <a:ext cx="7998596" cy="3816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480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114816"/>
            <a:ext cx="8229600" cy="3776769"/>
          </a:xfrm>
        </p:spPr>
        <p:txBody>
          <a:bodyPr>
            <a:noAutofit/>
          </a:bodyPr>
          <a:lstStyle/>
          <a:p>
            <a:pPr algn="just"/>
            <a:r>
              <a:rPr lang="es-ES_tradnl" sz="1800" dirty="0" smtClean="0"/>
              <a:t>La implementación del proyecto considera las mejores prácticas nacionales e internacionales así como los lineamientos y las recomendaciones de la </a:t>
            </a:r>
            <a:r>
              <a:rPr lang="es-ES_tradnl" sz="1800" dirty="0" err="1" smtClean="0"/>
              <a:t>COFEMER</a:t>
            </a:r>
            <a:r>
              <a:rPr lang="es-ES_tradnl" sz="1800" dirty="0" smtClean="0"/>
              <a:t>, a través de Manual de la MIR, así como de organismos internacionales como la OCDE.</a:t>
            </a:r>
          </a:p>
          <a:p>
            <a:pPr algn="just"/>
            <a:endParaRPr lang="es-ES_tradnl" sz="1800" dirty="0" smtClean="0"/>
          </a:p>
          <a:p>
            <a:pPr algn="just"/>
            <a:r>
              <a:rPr lang="es-ES_tradnl" sz="1800" dirty="0" smtClean="0"/>
              <a:t>La OCDE señala como las mejores prácticas para implementar la MIR:</a:t>
            </a:r>
          </a:p>
          <a:p>
            <a:pPr algn="just"/>
            <a:endParaRPr lang="es-ES_tradnl" sz="1800" dirty="0"/>
          </a:p>
        </p:txBody>
      </p:sp>
      <p:sp>
        <p:nvSpPr>
          <p:cNvPr id="2" name="Título 1"/>
          <p:cNvSpPr>
            <a:spLocks noGrp="1"/>
          </p:cNvSpPr>
          <p:nvPr>
            <p:ph type="title"/>
          </p:nvPr>
        </p:nvSpPr>
        <p:spPr/>
        <p:txBody>
          <a:bodyPr>
            <a:normAutofit/>
          </a:bodyPr>
          <a:lstStyle/>
          <a:p>
            <a:pPr algn="l"/>
            <a:r>
              <a:rPr lang="es-ES" sz="2000" dirty="0" smtClean="0">
                <a:solidFill>
                  <a:schemeClr val="tx1"/>
                </a:solidFill>
                <a:latin typeface="Arial" pitchFamily="34" charset="0"/>
                <a:cs typeface="Arial" pitchFamily="34" charset="0"/>
              </a:rPr>
              <a:t>Metodología de Implementación</a:t>
            </a:r>
            <a:endParaRPr lang="es-ES" sz="2000" dirty="0">
              <a:solidFill>
                <a:schemeClr val="tx1"/>
              </a:solidFill>
              <a:latin typeface="Arial" pitchFamily="34" charset="0"/>
              <a:cs typeface="Arial" pitchFamily="34" charset="0"/>
            </a:endParaRPr>
          </a:p>
        </p:txBody>
      </p:sp>
      <p:pic>
        <p:nvPicPr>
          <p:cNvPr id="6" name="Imagen 5" descr="Macintosh:Users:Aldus:Desktop:Untitled.png"/>
          <p:cNvPicPr/>
          <p:nvPr/>
        </p:nvPicPr>
        <p:blipFill rotWithShape="1">
          <a:blip r:embed="rId2">
            <a:extLst>
              <a:ext uri="{28A0092B-C50C-407E-A947-70E740481C1C}">
                <a14:useLocalDpi xmlns="" xmlns:a14="http://schemas.microsoft.com/office/drawing/2010/main" val="0"/>
              </a:ext>
            </a:extLst>
          </a:blip>
          <a:srcRect b="46590"/>
          <a:stretch/>
        </p:blipFill>
        <p:spPr bwMode="auto">
          <a:xfrm>
            <a:off x="587325" y="3216888"/>
            <a:ext cx="8376949" cy="2776301"/>
          </a:xfrm>
          <a:prstGeom prst="rect">
            <a:avLst/>
          </a:prstGeom>
          <a:solidFill>
            <a:schemeClr val="accent1">
              <a:lumMod val="50000"/>
            </a:schemeClr>
          </a:solidFill>
          <a:ln>
            <a:noFill/>
          </a:ln>
          <a:extLst>
            <a:ext uri="{53640926-AAD7-44D8-BBD7-CCE9431645EC}">
              <a14:shadowObscured xmlns="" xmlns:a14="http://schemas.microsoft.com/office/drawing/2010/main"/>
            </a:ext>
            <a:ext uri="{FAA26D3D-D897-4be2-8F04-BA451C77F1D7}">
              <ma14:placeholderFlag xmlns:ma14="http://schemas.microsoft.com/office/mac/drawingml/2011/main" xmlns=""/>
            </a:ext>
          </a:extLst>
        </p:spPr>
      </p:pic>
    </p:spTree>
    <p:extLst>
      <p:ext uri="{BB962C8B-B14F-4D97-AF65-F5344CB8AC3E}">
        <p14:creationId xmlns="" xmlns:p14="http://schemas.microsoft.com/office/powerpoint/2010/main" val="12014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049056"/>
            <a:ext cx="8229600" cy="3047231"/>
          </a:xfrm>
        </p:spPr>
        <p:txBody>
          <a:bodyPr>
            <a:noAutofit/>
          </a:bodyPr>
          <a:lstStyle/>
          <a:p>
            <a:pPr algn="just"/>
            <a:r>
              <a:rPr lang="es-ES_tradnl" sz="1800" dirty="0" smtClean="0"/>
              <a:t>Será un instrumento que facilite el trabajo de la administración pública, en particular de aquellos funcionarios encargados de elaborar la MIR como de aquellos responsables de evaluarla y someterla al escrutinio público. </a:t>
            </a:r>
          </a:p>
          <a:p>
            <a:pPr algn="just"/>
            <a:r>
              <a:rPr lang="es-ES_tradnl" sz="1800" dirty="0" smtClean="0"/>
              <a:t>Tomará en cuenta las necesidades y normatividad estatal así como la interoperabilidad con otros desarrollos informáticos. </a:t>
            </a:r>
          </a:p>
          <a:p>
            <a:pPr algn="just"/>
            <a:r>
              <a:rPr lang="es-ES_tradnl" sz="1800" dirty="0"/>
              <a:t>S</a:t>
            </a:r>
            <a:r>
              <a:rPr lang="es-ES_tradnl" sz="1800" dirty="0" smtClean="0"/>
              <a:t>e compondrá de dos módulos principales. El primero, al interior del gobierno para gestionar a los usuarios de las dependencias, la integración de los formularios de la MIR y el flujo de tareas interno. El segundo módulo será para la consulta ciudadana por medio de Internet, capaz de acceder desde computadoras personales y dispositivos móviles como Smartphones o tabletas. </a:t>
            </a:r>
            <a:endParaRPr lang="es-ES_tradnl" sz="1800" dirty="0"/>
          </a:p>
        </p:txBody>
      </p:sp>
      <p:sp>
        <p:nvSpPr>
          <p:cNvPr id="2" name="Título 1"/>
          <p:cNvSpPr>
            <a:spLocks noGrp="1"/>
          </p:cNvSpPr>
          <p:nvPr>
            <p:ph type="title"/>
          </p:nvPr>
        </p:nvSpPr>
        <p:spPr>
          <a:xfrm>
            <a:off x="484497" y="274638"/>
            <a:ext cx="8229600" cy="1143000"/>
          </a:xfrm>
        </p:spPr>
        <p:txBody>
          <a:bodyPr>
            <a:normAutofit/>
          </a:bodyPr>
          <a:lstStyle/>
          <a:p>
            <a:pPr algn="l"/>
            <a:r>
              <a:rPr lang="es-ES" sz="2000" dirty="0" smtClean="0">
                <a:solidFill>
                  <a:schemeClr val="tx1"/>
                </a:solidFill>
                <a:latin typeface="Arial" pitchFamily="34" charset="0"/>
                <a:cs typeface="Arial" pitchFamily="34" charset="0"/>
              </a:rPr>
              <a:t>Sistema Informático de la MIR</a:t>
            </a:r>
            <a:endParaRPr lang="es-ES" sz="2000" dirty="0">
              <a:solidFill>
                <a:schemeClr val="tx1"/>
              </a:solidFill>
              <a:latin typeface="Arial" pitchFamily="34" charset="0"/>
              <a:cs typeface="Arial" pitchFamily="34" charset="0"/>
            </a:endParaRPr>
          </a:p>
        </p:txBody>
      </p:sp>
      <p:grpSp>
        <p:nvGrpSpPr>
          <p:cNvPr id="7" name="Agrupar 6"/>
          <p:cNvGrpSpPr/>
          <p:nvPr/>
        </p:nvGrpSpPr>
        <p:grpSpPr>
          <a:xfrm>
            <a:off x="900354" y="4406219"/>
            <a:ext cx="7471934" cy="2108148"/>
            <a:chOff x="0" y="-79076"/>
            <a:chExt cx="5510530" cy="3084877"/>
          </a:xfrm>
        </p:grpSpPr>
        <p:pic>
          <p:nvPicPr>
            <p:cNvPr id="8" name="Picture 2" descr="C:\Users\rzertuche\Documents\desarrollos\iconosWin8\It_Infrastructure\cloud\cloud-512.png"/>
            <p:cNvPicPr>
              <a:picLocks noChangeAspect="1"/>
            </p:cNvPicPr>
            <p:nvPr/>
          </p:nvPicPr>
          <p:blipFill>
            <a:blip r:embed="rId2" cstate="print"/>
            <a:srcRect/>
            <a:stretch>
              <a:fillRect/>
            </a:stretch>
          </p:blipFill>
          <p:spPr bwMode="auto">
            <a:xfrm>
              <a:off x="3450590" y="720090"/>
              <a:ext cx="764540" cy="1165860"/>
            </a:xfrm>
            <a:prstGeom prst="rect">
              <a:avLst/>
            </a:prstGeom>
            <a:noFill/>
          </p:spPr>
        </p:pic>
        <p:pic>
          <p:nvPicPr>
            <p:cNvPr id="9" name="Picture 3" descr="C:\Users\rzertuche\Documents\desarrollos\iconosWin8\It_Infrastructure\linux_client\linux_client-512.png"/>
            <p:cNvPicPr>
              <a:picLocks noChangeAspect="1"/>
            </p:cNvPicPr>
            <p:nvPr/>
          </p:nvPicPr>
          <p:blipFill>
            <a:blip r:embed="rId3" cstate="print"/>
            <a:srcRect/>
            <a:stretch>
              <a:fillRect/>
            </a:stretch>
          </p:blipFill>
          <p:spPr bwMode="auto">
            <a:xfrm>
              <a:off x="4725670" y="775970"/>
              <a:ext cx="572135" cy="373380"/>
            </a:xfrm>
            <a:prstGeom prst="rect">
              <a:avLst/>
            </a:prstGeom>
            <a:noFill/>
          </p:spPr>
        </p:pic>
        <p:pic>
          <p:nvPicPr>
            <p:cNvPr id="10" name="Picture 4" descr="C:\Users\rzertuche\Documents\desarrollos\iconosWin8\It_Infrastructure\mac_client\mac_client-512.png"/>
            <p:cNvPicPr>
              <a:picLocks noChangeAspect="1"/>
            </p:cNvPicPr>
            <p:nvPr/>
          </p:nvPicPr>
          <p:blipFill>
            <a:blip r:embed="rId4" cstate="print"/>
            <a:srcRect/>
            <a:stretch>
              <a:fillRect/>
            </a:stretch>
          </p:blipFill>
          <p:spPr bwMode="auto">
            <a:xfrm>
              <a:off x="4810760" y="1323975"/>
              <a:ext cx="475615" cy="310515"/>
            </a:xfrm>
            <a:prstGeom prst="rect">
              <a:avLst/>
            </a:prstGeom>
            <a:noFill/>
          </p:spPr>
        </p:pic>
        <p:pic>
          <p:nvPicPr>
            <p:cNvPr id="11" name="Picture 5" descr="C:\Users\rzertuche\Documents\desarrollos\iconosWin8\It_Infrastructure\windows_client\windows_client-512.png"/>
            <p:cNvPicPr>
              <a:picLocks noChangeAspect="1"/>
            </p:cNvPicPr>
            <p:nvPr/>
          </p:nvPicPr>
          <p:blipFill>
            <a:blip r:embed="rId5" cstate="print"/>
            <a:srcRect/>
            <a:stretch>
              <a:fillRect/>
            </a:stretch>
          </p:blipFill>
          <p:spPr bwMode="auto">
            <a:xfrm>
              <a:off x="4810760" y="1740535"/>
              <a:ext cx="545465" cy="356235"/>
            </a:xfrm>
            <a:prstGeom prst="rect">
              <a:avLst/>
            </a:prstGeom>
            <a:noFill/>
          </p:spPr>
        </p:pic>
        <p:pic>
          <p:nvPicPr>
            <p:cNvPr id="12" name="Picture 6" descr="C:\Users\rzertuche\Documents\desarrollos\iconosWin8\It_Infrastructure\workstation\workstation-512.png"/>
            <p:cNvPicPr>
              <a:picLocks noChangeAspect="1"/>
            </p:cNvPicPr>
            <p:nvPr/>
          </p:nvPicPr>
          <p:blipFill>
            <a:blip r:embed="rId6" cstate="print"/>
            <a:srcRect/>
            <a:stretch>
              <a:fillRect/>
            </a:stretch>
          </p:blipFill>
          <p:spPr bwMode="auto">
            <a:xfrm>
              <a:off x="4768215" y="359410"/>
              <a:ext cx="463550" cy="302895"/>
            </a:xfrm>
            <a:prstGeom prst="rect">
              <a:avLst/>
            </a:prstGeom>
            <a:noFill/>
          </p:spPr>
        </p:pic>
        <p:pic>
          <p:nvPicPr>
            <p:cNvPr id="13" name="Picture 8" descr="C:\Users\rzertuche\Documents\desarrollos\iconosWin8\Business\organization\organization-512.png"/>
            <p:cNvPicPr>
              <a:picLocks noChangeAspect="1"/>
            </p:cNvPicPr>
            <p:nvPr/>
          </p:nvPicPr>
          <p:blipFill>
            <a:blip r:embed="rId7" cstate="print"/>
            <a:srcRect/>
            <a:stretch>
              <a:fillRect/>
            </a:stretch>
          </p:blipFill>
          <p:spPr bwMode="auto">
            <a:xfrm>
              <a:off x="1069975" y="228600"/>
              <a:ext cx="605155" cy="394970"/>
            </a:xfrm>
            <a:prstGeom prst="rect">
              <a:avLst/>
            </a:prstGeom>
            <a:noFill/>
          </p:spPr>
        </p:pic>
        <p:pic>
          <p:nvPicPr>
            <p:cNvPr id="14" name="Picture 9" descr="C:\Users\rzertuche\Documents\desarrollos\iconosWin8\Business\businessman\businessman-512.png"/>
            <p:cNvPicPr>
              <a:picLocks noChangeAspect="1"/>
            </p:cNvPicPr>
            <p:nvPr/>
          </p:nvPicPr>
          <p:blipFill>
            <a:blip r:embed="rId8" cstate="print"/>
            <a:srcRect/>
            <a:stretch>
              <a:fillRect/>
            </a:stretch>
          </p:blipFill>
          <p:spPr bwMode="auto">
            <a:xfrm>
              <a:off x="59055" y="1045845"/>
              <a:ext cx="453390" cy="296545"/>
            </a:xfrm>
            <a:prstGeom prst="rect">
              <a:avLst/>
            </a:prstGeom>
            <a:noFill/>
          </p:spPr>
        </p:pic>
        <p:pic>
          <p:nvPicPr>
            <p:cNvPr id="15" name="Picture 10" descr="C:\Users\rzertuche\Documents\desarrollos\iconosWin8\It_Infrastructure\network\network-512.png"/>
            <p:cNvPicPr>
              <a:picLocks noChangeAspect="1"/>
            </p:cNvPicPr>
            <p:nvPr/>
          </p:nvPicPr>
          <p:blipFill>
            <a:blip r:embed="rId9" cstate="print"/>
            <a:srcRect/>
            <a:stretch>
              <a:fillRect/>
            </a:stretch>
          </p:blipFill>
          <p:spPr bwMode="auto">
            <a:xfrm>
              <a:off x="857250" y="990600"/>
              <a:ext cx="1048385" cy="685165"/>
            </a:xfrm>
            <a:prstGeom prst="rect">
              <a:avLst/>
            </a:prstGeom>
            <a:noFill/>
          </p:spPr>
        </p:pic>
        <p:pic>
          <p:nvPicPr>
            <p:cNvPr id="16" name="Picture 11" descr="C:\Users\rzertuche\Documents\desarrollos\iconosWin8\It_Infrastructure\server\server-512.png"/>
            <p:cNvPicPr>
              <a:picLocks noChangeAspect="1"/>
            </p:cNvPicPr>
            <p:nvPr/>
          </p:nvPicPr>
          <p:blipFill>
            <a:blip r:embed="rId10" cstate="print"/>
            <a:srcRect/>
            <a:stretch>
              <a:fillRect/>
            </a:stretch>
          </p:blipFill>
          <p:spPr bwMode="auto">
            <a:xfrm>
              <a:off x="984885" y="2045970"/>
              <a:ext cx="831215" cy="542925"/>
            </a:xfrm>
            <a:prstGeom prst="rect">
              <a:avLst/>
            </a:prstGeom>
            <a:noFill/>
          </p:spPr>
        </p:pic>
        <p:pic>
          <p:nvPicPr>
            <p:cNvPr id="17" name="Picture 11" descr="C:\Users\rzertuche\Documents\desarrollos\iconosWin8\It_Infrastructure\server\server-512.png"/>
            <p:cNvPicPr>
              <a:picLocks noChangeAspect="1"/>
            </p:cNvPicPr>
            <p:nvPr/>
          </p:nvPicPr>
          <p:blipFill>
            <a:blip r:embed="rId10" cstate="print"/>
            <a:srcRect/>
            <a:stretch>
              <a:fillRect/>
            </a:stretch>
          </p:blipFill>
          <p:spPr bwMode="auto">
            <a:xfrm>
              <a:off x="2727960" y="2045970"/>
              <a:ext cx="831215" cy="542925"/>
            </a:xfrm>
            <a:prstGeom prst="rect">
              <a:avLst/>
            </a:prstGeom>
            <a:noFill/>
          </p:spPr>
        </p:pic>
        <p:cxnSp>
          <p:nvCxnSpPr>
            <p:cNvPr id="18" name="13 Conector recto de flecha"/>
            <p:cNvCxnSpPr/>
            <p:nvPr/>
          </p:nvCxnSpPr>
          <p:spPr>
            <a:xfrm flipV="1">
              <a:off x="4215130" y="510540"/>
              <a:ext cx="552569" cy="792494"/>
            </a:xfrm>
            <a:prstGeom prst="straightConnector1">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15 Conector recto de flecha"/>
            <p:cNvCxnSpPr/>
            <p:nvPr/>
          </p:nvCxnSpPr>
          <p:spPr>
            <a:xfrm flipV="1">
              <a:off x="4215130" y="1010920"/>
              <a:ext cx="510064" cy="340476"/>
            </a:xfrm>
            <a:prstGeom prst="straightConnector1">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17 Conector recto de flecha"/>
            <p:cNvCxnSpPr/>
            <p:nvPr/>
          </p:nvCxnSpPr>
          <p:spPr>
            <a:xfrm>
              <a:off x="4215130" y="1351280"/>
              <a:ext cx="595074" cy="127935"/>
            </a:xfrm>
            <a:prstGeom prst="straightConnector1">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19 Conector recto de flecha"/>
            <p:cNvCxnSpPr/>
            <p:nvPr/>
          </p:nvCxnSpPr>
          <p:spPr>
            <a:xfrm>
              <a:off x="4215130" y="1351280"/>
              <a:ext cx="595074" cy="567326"/>
            </a:xfrm>
            <a:prstGeom prst="straightConnector1">
              <a:avLst/>
            </a:prstGeom>
            <a:ln w="2540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37 CuadroTexto"/>
            <p:cNvSpPr txBox="1"/>
            <p:nvPr/>
          </p:nvSpPr>
          <p:spPr>
            <a:xfrm>
              <a:off x="899795" y="2690495"/>
              <a:ext cx="1147377" cy="315306"/>
            </a:xfrm>
            <a:prstGeom prst="rect">
              <a:avLst/>
            </a:prstGeom>
            <a:noFill/>
          </p:spPr>
          <p:txBody>
            <a:bodyPr wrap="square" rtlCol="0">
              <a:noAutofit/>
            </a:bodyPr>
            <a:lstStyle/>
            <a:p>
              <a:pPr>
                <a:spcAft>
                  <a:spcPts val="0"/>
                </a:spcAft>
              </a:pPr>
              <a:r>
                <a:rPr lang="es-MX" sz="1200" kern="1200">
                  <a:solidFill>
                    <a:srgbClr val="000000"/>
                  </a:solidFill>
                  <a:effectLst/>
                  <a:latin typeface="Calibri"/>
                  <a:ea typeface="Times New Roman"/>
                  <a:cs typeface="Times New Roman"/>
                </a:rPr>
                <a:t>Servidor interno</a:t>
              </a:r>
              <a:endParaRPr lang="es-ES_tradnl" sz="1200">
                <a:effectLst/>
                <a:latin typeface="Times New Roman"/>
                <a:ea typeface="Times New Roman"/>
              </a:endParaRPr>
            </a:p>
          </p:txBody>
        </p:sp>
        <p:sp>
          <p:nvSpPr>
            <p:cNvPr id="23" name="38 CuadroTexto"/>
            <p:cNvSpPr txBox="1"/>
            <p:nvPr/>
          </p:nvSpPr>
          <p:spPr>
            <a:xfrm>
              <a:off x="2781300" y="2690495"/>
              <a:ext cx="1104900" cy="314960"/>
            </a:xfrm>
            <a:prstGeom prst="rect">
              <a:avLst/>
            </a:prstGeom>
            <a:noFill/>
          </p:spPr>
          <p:txBody>
            <a:bodyPr wrap="square" rtlCol="0">
              <a:noAutofit/>
            </a:bodyPr>
            <a:lstStyle/>
            <a:p>
              <a:pPr>
                <a:spcAft>
                  <a:spcPts val="0"/>
                </a:spcAft>
              </a:pPr>
              <a:r>
                <a:rPr lang="es-MX" sz="1200" kern="1200">
                  <a:solidFill>
                    <a:srgbClr val="000000"/>
                  </a:solidFill>
                  <a:effectLst/>
                  <a:latin typeface="Calibri"/>
                  <a:ea typeface="Times New Roman"/>
                  <a:cs typeface="Times New Roman"/>
                </a:rPr>
                <a:t>Servidor externo</a:t>
              </a:r>
              <a:endParaRPr lang="es-ES_tradnl" sz="1200">
                <a:effectLst/>
                <a:latin typeface="Times New Roman"/>
                <a:ea typeface="Times New Roman"/>
              </a:endParaRPr>
            </a:p>
          </p:txBody>
        </p:sp>
        <p:sp>
          <p:nvSpPr>
            <p:cNvPr id="24" name="39 CuadroTexto"/>
            <p:cNvSpPr txBox="1"/>
            <p:nvPr/>
          </p:nvSpPr>
          <p:spPr>
            <a:xfrm>
              <a:off x="3314700" y="541487"/>
              <a:ext cx="849630" cy="257176"/>
            </a:xfrm>
            <a:prstGeom prst="rect">
              <a:avLst/>
            </a:prstGeom>
            <a:noFill/>
          </p:spPr>
          <p:txBody>
            <a:bodyPr wrap="square" rtlCol="0">
              <a:noAutofit/>
            </a:bodyPr>
            <a:lstStyle/>
            <a:p>
              <a:pPr algn="ctr">
                <a:spcAft>
                  <a:spcPts val="0"/>
                </a:spcAft>
              </a:pPr>
              <a:r>
                <a:rPr lang="es-MX" sz="1200" kern="1200" dirty="0">
                  <a:solidFill>
                    <a:srgbClr val="000000"/>
                  </a:solidFill>
                  <a:effectLst/>
                  <a:latin typeface="Calibri"/>
                  <a:ea typeface="Times New Roman"/>
                  <a:cs typeface="Times New Roman"/>
                </a:rPr>
                <a:t>Internet</a:t>
              </a:r>
              <a:endParaRPr lang="es-ES_tradnl" sz="1200" dirty="0">
                <a:effectLst/>
                <a:latin typeface="Times New Roman"/>
                <a:ea typeface="Times New Roman"/>
              </a:endParaRPr>
            </a:p>
          </p:txBody>
        </p:sp>
        <p:sp>
          <p:nvSpPr>
            <p:cNvPr id="25" name="40 CuadroTexto"/>
            <p:cNvSpPr txBox="1"/>
            <p:nvPr/>
          </p:nvSpPr>
          <p:spPr>
            <a:xfrm>
              <a:off x="4448175" y="2157095"/>
              <a:ext cx="1062355" cy="833120"/>
            </a:xfrm>
            <a:prstGeom prst="rect">
              <a:avLst/>
            </a:prstGeom>
            <a:noFill/>
          </p:spPr>
          <p:txBody>
            <a:bodyPr wrap="square" rtlCol="0">
              <a:noAutofit/>
            </a:bodyPr>
            <a:lstStyle/>
            <a:p>
              <a:pPr algn="ctr">
                <a:spcAft>
                  <a:spcPts val="0"/>
                </a:spcAft>
              </a:pPr>
              <a:r>
                <a:rPr lang="es-MX" sz="1200" kern="1200">
                  <a:solidFill>
                    <a:srgbClr val="000000"/>
                  </a:solidFill>
                  <a:effectLst/>
                  <a:latin typeface="Calibri"/>
                  <a:ea typeface="Times New Roman"/>
                  <a:cs typeface="Times New Roman"/>
                </a:rPr>
                <a:t>Acceso desde cualquier computadora o dispositivo</a:t>
              </a:r>
              <a:endParaRPr lang="es-ES_tradnl" sz="1200">
                <a:effectLst/>
                <a:latin typeface="Times New Roman"/>
                <a:ea typeface="Times New Roman"/>
              </a:endParaRPr>
            </a:p>
          </p:txBody>
        </p:sp>
        <p:sp>
          <p:nvSpPr>
            <p:cNvPr id="26" name="41 CuadroTexto"/>
            <p:cNvSpPr txBox="1"/>
            <p:nvPr/>
          </p:nvSpPr>
          <p:spPr>
            <a:xfrm>
              <a:off x="1609000" y="1499999"/>
              <a:ext cx="990600" cy="457200"/>
            </a:xfrm>
            <a:prstGeom prst="rect">
              <a:avLst/>
            </a:prstGeom>
            <a:noFill/>
          </p:spPr>
          <p:txBody>
            <a:bodyPr wrap="square" rtlCol="0">
              <a:noAutofit/>
            </a:bodyPr>
            <a:lstStyle/>
            <a:p>
              <a:pPr>
                <a:spcAft>
                  <a:spcPts val="0"/>
                </a:spcAft>
              </a:pPr>
              <a:r>
                <a:rPr lang="es-MX" sz="1200" kern="1200" dirty="0">
                  <a:solidFill>
                    <a:srgbClr val="000000"/>
                  </a:solidFill>
                  <a:effectLst/>
                  <a:latin typeface="Calibri"/>
                  <a:ea typeface="Times New Roman"/>
                  <a:cs typeface="Times New Roman"/>
                </a:rPr>
                <a:t>Red interna del gobierno</a:t>
              </a:r>
              <a:endParaRPr lang="es-ES_tradnl" sz="1200" dirty="0">
                <a:effectLst/>
                <a:latin typeface="Times New Roman"/>
                <a:ea typeface="Times New Roman"/>
              </a:endParaRPr>
            </a:p>
          </p:txBody>
        </p:sp>
        <p:sp>
          <p:nvSpPr>
            <p:cNvPr id="27" name="43 CuadroTexto"/>
            <p:cNvSpPr txBox="1"/>
            <p:nvPr/>
          </p:nvSpPr>
          <p:spPr>
            <a:xfrm>
              <a:off x="962270" y="-79076"/>
              <a:ext cx="1000760" cy="264795"/>
            </a:xfrm>
            <a:prstGeom prst="rect">
              <a:avLst/>
            </a:prstGeom>
            <a:noFill/>
          </p:spPr>
          <p:txBody>
            <a:bodyPr wrap="square" rtlCol="0">
              <a:noAutofit/>
            </a:bodyPr>
            <a:lstStyle/>
            <a:p>
              <a:pPr>
                <a:spcAft>
                  <a:spcPts val="0"/>
                </a:spcAft>
              </a:pPr>
              <a:r>
                <a:rPr lang="es-MX" sz="1200" kern="1200" dirty="0">
                  <a:solidFill>
                    <a:srgbClr val="000000"/>
                  </a:solidFill>
                  <a:effectLst/>
                  <a:latin typeface="Calibri"/>
                  <a:ea typeface="Times New Roman"/>
                  <a:cs typeface="Times New Roman"/>
                </a:rPr>
                <a:t>Dependencias</a:t>
              </a:r>
              <a:endParaRPr lang="es-ES_tradnl" sz="1200" dirty="0">
                <a:effectLst/>
                <a:latin typeface="Times New Roman"/>
                <a:ea typeface="Times New Roman"/>
              </a:endParaRPr>
            </a:p>
          </p:txBody>
        </p:sp>
        <p:sp>
          <p:nvSpPr>
            <p:cNvPr id="28" name="56 CuadroTexto"/>
            <p:cNvSpPr txBox="1"/>
            <p:nvPr/>
          </p:nvSpPr>
          <p:spPr>
            <a:xfrm>
              <a:off x="0" y="1407160"/>
              <a:ext cx="942340" cy="814705"/>
            </a:xfrm>
            <a:prstGeom prst="rect">
              <a:avLst/>
            </a:prstGeom>
            <a:noFill/>
          </p:spPr>
          <p:txBody>
            <a:bodyPr wrap="square" rtlCol="0">
              <a:noAutofit/>
            </a:bodyPr>
            <a:lstStyle/>
            <a:p>
              <a:pPr>
                <a:spcAft>
                  <a:spcPts val="0"/>
                </a:spcAft>
              </a:pPr>
              <a:r>
                <a:rPr lang="es-MX" sz="1200" kern="1200">
                  <a:solidFill>
                    <a:srgbClr val="000000"/>
                  </a:solidFill>
                  <a:effectLst/>
                  <a:latin typeface="Calibri"/>
                  <a:ea typeface="Times New Roman"/>
                  <a:cs typeface="Times New Roman"/>
                </a:rPr>
                <a:t>Evaluadores de las MIR</a:t>
              </a:r>
              <a:endParaRPr lang="es-ES_tradnl" sz="1200">
                <a:effectLst/>
                <a:latin typeface="Times New Roman"/>
                <a:ea typeface="Times New Roman"/>
              </a:endParaRPr>
            </a:p>
          </p:txBody>
        </p:sp>
        <p:sp>
          <p:nvSpPr>
            <p:cNvPr id="29" name="Flecha derecha 28"/>
            <p:cNvSpPr/>
            <p:nvPr/>
          </p:nvSpPr>
          <p:spPr>
            <a:xfrm>
              <a:off x="2057400" y="2219325"/>
              <a:ext cx="342900" cy="342900"/>
            </a:xfrm>
            <a:prstGeom prst="rightArrow">
              <a:avLst/>
            </a:prstGeom>
            <a:solidFill>
              <a:schemeClr val="tx2">
                <a:lumMod val="50000"/>
              </a:schemeClr>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0" name="Flecha curva 29"/>
            <p:cNvSpPr/>
            <p:nvPr/>
          </p:nvSpPr>
          <p:spPr>
            <a:xfrm>
              <a:off x="2971800" y="1304925"/>
              <a:ext cx="457200" cy="571500"/>
            </a:xfrm>
            <a:prstGeom prst="bentArrow">
              <a:avLst/>
            </a:prstGeom>
            <a:solidFill>
              <a:srgbClr val="10253F"/>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1" name="Flecha abajo 30"/>
            <p:cNvSpPr/>
            <p:nvPr/>
          </p:nvSpPr>
          <p:spPr>
            <a:xfrm>
              <a:off x="1257300" y="685721"/>
              <a:ext cx="228600" cy="244026"/>
            </a:xfrm>
            <a:prstGeom prst="downArrow">
              <a:avLst/>
            </a:prstGeom>
            <a:solidFill>
              <a:srgbClr val="10253F"/>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2" name="Flecha abajo 31"/>
            <p:cNvSpPr/>
            <p:nvPr/>
          </p:nvSpPr>
          <p:spPr>
            <a:xfrm>
              <a:off x="1257300" y="1762125"/>
              <a:ext cx="228600" cy="228600"/>
            </a:xfrm>
            <a:prstGeom prst="downArrow">
              <a:avLst/>
            </a:prstGeom>
            <a:solidFill>
              <a:srgbClr val="10253F"/>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33" name="Flecha derecha 32"/>
            <p:cNvSpPr/>
            <p:nvPr/>
          </p:nvSpPr>
          <p:spPr>
            <a:xfrm>
              <a:off x="571500" y="1190625"/>
              <a:ext cx="228600" cy="228600"/>
            </a:xfrm>
            <a:prstGeom prst="rightArrow">
              <a:avLst/>
            </a:prstGeom>
            <a:solidFill>
              <a:srgbClr val="10253F"/>
            </a:solidFill>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grpSp>
    </p:spTree>
    <p:extLst>
      <p:ext uri="{BB962C8B-B14F-4D97-AF65-F5344CB8AC3E}">
        <p14:creationId xmlns="" xmlns:p14="http://schemas.microsoft.com/office/powerpoint/2010/main" val="1478139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299576"/>
            <a:ext cx="8229600" cy="4884587"/>
          </a:xfrm>
        </p:spPr>
        <p:txBody>
          <a:bodyPr>
            <a:noAutofit/>
          </a:bodyPr>
          <a:lstStyle/>
          <a:p>
            <a:pPr algn="just"/>
            <a:r>
              <a:rPr lang="es-ES_tradnl" sz="1300" dirty="0" smtClean="0"/>
              <a:t>Facilitar y hacer más eficiente el proceso de elaboración, presentación y evaluación de la MIR entre las dependencias emisoras de la regulación y el área encargada de su evaluación dentro de la Comisión Estatal de Mejora Regulatoria, disminuyendo significativamente el número de pasos o procedimientos necesarios para cumplir con el trámite. </a:t>
            </a:r>
          </a:p>
          <a:p>
            <a:pPr algn="just"/>
            <a:r>
              <a:rPr lang="es-ES_tradnl" sz="1300" dirty="0" smtClean="0"/>
              <a:t>Resolver los problemas sociales y económicos de forma eficaz y eficiente, analizando sistemáticamente los impactos potenciales de los instrumentos regulatorios para la toma de decisiones gubernamentales, fomentando que estos sean más transparentes y racionales. </a:t>
            </a:r>
          </a:p>
          <a:p>
            <a:pPr algn="just"/>
            <a:r>
              <a:rPr lang="es-ES_tradnl" sz="1300" dirty="0" smtClean="0"/>
              <a:t>Transparentar la creación de regulación mediante la incorporación de la consulta pública durante el diseño de las regulaciones.</a:t>
            </a:r>
            <a:r>
              <a:rPr lang="es-ES_tradnl" sz="1300" dirty="0"/>
              <a:t> </a:t>
            </a:r>
            <a:r>
              <a:rPr lang="es-ES_tradnl" sz="1300" dirty="0" smtClean="0"/>
              <a:t>La no autorización de regulación, trámites o requisitos que tengan un alto impacto para la sociedad o que no se justifiquen simplificará la carga regulatoria del gobierno y fomentará las actividades productivas, la competencia y la creación de nuevas empresas. </a:t>
            </a:r>
          </a:p>
          <a:p>
            <a:pPr algn="just"/>
            <a:r>
              <a:rPr lang="es-ES_tradnl" sz="1300" dirty="0" smtClean="0"/>
              <a:t>Mediante el desarrollo del presente proyecto se fortalecerá la competitividad y mejora regulatoria del Estado de Chiapas al contribuir a mejorar su desempeño en por lo menos un indicador en los reportes del </a:t>
            </a:r>
            <a:r>
              <a:rPr lang="es-ES_tradnl" sz="1300" dirty="0" err="1" smtClean="0"/>
              <a:t>CIDAC</a:t>
            </a:r>
            <a:r>
              <a:rPr lang="es-ES_tradnl" sz="1300" dirty="0" smtClean="0"/>
              <a:t>, </a:t>
            </a:r>
            <a:r>
              <a:rPr lang="es-ES_tradnl" sz="1300" dirty="0" err="1" smtClean="0"/>
              <a:t>IMCO</a:t>
            </a:r>
            <a:r>
              <a:rPr lang="es-ES_tradnl" sz="1300" dirty="0" smtClean="0"/>
              <a:t> y </a:t>
            </a:r>
            <a:r>
              <a:rPr lang="es-ES_tradnl" sz="1300" dirty="0" err="1" smtClean="0"/>
              <a:t>COFEMER</a:t>
            </a:r>
            <a:r>
              <a:rPr lang="es-ES_tradnl" sz="1300" dirty="0" smtClean="0"/>
              <a:t> referidos en el proyecto. </a:t>
            </a:r>
          </a:p>
          <a:p>
            <a:pPr algn="just"/>
            <a:r>
              <a:rPr lang="es-ES_tradnl" sz="1300" dirty="0" smtClean="0"/>
              <a:t>Se estima que el proyecto beneficiará a cuando menos la Población Económicamente Activa que representa el 41.23% del total de la población y a 129,863 unidades económicas, ya que permitirá la eliminación de trámites, documentos, datos y costos que no cuenten con una justificación adecuada y los recursos que ahorre la sociedad los podrá dedicar a actividades productivas.</a:t>
            </a:r>
          </a:p>
        </p:txBody>
      </p:sp>
      <p:sp>
        <p:nvSpPr>
          <p:cNvPr id="2" name="Título 1"/>
          <p:cNvSpPr>
            <a:spLocks noGrp="1"/>
          </p:cNvSpPr>
          <p:nvPr>
            <p:ph type="title"/>
          </p:nvPr>
        </p:nvSpPr>
        <p:spPr>
          <a:xfrm>
            <a:off x="469726" y="144050"/>
            <a:ext cx="8229600" cy="1143000"/>
          </a:xfrm>
        </p:spPr>
        <p:txBody>
          <a:bodyPr>
            <a:normAutofit/>
          </a:bodyPr>
          <a:lstStyle/>
          <a:p>
            <a:pPr algn="l"/>
            <a:r>
              <a:rPr lang="es-ES" sz="2800" b="0" dirty="0" smtClean="0">
                <a:solidFill>
                  <a:schemeClr val="tx1"/>
                </a:solidFill>
              </a:rPr>
              <a:t>Principales Impactos y Beneficios del Proyecto en el Estado de Chiapas</a:t>
            </a:r>
            <a:endParaRPr lang="es-ES" sz="2800" b="0" dirty="0">
              <a:solidFill>
                <a:schemeClr val="tx1"/>
              </a:solidFill>
            </a:endParaRPr>
          </a:p>
        </p:txBody>
      </p:sp>
    </p:spTree>
    <p:extLst>
      <p:ext uri="{BB962C8B-B14F-4D97-AF65-F5344CB8AC3E}">
        <p14:creationId xmlns="" xmlns:p14="http://schemas.microsoft.com/office/powerpoint/2010/main" val="307005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1265128" y="819411"/>
            <a:ext cx="6475957" cy="5498926"/>
          </a:xfrm>
        </p:spPr>
        <p:txBody>
          <a:bodyPr>
            <a:normAutofit fontScale="25000" lnSpcReduction="20000"/>
          </a:bodyPr>
          <a:lstStyle/>
          <a:p>
            <a:pPr algn="ctr">
              <a:buNone/>
            </a:pPr>
            <a:r>
              <a:rPr lang="es-ES" sz="4800" b="1" dirty="0" smtClean="0">
                <a:latin typeface="Arial" pitchFamily="34" charset="0"/>
                <a:cs typeface="Arial" pitchFamily="34" charset="0"/>
              </a:rPr>
              <a:t>CONCLUSIÓN</a:t>
            </a:r>
            <a:endParaRPr lang="es-MX" sz="4800" b="1" dirty="0" smtClean="0">
              <a:latin typeface="Arial" pitchFamily="34" charset="0"/>
              <a:cs typeface="Arial" pitchFamily="34" charset="0"/>
            </a:endParaRPr>
          </a:p>
          <a:p>
            <a:pPr>
              <a:buNone/>
            </a:pPr>
            <a:endParaRPr lang="es-MX" sz="4800" b="1" dirty="0" smtClean="0">
              <a:latin typeface="Arial" pitchFamily="34" charset="0"/>
              <a:cs typeface="Arial" pitchFamily="34" charset="0"/>
            </a:endParaRPr>
          </a:p>
          <a:p>
            <a:pPr marL="87313" indent="22225" algn="just">
              <a:buNone/>
            </a:pPr>
            <a:r>
              <a:rPr lang="es-ES" sz="5600" dirty="0" smtClean="0">
                <a:latin typeface="Arial" pitchFamily="34" charset="0"/>
                <a:cs typeface="Arial" pitchFamily="34" charset="0"/>
              </a:rPr>
              <a:t>Se </a:t>
            </a:r>
            <a:r>
              <a:rPr lang="es-ES" sz="5600" dirty="0" smtClean="0">
                <a:latin typeface="Arial" pitchFamily="34" charset="0"/>
                <a:cs typeface="Arial" pitchFamily="34" charset="0"/>
              </a:rPr>
              <a:t>considera que en la administración publica se han realizado diversos esfuerzos </a:t>
            </a:r>
            <a:r>
              <a:rPr lang="es-ES" sz="5600" dirty="0" smtClean="0">
                <a:latin typeface="Arial" pitchFamily="34" charset="0"/>
                <a:cs typeface="Arial" pitchFamily="34" charset="0"/>
              </a:rPr>
              <a:t>para modernizarse</a:t>
            </a:r>
            <a:r>
              <a:rPr lang="es-ES" sz="5600" dirty="0" smtClean="0">
                <a:latin typeface="Arial" pitchFamily="34" charset="0"/>
                <a:cs typeface="Arial" pitchFamily="34" charset="0"/>
              </a:rPr>
              <a:t>. Como parte importante de este proceso se ha instrumentado los proyectos o programas la administración publica federal adoptado mejorar la eficiencia y la eficacia.</a:t>
            </a:r>
            <a:endParaRPr lang="es-MX" sz="5600" dirty="0" smtClean="0">
              <a:latin typeface="Arial" pitchFamily="34" charset="0"/>
              <a:cs typeface="Arial" pitchFamily="34" charset="0"/>
            </a:endParaRPr>
          </a:p>
          <a:p>
            <a:pPr algn="just">
              <a:buNone/>
            </a:pPr>
            <a:endParaRPr lang="es-ES" sz="5600" dirty="0" smtClean="0">
              <a:latin typeface="Arial" pitchFamily="34" charset="0"/>
              <a:cs typeface="Arial" pitchFamily="34" charset="0"/>
            </a:endParaRPr>
          </a:p>
          <a:p>
            <a:pPr marL="87313" indent="22225" algn="just">
              <a:buNone/>
            </a:pPr>
            <a:r>
              <a:rPr lang="es-ES" sz="5600" dirty="0" smtClean="0">
                <a:latin typeface="Arial" pitchFamily="34" charset="0"/>
                <a:cs typeface="Arial" pitchFamily="34" charset="0"/>
              </a:rPr>
              <a:t>En </a:t>
            </a:r>
            <a:r>
              <a:rPr lang="es-ES" sz="5600" dirty="0" smtClean="0">
                <a:latin typeface="Arial" pitchFamily="34" charset="0"/>
                <a:cs typeface="Arial" pitchFamily="34" charset="0"/>
              </a:rPr>
              <a:t>ese sentido, el proyecto que se presenta es la </a:t>
            </a:r>
            <a:r>
              <a:rPr lang="es-ES" sz="5600" b="1" dirty="0" smtClean="0">
                <a:latin typeface="Arial" pitchFamily="34" charset="0"/>
                <a:cs typeface="Arial" pitchFamily="34" charset="0"/>
              </a:rPr>
              <a:t>Sistematización e Implementación en Medios Electrónicos de la Manifestación de Impacto Regulatorio en el Estado de Chiapas, </a:t>
            </a:r>
            <a:r>
              <a:rPr lang="es-ES" sz="5600" dirty="0" smtClean="0">
                <a:latin typeface="Arial" pitchFamily="34" charset="0"/>
                <a:cs typeface="Arial" pitchFamily="34" charset="0"/>
              </a:rPr>
              <a:t> en este proyecto podemos observar como  los gobiernos han adoptado mejorar las políticas publicas,  reflejando grandes finalidades </a:t>
            </a:r>
            <a:r>
              <a:rPr lang="es-ES_tradnl" sz="5600" dirty="0" smtClean="0">
                <a:latin typeface="Arial" pitchFamily="34" charset="0"/>
                <a:cs typeface="Arial" pitchFamily="34" charset="0"/>
              </a:rPr>
              <a:t>procurando a través de la implementación eficaz de la MIR que el costo de la regulación sea menor a sus beneficios, así como también  </a:t>
            </a:r>
            <a:r>
              <a:rPr lang="es-ES" sz="5600" dirty="0" smtClean="0">
                <a:latin typeface="Arial" pitchFamily="34" charset="0"/>
                <a:cs typeface="Arial" pitchFamily="34" charset="0"/>
              </a:rPr>
              <a:t> ayudara a mejorar la  transparencia.</a:t>
            </a:r>
            <a:endParaRPr lang="es-MX" sz="5600" dirty="0" smtClean="0">
              <a:latin typeface="Arial" pitchFamily="34" charset="0"/>
              <a:cs typeface="Arial" pitchFamily="34" charset="0"/>
            </a:endParaRPr>
          </a:p>
          <a:p>
            <a:pPr algn="just">
              <a:buNone/>
            </a:pPr>
            <a:r>
              <a:rPr lang="es-ES" sz="5600" dirty="0" smtClean="0">
                <a:latin typeface="Arial" pitchFamily="34" charset="0"/>
                <a:cs typeface="Arial" pitchFamily="34" charset="0"/>
              </a:rPr>
              <a:t> </a:t>
            </a:r>
            <a:endParaRPr lang="es-MX" sz="5600" dirty="0" smtClean="0">
              <a:latin typeface="Arial" pitchFamily="34" charset="0"/>
              <a:cs typeface="Arial" pitchFamily="34" charset="0"/>
            </a:endParaRPr>
          </a:p>
          <a:p>
            <a:pPr marL="87313" indent="22225" algn="just">
              <a:buNone/>
            </a:pPr>
            <a:r>
              <a:rPr lang="es-ES" sz="5600" dirty="0" smtClean="0">
                <a:latin typeface="Arial" pitchFamily="34" charset="0"/>
                <a:cs typeface="Arial" pitchFamily="34" charset="0"/>
              </a:rPr>
              <a:t>Hoy </a:t>
            </a:r>
            <a:r>
              <a:rPr lang="es-ES" sz="5600" dirty="0" smtClean="0">
                <a:latin typeface="Arial" pitchFamily="34" charset="0"/>
                <a:cs typeface="Arial" pitchFamily="34" charset="0"/>
              </a:rPr>
              <a:t>en día las instituciones públicas para generar cambios sociales en forma sostenible en beneficio de la población utilizan  la gestión de programas  que orienta la acción de los servidores públicos  para generar el mayor valor público posible a través del uso de instrumentos de gestión ( planificación, presupuesto, gestión financiera, monitoreo y evaluación, etc.) que, en forma coordinada y complementaria las implementan.</a:t>
            </a:r>
            <a:endParaRPr lang="es-MX" sz="5600" dirty="0" smtClean="0">
              <a:latin typeface="Arial" pitchFamily="34" charset="0"/>
              <a:cs typeface="Arial" pitchFamily="34" charset="0"/>
            </a:endParaRPr>
          </a:p>
          <a:p>
            <a:pPr algn="just">
              <a:buNone/>
            </a:pPr>
            <a:endParaRPr lang="es-ES" sz="5600" dirty="0" smtClean="0">
              <a:latin typeface="Arial" pitchFamily="34" charset="0"/>
              <a:cs typeface="Arial" pitchFamily="34" charset="0"/>
            </a:endParaRPr>
          </a:p>
          <a:p>
            <a:pPr marL="87313" indent="22225" algn="just">
              <a:buNone/>
            </a:pPr>
            <a:r>
              <a:rPr lang="es-ES" sz="5600" dirty="0" smtClean="0">
                <a:latin typeface="Arial" pitchFamily="34" charset="0"/>
                <a:cs typeface="Arial" pitchFamily="34" charset="0"/>
              </a:rPr>
              <a:t>En </a:t>
            </a:r>
            <a:r>
              <a:rPr lang="es-ES" sz="5600" dirty="0" smtClean="0">
                <a:latin typeface="Arial" pitchFamily="34" charset="0"/>
                <a:cs typeface="Arial" pitchFamily="34" charset="0"/>
              </a:rPr>
              <a:t>el trascurso de la materia  pudimos considerar que la gestión publica de resultados y el presupuesto basado en resultados  y </a:t>
            </a:r>
            <a:r>
              <a:rPr lang="es-ES_tradnl" sz="5600" dirty="0" smtClean="0">
                <a:latin typeface="Arial" pitchFamily="34" charset="0"/>
                <a:cs typeface="Arial" pitchFamily="34" charset="0"/>
              </a:rPr>
              <a:t>considera las mejores prácticas nacionales e internacionales, así como lineamientos y las recomendaciones metodológicas que debe existir en los proyectos o programas federales, hace que las instituciones se fortalezcan con el apoyo de estos programas. </a:t>
            </a:r>
            <a:endParaRPr lang="es-MX" sz="5600" dirty="0" smtClean="0">
              <a:latin typeface="Arial" pitchFamily="34" charset="0"/>
              <a:cs typeface="Arial" pitchFamily="34" charset="0"/>
            </a:endParaRPr>
          </a:p>
          <a:p>
            <a:pPr algn="just">
              <a:buNone/>
            </a:pPr>
            <a:r>
              <a:rPr lang="es-MX" sz="5600" dirty="0" smtClean="0"/>
              <a:t> </a:t>
            </a:r>
          </a:p>
          <a:p>
            <a:pPr algn="just"/>
            <a:endParaRPr lang="es-MX" sz="5600" dirty="0"/>
          </a:p>
        </p:txBody>
      </p:sp>
      <p:pic>
        <p:nvPicPr>
          <p:cNvPr id="4" name="Picture 2" descr="http://iapchiapas.org.mx/wp-content/uploads/2013/07/logopng21-300x112.png"/>
          <p:cNvPicPr>
            <a:picLocks noChangeAspect="1" noChangeArrowheads="1"/>
          </p:cNvPicPr>
          <p:nvPr/>
        </p:nvPicPr>
        <p:blipFill>
          <a:blip r:embed="rId2" r:link="rId3"/>
          <a:srcRect/>
          <a:stretch>
            <a:fillRect/>
          </a:stretch>
        </p:blipFill>
        <p:spPr bwMode="auto">
          <a:xfrm>
            <a:off x="81527" y="57411"/>
            <a:ext cx="2041525" cy="762000"/>
          </a:xfrm>
          <a:prstGeom prst="rect">
            <a:avLst/>
          </a:prstGeom>
          <a:noFill/>
          <a:ln w="9525">
            <a:noFill/>
            <a:miter lim="800000"/>
            <a:headEnd/>
            <a:tailEnd/>
          </a:ln>
        </p:spPr>
      </p:pic>
      <p:sp>
        <p:nvSpPr>
          <p:cNvPr id="5" name="4 CuadroTexto"/>
          <p:cNvSpPr txBox="1"/>
          <p:nvPr/>
        </p:nvSpPr>
        <p:spPr>
          <a:xfrm>
            <a:off x="5574082" y="0"/>
            <a:ext cx="3569918" cy="400110"/>
          </a:xfrm>
          <a:prstGeom prst="rect">
            <a:avLst/>
          </a:prstGeom>
          <a:noFill/>
        </p:spPr>
        <p:txBody>
          <a:bodyPr wrap="square" rtlCol="0">
            <a:spAutoFit/>
          </a:bodyPr>
          <a:lstStyle/>
          <a:p>
            <a:pPr algn="ctr"/>
            <a:r>
              <a:rPr lang="es-MX" sz="1000" b="1" dirty="0" smtClean="0"/>
              <a:t>ADRIANA RUIZ OLVERA</a:t>
            </a:r>
          </a:p>
          <a:p>
            <a:r>
              <a:rPr lang="es-MX" sz="1000" b="1" dirty="0" smtClean="0"/>
              <a:t>ADMINISTRACION PUBLICA Y POLITICAS PUBLICAS  </a:t>
            </a:r>
            <a:endParaRPr lang="es-MX" sz="10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868</TotalTime>
  <Words>1102</Words>
  <Application>Microsoft Office PowerPoint</Application>
  <PresentationFormat>Presentación en pantalla (4:3)</PresentationFormat>
  <Paragraphs>75</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Concurrencia</vt:lpstr>
      <vt:lpstr>MEJORA REGULATORIA </vt:lpstr>
      <vt:lpstr>El fondeo de dicho recurso fue  mediante la Convocatoria 1.5 Obtención de apoyos para proyectos de Mejora Regulatoria de las Reglas de Operación del Fondo Nacional Emprendedor para el ejercicio fiscal 2014, publicadas en el Diario Oficial de la Federación el 28 de diciembre de 2013.FNE-140225-C1-5-00045890. </vt:lpstr>
      <vt:lpstr>Objetivos del Proyecto</vt:lpstr>
      <vt:lpstr>Etapas de Implementación</vt:lpstr>
      <vt:lpstr>Metodología de Implementación</vt:lpstr>
      <vt:lpstr>Sistema Informático de la MIR</vt:lpstr>
      <vt:lpstr>Principales Impactos y Beneficios del Proyecto en el Estado de Chiapas</vt:lpstr>
      <vt:lpstr>Diapositiva 8</vt:lpstr>
    </vt:vector>
  </TitlesOfParts>
  <Company>DBC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Sistematización e Implementación en Medios Electrónicos de la Manifestación de Impacto Regulatorio en el Estado de Chiapas</dc:title>
  <dc:creator>Daniel Bautista</dc:creator>
  <cp:lastModifiedBy>Proteccion Civil</cp:lastModifiedBy>
  <cp:revision>81</cp:revision>
  <dcterms:created xsi:type="dcterms:W3CDTF">2014-03-11T19:00:42Z</dcterms:created>
  <dcterms:modified xsi:type="dcterms:W3CDTF">2016-03-16T20:21:59Z</dcterms:modified>
</cp:coreProperties>
</file>