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18"/>
  </p:notesMasterIdLst>
  <p:sldIdLst>
    <p:sldId id="277" r:id="rId2"/>
    <p:sldId id="256" r:id="rId3"/>
    <p:sldId id="262" r:id="rId4"/>
    <p:sldId id="263" r:id="rId5"/>
    <p:sldId id="264" r:id="rId6"/>
    <p:sldId id="265" r:id="rId7"/>
    <p:sldId id="267" r:id="rId8"/>
    <p:sldId id="275" r:id="rId9"/>
    <p:sldId id="270" r:id="rId10"/>
    <p:sldId id="276" r:id="rId11"/>
    <p:sldId id="271" r:id="rId12"/>
    <p:sldId id="274" r:id="rId13"/>
    <p:sldId id="268" r:id="rId14"/>
    <p:sldId id="272" r:id="rId15"/>
    <p:sldId id="269" r:id="rId16"/>
    <p:sldId id="273" r:id="rId1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4" autoAdjust="0"/>
    <p:restoredTop sz="94662" autoAdjust="0"/>
  </p:normalViewPr>
  <p:slideViewPr>
    <p:cSldViewPr>
      <p:cViewPr varScale="1">
        <p:scale>
          <a:sx n="81" d="100"/>
          <a:sy n="81" d="100"/>
        </p:scale>
        <p:origin x="87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78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997A18-1791-4690-BE42-F00DE331F3DE}" type="datetimeFigureOut">
              <a:rPr lang="es-MX" smtClean="0"/>
              <a:t>16/03/2016</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057A3C-176D-48D7-B896-CA85AAB93BD9}" type="slidenum">
              <a:rPr lang="es-MX" smtClean="0"/>
              <a:t>‹Nº›</a:t>
            </a:fld>
            <a:endParaRPr lang="es-MX"/>
          </a:p>
        </p:txBody>
      </p:sp>
    </p:spTree>
    <p:extLst>
      <p:ext uri="{BB962C8B-B14F-4D97-AF65-F5344CB8AC3E}">
        <p14:creationId xmlns:p14="http://schemas.microsoft.com/office/powerpoint/2010/main" val="2449246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a:p>
        </p:txBody>
      </p:sp>
      <p:sp>
        <p:nvSpPr>
          <p:cNvPr id="4" name="3 Marcador de número de diapositiva"/>
          <p:cNvSpPr>
            <a:spLocks noGrp="1"/>
          </p:cNvSpPr>
          <p:nvPr>
            <p:ph type="sldNum" sz="quarter" idx="10"/>
          </p:nvPr>
        </p:nvSpPr>
        <p:spPr/>
        <p:txBody>
          <a:bodyPr/>
          <a:lstStyle/>
          <a:p>
            <a:fld id="{5A057A3C-176D-48D7-B896-CA85AAB93BD9}" type="slidenum">
              <a:rPr lang="es-MX" smtClean="0"/>
              <a:t>5</a:t>
            </a:fld>
            <a:endParaRPr lang="es-MX"/>
          </a:p>
        </p:txBody>
      </p:sp>
    </p:spTree>
    <p:extLst>
      <p:ext uri="{BB962C8B-B14F-4D97-AF65-F5344CB8AC3E}">
        <p14:creationId xmlns:p14="http://schemas.microsoft.com/office/powerpoint/2010/main" val="398297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092200C-E4B0-4B6F-9C3A-CCF2F8C16181}" type="datetimeFigureOut">
              <a:rPr lang="es-MX" smtClean="0"/>
              <a:t>16/03/2016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B1F73D-E86A-4E3B-A291-E046788D626E}" type="slidenum">
              <a:rPr lang="es-MX" smtClean="0"/>
              <a:t>‹Nº›</a:t>
            </a:fld>
            <a:endParaRPr lang="es-MX"/>
          </a:p>
        </p:txBody>
      </p:sp>
    </p:spTree>
    <p:extLst>
      <p:ext uri="{BB962C8B-B14F-4D97-AF65-F5344CB8AC3E}">
        <p14:creationId xmlns:p14="http://schemas.microsoft.com/office/powerpoint/2010/main" val="2206960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092200C-E4B0-4B6F-9C3A-CCF2F8C16181}" type="datetimeFigureOut">
              <a:rPr lang="es-MX" smtClean="0"/>
              <a:t>16/03/2016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B1F73D-E86A-4E3B-A291-E046788D626E}" type="slidenum">
              <a:rPr lang="es-MX" smtClean="0"/>
              <a:t>‹Nº›</a:t>
            </a:fld>
            <a:endParaRPr lang="es-MX"/>
          </a:p>
        </p:txBody>
      </p:sp>
    </p:spTree>
    <p:extLst>
      <p:ext uri="{BB962C8B-B14F-4D97-AF65-F5344CB8AC3E}">
        <p14:creationId xmlns:p14="http://schemas.microsoft.com/office/powerpoint/2010/main" val="1033131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092200C-E4B0-4B6F-9C3A-CCF2F8C16181}" type="datetimeFigureOut">
              <a:rPr lang="es-MX" smtClean="0"/>
              <a:t>16/03/2016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B1F73D-E86A-4E3B-A291-E046788D626E}" type="slidenum">
              <a:rPr lang="es-MX" smtClean="0"/>
              <a:t>‹Nº›</a:t>
            </a:fld>
            <a:endParaRPr lang="es-MX"/>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736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092200C-E4B0-4B6F-9C3A-CCF2F8C16181}" type="datetimeFigureOut">
              <a:rPr lang="es-MX" smtClean="0"/>
              <a:t>16/03/2016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B1F73D-E86A-4E3B-A291-E046788D626E}" type="slidenum">
              <a:rPr lang="es-MX" smtClean="0"/>
              <a:t>‹Nº›</a:t>
            </a:fld>
            <a:endParaRPr lang="es-MX"/>
          </a:p>
        </p:txBody>
      </p:sp>
    </p:spTree>
    <p:extLst>
      <p:ext uri="{BB962C8B-B14F-4D97-AF65-F5344CB8AC3E}">
        <p14:creationId xmlns:p14="http://schemas.microsoft.com/office/powerpoint/2010/main" val="2215698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092200C-E4B0-4B6F-9C3A-CCF2F8C16181}" type="datetimeFigureOut">
              <a:rPr lang="es-MX" smtClean="0"/>
              <a:t>16/03/2016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B1F73D-E86A-4E3B-A291-E046788D626E}" type="slidenum">
              <a:rPr lang="es-MX" smtClean="0"/>
              <a:t>‹Nº›</a:t>
            </a:fld>
            <a:endParaRPr lang="es-MX"/>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32040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092200C-E4B0-4B6F-9C3A-CCF2F8C16181}" type="datetimeFigureOut">
              <a:rPr lang="es-MX" smtClean="0"/>
              <a:t>16/03/2016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B1F73D-E86A-4E3B-A291-E046788D626E}" type="slidenum">
              <a:rPr lang="es-MX" smtClean="0"/>
              <a:t>‹Nº›</a:t>
            </a:fld>
            <a:endParaRPr lang="es-MX"/>
          </a:p>
        </p:txBody>
      </p:sp>
    </p:spTree>
    <p:extLst>
      <p:ext uri="{BB962C8B-B14F-4D97-AF65-F5344CB8AC3E}">
        <p14:creationId xmlns:p14="http://schemas.microsoft.com/office/powerpoint/2010/main" val="1403851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092200C-E4B0-4B6F-9C3A-CCF2F8C16181}" type="datetimeFigureOut">
              <a:rPr lang="es-MX" smtClean="0"/>
              <a:t>16/03/2016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B1F73D-E86A-4E3B-A291-E046788D626E}" type="slidenum">
              <a:rPr lang="es-MX" smtClean="0"/>
              <a:t>‹Nº›</a:t>
            </a:fld>
            <a:endParaRPr lang="es-MX"/>
          </a:p>
        </p:txBody>
      </p:sp>
    </p:spTree>
    <p:extLst>
      <p:ext uri="{BB962C8B-B14F-4D97-AF65-F5344CB8AC3E}">
        <p14:creationId xmlns:p14="http://schemas.microsoft.com/office/powerpoint/2010/main" val="3554669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092200C-E4B0-4B6F-9C3A-CCF2F8C16181}" type="datetimeFigureOut">
              <a:rPr lang="es-MX" smtClean="0"/>
              <a:t>16/03/2016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B1F73D-E86A-4E3B-A291-E046788D626E}" type="slidenum">
              <a:rPr lang="es-MX" smtClean="0"/>
              <a:t>‹Nº›</a:t>
            </a:fld>
            <a:endParaRPr lang="es-MX"/>
          </a:p>
        </p:txBody>
      </p:sp>
    </p:spTree>
    <p:extLst>
      <p:ext uri="{BB962C8B-B14F-4D97-AF65-F5344CB8AC3E}">
        <p14:creationId xmlns:p14="http://schemas.microsoft.com/office/powerpoint/2010/main" val="70514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092200C-E4B0-4B6F-9C3A-CCF2F8C16181}" type="datetimeFigureOut">
              <a:rPr lang="es-MX" smtClean="0"/>
              <a:t>16/03/2016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B1F73D-E86A-4E3B-A291-E046788D626E}" type="slidenum">
              <a:rPr lang="es-MX" smtClean="0"/>
              <a:t>‹Nº›</a:t>
            </a:fld>
            <a:endParaRPr lang="es-MX"/>
          </a:p>
        </p:txBody>
      </p:sp>
    </p:spTree>
    <p:extLst>
      <p:ext uri="{BB962C8B-B14F-4D97-AF65-F5344CB8AC3E}">
        <p14:creationId xmlns:p14="http://schemas.microsoft.com/office/powerpoint/2010/main" val="337495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092200C-E4B0-4B6F-9C3A-CCF2F8C16181}" type="datetimeFigureOut">
              <a:rPr lang="es-MX" smtClean="0"/>
              <a:t>16/03/2016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EB1F73D-E86A-4E3B-A291-E046788D626E}" type="slidenum">
              <a:rPr lang="es-MX" smtClean="0"/>
              <a:t>‹Nº›</a:t>
            </a:fld>
            <a:endParaRPr lang="es-MX"/>
          </a:p>
        </p:txBody>
      </p:sp>
    </p:spTree>
    <p:extLst>
      <p:ext uri="{BB962C8B-B14F-4D97-AF65-F5344CB8AC3E}">
        <p14:creationId xmlns:p14="http://schemas.microsoft.com/office/powerpoint/2010/main" val="1240367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092200C-E4B0-4B6F-9C3A-CCF2F8C16181}" type="datetimeFigureOut">
              <a:rPr lang="es-MX" smtClean="0"/>
              <a:t>16/03/2016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EB1F73D-E86A-4E3B-A291-E046788D626E}" type="slidenum">
              <a:rPr lang="es-MX" smtClean="0"/>
              <a:t>‹Nº›</a:t>
            </a:fld>
            <a:endParaRPr lang="es-MX"/>
          </a:p>
        </p:txBody>
      </p:sp>
    </p:spTree>
    <p:extLst>
      <p:ext uri="{BB962C8B-B14F-4D97-AF65-F5344CB8AC3E}">
        <p14:creationId xmlns:p14="http://schemas.microsoft.com/office/powerpoint/2010/main" val="1385410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092200C-E4B0-4B6F-9C3A-CCF2F8C16181}" type="datetimeFigureOut">
              <a:rPr lang="es-MX" smtClean="0"/>
              <a:t>16/03/2016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EB1F73D-E86A-4E3B-A291-E046788D626E}" type="slidenum">
              <a:rPr lang="es-MX" smtClean="0"/>
              <a:t>‹Nº›</a:t>
            </a:fld>
            <a:endParaRPr lang="es-MX"/>
          </a:p>
        </p:txBody>
      </p:sp>
    </p:spTree>
    <p:extLst>
      <p:ext uri="{BB962C8B-B14F-4D97-AF65-F5344CB8AC3E}">
        <p14:creationId xmlns:p14="http://schemas.microsoft.com/office/powerpoint/2010/main" val="754263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6092200C-E4B0-4B6F-9C3A-CCF2F8C16181}" type="datetimeFigureOut">
              <a:rPr lang="es-MX" smtClean="0"/>
              <a:t>16/03/2016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EB1F73D-E86A-4E3B-A291-E046788D626E}" type="slidenum">
              <a:rPr lang="es-MX" smtClean="0"/>
              <a:t>‹Nº›</a:t>
            </a:fld>
            <a:endParaRPr lang="es-MX"/>
          </a:p>
        </p:txBody>
      </p:sp>
    </p:spTree>
    <p:extLst>
      <p:ext uri="{BB962C8B-B14F-4D97-AF65-F5344CB8AC3E}">
        <p14:creationId xmlns:p14="http://schemas.microsoft.com/office/powerpoint/2010/main" val="38848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2200C-E4B0-4B6F-9C3A-CCF2F8C16181}" type="datetimeFigureOut">
              <a:rPr lang="es-MX" smtClean="0"/>
              <a:t>16/03/2016</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EB1F73D-E86A-4E3B-A291-E046788D626E}" type="slidenum">
              <a:rPr lang="es-MX" smtClean="0"/>
              <a:t>‹Nº›</a:t>
            </a:fld>
            <a:endParaRPr lang="es-MX"/>
          </a:p>
        </p:txBody>
      </p:sp>
    </p:spTree>
    <p:extLst>
      <p:ext uri="{BB962C8B-B14F-4D97-AF65-F5344CB8AC3E}">
        <p14:creationId xmlns:p14="http://schemas.microsoft.com/office/powerpoint/2010/main" val="246939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092200C-E4B0-4B6F-9C3A-CCF2F8C16181}" type="datetimeFigureOut">
              <a:rPr lang="es-MX" smtClean="0"/>
              <a:t>16/03/2016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EB1F73D-E86A-4E3B-A291-E046788D626E}" type="slidenum">
              <a:rPr lang="es-MX" smtClean="0"/>
              <a:t>‹Nº›</a:t>
            </a:fld>
            <a:endParaRPr lang="es-MX"/>
          </a:p>
        </p:txBody>
      </p:sp>
    </p:spTree>
    <p:extLst>
      <p:ext uri="{BB962C8B-B14F-4D97-AF65-F5344CB8AC3E}">
        <p14:creationId xmlns:p14="http://schemas.microsoft.com/office/powerpoint/2010/main" val="704114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092200C-E4B0-4B6F-9C3A-CCF2F8C16181}" type="datetimeFigureOut">
              <a:rPr lang="es-MX" smtClean="0"/>
              <a:t>16/03/2016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EB1F73D-E86A-4E3B-A291-E046788D626E}" type="slidenum">
              <a:rPr lang="es-MX" smtClean="0"/>
              <a:t>‹Nº›</a:t>
            </a:fld>
            <a:endParaRPr lang="es-MX"/>
          </a:p>
        </p:txBody>
      </p:sp>
    </p:spTree>
    <p:extLst>
      <p:ext uri="{BB962C8B-B14F-4D97-AF65-F5344CB8AC3E}">
        <p14:creationId xmlns:p14="http://schemas.microsoft.com/office/powerpoint/2010/main" val="3609162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092200C-E4B0-4B6F-9C3A-CCF2F8C16181}" type="datetimeFigureOut">
              <a:rPr lang="es-MX" smtClean="0"/>
              <a:t>16/03/2016</a:t>
            </a:fld>
            <a:endParaRPr lang="es-MX"/>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EB1F73D-E86A-4E3B-A291-E046788D626E}" type="slidenum">
              <a:rPr lang="es-MX" smtClean="0"/>
              <a:t>‹Nº›</a:t>
            </a:fld>
            <a:endParaRPr lang="es-MX"/>
          </a:p>
        </p:txBody>
      </p:sp>
    </p:spTree>
    <p:extLst>
      <p:ext uri="{BB962C8B-B14F-4D97-AF65-F5344CB8AC3E}">
        <p14:creationId xmlns:p14="http://schemas.microsoft.com/office/powerpoint/2010/main" val="13406420"/>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43608" y="1146558"/>
            <a:ext cx="6347713" cy="2138426"/>
          </a:xfrm>
        </p:spPr>
        <p:txBody>
          <a:bodyPr>
            <a:normAutofit/>
          </a:bodyPr>
          <a:lstStyle/>
          <a:p>
            <a:pPr algn="ctr"/>
            <a:r>
              <a:rPr lang="es-MX" sz="2000" b="1" dirty="0">
                <a:solidFill>
                  <a:schemeClr val="tx1"/>
                </a:solidFill>
                <a:latin typeface="Arial" panose="020B0604020202020204" pitchFamily="34" charset="0"/>
                <a:cs typeface="Arial" panose="020B0604020202020204" pitchFamily="34" charset="0"/>
              </a:rPr>
              <a:t> </a:t>
            </a:r>
            <a:r>
              <a:rPr lang="es-MX" sz="2000" b="1" dirty="0" smtClean="0">
                <a:solidFill>
                  <a:schemeClr val="tx1"/>
                </a:solidFill>
                <a:latin typeface="Arial" panose="020B0604020202020204" pitchFamily="34" charset="0"/>
                <a:cs typeface="Arial" panose="020B0604020202020204" pitchFamily="34" charset="0"/>
              </a:rPr>
              <a:t>INSTITUTO </a:t>
            </a:r>
            <a:r>
              <a:rPr lang="es-MX" sz="2000" b="1" dirty="0">
                <a:solidFill>
                  <a:schemeClr val="tx1"/>
                </a:solidFill>
                <a:latin typeface="Arial" panose="020B0604020202020204" pitchFamily="34" charset="0"/>
                <a:cs typeface="Arial" panose="020B0604020202020204" pitchFamily="34" charset="0"/>
              </a:rPr>
              <a:t>DE ADMINISTRACIÓN PÚBLICA DEL ESTADO DE CHIAPAS, A.C.</a:t>
            </a:r>
            <a:br>
              <a:rPr lang="es-MX" sz="2000" b="1" dirty="0">
                <a:solidFill>
                  <a:schemeClr val="tx1"/>
                </a:solidFill>
                <a:latin typeface="Arial" panose="020B0604020202020204" pitchFamily="34" charset="0"/>
                <a:cs typeface="Arial" panose="020B0604020202020204" pitchFamily="34" charset="0"/>
              </a:rPr>
            </a:br>
            <a:r>
              <a:rPr lang="es-MX" sz="2000" b="1" dirty="0">
                <a:solidFill>
                  <a:schemeClr val="tx1"/>
                </a:solidFill>
                <a:latin typeface="Arial" panose="020B0604020202020204" pitchFamily="34" charset="0"/>
                <a:cs typeface="Arial" panose="020B0604020202020204" pitchFamily="34" charset="0"/>
              </a:rPr>
              <a:t> </a:t>
            </a:r>
            <a:br>
              <a:rPr lang="es-MX" sz="2000" b="1" dirty="0">
                <a:solidFill>
                  <a:schemeClr val="tx1"/>
                </a:solidFill>
                <a:latin typeface="Arial" panose="020B0604020202020204" pitchFamily="34" charset="0"/>
                <a:cs typeface="Arial" panose="020B0604020202020204" pitchFamily="34" charset="0"/>
              </a:rPr>
            </a:br>
            <a:r>
              <a:rPr lang="es-MX" sz="2000" b="1" dirty="0">
                <a:solidFill>
                  <a:schemeClr val="tx1"/>
                </a:solidFill>
                <a:latin typeface="Arial" panose="020B0604020202020204" pitchFamily="34" charset="0"/>
                <a:cs typeface="Arial" panose="020B0604020202020204" pitchFamily="34" charset="0"/>
              </a:rPr>
              <a:t>MAESTRÍA EN ADMINISTRACIÓN Y POLÍTICAS PÚBLICAS</a:t>
            </a:r>
            <a:r>
              <a:rPr lang="es-MX" sz="2700" b="1" dirty="0">
                <a:solidFill>
                  <a:schemeClr val="tx1"/>
                </a:solidFill>
                <a:latin typeface="Arial" panose="020B0604020202020204" pitchFamily="34" charset="0"/>
                <a:cs typeface="Arial" panose="020B0604020202020204" pitchFamily="34" charset="0"/>
              </a:rPr>
              <a:t/>
            </a:r>
            <a:br>
              <a:rPr lang="es-MX" sz="2700" b="1" dirty="0">
                <a:solidFill>
                  <a:schemeClr val="tx1"/>
                </a:solidFill>
                <a:latin typeface="Arial" panose="020B0604020202020204" pitchFamily="34" charset="0"/>
                <a:cs typeface="Arial" panose="020B0604020202020204" pitchFamily="34" charset="0"/>
              </a:rPr>
            </a:br>
            <a:endParaRPr lang="es-MX" sz="2700" b="1" dirty="0">
              <a:solidFill>
                <a:schemeClr val="tx1"/>
              </a:solidFill>
              <a:latin typeface="Arial" panose="020B0604020202020204" pitchFamily="34" charset="0"/>
              <a:cs typeface="Arial" panose="020B0604020202020204" pitchFamily="34" charset="0"/>
            </a:endParaRPr>
          </a:p>
        </p:txBody>
      </p:sp>
      <p:sp>
        <p:nvSpPr>
          <p:cNvPr id="3" name="Marcador de contenido 2"/>
          <p:cNvSpPr>
            <a:spLocks noGrp="1"/>
          </p:cNvSpPr>
          <p:nvPr>
            <p:ph idx="1"/>
          </p:nvPr>
        </p:nvSpPr>
        <p:spPr>
          <a:xfrm>
            <a:off x="0" y="2924944"/>
            <a:ext cx="9036496" cy="3664749"/>
          </a:xfrm>
        </p:spPr>
        <p:txBody>
          <a:bodyPr>
            <a:normAutofit fontScale="92500" lnSpcReduction="10000"/>
          </a:bodyPr>
          <a:lstStyle/>
          <a:p>
            <a:pPr marL="0" indent="0" algn="ctr">
              <a:buNone/>
            </a:pPr>
            <a:r>
              <a:rPr lang="es-MX" sz="2200" b="1" dirty="0" smtClean="0">
                <a:solidFill>
                  <a:schemeClr val="tx1"/>
                </a:solidFill>
                <a:latin typeface="Arial" panose="020B0604020202020204" pitchFamily="34" charset="0"/>
                <a:cs typeface="Arial" panose="020B0604020202020204" pitchFamily="34" charset="0"/>
              </a:rPr>
              <a:t>GESTION PARA RESULTADOS</a:t>
            </a:r>
          </a:p>
          <a:p>
            <a:pPr marL="0" indent="0" algn="ctr">
              <a:buNone/>
            </a:pPr>
            <a:r>
              <a:rPr lang="es-MX" sz="2200" b="1" dirty="0" smtClean="0">
                <a:solidFill>
                  <a:schemeClr val="tx1"/>
                </a:solidFill>
                <a:latin typeface="Arial" panose="020B0604020202020204" pitchFamily="34" charset="0"/>
                <a:cs typeface="Arial" panose="020B0604020202020204" pitchFamily="34" charset="0"/>
              </a:rPr>
              <a:t>PROGRAMA ESCUELA DE CALIDAD</a:t>
            </a:r>
            <a:endParaRPr lang="es-MX" sz="2200" b="1" dirty="0">
              <a:solidFill>
                <a:schemeClr val="tx1"/>
              </a:solidFill>
              <a:latin typeface="Arial" panose="020B0604020202020204" pitchFamily="34" charset="0"/>
              <a:cs typeface="Arial" panose="020B0604020202020204" pitchFamily="34" charset="0"/>
            </a:endParaRPr>
          </a:p>
          <a:p>
            <a:pPr marL="0" indent="0">
              <a:buNone/>
            </a:pPr>
            <a:endParaRPr lang="es-MX" dirty="0" smtClean="0"/>
          </a:p>
          <a:p>
            <a:pPr marL="0" indent="0" algn="ctr">
              <a:buNone/>
            </a:pPr>
            <a:r>
              <a:rPr lang="es-MX" b="1" dirty="0" smtClean="0">
                <a:solidFill>
                  <a:schemeClr val="tx1"/>
                </a:solidFill>
                <a:latin typeface="Arial" panose="020B0604020202020204" pitchFamily="34" charset="0"/>
                <a:cs typeface="Arial" panose="020B0604020202020204" pitchFamily="34" charset="0"/>
              </a:rPr>
              <a:t>ALUMNA:</a:t>
            </a:r>
          </a:p>
          <a:p>
            <a:pPr marL="0" indent="0" algn="ctr">
              <a:buNone/>
            </a:pPr>
            <a:r>
              <a:rPr lang="es-MX" b="1" dirty="0" smtClean="0">
                <a:solidFill>
                  <a:schemeClr val="tx1"/>
                </a:solidFill>
                <a:latin typeface="Arial" panose="020B0604020202020204" pitchFamily="34" charset="0"/>
                <a:cs typeface="Arial" panose="020B0604020202020204" pitchFamily="34" charset="0"/>
              </a:rPr>
              <a:t>LJILJANA DOREYRA CAMACHO GRAJALES</a:t>
            </a:r>
          </a:p>
          <a:p>
            <a:pPr marL="0" indent="0" algn="ctr">
              <a:buNone/>
            </a:pPr>
            <a:endParaRPr lang="es-MX" b="1" dirty="0" smtClean="0">
              <a:solidFill>
                <a:schemeClr val="tx1"/>
              </a:solidFill>
              <a:latin typeface="Arial" panose="020B0604020202020204" pitchFamily="34" charset="0"/>
              <a:cs typeface="Arial" panose="020B0604020202020204" pitchFamily="34" charset="0"/>
            </a:endParaRPr>
          </a:p>
          <a:p>
            <a:pPr marL="0" indent="0" algn="ctr">
              <a:buNone/>
            </a:pPr>
            <a:r>
              <a:rPr lang="es-MX" b="1" dirty="0" smtClean="0">
                <a:solidFill>
                  <a:schemeClr val="tx1"/>
                </a:solidFill>
                <a:latin typeface="Arial" panose="020B0604020202020204" pitchFamily="34" charset="0"/>
                <a:cs typeface="Arial" panose="020B0604020202020204" pitchFamily="34" charset="0"/>
              </a:rPr>
              <a:t>DOCENTE:</a:t>
            </a:r>
          </a:p>
          <a:p>
            <a:pPr marL="0" indent="0" algn="ctr">
              <a:buNone/>
            </a:pPr>
            <a:r>
              <a:rPr lang="es-MX" b="1" dirty="0" smtClean="0">
                <a:solidFill>
                  <a:schemeClr val="tx1"/>
                </a:solidFill>
                <a:latin typeface="Arial" panose="020B0604020202020204" pitchFamily="34" charset="0"/>
                <a:cs typeface="Arial" panose="020B0604020202020204" pitchFamily="34" charset="0"/>
              </a:rPr>
              <a:t> MTRA. MAGDA ELIZABETH JAN ARGÜELLO</a:t>
            </a:r>
          </a:p>
          <a:p>
            <a:pPr marL="0" indent="0" algn="ctr">
              <a:buNone/>
            </a:pPr>
            <a:endParaRPr lang="es-MX" b="1" dirty="0" smtClean="0">
              <a:solidFill>
                <a:schemeClr val="tx1"/>
              </a:solidFill>
              <a:latin typeface="Arial" panose="020B0604020202020204" pitchFamily="34" charset="0"/>
              <a:cs typeface="Arial" panose="020B0604020202020204" pitchFamily="34" charset="0"/>
            </a:endParaRPr>
          </a:p>
          <a:p>
            <a:pPr marL="0" indent="0" algn="ctr">
              <a:buNone/>
            </a:pPr>
            <a:r>
              <a:rPr lang="es-MX" b="1" dirty="0" smtClean="0">
                <a:solidFill>
                  <a:schemeClr val="tx1"/>
                </a:solidFill>
                <a:latin typeface="Arial" panose="020B0604020202020204" pitchFamily="34" charset="0"/>
                <a:cs typeface="Arial" panose="020B0604020202020204" pitchFamily="34" charset="0"/>
              </a:rPr>
              <a:t>TUXTLA GUTIERRREZ, CHIAPAS A 16 DE MARZO DEL 2016. </a:t>
            </a:r>
            <a:endParaRPr lang="es-MX" b="1" dirty="0">
              <a:solidFill>
                <a:schemeClr val="tx1"/>
              </a:solidFill>
              <a:latin typeface="Arial" panose="020B0604020202020204" pitchFamily="34" charset="0"/>
              <a:cs typeface="Arial" panose="020B0604020202020204" pitchFamily="34" charset="0"/>
            </a:endParaRPr>
          </a:p>
        </p:txBody>
      </p:sp>
      <p:pic>
        <p:nvPicPr>
          <p:cNvPr id="4" name="Imagen 3" descr="C:\Users\dalmaraz\Pictures\logopng21-300x112.png"/>
          <p:cNvPicPr/>
          <p:nvPr/>
        </p:nvPicPr>
        <p:blipFill>
          <a:blip r:embed="rId2" cstate="print"/>
          <a:srcRect r="67051"/>
          <a:stretch>
            <a:fillRect/>
          </a:stretch>
        </p:blipFill>
        <p:spPr bwMode="auto">
          <a:xfrm>
            <a:off x="3794574" y="-14088"/>
            <a:ext cx="1033145" cy="1163320"/>
          </a:xfrm>
          <a:prstGeom prst="rect">
            <a:avLst/>
          </a:prstGeom>
          <a:noFill/>
          <a:ln w="9525">
            <a:noFill/>
            <a:miter lim="800000"/>
            <a:headEnd/>
            <a:tailEnd/>
          </a:ln>
        </p:spPr>
      </p:pic>
    </p:spTree>
    <p:extLst>
      <p:ext uri="{BB962C8B-B14F-4D97-AF65-F5344CB8AC3E}">
        <p14:creationId xmlns:p14="http://schemas.microsoft.com/office/powerpoint/2010/main" val="27935409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79512" y="116632"/>
            <a:ext cx="8712967" cy="6408712"/>
          </a:xfrm>
        </p:spPr>
        <p:txBody>
          <a:bodyPr>
            <a:normAutofit/>
          </a:bodyPr>
          <a:lstStyle/>
          <a:p>
            <a:pPr algn="just"/>
            <a:r>
              <a:rPr lang="es-MX" dirty="0" smtClean="0">
                <a:solidFill>
                  <a:schemeClr val="tx1"/>
                </a:solidFill>
              </a:rPr>
              <a:t> </a:t>
            </a:r>
          </a:p>
          <a:p>
            <a:pPr marL="342900" indent="-342900" algn="just">
              <a:buFont typeface="Wingdings" panose="05000000000000000000" pitchFamily="2" charset="2"/>
              <a:buChar char="Ø"/>
            </a:pPr>
            <a:r>
              <a:rPr lang="es-MX" dirty="0" smtClean="0">
                <a:solidFill>
                  <a:schemeClr val="tx1"/>
                </a:solidFill>
              </a:rPr>
              <a:t>Generar </a:t>
            </a:r>
            <a:r>
              <a:rPr lang="es-MX" dirty="0">
                <a:solidFill>
                  <a:schemeClr val="tx1"/>
                </a:solidFill>
              </a:rPr>
              <a:t>las acciones pertinentes para evitar la duplicidad de recursos financieros dirigidos a apoyar el fortalecimiento de la autonomía de gestión con otros programas federales. </a:t>
            </a:r>
            <a:r>
              <a:rPr lang="es-MX" dirty="0" smtClean="0">
                <a:solidFill>
                  <a:schemeClr val="tx1"/>
                </a:solidFill>
              </a:rPr>
              <a:t> </a:t>
            </a:r>
          </a:p>
          <a:p>
            <a:pPr marL="342900" indent="-342900" algn="just">
              <a:buFont typeface="Wingdings" panose="05000000000000000000" pitchFamily="2" charset="2"/>
              <a:buChar char="Ø"/>
            </a:pPr>
            <a:r>
              <a:rPr lang="es-MX" dirty="0" smtClean="0">
                <a:solidFill>
                  <a:schemeClr val="tx1"/>
                </a:solidFill>
              </a:rPr>
              <a:t>Garantizar </a:t>
            </a:r>
            <a:r>
              <a:rPr lang="es-MX" dirty="0">
                <a:solidFill>
                  <a:schemeClr val="tx1"/>
                </a:solidFill>
              </a:rPr>
              <a:t>que el ejercicio de los recursos sea definido por la escuela, de acuerdo a lo establecido en su Ruta de Mejora Escolar y de las prioridades del Sistema Básico de Mejora Educativa. </a:t>
            </a:r>
          </a:p>
          <a:p>
            <a:pPr marL="342900" indent="-342900" algn="just">
              <a:buFont typeface="Wingdings" panose="05000000000000000000" pitchFamily="2" charset="2"/>
              <a:buChar char="Ø"/>
            </a:pPr>
            <a:r>
              <a:rPr lang="es-MX" dirty="0" smtClean="0">
                <a:solidFill>
                  <a:schemeClr val="tx1"/>
                </a:solidFill>
              </a:rPr>
              <a:t>Cumplir </a:t>
            </a:r>
            <a:r>
              <a:rPr lang="es-MX" dirty="0">
                <a:solidFill>
                  <a:schemeClr val="tx1"/>
                </a:solidFill>
              </a:rPr>
              <a:t>con los criterios y condiciones establecidos en las Reglas de Operación, los criterios específicos, la convocatoria local respectiva y demás instrumentos normativos emitidos por la SEB. </a:t>
            </a:r>
            <a:endParaRPr lang="es-MX" dirty="0" smtClean="0">
              <a:solidFill>
                <a:schemeClr val="tx1"/>
              </a:solidFill>
            </a:endParaRPr>
          </a:p>
          <a:p>
            <a:pPr marL="342900" indent="-342900" algn="just">
              <a:buFont typeface="Wingdings" panose="05000000000000000000" pitchFamily="2" charset="2"/>
              <a:buChar char="Ø"/>
            </a:pPr>
            <a:r>
              <a:rPr lang="es-MX" dirty="0" smtClean="0">
                <a:solidFill>
                  <a:schemeClr val="tx1"/>
                </a:solidFill>
              </a:rPr>
              <a:t>Las </a:t>
            </a:r>
            <a:r>
              <a:rPr lang="es-MX" dirty="0">
                <a:solidFill>
                  <a:schemeClr val="tx1"/>
                </a:solidFill>
              </a:rPr>
              <a:t>AEL, en el ámbito de su respectiva competencia, establecerán los mecanismos para el destino, aplicación, transparencia y seguimiento de los recursos otorgados a cada plantel. En el diseño e implementación de estos mecanismos atenderán lo dispuesto en el artículo 22 de la Ley General de Educación. Las escuelas que se encuentren participando en el Programa Escuelas de Tiempo Completo en ningún caso serán elegibles para recibir financiamiento por parte del Programa, sin embargo, sí podrán recibir el apoyo técnico considerado en las presentes reglas.</a:t>
            </a:r>
          </a:p>
          <a:p>
            <a:endParaRPr lang="es-MX" dirty="0"/>
          </a:p>
        </p:txBody>
      </p:sp>
    </p:spTree>
    <p:extLst>
      <p:ext uri="{BB962C8B-B14F-4D97-AF65-F5344CB8AC3E}">
        <p14:creationId xmlns:p14="http://schemas.microsoft.com/office/powerpoint/2010/main" val="20872470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67744" y="260648"/>
            <a:ext cx="3672408" cy="714003"/>
          </a:xfrm>
        </p:spPr>
        <p:txBody>
          <a:bodyPr/>
          <a:lstStyle/>
          <a:p>
            <a:r>
              <a:rPr lang="es-MX" dirty="0" smtClean="0"/>
              <a:t>Tipos de Apoyo </a:t>
            </a:r>
            <a:endParaRPr lang="es-MX" dirty="0"/>
          </a:p>
        </p:txBody>
      </p:sp>
      <p:sp>
        <p:nvSpPr>
          <p:cNvPr id="3" name="2 Marcador de texto"/>
          <p:cNvSpPr>
            <a:spLocks noGrp="1"/>
          </p:cNvSpPr>
          <p:nvPr>
            <p:ph type="body" idx="1"/>
          </p:nvPr>
        </p:nvSpPr>
        <p:spPr>
          <a:xfrm>
            <a:off x="179512" y="1268760"/>
            <a:ext cx="8856984" cy="5328592"/>
          </a:xfrm>
        </p:spPr>
        <p:txBody>
          <a:bodyPr>
            <a:noAutofit/>
          </a:bodyPr>
          <a:lstStyle/>
          <a:p>
            <a:pPr algn="just"/>
            <a:r>
              <a:rPr lang="es-MX" sz="1600" dirty="0">
                <a:solidFill>
                  <a:schemeClr val="tx1"/>
                </a:solidFill>
              </a:rPr>
              <a:t>La SEP por conducto de la SEB, proporcionará a las AEL: </a:t>
            </a:r>
            <a:endParaRPr lang="es-MX" sz="1600" dirty="0" smtClean="0">
              <a:solidFill>
                <a:schemeClr val="tx1"/>
              </a:solidFill>
            </a:endParaRPr>
          </a:p>
          <a:p>
            <a:pPr marL="285750" indent="-285750" algn="just">
              <a:buFont typeface="Wingdings" panose="05000000000000000000" pitchFamily="2" charset="2"/>
              <a:buChar char="Ø"/>
            </a:pPr>
            <a:r>
              <a:rPr lang="es-MX" sz="1600" dirty="0" smtClean="0">
                <a:solidFill>
                  <a:schemeClr val="tx1"/>
                </a:solidFill>
              </a:rPr>
              <a:t>Asesoría </a:t>
            </a:r>
            <a:r>
              <a:rPr lang="es-MX" sz="1600" dirty="0">
                <a:solidFill>
                  <a:schemeClr val="tx1"/>
                </a:solidFill>
              </a:rPr>
              <a:t>y acompañamiento técnico para fortalecer y desarrollar el sistema básico de mejor educativa y el trabajo de los Consejos Técnicos Escolares y de Zona. </a:t>
            </a:r>
            <a:endParaRPr lang="es-MX" sz="1600" dirty="0" smtClean="0">
              <a:solidFill>
                <a:schemeClr val="tx1"/>
              </a:solidFill>
            </a:endParaRPr>
          </a:p>
          <a:p>
            <a:pPr marL="285750" indent="-285750" algn="just">
              <a:buFont typeface="Wingdings" panose="05000000000000000000" pitchFamily="2" charset="2"/>
              <a:buChar char="Ø"/>
            </a:pPr>
            <a:r>
              <a:rPr lang="es-MX" sz="1600" dirty="0" smtClean="0">
                <a:solidFill>
                  <a:schemeClr val="tx1"/>
                </a:solidFill>
              </a:rPr>
              <a:t>Apoyo </a:t>
            </a:r>
            <a:r>
              <a:rPr lang="es-MX" sz="1600" dirty="0">
                <a:solidFill>
                  <a:schemeClr val="tx1"/>
                </a:solidFill>
              </a:rPr>
              <a:t>para el desarrollo de acciones para propiciar condiciones de participación de alumnos/as y madres y padres de familia o tutores</a:t>
            </a:r>
            <a:r>
              <a:rPr lang="es-MX" sz="1600" dirty="0" smtClean="0">
                <a:solidFill>
                  <a:schemeClr val="tx1"/>
                </a:solidFill>
              </a:rPr>
              <a:t>.</a:t>
            </a:r>
          </a:p>
          <a:p>
            <a:pPr marL="285750" indent="-285750" algn="just">
              <a:buFont typeface="Wingdings" panose="05000000000000000000" pitchFamily="2" charset="2"/>
              <a:buChar char="Ø"/>
            </a:pPr>
            <a:r>
              <a:rPr lang="es-MX" sz="1600" dirty="0" smtClean="0">
                <a:solidFill>
                  <a:schemeClr val="tx1"/>
                </a:solidFill>
              </a:rPr>
              <a:t> Apoyo </a:t>
            </a:r>
            <a:r>
              <a:rPr lang="es-MX" sz="1600" dirty="0">
                <a:solidFill>
                  <a:schemeClr val="tx1"/>
                </a:solidFill>
              </a:rPr>
              <a:t>técnico para el desarrollo de competencias locales para facilitar el </a:t>
            </a:r>
            <a:r>
              <a:rPr lang="es-MX" sz="1600" dirty="0" smtClean="0">
                <a:solidFill>
                  <a:schemeClr val="tx1"/>
                </a:solidFill>
              </a:rPr>
              <a:t>cumplimiento </a:t>
            </a:r>
            <a:r>
              <a:rPr lang="es-MX" sz="1600" dirty="0">
                <a:solidFill>
                  <a:schemeClr val="tx1"/>
                </a:solidFill>
              </a:rPr>
              <a:t>de los objetivos y evaluación del Programa y para resolver problemas de operación. </a:t>
            </a:r>
            <a:endParaRPr lang="es-MX" sz="1600" dirty="0" smtClean="0">
              <a:solidFill>
                <a:schemeClr val="tx1"/>
              </a:solidFill>
            </a:endParaRPr>
          </a:p>
          <a:p>
            <a:pPr marL="285750" indent="-285750" algn="just">
              <a:buFont typeface="Wingdings" panose="05000000000000000000" pitchFamily="2" charset="2"/>
              <a:buChar char="Ø"/>
            </a:pPr>
            <a:r>
              <a:rPr lang="es-MX" sz="1600" dirty="0" smtClean="0">
                <a:solidFill>
                  <a:schemeClr val="tx1"/>
                </a:solidFill>
              </a:rPr>
              <a:t>Apoyos </a:t>
            </a:r>
            <a:r>
              <a:rPr lang="es-MX" sz="1600" dirty="0">
                <a:solidFill>
                  <a:schemeClr val="tx1"/>
                </a:solidFill>
              </a:rPr>
              <a:t>económicos para la adquisición de materiales educativos y acondicionamiento de espacios escolares: Adquisición de mobiliario para las aulas, tecnologías de información y comunicación para el aula; mobiliario y equipo administrativo y para áreas comunes; servicios de conectividad; rehabilitación, acondicionamiento, mantenimiento, construcción y ampliación de espacios educativos </a:t>
            </a:r>
            <a:endParaRPr lang="es-MX" sz="1600" dirty="0" smtClean="0">
              <a:solidFill>
                <a:schemeClr val="tx1"/>
              </a:solidFill>
            </a:endParaRPr>
          </a:p>
          <a:p>
            <a:pPr marL="285750" indent="-285750" algn="just">
              <a:buFont typeface="Wingdings" panose="05000000000000000000" pitchFamily="2" charset="2"/>
              <a:buChar char="Ø"/>
            </a:pPr>
            <a:r>
              <a:rPr lang="es-MX" sz="1600" dirty="0" smtClean="0">
                <a:solidFill>
                  <a:schemeClr val="tx1"/>
                </a:solidFill>
              </a:rPr>
              <a:t>Recursos </a:t>
            </a:r>
            <a:r>
              <a:rPr lang="es-MX" sz="1600" dirty="0">
                <a:solidFill>
                  <a:schemeClr val="tx1"/>
                </a:solidFill>
              </a:rPr>
              <a:t>para desarrollar las acciones de fortalecimiento de la autonomía de gestión que la escuela incluya en su Ruta de Mejora Escolar o equivalente. </a:t>
            </a:r>
          </a:p>
          <a:p>
            <a:pPr algn="just"/>
            <a:r>
              <a:rPr lang="es-MX" sz="1600" dirty="0" smtClean="0">
                <a:solidFill>
                  <a:schemeClr val="tx1"/>
                </a:solidFill>
              </a:rPr>
              <a:t>Por </a:t>
            </a:r>
            <a:r>
              <a:rPr lang="es-MX" sz="1600" dirty="0">
                <a:solidFill>
                  <a:schemeClr val="tx1"/>
                </a:solidFill>
              </a:rPr>
              <a:t>cada $3.00 federales el estado proporcionará $1.00. El monto del recurso estatal será dispersado para el apoyo financiero a las escuelas y para el fortalecimiento de los consejos técnicos escolares y de la supervisión. </a:t>
            </a:r>
            <a:endParaRPr lang="es-MX" sz="1600" dirty="0" smtClean="0">
              <a:solidFill>
                <a:schemeClr val="tx1"/>
              </a:solidFill>
            </a:endParaRPr>
          </a:p>
          <a:p>
            <a:endParaRPr lang="es-MX" sz="900" dirty="0"/>
          </a:p>
        </p:txBody>
      </p:sp>
    </p:spTree>
    <p:extLst>
      <p:ext uri="{BB962C8B-B14F-4D97-AF65-F5344CB8AC3E}">
        <p14:creationId xmlns:p14="http://schemas.microsoft.com/office/powerpoint/2010/main" val="1828964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83768" y="44624"/>
            <a:ext cx="3600400" cy="714003"/>
          </a:xfrm>
        </p:spPr>
        <p:txBody>
          <a:bodyPr/>
          <a:lstStyle/>
          <a:p>
            <a:r>
              <a:rPr lang="es-MX" dirty="0" smtClean="0"/>
              <a:t>Tipos de Apoyo </a:t>
            </a:r>
            <a:endParaRPr lang="es-MX" dirty="0"/>
          </a:p>
        </p:txBody>
      </p:sp>
      <p:sp>
        <p:nvSpPr>
          <p:cNvPr id="3" name="2 Marcador de texto"/>
          <p:cNvSpPr>
            <a:spLocks noGrp="1"/>
          </p:cNvSpPr>
          <p:nvPr>
            <p:ph type="body" idx="1"/>
          </p:nvPr>
        </p:nvSpPr>
        <p:spPr>
          <a:xfrm>
            <a:off x="251520" y="888395"/>
            <a:ext cx="8136904" cy="5708958"/>
          </a:xfrm>
        </p:spPr>
        <p:txBody>
          <a:bodyPr>
            <a:noAutofit/>
          </a:bodyPr>
          <a:lstStyle/>
          <a:p>
            <a:pPr algn="just"/>
            <a:r>
              <a:rPr lang="es-MX" sz="1600" dirty="0" smtClean="0">
                <a:solidFill>
                  <a:schemeClr val="tx1"/>
                </a:solidFill>
              </a:rPr>
              <a:t>Los </a:t>
            </a:r>
            <a:r>
              <a:rPr lang="es-MX" sz="1600" dirty="0">
                <a:solidFill>
                  <a:schemeClr val="tx1"/>
                </a:solidFill>
              </a:rPr>
              <a:t>criterios de distribución de los recursos entre las escuelas considerar dos componentes, equidad y calidad: </a:t>
            </a:r>
            <a:endParaRPr lang="es-MX" sz="1600" dirty="0" smtClean="0">
              <a:solidFill>
                <a:schemeClr val="tx1"/>
              </a:solidFill>
            </a:endParaRPr>
          </a:p>
          <a:p>
            <a:pPr algn="just"/>
            <a:endParaRPr lang="es-MX" sz="1600" dirty="0">
              <a:solidFill>
                <a:schemeClr val="tx1"/>
              </a:solidFill>
            </a:endParaRPr>
          </a:p>
          <a:p>
            <a:pPr marL="342900" indent="-342900" algn="just">
              <a:buFont typeface="Wingdings" pitchFamily="2" charset="2"/>
              <a:buChar char="v"/>
            </a:pPr>
            <a:r>
              <a:rPr lang="es-MX" sz="1600" dirty="0" smtClean="0">
                <a:solidFill>
                  <a:schemeClr val="tx1"/>
                </a:solidFill>
              </a:rPr>
              <a:t>Todas </a:t>
            </a:r>
            <a:r>
              <a:rPr lang="es-MX" sz="1600" dirty="0">
                <a:solidFill>
                  <a:schemeClr val="tx1"/>
                </a:solidFill>
              </a:rPr>
              <a:t>las escuelas recibirán un componente de equidad que considerará dos factores: </a:t>
            </a:r>
            <a:endParaRPr lang="es-MX" sz="1600" dirty="0" smtClean="0">
              <a:solidFill>
                <a:schemeClr val="tx1"/>
              </a:solidFill>
            </a:endParaRPr>
          </a:p>
          <a:p>
            <a:pPr algn="just"/>
            <a:r>
              <a:rPr lang="es-MX" sz="1600" dirty="0">
                <a:solidFill>
                  <a:schemeClr val="tx1"/>
                </a:solidFill>
              </a:rPr>
              <a:t>	</a:t>
            </a:r>
            <a:r>
              <a:rPr lang="es-MX" sz="1600" dirty="0" smtClean="0">
                <a:solidFill>
                  <a:schemeClr val="tx1"/>
                </a:solidFill>
              </a:rPr>
              <a:t>• </a:t>
            </a:r>
            <a:r>
              <a:rPr lang="es-MX" sz="1600" dirty="0">
                <a:solidFill>
                  <a:schemeClr val="tx1"/>
                </a:solidFill>
              </a:rPr>
              <a:t>El número de alumnos/as por escuela. A mayor número de alumnos/as mayor será la proporción </a:t>
            </a:r>
            <a:r>
              <a:rPr lang="es-MX" sz="1600" dirty="0" smtClean="0">
                <a:solidFill>
                  <a:schemeClr val="tx1"/>
                </a:solidFill>
              </a:rPr>
              <a:t>	del </a:t>
            </a:r>
            <a:r>
              <a:rPr lang="es-MX" sz="1600" dirty="0">
                <a:solidFill>
                  <a:schemeClr val="tx1"/>
                </a:solidFill>
              </a:rPr>
              <a:t>recurso asignado. </a:t>
            </a:r>
            <a:endParaRPr lang="es-MX" sz="1600" dirty="0" smtClean="0">
              <a:solidFill>
                <a:schemeClr val="tx1"/>
              </a:solidFill>
            </a:endParaRPr>
          </a:p>
          <a:p>
            <a:pPr algn="just"/>
            <a:r>
              <a:rPr lang="es-MX" sz="1600" dirty="0">
                <a:solidFill>
                  <a:schemeClr val="tx1"/>
                </a:solidFill>
              </a:rPr>
              <a:t>	</a:t>
            </a:r>
            <a:r>
              <a:rPr lang="es-MX" sz="1600" dirty="0" smtClean="0">
                <a:solidFill>
                  <a:schemeClr val="tx1"/>
                </a:solidFill>
              </a:rPr>
              <a:t>• </a:t>
            </a:r>
            <a:r>
              <a:rPr lang="es-MX" sz="1600" dirty="0">
                <a:solidFill>
                  <a:schemeClr val="tx1"/>
                </a:solidFill>
              </a:rPr>
              <a:t>El nivel de marginación de la localidad donde se encuentra la escuela. Conforme el plantel se </a:t>
            </a:r>
            <a:r>
              <a:rPr lang="es-MX" sz="1600" dirty="0" smtClean="0">
                <a:solidFill>
                  <a:schemeClr val="tx1"/>
                </a:solidFill>
              </a:rPr>
              <a:t>	ubique </a:t>
            </a:r>
            <a:r>
              <a:rPr lang="es-MX" sz="1600" dirty="0">
                <a:solidFill>
                  <a:schemeClr val="tx1"/>
                </a:solidFill>
              </a:rPr>
              <a:t>en un nivel de marginación más alto considerando los segmentos definidos por CONAPO, </a:t>
            </a:r>
            <a:r>
              <a:rPr lang="es-MX" sz="1600" dirty="0" smtClean="0">
                <a:solidFill>
                  <a:schemeClr val="tx1"/>
                </a:solidFill>
              </a:rPr>
              <a:t>	mayor </a:t>
            </a:r>
            <a:r>
              <a:rPr lang="es-MX" sz="1600" dirty="0">
                <a:solidFill>
                  <a:schemeClr val="tx1"/>
                </a:solidFill>
              </a:rPr>
              <a:t>será la proporción de recursos. </a:t>
            </a:r>
            <a:endParaRPr lang="es-MX" sz="1600" dirty="0" smtClean="0">
              <a:solidFill>
                <a:schemeClr val="tx1"/>
              </a:solidFill>
            </a:endParaRPr>
          </a:p>
          <a:p>
            <a:pPr algn="just"/>
            <a:endParaRPr lang="es-MX" sz="1600" dirty="0" smtClean="0">
              <a:solidFill>
                <a:schemeClr val="tx1"/>
              </a:solidFill>
            </a:endParaRPr>
          </a:p>
          <a:p>
            <a:pPr marL="342900" indent="-342900" algn="just">
              <a:buFont typeface="Wingdings" pitchFamily="2" charset="2"/>
              <a:buChar char="v"/>
            </a:pPr>
            <a:r>
              <a:rPr lang="es-MX" sz="1600" dirty="0">
                <a:solidFill>
                  <a:schemeClr val="tx1"/>
                </a:solidFill>
              </a:rPr>
              <a:t> </a:t>
            </a:r>
            <a:r>
              <a:rPr lang="es-MX" sz="1600" dirty="0" smtClean="0">
                <a:solidFill>
                  <a:schemeClr val="tx1"/>
                </a:solidFill>
              </a:rPr>
              <a:t>Al </a:t>
            </a:r>
            <a:r>
              <a:rPr lang="es-MX" sz="1600" dirty="0">
                <a:solidFill>
                  <a:schemeClr val="tx1"/>
                </a:solidFill>
              </a:rPr>
              <a:t>componente de calidad se harán acreedores aquellas escuelas que hayan mejorado los resultados educativos de sus alumnos a partir de indicadores como logro educativo, aprobación, retención y eficiencia terminal, comparando los resultados de 2013-2014 con respecto al ciclo escolar 2012-2013. Adicionalmente a la aportación inicial, se otorgará una contrapartida de hasta un peso por cada peso que logren reunir las escuelas beneficiadas, con un monto máximo de contrapartida de $50,000.00 (cincuenta mil pesos 00/100 M.N.). </a:t>
            </a:r>
          </a:p>
        </p:txBody>
      </p:sp>
    </p:spTree>
    <p:extLst>
      <p:ext uri="{BB962C8B-B14F-4D97-AF65-F5344CB8AC3E}">
        <p14:creationId xmlns:p14="http://schemas.microsoft.com/office/powerpoint/2010/main" val="347911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915816" y="188640"/>
            <a:ext cx="2952328" cy="714003"/>
          </a:xfrm>
        </p:spPr>
        <p:txBody>
          <a:bodyPr/>
          <a:lstStyle/>
          <a:p>
            <a:r>
              <a:rPr lang="es-MX" dirty="0" smtClean="0"/>
              <a:t>Descripción </a:t>
            </a:r>
            <a:endParaRPr lang="es-MX" dirty="0"/>
          </a:p>
        </p:txBody>
      </p:sp>
      <p:sp>
        <p:nvSpPr>
          <p:cNvPr id="3" name="2 Marcador de texto"/>
          <p:cNvSpPr>
            <a:spLocks noGrp="1"/>
          </p:cNvSpPr>
          <p:nvPr>
            <p:ph type="body" idx="1"/>
          </p:nvPr>
        </p:nvSpPr>
        <p:spPr>
          <a:xfrm>
            <a:off x="251520" y="1190675"/>
            <a:ext cx="8064896" cy="4758605"/>
          </a:xfrm>
        </p:spPr>
        <p:txBody>
          <a:bodyPr>
            <a:normAutofit/>
          </a:bodyPr>
          <a:lstStyle/>
          <a:p>
            <a:pPr algn="just"/>
            <a:r>
              <a:rPr lang="es-MX" dirty="0">
                <a:solidFill>
                  <a:schemeClr val="tx1"/>
                </a:solidFill>
              </a:rPr>
              <a:t>Cada entidad federativa de acuerdo con su política estatal de transformación de la gestión educativa, diseñará su estrategia para la selección de escuelas que participen en el PEC considerando los siguientes elementos de funcionamiento: </a:t>
            </a:r>
            <a:endParaRPr lang="es-MX" dirty="0" smtClean="0">
              <a:solidFill>
                <a:schemeClr val="tx1"/>
              </a:solidFill>
            </a:endParaRPr>
          </a:p>
          <a:p>
            <a:pPr algn="just"/>
            <a:endParaRPr lang="es-MX" dirty="0">
              <a:solidFill>
                <a:schemeClr val="tx1"/>
              </a:solidFill>
            </a:endParaRPr>
          </a:p>
          <a:p>
            <a:pPr marL="457200" indent="-457200" algn="just">
              <a:buAutoNum type="arabicParenR"/>
            </a:pPr>
            <a:r>
              <a:rPr lang="es-MX" dirty="0" smtClean="0">
                <a:solidFill>
                  <a:schemeClr val="tx1"/>
                </a:solidFill>
              </a:rPr>
              <a:t>Los </a:t>
            </a:r>
            <a:r>
              <a:rPr lang="es-MX" dirty="0">
                <a:solidFill>
                  <a:schemeClr val="tx1"/>
                </a:solidFill>
              </a:rPr>
              <a:t>criterios específicos para la operación del Programa con apego a las Reglas de Operación publicadas en el DOF. </a:t>
            </a:r>
            <a:endParaRPr lang="es-MX" dirty="0" smtClean="0">
              <a:solidFill>
                <a:schemeClr val="tx1"/>
              </a:solidFill>
            </a:endParaRPr>
          </a:p>
          <a:p>
            <a:pPr marL="457200" indent="-457200" algn="just">
              <a:buAutoNum type="arabicParenR"/>
            </a:pPr>
            <a:r>
              <a:rPr lang="es-MX" dirty="0" smtClean="0">
                <a:solidFill>
                  <a:schemeClr val="tx1"/>
                </a:solidFill>
              </a:rPr>
              <a:t>Constituir </a:t>
            </a:r>
            <a:r>
              <a:rPr lang="es-MX" dirty="0">
                <a:solidFill>
                  <a:schemeClr val="tx1"/>
                </a:solidFill>
              </a:rPr>
              <a:t>el Comité Técnico Local de Educación Básica de acuerdo a las disposiciones que emita la SEB a través de la </a:t>
            </a:r>
            <a:r>
              <a:rPr lang="es-MX" dirty="0" smtClean="0">
                <a:solidFill>
                  <a:schemeClr val="tx1"/>
                </a:solidFill>
              </a:rPr>
              <a:t>DGDGIE.</a:t>
            </a:r>
          </a:p>
          <a:p>
            <a:pPr marL="457200" indent="-457200" algn="just">
              <a:buAutoNum type="arabicParenR"/>
            </a:pPr>
            <a:r>
              <a:rPr lang="es-MX" dirty="0" smtClean="0">
                <a:solidFill>
                  <a:schemeClr val="tx1"/>
                </a:solidFill>
              </a:rPr>
              <a:t>Presentar </a:t>
            </a:r>
            <a:r>
              <a:rPr lang="es-MX" dirty="0">
                <a:solidFill>
                  <a:schemeClr val="tx1"/>
                </a:solidFill>
              </a:rPr>
              <a:t>la carta compromiso única expresando su voluntad de participar en el ciclo escolar 2015-2016 y su compromiso de realizar el depósito de la aportación local. </a:t>
            </a:r>
          </a:p>
        </p:txBody>
      </p:sp>
    </p:spTree>
    <p:extLst>
      <p:ext uri="{BB962C8B-B14F-4D97-AF65-F5344CB8AC3E}">
        <p14:creationId xmlns:p14="http://schemas.microsoft.com/office/powerpoint/2010/main" val="2384980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915816" y="188640"/>
            <a:ext cx="3240360" cy="714003"/>
          </a:xfrm>
        </p:spPr>
        <p:txBody>
          <a:bodyPr/>
          <a:lstStyle/>
          <a:p>
            <a:r>
              <a:rPr lang="es-MX" dirty="0" smtClean="0"/>
              <a:t>Descripción </a:t>
            </a:r>
            <a:endParaRPr lang="es-MX" dirty="0"/>
          </a:p>
        </p:txBody>
      </p:sp>
      <p:sp>
        <p:nvSpPr>
          <p:cNvPr id="3" name="2 Marcador de texto"/>
          <p:cNvSpPr>
            <a:spLocks noGrp="1"/>
          </p:cNvSpPr>
          <p:nvPr>
            <p:ph type="body" idx="1"/>
          </p:nvPr>
        </p:nvSpPr>
        <p:spPr>
          <a:xfrm>
            <a:off x="323528" y="1124744"/>
            <a:ext cx="7992888" cy="5112568"/>
          </a:xfrm>
        </p:spPr>
        <p:txBody>
          <a:bodyPr>
            <a:normAutofit/>
          </a:bodyPr>
          <a:lstStyle/>
          <a:p>
            <a:pPr algn="just"/>
            <a:r>
              <a:rPr lang="es-MX" dirty="0" smtClean="0">
                <a:solidFill>
                  <a:schemeClr val="tx1"/>
                </a:solidFill>
              </a:rPr>
              <a:t>4) Formalizar </a:t>
            </a:r>
            <a:r>
              <a:rPr lang="es-MX" dirty="0">
                <a:solidFill>
                  <a:schemeClr val="tx1"/>
                </a:solidFill>
              </a:rPr>
              <a:t>el correspondiente Convenio Marco de Coordinación, o los Lineamientos Internos de Coordinación por lo que se refiere a la AFSEDF, para la operación e implementación del Programa, mismos que se publicarán en el DOF una vez suscritos. </a:t>
            </a:r>
          </a:p>
          <a:p>
            <a:pPr algn="just"/>
            <a:endParaRPr lang="es-MX" dirty="0" smtClean="0">
              <a:solidFill>
                <a:schemeClr val="tx1"/>
              </a:solidFill>
            </a:endParaRPr>
          </a:p>
          <a:p>
            <a:pPr algn="just"/>
            <a:r>
              <a:rPr lang="es-MX" dirty="0" smtClean="0">
                <a:solidFill>
                  <a:schemeClr val="tx1"/>
                </a:solidFill>
              </a:rPr>
              <a:t>5) Asegurar </a:t>
            </a:r>
            <a:r>
              <a:rPr lang="es-MX" dirty="0">
                <a:solidFill>
                  <a:schemeClr val="tx1"/>
                </a:solidFill>
              </a:rPr>
              <a:t>la existencia en el respectivo FEEC de las subcuentas específicas que identifiquen los recursos públicos de origen federal, local y en su caso de proyectos de innovación, considerando también la subcuenta de recursos para gastos de operación del </a:t>
            </a:r>
            <a:r>
              <a:rPr lang="es-MX" dirty="0" smtClean="0">
                <a:solidFill>
                  <a:schemeClr val="tx1"/>
                </a:solidFill>
              </a:rPr>
              <a:t>Programa.</a:t>
            </a:r>
          </a:p>
          <a:p>
            <a:pPr algn="just"/>
            <a:endParaRPr lang="es-MX" dirty="0" smtClean="0">
              <a:solidFill>
                <a:schemeClr val="tx1"/>
              </a:solidFill>
            </a:endParaRPr>
          </a:p>
          <a:p>
            <a:pPr algn="just"/>
            <a:r>
              <a:rPr lang="es-MX" dirty="0" smtClean="0">
                <a:solidFill>
                  <a:schemeClr val="tx1"/>
                </a:solidFill>
              </a:rPr>
              <a:t>6) Presentar </a:t>
            </a:r>
            <a:r>
              <a:rPr lang="es-MX" dirty="0">
                <a:solidFill>
                  <a:schemeClr val="tx1"/>
                </a:solidFill>
              </a:rPr>
              <a:t>a la SEB la propuesta para la implementación y desarrollo del Programa. Ésta formará parte de la Estrategia Local para el Desarrollo de la Educación Básica</a:t>
            </a:r>
            <a:r>
              <a:rPr lang="es-MX" sz="1600" dirty="0">
                <a:solidFill>
                  <a:schemeClr val="tx1"/>
                </a:solidFill>
              </a:rPr>
              <a:t>.</a:t>
            </a:r>
          </a:p>
        </p:txBody>
      </p:sp>
    </p:spTree>
    <p:extLst>
      <p:ext uri="{BB962C8B-B14F-4D97-AF65-F5344CB8AC3E}">
        <p14:creationId xmlns:p14="http://schemas.microsoft.com/office/powerpoint/2010/main" val="40255067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79512" y="1052736"/>
            <a:ext cx="8208912" cy="4104456"/>
          </a:xfrm>
        </p:spPr>
        <p:txBody>
          <a:bodyPr>
            <a:normAutofit fontScale="92500" lnSpcReduction="20000"/>
          </a:bodyPr>
          <a:lstStyle/>
          <a:p>
            <a:pPr algn="just"/>
            <a:r>
              <a:rPr lang="es-MX" sz="2200" dirty="0">
                <a:solidFill>
                  <a:schemeClr val="tx1"/>
                </a:solidFill>
              </a:rPr>
              <a:t>Para su incorporación o reincorporación las escuelas deberán: </a:t>
            </a:r>
            <a:endParaRPr lang="es-MX" sz="2200" dirty="0" smtClean="0">
              <a:solidFill>
                <a:schemeClr val="tx1"/>
              </a:solidFill>
            </a:endParaRPr>
          </a:p>
          <a:p>
            <a:pPr algn="just"/>
            <a:endParaRPr lang="es-MX" sz="2200" dirty="0" smtClean="0">
              <a:solidFill>
                <a:schemeClr val="tx1"/>
              </a:solidFill>
            </a:endParaRPr>
          </a:p>
          <a:p>
            <a:pPr marL="457200" indent="-457200" algn="just">
              <a:buFont typeface="Wingdings" panose="05000000000000000000" pitchFamily="2" charset="2"/>
              <a:buChar char="ü"/>
            </a:pPr>
            <a:r>
              <a:rPr lang="es-MX" sz="2200" dirty="0" smtClean="0">
                <a:solidFill>
                  <a:schemeClr val="tx1"/>
                </a:solidFill>
              </a:rPr>
              <a:t>Cumplir </a:t>
            </a:r>
            <a:r>
              <a:rPr lang="es-MX" sz="2200" dirty="0">
                <a:solidFill>
                  <a:schemeClr val="tx1"/>
                </a:solidFill>
              </a:rPr>
              <a:t>con los requisitos definidos por la AEL. </a:t>
            </a:r>
            <a:endParaRPr lang="es-MX" sz="2200" dirty="0" smtClean="0">
              <a:solidFill>
                <a:schemeClr val="tx1"/>
              </a:solidFill>
            </a:endParaRPr>
          </a:p>
          <a:p>
            <a:pPr algn="just"/>
            <a:endParaRPr lang="es-MX" sz="2200" dirty="0" smtClean="0">
              <a:solidFill>
                <a:schemeClr val="tx1"/>
              </a:solidFill>
            </a:endParaRPr>
          </a:p>
          <a:p>
            <a:pPr marL="457200" indent="-457200" algn="just">
              <a:buFont typeface="Wingdings" panose="05000000000000000000" pitchFamily="2" charset="2"/>
              <a:buChar char="ü"/>
            </a:pPr>
            <a:r>
              <a:rPr lang="es-MX" sz="2200" dirty="0" smtClean="0">
                <a:solidFill>
                  <a:schemeClr val="tx1"/>
                </a:solidFill>
              </a:rPr>
              <a:t>Incorporar </a:t>
            </a:r>
            <a:r>
              <a:rPr lang="es-MX" sz="2200" dirty="0">
                <a:solidFill>
                  <a:schemeClr val="tx1"/>
                </a:solidFill>
              </a:rPr>
              <a:t>en su Ruta de Mejora Escolar o equivalente, las acciones y estrategias que fortalezcan el cumplimiento de los objetivos del Programa. </a:t>
            </a:r>
            <a:endParaRPr lang="es-MX" sz="2200" dirty="0" smtClean="0">
              <a:solidFill>
                <a:schemeClr val="tx1"/>
              </a:solidFill>
            </a:endParaRPr>
          </a:p>
          <a:p>
            <a:pPr algn="just"/>
            <a:endParaRPr lang="es-MX" sz="2200" dirty="0" smtClean="0">
              <a:solidFill>
                <a:schemeClr val="tx1"/>
              </a:solidFill>
            </a:endParaRPr>
          </a:p>
          <a:p>
            <a:pPr marL="457200" indent="-457200" algn="just">
              <a:buFont typeface="Wingdings" panose="05000000000000000000" pitchFamily="2" charset="2"/>
              <a:buChar char="ü"/>
            </a:pPr>
            <a:r>
              <a:rPr lang="es-MX" sz="2200" dirty="0" smtClean="0">
                <a:solidFill>
                  <a:schemeClr val="tx1"/>
                </a:solidFill>
              </a:rPr>
              <a:t>La </a:t>
            </a:r>
            <a:r>
              <a:rPr lang="es-MX" sz="2200" dirty="0">
                <a:solidFill>
                  <a:schemeClr val="tx1"/>
                </a:solidFill>
              </a:rPr>
              <a:t>comunidad escolar a través del CEPS o equivalente, comunicará por escrito a la AEL la decisión de participar en el Programa, cumplir con los criterios que orientan la gestión escolar y las bases publicadas en las convocatorias locales, mediante una carta compromiso de la escuela. </a:t>
            </a:r>
          </a:p>
          <a:p>
            <a:endParaRPr lang="es-MX" dirty="0"/>
          </a:p>
        </p:txBody>
      </p:sp>
    </p:spTree>
    <p:extLst>
      <p:ext uri="{BB962C8B-B14F-4D97-AF65-F5344CB8AC3E}">
        <p14:creationId xmlns:p14="http://schemas.microsoft.com/office/powerpoint/2010/main" val="17389934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0" y="404664"/>
            <a:ext cx="8316416" cy="5832648"/>
          </a:xfrm>
        </p:spPr>
        <p:txBody>
          <a:bodyPr>
            <a:normAutofit/>
          </a:bodyPr>
          <a:lstStyle/>
          <a:p>
            <a:pPr marL="457200" indent="-457200" algn="just">
              <a:buFont typeface="Wingdings" panose="05000000000000000000" pitchFamily="2" charset="2"/>
              <a:buChar char="ü"/>
            </a:pPr>
            <a:r>
              <a:rPr lang="es-MX" dirty="0" smtClean="0">
                <a:solidFill>
                  <a:schemeClr val="tx1"/>
                </a:solidFill>
              </a:rPr>
              <a:t>Las </a:t>
            </a:r>
            <a:r>
              <a:rPr lang="es-MX" dirty="0">
                <a:solidFill>
                  <a:schemeClr val="tx1"/>
                </a:solidFill>
              </a:rPr>
              <a:t>escuelas de reincorporación, deberán presentar a la AEL su informe anual </a:t>
            </a:r>
            <a:r>
              <a:rPr lang="es-MX" dirty="0" smtClean="0">
                <a:solidFill>
                  <a:schemeClr val="tx1"/>
                </a:solidFill>
              </a:rPr>
              <a:t>de seguimiento </a:t>
            </a:r>
            <a:r>
              <a:rPr lang="es-MX" dirty="0">
                <a:solidFill>
                  <a:schemeClr val="tx1"/>
                </a:solidFill>
              </a:rPr>
              <a:t>técnico-pedagógico y el financiero, firmado por el supervisor/a y el padre de familia que represente al CEPS o equivalente; y demostrar, avance positivo en el cumplimiento de las metas de su última planeación escolar. </a:t>
            </a:r>
            <a:endParaRPr lang="es-MX" dirty="0" smtClean="0">
              <a:solidFill>
                <a:schemeClr val="tx1"/>
              </a:solidFill>
            </a:endParaRPr>
          </a:p>
          <a:p>
            <a:pPr algn="just"/>
            <a:endParaRPr lang="es-MX" dirty="0">
              <a:solidFill>
                <a:schemeClr val="tx1"/>
              </a:solidFill>
            </a:endParaRPr>
          </a:p>
          <a:p>
            <a:pPr marL="457200" indent="-457200" algn="just">
              <a:buFont typeface="Wingdings" panose="05000000000000000000" pitchFamily="2" charset="2"/>
              <a:buChar char="ü"/>
            </a:pPr>
            <a:r>
              <a:rPr lang="es-MX" dirty="0" smtClean="0">
                <a:solidFill>
                  <a:schemeClr val="tx1"/>
                </a:solidFill>
              </a:rPr>
              <a:t>Presentar </a:t>
            </a:r>
            <a:r>
              <a:rPr lang="es-MX" dirty="0">
                <a:solidFill>
                  <a:schemeClr val="tx1"/>
                </a:solidFill>
              </a:rPr>
              <a:t>su compromiso por escrito en el que se establezca la forma en que optimizarán el uso de los recursos materiales y financieros, en el caso de que compartan un mismo plantel, de manera que el beneficio sea común si ambas son seleccionadas. El proceso de selección de escuelas inicia con la emisión de la convocatoria local respectiva y culmina con el informe del resultado de la selección que la AEL realice a cada escuela.</a:t>
            </a:r>
          </a:p>
        </p:txBody>
      </p:sp>
    </p:spTree>
    <p:extLst>
      <p:ext uri="{BB962C8B-B14F-4D97-AF65-F5344CB8AC3E}">
        <p14:creationId xmlns:p14="http://schemas.microsoft.com/office/powerpoint/2010/main" val="42494344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Gestión para resultados</a:t>
            </a:r>
            <a:endParaRPr lang="es-MX" dirty="0"/>
          </a:p>
        </p:txBody>
      </p:sp>
      <p:sp>
        <p:nvSpPr>
          <p:cNvPr id="3" name="2 Subtítulo"/>
          <p:cNvSpPr>
            <a:spLocks noGrp="1"/>
          </p:cNvSpPr>
          <p:nvPr>
            <p:ph type="subTitle" idx="1"/>
          </p:nvPr>
        </p:nvSpPr>
        <p:spPr/>
        <p:txBody>
          <a:bodyPr>
            <a:normAutofit/>
          </a:bodyPr>
          <a:lstStyle/>
          <a:p>
            <a:r>
              <a:rPr lang="es-MX" sz="3200" dirty="0" smtClean="0">
                <a:solidFill>
                  <a:schemeClr val="tx1"/>
                </a:solidFill>
              </a:rPr>
              <a:t>Programa Escuela de Calidad (PEC)</a:t>
            </a:r>
            <a:endParaRPr lang="es-MX" sz="3200" dirty="0">
              <a:solidFill>
                <a:schemeClr val="tx1"/>
              </a:solidFill>
            </a:endParaRPr>
          </a:p>
        </p:txBody>
      </p:sp>
    </p:spTree>
    <p:extLst>
      <p:ext uri="{BB962C8B-B14F-4D97-AF65-F5344CB8AC3E}">
        <p14:creationId xmlns:p14="http://schemas.microsoft.com/office/powerpoint/2010/main" val="5261935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548680"/>
            <a:ext cx="7992888" cy="5616624"/>
          </a:xfrm>
        </p:spPr>
        <p:txBody>
          <a:bodyPr>
            <a:noAutofit/>
          </a:bodyPr>
          <a:lstStyle/>
          <a:p>
            <a:pPr marL="68580" indent="0" algn="just">
              <a:buNone/>
            </a:pPr>
            <a:r>
              <a:rPr lang="es-MX" sz="2000" dirty="0">
                <a:solidFill>
                  <a:schemeClr val="tx1"/>
                </a:solidFill>
              </a:rPr>
              <a:t>El Programa Escuelas de Calidad (PEC) forma parte de la política de transformar la gestión educativa para fortalecer la autonomía de gestión de los centros escolares en la toma de decisiones. </a:t>
            </a:r>
            <a:endParaRPr lang="es-MX" sz="2000" dirty="0" smtClean="0">
              <a:solidFill>
                <a:schemeClr val="tx1"/>
              </a:solidFill>
            </a:endParaRPr>
          </a:p>
          <a:p>
            <a:pPr marL="68580" indent="0" algn="just">
              <a:buNone/>
            </a:pPr>
            <a:endParaRPr lang="es-MX" sz="2000" dirty="0">
              <a:solidFill>
                <a:schemeClr val="tx1"/>
              </a:solidFill>
            </a:endParaRPr>
          </a:p>
          <a:p>
            <a:pPr marL="68580" indent="0" algn="just">
              <a:buNone/>
            </a:pPr>
            <a:endParaRPr lang="es-MX" sz="2000" dirty="0" smtClean="0">
              <a:solidFill>
                <a:schemeClr val="tx1"/>
              </a:solidFill>
            </a:endParaRPr>
          </a:p>
          <a:p>
            <a:pPr marL="68580" indent="0" algn="just">
              <a:buNone/>
            </a:pPr>
            <a:r>
              <a:rPr lang="es-MX" sz="2000" dirty="0" smtClean="0">
                <a:solidFill>
                  <a:schemeClr val="tx1"/>
                </a:solidFill>
              </a:rPr>
              <a:t>Tiene </a:t>
            </a:r>
            <a:r>
              <a:rPr lang="es-MX" sz="2000" dirty="0">
                <a:solidFill>
                  <a:schemeClr val="tx1"/>
                </a:solidFill>
              </a:rPr>
              <a:t>como finalidad robustecer las acciones tendientes al establecimiento del Sistema Básico de Mejora Educativa en el Subsistema de Educación Básica, apoyando técnica y financieramente a las escuelas públicas de educación básica en la generación y consolidación de condiciones que les permita fortalecer su cultura organizacional y funcionamiento para concretizar su autonomía de </a:t>
            </a:r>
            <a:r>
              <a:rPr lang="es-MX" sz="2000" dirty="0" smtClean="0">
                <a:solidFill>
                  <a:schemeClr val="tx1"/>
                </a:solidFill>
              </a:rPr>
              <a:t>gestión.</a:t>
            </a:r>
            <a:endParaRPr lang="es-MX" sz="2000" dirty="0">
              <a:solidFill>
                <a:schemeClr val="tx1"/>
              </a:solidFill>
            </a:endParaRPr>
          </a:p>
        </p:txBody>
      </p:sp>
    </p:spTree>
    <p:extLst>
      <p:ext uri="{BB962C8B-B14F-4D97-AF65-F5344CB8AC3E}">
        <p14:creationId xmlns:p14="http://schemas.microsoft.com/office/powerpoint/2010/main" val="26868507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03848" y="116632"/>
            <a:ext cx="2448272" cy="1002035"/>
          </a:xfrm>
        </p:spPr>
        <p:txBody>
          <a:bodyPr/>
          <a:lstStyle/>
          <a:p>
            <a:r>
              <a:rPr lang="es-MX" dirty="0"/>
              <a:t>OBJETIVO</a:t>
            </a:r>
          </a:p>
        </p:txBody>
      </p:sp>
      <p:sp>
        <p:nvSpPr>
          <p:cNvPr id="3" name="2 Marcador de texto"/>
          <p:cNvSpPr>
            <a:spLocks noGrp="1"/>
          </p:cNvSpPr>
          <p:nvPr>
            <p:ph type="body" idx="1"/>
          </p:nvPr>
        </p:nvSpPr>
        <p:spPr>
          <a:xfrm>
            <a:off x="323528" y="1484784"/>
            <a:ext cx="8352928" cy="2376264"/>
          </a:xfrm>
        </p:spPr>
        <p:txBody>
          <a:bodyPr>
            <a:normAutofit/>
          </a:bodyPr>
          <a:lstStyle/>
          <a:p>
            <a:pPr algn="just"/>
            <a:r>
              <a:rPr lang="es-MX" dirty="0">
                <a:solidFill>
                  <a:schemeClr val="tx1"/>
                </a:solidFill>
              </a:rPr>
              <a:t>Contribuir a fortalecer la autonomía de las escuelas y zonas escolares mediante el fomento de las capacidades de gestión pedagógica, escolar e institucional centrada en los aprendizajes del alumnado para desarrollar el Sistema Básico de Mejora Educativa que contribuya a la resolución de los retos que cada escuela enfrenta en la generación de condiciones que propicien la mejora del logro educativo, en un marco de corresponsabilidad, transparencia y rendición de cuentas</a:t>
            </a:r>
            <a:r>
              <a:rPr lang="es-MX" sz="1600" dirty="0">
                <a:solidFill>
                  <a:schemeClr val="tx1"/>
                </a:solidFill>
              </a:rPr>
              <a:t>. </a:t>
            </a:r>
          </a:p>
        </p:txBody>
      </p:sp>
    </p:spTree>
    <p:extLst>
      <p:ext uri="{BB962C8B-B14F-4D97-AF65-F5344CB8AC3E}">
        <p14:creationId xmlns:p14="http://schemas.microsoft.com/office/powerpoint/2010/main" val="37277120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43809" y="332656"/>
            <a:ext cx="3024336" cy="761896"/>
          </a:xfrm>
        </p:spPr>
        <p:txBody>
          <a:bodyPr/>
          <a:lstStyle/>
          <a:p>
            <a:pPr algn="ctr"/>
            <a:r>
              <a:rPr lang="es-MX" dirty="0"/>
              <a:t>COBERTURA</a:t>
            </a:r>
          </a:p>
        </p:txBody>
      </p:sp>
      <p:sp>
        <p:nvSpPr>
          <p:cNvPr id="3" name="2 Marcador de texto"/>
          <p:cNvSpPr>
            <a:spLocks noGrp="1"/>
          </p:cNvSpPr>
          <p:nvPr>
            <p:ph type="body" idx="1"/>
          </p:nvPr>
        </p:nvSpPr>
        <p:spPr>
          <a:xfrm>
            <a:off x="179512" y="1094552"/>
            <a:ext cx="8784976" cy="5256584"/>
          </a:xfrm>
        </p:spPr>
        <p:txBody>
          <a:bodyPr>
            <a:noAutofit/>
          </a:bodyPr>
          <a:lstStyle/>
          <a:p>
            <a:pPr algn="just"/>
            <a:r>
              <a:rPr lang="es-MX" sz="2400" dirty="0">
                <a:solidFill>
                  <a:schemeClr val="tx1"/>
                </a:solidFill>
              </a:rPr>
              <a:t>El Programa es de cobertura nacional, y </a:t>
            </a:r>
            <a:r>
              <a:rPr lang="es-MX" sz="2400" dirty="0" smtClean="0">
                <a:solidFill>
                  <a:schemeClr val="tx1"/>
                </a:solidFill>
              </a:rPr>
              <a:t>participan los </a:t>
            </a:r>
            <a:r>
              <a:rPr lang="es-MX" sz="2400" dirty="0">
                <a:solidFill>
                  <a:schemeClr val="tx1"/>
                </a:solidFill>
              </a:rPr>
              <a:t>31 estados y el Distrito Federal. Podrán participar Escuelas públicas de educación básica en todos sus niveles y modalidades: </a:t>
            </a:r>
            <a:endParaRPr lang="es-MX" sz="2400" dirty="0" smtClean="0">
              <a:solidFill>
                <a:schemeClr val="tx1"/>
              </a:solidFill>
            </a:endParaRPr>
          </a:p>
          <a:p>
            <a:pPr algn="just"/>
            <a:endParaRPr lang="es-MX" sz="2400" dirty="0" smtClean="0">
              <a:solidFill>
                <a:schemeClr val="tx1"/>
              </a:solidFill>
            </a:endParaRPr>
          </a:p>
          <a:p>
            <a:pPr marL="342900" indent="-342900" algn="just">
              <a:buFont typeface="Wingdings" panose="05000000000000000000" pitchFamily="2" charset="2"/>
              <a:buChar char="v"/>
            </a:pPr>
            <a:r>
              <a:rPr lang="es-MX" dirty="0" smtClean="0">
                <a:solidFill>
                  <a:schemeClr val="tx1"/>
                </a:solidFill>
              </a:rPr>
              <a:t>Con </a:t>
            </a:r>
            <a:r>
              <a:rPr lang="es-MX" dirty="0">
                <a:solidFill>
                  <a:schemeClr val="tx1"/>
                </a:solidFill>
              </a:rPr>
              <a:t>énfasis en aquéllas, con bajos niveles de logro educativo, altos índices de deserción escolar y ubicadas en localidades de alta y muy alta marginación conforme al índice determinado por el CONAPO y/o con otros indicadores educativos desfavorables. </a:t>
            </a:r>
            <a:endParaRPr lang="es-MX" dirty="0" smtClean="0">
              <a:solidFill>
                <a:schemeClr val="tx1"/>
              </a:solidFill>
            </a:endParaRPr>
          </a:p>
          <a:p>
            <a:pPr marL="342900" indent="-342900" algn="just">
              <a:buFont typeface="Wingdings" panose="05000000000000000000" pitchFamily="2" charset="2"/>
              <a:buChar char="v"/>
            </a:pPr>
            <a:r>
              <a:rPr lang="es-MX" dirty="0" smtClean="0">
                <a:solidFill>
                  <a:schemeClr val="tx1"/>
                </a:solidFill>
              </a:rPr>
              <a:t>Que </a:t>
            </a:r>
            <a:r>
              <a:rPr lang="es-MX" dirty="0">
                <a:solidFill>
                  <a:schemeClr val="tx1"/>
                </a:solidFill>
              </a:rPr>
              <a:t>estén ubicadas en municipios y localidades donde opera el Programa Nacional para la Prevención Social de la Violencia y la Delincuencia. </a:t>
            </a:r>
          </a:p>
        </p:txBody>
      </p:sp>
    </p:spTree>
    <p:extLst>
      <p:ext uri="{BB962C8B-B14F-4D97-AF65-F5344CB8AC3E}">
        <p14:creationId xmlns:p14="http://schemas.microsoft.com/office/powerpoint/2010/main" val="40228954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915816" y="764704"/>
            <a:ext cx="3888432" cy="786011"/>
          </a:xfrm>
        </p:spPr>
        <p:txBody>
          <a:bodyPr/>
          <a:lstStyle/>
          <a:p>
            <a:r>
              <a:rPr lang="es-MX" dirty="0"/>
              <a:t>BENEFICIARIOS</a:t>
            </a:r>
          </a:p>
        </p:txBody>
      </p:sp>
      <p:sp>
        <p:nvSpPr>
          <p:cNvPr id="3" name="2 Marcador de texto"/>
          <p:cNvSpPr>
            <a:spLocks noGrp="1"/>
          </p:cNvSpPr>
          <p:nvPr>
            <p:ph type="body" idx="1"/>
          </p:nvPr>
        </p:nvSpPr>
        <p:spPr>
          <a:xfrm>
            <a:off x="251520" y="2564904"/>
            <a:ext cx="8568952" cy="2376264"/>
          </a:xfrm>
        </p:spPr>
        <p:txBody>
          <a:bodyPr>
            <a:noAutofit/>
          </a:bodyPr>
          <a:lstStyle/>
          <a:p>
            <a:pPr algn="ctr"/>
            <a:r>
              <a:rPr lang="es-MX" sz="2800" dirty="0">
                <a:solidFill>
                  <a:schemeClr val="tx1"/>
                </a:solidFill>
              </a:rPr>
              <a:t>Son las entidades federativas que decidan participar voluntariamente y las escuelas públicas de educación básica que se incorporen o reincorporen al </a:t>
            </a:r>
            <a:r>
              <a:rPr lang="es-MX" sz="2800" dirty="0" smtClean="0">
                <a:solidFill>
                  <a:schemeClr val="tx1"/>
                </a:solidFill>
              </a:rPr>
              <a:t>Programa.</a:t>
            </a:r>
            <a:endParaRPr lang="es-MX" sz="2800" dirty="0">
              <a:solidFill>
                <a:schemeClr val="tx1"/>
              </a:solidFill>
            </a:endParaRPr>
          </a:p>
        </p:txBody>
      </p:sp>
    </p:spTree>
    <p:extLst>
      <p:ext uri="{BB962C8B-B14F-4D97-AF65-F5344CB8AC3E}">
        <p14:creationId xmlns:p14="http://schemas.microsoft.com/office/powerpoint/2010/main" val="949779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44624"/>
            <a:ext cx="8568952" cy="1362075"/>
          </a:xfrm>
        </p:spPr>
        <p:txBody>
          <a:bodyPr/>
          <a:lstStyle/>
          <a:p>
            <a:pPr algn="ctr"/>
            <a:r>
              <a:rPr lang="es-MX" dirty="0"/>
              <a:t>CARACTERÍSTICAS DE </a:t>
            </a:r>
            <a:r>
              <a:rPr lang="es-MX" dirty="0" smtClean="0"/>
              <a:t/>
            </a:r>
            <a:br>
              <a:rPr lang="es-MX" dirty="0" smtClean="0"/>
            </a:br>
            <a:r>
              <a:rPr lang="es-MX" dirty="0" smtClean="0"/>
              <a:t>LOS </a:t>
            </a:r>
            <a:r>
              <a:rPr lang="es-MX" dirty="0"/>
              <a:t>APOYOS </a:t>
            </a:r>
          </a:p>
        </p:txBody>
      </p:sp>
      <p:sp>
        <p:nvSpPr>
          <p:cNvPr id="3" name="2 Marcador de texto"/>
          <p:cNvSpPr>
            <a:spLocks noGrp="1"/>
          </p:cNvSpPr>
          <p:nvPr>
            <p:ph type="body" idx="1"/>
          </p:nvPr>
        </p:nvSpPr>
        <p:spPr>
          <a:xfrm>
            <a:off x="323528" y="1916832"/>
            <a:ext cx="8136904" cy="3456384"/>
          </a:xfrm>
        </p:spPr>
        <p:txBody>
          <a:bodyPr>
            <a:normAutofit/>
          </a:bodyPr>
          <a:lstStyle/>
          <a:p>
            <a:pPr algn="just"/>
            <a:r>
              <a:rPr lang="es-MX" dirty="0">
                <a:solidFill>
                  <a:schemeClr val="tx1"/>
                </a:solidFill>
              </a:rPr>
              <a:t>Los recursos federales que se transfieren a las Entidades Federativas y el Distrito Federal, para la implementación del Programa, son considerados subsidios, debiendo sujetarse al artículo 75 de la Ley Federal de Presupuesto y Responsabilidad Tipo de participación del municipio: Promotor Catálogo de Programas Federales 2015 (Versión preliminar) 113 Hacendaria, y demás disposiciones aplicables en la materia, pudiendo constituirse en apoyos técnicos o financieros. </a:t>
            </a:r>
            <a:endParaRPr lang="es-MX" dirty="0" smtClean="0">
              <a:solidFill>
                <a:schemeClr val="tx1"/>
              </a:solidFill>
            </a:endParaRPr>
          </a:p>
          <a:p>
            <a:pPr algn="just"/>
            <a:r>
              <a:rPr lang="es-MX" dirty="0" smtClean="0">
                <a:solidFill>
                  <a:schemeClr val="tx1"/>
                </a:solidFill>
              </a:rPr>
              <a:t>Estos </a:t>
            </a:r>
            <a:r>
              <a:rPr lang="es-MX" dirty="0">
                <a:solidFill>
                  <a:schemeClr val="tx1"/>
                </a:solidFill>
              </a:rPr>
              <a:t>serán de carácter no </a:t>
            </a:r>
            <a:r>
              <a:rPr lang="es-MX" dirty="0" err="1">
                <a:solidFill>
                  <a:schemeClr val="tx1"/>
                </a:solidFill>
              </a:rPr>
              <a:t>regularizable</a:t>
            </a:r>
            <a:r>
              <a:rPr lang="es-MX" dirty="0">
                <a:solidFill>
                  <a:schemeClr val="tx1"/>
                </a:solidFill>
              </a:rPr>
              <a:t> y se entregarán a las escuelas beneficiadas por una única ocasión, en el periodo correspondiente. </a:t>
            </a:r>
          </a:p>
        </p:txBody>
      </p:sp>
    </p:spTree>
    <p:extLst>
      <p:ext uri="{BB962C8B-B14F-4D97-AF65-F5344CB8AC3E}">
        <p14:creationId xmlns:p14="http://schemas.microsoft.com/office/powerpoint/2010/main" val="3599100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44624"/>
            <a:ext cx="8568952" cy="1362075"/>
          </a:xfrm>
        </p:spPr>
        <p:txBody>
          <a:bodyPr/>
          <a:lstStyle/>
          <a:p>
            <a:pPr algn="ctr"/>
            <a:r>
              <a:rPr lang="es-MX" dirty="0"/>
              <a:t>CARACTERÍSTICAS DE </a:t>
            </a:r>
            <a:r>
              <a:rPr lang="es-MX" dirty="0" smtClean="0"/>
              <a:t/>
            </a:r>
            <a:br>
              <a:rPr lang="es-MX" dirty="0" smtClean="0"/>
            </a:br>
            <a:r>
              <a:rPr lang="es-MX" dirty="0" smtClean="0"/>
              <a:t>LOS </a:t>
            </a:r>
            <a:r>
              <a:rPr lang="es-MX" dirty="0"/>
              <a:t>APOYOS </a:t>
            </a:r>
          </a:p>
        </p:txBody>
      </p:sp>
      <p:sp>
        <p:nvSpPr>
          <p:cNvPr id="3" name="2 Marcador de texto"/>
          <p:cNvSpPr>
            <a:spLocks noGrp="1"/>
          </p:cNvSpPr>
          <p:nvPr>
            <p:ph type="body" idx="1"/>
          </p:nvPr>
        </p:nvSpPr>
        <p:spPr>
          <a:xfrm>
            <a:off x="395536" y="1406699"/>
            <a:ext cx="7848872" cy="4542581"/>
          </a:xfrm>
        </p:spPr>
        <p:txBody>
          <a:bodyPr>
            <a:normAutofit/>
          </a:bodyPr>
          <a:lstStyle/>
          <a:p>
            <a:pPr algn="just"/>
            <a:r>
              <a:rPr lang="es-MX" sz="1600" dirty="0" smtClean="0">
                <a:solidFill>
                  <a:schemeClr val="tx1"/>
                </a:solidFill>
              </a:rPr>
              <a:t>Los </a:t>
            </a:r>
            <a:r>
              <a:rPr lang="es-MX" sz="1600" dirty="0">
                <a:solidFill>
                  <a:schemeClr val="tx1"/>
                </a:solidFill>
              </a:rPr>
              <a:t>recursos para la operación e implementación del Programa en el ciclo escolar 2015-2016 corresponderán al presupuesto autorizado para el mismo, de los cuales el 96% se destinará para transferir a las entidades federativas y el 4% restante se destinará a gasto de operación central el cual podrá utilizarse para realizar acciones de seguimiento, acompañamiento, desarrollo de competencias profesionales, asesorías, estudios, evaluaciones, reuniones, publicaciones, difusión o cualquier otra acción que sea necesaria para la implementación del Programa a nivel nacional. </a:t>
            </a:r>
            <a:endParaRPr lang="es-MX" sz="1600" dirty="0" smtClean="0">
              <a:solidFill>
                <a:schemeClr val="tx1"/>
              </a:solidFill>
            </a:endParaRPr>
          </a:p>
          <a:p>
            <a:pPr algn="just"/>
            <a:r>
              <a:rPr lang="es-MX" sz="1600" dirty="0" smtClean="0">
                <a:solidFill>
                  <a:schemeClr val="tx1"/>
                </a:solidFill>
              </a:rPr>
              <a:t>El </a:t>
            </a:r>
            <a:r>
              <a:rPr lang="es-MX" sz="1600" dirty="0">
                <a:solidFill>
                  <a:schemeClr val="tx1"/>
                </a:solidFill>
              </a:rPr>
              <a:t>monto a transferir a cada entidad federativa se definirá de acuerdo al compromiso que establezca la Autoridad Estatal Local (AEL), considerando los recursos asignados al Programa para el logro de sus metas establecidas en su carta compromiso. </a:t>
            </a:r>
          </a:p>
          <a:p>
            <a:pPr algn="just"/>
            <a:r>
              <a:rPr lang="es-MX" sz="1600" dirty="0" smtClean="0">
                <a:solidFill>
                  <a:schemeClr val="tx1"/>
                </a:solidFill>
              </a:rPr>
              <a:t>Los </a:t>
            </a:r>
            <a:r>
              <a:rPr lang="es-MX" sz="1600" dirty="0">
                <a:solidFill>
                  <a:schemeClr val="tx1"/>
                </a:solidFill>
              </a:rPr>
              <a:t>montos se definirán en el convenio que para el respecto suscriban, entre la SEB y las entidades federativas o el Distrito Federal que decidan participar en el Programa. La SEP, mediante el FNEC transferirá a las entidades federativas los recursos correspondientes a sus respectivos </a:t>
            </a:r>
            <a:r>
              <a:rPr lang="es-MX" sz="1600" dirty="0" smtClean="0">
                <a:solidFill>
                  <a:schemeClr val="tx1"/>
                </a:solidFill>
              </a:rPr>
              <a:t>FEEC</a:t>
            </a:r>
            <a:r>
              <a:rPr lang="es-MX" dirty="0" smtClean="0">
                <a:solidFill>
                  <a:schemeClr val="tx1"/>
                </a:solidFill>
              </a:rPr>
              <a:t>.</a:t>
            </a:r>
            <a:endParaRPr lang="es-MX" dirty="0">
              <a:solidFill>
                <a:schemeClr val="tx1"/>
              </a:solidFill>
            </a:endParaRPr>
          </a:p>
        </p:txBody>
      </p:sp>
    </p:spTree>
    <p:extLst>
      <p:ext uri="{BB962C8B-B14F-4D97-AF65-F5344CB8AC3E}">
        <p14:creationId xmlns:p14="http://schemas.microsoft.com/office/powerpoint/2010/main" val="326306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79512" y="332656"/>
            <a:ext cx="8712967" cy="5976664"/>
          </a:xfrm>
        </p:spPr>
        <p:txBody>
          <a:bodyPr>
            <a:normAutofit/>
          </a:bodyPr>
          <a:lstStyle/>
          <a:p>
            <a:pPr algn="just"/>
            <a:r>
              <a:rPr lang="es-MX" dirty="0">
                <a:solidFill>
                  <a:schemeClr val="tx1"/>
                </a:solidFill>
              </a:rPr>
              <a:t>La SEP, mediante el FNEC transferirá a las entidades federativas los recursos correspondientes a sus respectivos FEEC una vez depositado el recurso de contrapartida local. </a:t>
            </a:r>
            <a:endParaRPr lang="es-MX" dirty="0" smtClean="0">
              <a:solidFill>
                <a:schemeClr val="tx1"/>
              </a:solidFill>
            </a:endParaRPr>
          </a:p>
          <a:p>
            <a:pPr algn="just"/>
            <a:r>
              <a:rPr lang="es-MX" dirty="0" smtClean="0">
                <a:solidFill>
                  <a:schemeClr val="tx1"/>
                </a:solidFill>
              </a:rPr>
              <a:t>Por </a:t>
            </a:r>
            <a:r>
              <a:rPr lang="es-MX" dirty="0">
                <a:solidFill>
                  <a:schemeClr val="tx1"/>
                </a:solidFill>
              </a:rPr>
              <a:t>cada peso que aporte el gobierno del Estado a su FEEC, la SEP aportará tres pesos al mismo, teniendo como límite lo que le corresponda a la Entidad Federativa en la tabla de distribución que se publique en la página web: http://basica.sep.gob.mx/ Para el caso del Distrito Federal, la AFSEDF aportará los recursos que le correspondan. </a:t>
            </a:r>
            <a:endParaRPr lang="es-MX" dirty="0" smtClean="0">
              <a:solidFill>
                <a:schemeClr val="tx1"/>
              </a:solidFill>
            </a:endParaRPr>
          </a:p>
          <a:p>
            <a:pPr algn="just"/>
            <a:r>
              <a:rPr lang="es-MX" dirty="0" smtClean="0">
                <a:solidFill>
                  <a:schemeClr val="tx1"/>
                </a:solidFill>
              </a:rPr>
              <a:t>Las </a:t>
            </a:r>
            <a:r>
              <a:rPr lang="es-MX" dirty="0">
                <a:solidFill>
                  <a:schemeClr val="tx1"/>
                </a:solidFill>
              </a:rPr>
              <a:t>AEL por conducto de la instancia que éstas determinen y a través del FEEC, asignarán un monto de recursos para cada escuela beneficiada, asimismo definirán los mecanismos más eficientes para su ejercicio, considerando lo siguiente: </a:t>
            </a:r>
            <a:endParaRPr lang="es-MX" dirty="0" smtClean="0">
              <a:solidFill>
                <a:schemeClr val="tx1"/>
              </a:solidFill>
            </a:endParaRPr>
          </a:p>
          <a:p>
            <a:pPr marL="457200" indent="-457200" algn="just">
              <a:buFont typeface="Wingdings" panose="05000000000000000000" pitchFamily="2" charset="2"/>
              <a:buChar char="Ø"/>
            </a:pPr>
            <a:r>
              <a:rPr lang="es-MX" dirty="0" smtClean="0">
                <a:solidFill>
                  <a:schemeClr val="tx1"/>
                </a:solidFill>
              </a:rPr>
              <a:t>Garantizar </a:t>
            </a:r>
            <a:r>
              <a:rPr lang="es-MX" dirty="0">
                <a:solidFill>
                  <a:schemeClr val="tx1"/>
                </a:solidFill>
              </a:rPr>
              <a:t>que la escuela disponga de los recursos de manera directa, oportuna y transparente. </a:t>
            </a:r>
            <a:endParaRPr lang="es-MX" dirty="0" smtClean="0">
              <a:solidFill>
                <a:schemeClr val="tx1"/>
              </a:solidFill>
            </a:endParaRPr>
          </a:p>
          <a:p>
            <a:pPr marL="457200" indent="-457200" algn="just">
              <a:buFont typeface="Wingdings" panose="05000000000000000000" pitchFamily="2" charset="2"/>
              <a:buChar char="Ø"/>
            </a:pPr>
            <a:r>
              <a:rPr lang="es-MX" dirty="0" smtClean="0">
                <a:solidFill>
                  <a:schemeClr val="tx1"/>
                </a:solidFill>
              </a:rPr>
              <a:t>Generar </a:t>
            </a:r>
            <a:r>
              <a:rPr lang="es-MX" dirty="0">
                <a:solidFill>
                  <a:schemeClr val="tx1"/>
                </a:solidFill>
              </a:rPr>
              <a:t>mecanismos eficaces para evitar la carga administrativa a las escuelas participantes en el Programa. </a:t>
            </a:r>
            <a:endParaRPr lang="es-MX" dirty="0" smtClean="0">
              <a:solidFill>
                <a:schemeClr val="tx1"/>
              </a:solidFill>
            </a:endParaRPr>
          </a:p>
          <a:p>
            <a:endParaRPr lang="es-MX" dirty="0"/>
          </a:p>
        </p:txBody>
      </p:sp>
    </p:spTree>
    <p:extLst>
      <p:ext uri="{BB962C8B-B14F-4D97-AF65-F5344CB8AC3E}">
        <p14:creationId xmlns:p14="http://schemas.microsoft.com/office/powerpoint/2010/main" val="322588901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183</TotalTime>
  <Words>1641</Words>
  <Application>Microsoft Office PowerPoint</Application>
  <PresentationFormat>Presentación en pantalla (4:3)</PresentationFormat>
  <Paragraphs>82</Paragraphs>
  <Slides>16</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Calibri</vt:lpstr>
      <vt:lpstr>Trebuchet MS</vt:lpstr>
      <vt:lpstr>Wingdings</vt:lpstr>
      <vt:lpstr>Wingdings 3</vt:lpstr>
      <vt:lpstr>Faceta</vt:lpstr>
      <vt:lpstr> INSTITUTO DE ADMINISTRACIÓN PÚBLICA DEL ESTADO DE CHIAPAS, A.C.   MAESTRÍA EN ADMINISTRACIÓN Y POLÍTICAS PÚBLICAS </vt:lpstr>
      <vt:lpstr>Gestión para resultados</vt:lpstr>
      <vt:lpstr>Presentación de PowerPoint</vt:lpstr>
      <vt:lpstr>OBJETIVO</vt:lpstr>
      <vt:lpstr>COBERTURA</vt:lpstr>
      <vt:lpstr>BENEFICIARIOS</vt:lpstr>
      <vt:lpstr>CARACTERÍSTICAS DE  LOS APOYOS </vt:lpstr>
      <vt:lpstr>CARACTERÍSTICAS DE  LOS APOYOS </vt:lpstr>
      <vt:lpstr>Presentación de PowerPoint</vt:lpstr>
      <vt:lpstr>Presentación de PowerPoint</vt:lpstr>
      <vt:lpstr>Tipos de Apoyo </vt:lpstr>
      <vt:lpstr>Tipos de Apoyo </vt:lpstr>
      <vt:lpstr>Descripción </vt:lpstr>
      <vt:lpstr>Descripción </vt:lpstr>
      <vt:lpstr>Presentación de PowerPoint</vt:lpstr>
      <vt:lpstr>Presentación de PowerPoint</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para resultados</dc:title>
  <dc:creator>TEBACOM procems</dc:creator>
  <cp:lastModifiedBy>ليليانا غراخاليس</cp:lastModifiedBy>
  <cp:revision>20</cp:revision>
  <dcterms:created xsi:type="dcterms:W3CDTF">2016-03-16T15:17:36Z</dcterms:created>
  <dcterms:modified xsi:type="dcterms:W3CDTF">2016-03-17T02:05:14Z</dcterms:modified>
</cp:coreProperties>
</file>