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xml" ContentType="application/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docProps/core.xml" ContentType="application/vnd.openxmlformats-package.core-properties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presentation.xml" ContentType="application/vnd.openxmlformats-officedocument.presentationml.presentation.main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57" r:id="rId4"/>
    <p:sldId id="259" r:id="rId5"/>
    <p:sldId id="258" r:id="rId6"/>
    <p:sldId id="260" r:id="rId7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Alfonso Grajales" initials="A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584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C69BD-B521-2B40-9744-3A076C7770D8}" type="datetimeFigureOut">
              <a:rPr lang="es-ES_tradnl" smtClean="0"/>
              <a:t>9/3/16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EAADE-D77E-A541-8EB4-07FE3642FB5C}" type="slidenum">
              <a:rPr lang="es-ES_tradnl" smtClean="0"/>
              <a:t>‹Nr.›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78008-24C1-534C-8E64-B6FA7499E380}" type="datetimeFigureOut">
              <a:rPr lang="es-ES_tradnl" smtClean="0"/>
              <a:t>9/3/16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0B17D-90A9-CE4D-A6D3-6BCF3C0FED0C}" type="slidenum">
              <a:rPr lang="es-ES_tradnl" smtClean="0"/>
              <a:t>‹Nr.›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8A4B1-99E0-E04C-BFA9-30580A11907D}" type="datetime1">
              <a:rPr lang="es-ES_tradnl" smtClean="0"/>
              <a:t>9/3/16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535-5DA6-AC41-8849-F8F485C352B4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2D07A-3B78-F44E-9EE2-BBE30FB1D5C1}" type="datetime1">
              <a:rPr lang="es-ES_tradnl" smtClean="0"/>
              <a:t>9/3/16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535-5DA6-AC41-8849-F8F485C352B4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DBBB-5678-F042-9C57-61A295CC29C3}" type="datetime1">
              <a:rPr lang="es-ES_tradnl" smtClean="0"/>
              <a:t>9/3/16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535-5DA6-AC41-8849-F8F485C352B4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B5FE-0BA8-D94C-9D80-1BF601133450}" type="datetime1">
              <a:rPr lang="es-ES_tradnl" smtClean="0"/>
              <a:t>9/3/16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535-5DA6-AC41-8849-F8F485C352B4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4A48A-0F99-254C-A4DC-1DBC702ED931}" type="datetime1">
              <a:rPr lang="es-ES_tradnl" smtClean="0"/>
              <a:t>9/3/16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535-5DA6-AC41-8849-F8F485C352B4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7EE9-A9E5-1943-9BA3-EC152E06783E}" type="datetime1">
              <a:rPr lang="es-ES_tradnl" smtClean="0"/>
              <a:t>9/3/16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535-5DA6-AC41-8849-F8F485C352B4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192D-A291-E443-A70B-5F317AD4A912}" type="datetime1">
              <a:rPr lang="es-ES_tradnl" smtClean="0"/>
              <a:t>9/3/16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535-5DA6-AC41-8849-F8F485C352B4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4DB77-CE33-2649-B564-A9C611880CFF}" type="datetime1">
              <a:rPr lang="es-ES_tradnl" smtClean="0"/>
              <a:t>9/3/16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535-5DA6-AC41-8849-F8F485C352B4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0C24-2851-6B4D-8FF0-0527CAE84C84}" type="datetime1">
              <a:rPr lang="es-ES_tradnl" smtClean="0"/>
              <a:t>9/3/16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535-5DA6-AC41-8849-F8F485C352B4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4AA2B-D629-7143-B825-8A38B571B86E}" type="datetime1">
              <a:rPr lang="es-ES_tradnl" smtClean="0"/>
              <a:t>9/3/16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535-5DA6-AC41-8849-F8F485C352B4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F41CE-DF8D-1644-8566-35FB5EABD9B6}" type="datetime1">
              <a:rPr lang="es-ES_tradnl" smtClean="0"/>
              <a:t>9/3/16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3535-5DA6-AC41-8849-F8F485C352B4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94C9A-DB15-0248-AABF-7102AA10F262}" type="datetime1">
              <a:rPr lang="es-ES_tradnl" smtClean="0"/>
              <a:t>9/3/16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13535-5DA6-AC41-8849-F8F485C352B4}" type="slidenum">
              <a:rPr lang="es-ES_tradnl" smtClean="0"/>
              <a:pPr/>
              <a:t>‹Nr.›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adroTexto 19"/>
          <p:cNvSpPr txBox="1"/>
          <p:nvPr/>
        </p:nvSpPr>
        <p:spPr>
          <a:xfrm>
            <a:off x="1371600" y="1295400"/>
            <a:ext cx="7363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b="1" dirty="0" smtClean="0"/>
              <a:t>INSTITUTO DE ADMINISTRACI</a:t>
            </a:r>
            <a:r>
              <a:rPr lang="es-ES_tradnl" sz="2000" b="1" dirty="0" smtClean="0"/>
              <a:t>ÓN PÚBLICA DEL ESTADO DE CHIAPAS</a:t>
            </a:r>
            <a:endParaRPr lang="es-ES_tradnl" sz="2000" b="1" dirty="0"/>
          </a:p>
        </p:txBody>
      </p:sp>
      <p:sp>
        <p:nvSpPr>
          <p:cNvPr id="21" name="CuadroTexto 20"/>
          <p:cNvSpPr txBox="1"/>
          <p:nvPr/>
        </p:nvSpPr>
        <p:spPr>
          <a:xfrm>
            <a:off x="1371600" y="2286000"/>
            <a:ext cx="3860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MATERIA: GESTI</a:t>
            </a:r>
            <a:r>
              <a:rPr lang="es-ES_tradnl" dirty="0" smtClean="0"/>
              <a:t>ÓN PARA RESULTADOS</a:t>
            </a:r>
            <a:endParaRPr lang="es-ES_tradnl" dirty="0"/>
          </a:p>
        </p:txBody>
      </p:sp>
      <p:sp>
        <p:nvSpPr>
          <p:cNvPr id="22" name="CuadroTexto 21"/>
          <p:cNvSpPr txBox="1"/>
          <p:nvPr/>
        </p:nvSpPr>
        <p:spPr>
          <a:xfrm>
            <a:off x="1424833" y="2992398"/>
            <a:ext cx="5163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DOCENTE: MTRA. MAGDA ELIZABETH JAN ARG</a:t>
            </a:r>
            <a:r>
              <a:rPr lang="es-ES_tradnl" dirty="0" smtClean="0"/>
              <a:t>ÜELLO</a:t>
            </a:r>
            <a:endParaRPr lang="es-ES_tradnl" dirty="0"/>
          </a:p>
        </p:txBody>
      </p:sp>
      <p:sp>
        <p:nvSpPr>
          <p:cNvPr id="23" name="CuadroTexto 22"/>
          <p:cNvSpPr txBox="1"/>
          <p:nvPr/>
        </p:nvSpPr>
        <p:spPr>
          <a:xfrm>
            <a:off x="1371600" y="3810000"/>
            <a:ext cx="715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TAREA: MAPA CONCEPTUAL. CAP</a:t>
            </a:r>
            <a:r>
              <a:rPr lang="es-ES_tradnl" dirty="0" smtClean="0"/>
              <a:t>ÍTULO 4: “ORIENTACIÓN A RESULTADOS”</a:t>
            </a:r>
            <a:endParaRPr lang="es-ES_tradnl" dirty="0"/>
          </a:p>
        </p:txBody>
      </p:sp>
      <p:sp>
        <p:nvSpPr>
          <p:cNvPr id="24" name="CuadroTexto 23"/>
          <p:cNvSpPr txBox="1"/>
          <p:nvPr/>
        </p:nvSpPr>
        <p:spPr>
          <a:xfrm>
            <a:off x="1371600" y="4648200"/>
            <a:ext cx="3693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smtClean="0"/>
              <a:t>ALUMNO: JESSICA BONIFAZ ESTRADA</a:t>
            </a:r>
            <a:endParaRPr lang="es-ES_trad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2705100" y="685800"/>
            <a:ext cx="4114800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ORIENTACIÓN A RESULTADOS Y PROCESO PRESUPUESTARIO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5" name="Flecha abajo 4"/>
          <p:cNvSpPr/>
          <p:nvPr/>
        </p:nvSpPr>
        <p:spPr>
          <a:xfrm>
            <a:off x="4419600" y="1600200"/>
            <a:ext cx="484632" cy="978408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Rectángulo redondeado 5"/>
          <p:cNvSpPr/>
          <p:nvPr/>
        </p:nvSpPr>
        <p:spPr>
          <a:xfrm>
            <a:off x="3099816" y="2578608"/>
            <a:ext cx="3429000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NUEVA GESTIÓN PÚBLICA. MODERNIZACIÓN ADMINISTRATIVA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3099816" y="3982212"/>
            <a:ext cx="3429000" cy="1295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REFORMAS ALREDEDOR DEL MUNDO</a:t>
            </a:r>
          </a:p>
          <a:p>
            <a:pPr algn="ctr"/>
            <a:r>
              <a:rPr lang="es-ES_tradnl" dirty="0" smtClean="0">
                <a:solidFill>
                  <a:schemeClr val="tx1"/>
                </a:solidFill>
              </a:rPr>
              <a:t>RELACIÓN DESEMPEÑO-GASTO PÚBLICO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8" name="Flecha abajo 7"/>
          <p:cNvSpPr/>
          <p:nvPr/>
        </p:nvSpPr>
        <p:spPr>
          <a:xfrm>
            <a:off x="4329684" y="3493008"/>
            <a:ext cx="484632" cy="48920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Flecha abajo 8"/>
          <p:cNvSpPr/>
          <p:nvPr/>
        </p:nvSpPr>
        <p:spPr>
          <a:xfrm>
            <a:off x="4329684" y="5277612"/>
            <a:ext cx="484632" cy="48920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Rectángulo redondeado 9"/>
          <p:cNvSpPr/>
          <p:nvPr/>
        </p:nvSpPr>
        <p:spPr>
          <a:xfrm>
            <a:off x="2705100" y="5766816"/>
            <a:ext cx="4114800" cy="71018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DINÁMICA DE CAMBIO NO ES HOMOGÉNEA</a:t>
            </a:r>
            <a:endParaRPr lang="es-ES_tradnl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2705100" y="685800"/>
            <a:ext cx="4114800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MÉXICO.</a:t>
            </a:r>
          </a:p>
          <a:p>
            <a:pPr algn="ctr"/>
            <a:r>
              <a:rPr lang="es-ES_tradnl" dirty="0" smtClean="0">
                <a:solidFill>
                  <a:schemeClr val="tx1"/>
                </a:solidFill>
                <a:latin typeface="Calibri"/>
              </a:rPr>
              <a:t>2</a:t>
            </a:r>
            <a:r>
              <a:rPr lang="es-ES_tradnl" dirty="0" smtClean="0">
                <a:solidFill>
                  <a:srgbClr val="000000"/>
                </a:solidFill>
                <a:latin typeface="Calibri"/>
                <a:ea typeface="Lucida Grande"/>
                <a:cs typeface="Lucida Grande"/>
              </a:rPr>
              <a:t>006. LEY DE PRESUPUESTO Y RESPONSABILIDAD HACENDARIA</a:t>
            </a:r>
            <a:endParaRPr lang="es-ES_tradnl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5" name="Flecha abajo 4"/>
          <p:cNvSpPr/>
          <p:nvPr/>
        </p:nvSpPr>
        <p:spPr>
          <a:xfrm>
            <a:off x="4419600" y="1600200"/>
            <a:ext cx="484632" cy="978408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Rectángulo redondeado 5"/>
          <p:cNvSpPr/>
          <p:nvPr/>
        </p:nvSpPr>
        <p:spPr>
          <a:xfrm>
            <a:off x="3099816" y="2578608"/>
            <a:ext cx="3429000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1600" dirty="0" smtClean="0">
                <a:solidFill>
                  <a:schemeClr val="tx1"/>
                </a:solidFill>
              </a:rPr>
              <a:t>2</a:t>
            </a:r>
            <a:r>
              <a:rPr lang="es-ES_tradnl" sz="1600" dirty="0" smtClean="0">
                <a:solidFill>
                  <a:srgbClr val="000000"/>
                </a:solidFill>
                <a:ea typeface="Lucida Grande"/>
                <a:cs typeface="Lucida Grande"/>
              </a:rPr>
              <a:t>009 PRIMERA CONFIGURACIÓN FORMAL DE UN PBR</a:t>
            </a:r>
            <a:endParaRPr lang="es-ES_tradnl" sz="1600" dirty="0">
              <a:solidFill>
                <a:schemeClr val="tx1"/>
              </a:solidFill>
            </a:endParaRPr>
          </a:p>
        </p:txBody>
      </p:sp>
      <p:sp>
        <p:nvSpPr>
          <p:cNvPr id="7" name="Rectángulo redondeado 6"/>
          <p:cNvSpPr/>
          <p:nvPr/>
        </p:nvSpPr>
        <p:spPr>
          <a:xfrm>
            <a:off x="3099816" y="3982212"/>
            <a:ext cx="3429000" cy="66598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POTENCIALIDADES Y LIMITANTES</a:t>
            </a:r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8" name="Flecha abajo 7"/>
          <p:cNvSpPr/>
          <p:nvPr/>
        </p:nvSpPr>
        <p:spPr>
          <a:xfrm>
            <a:off x="4329684" y="3493008"/>
            <a:ext cx="484632" cy="48920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Flecha abajo 8"/>
          <p:cNvSpPr/>
          <p:nvPr/>
        </p:nvSpPr>
        <p:spPr>
          <a:xfrm>
            <a:off x="4419600" y="4648200"/>
            <a:ext cx="484632" cy="48920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2705100" y="685800"/>
            <a:ext cx="4114800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ARGUMENTO:</a:t>
            </a:r>
          </a:p>
          <a:p>
            <a:pPr algn="ctr"/>
            <a:r>
              <a:rPr lang="es-ES_tradnl" dirty="0" smtClean="0">
                <a:solidFill>
                  <a:schemeClr val="tx1"/>
                </a:solidFill>
                <a:latin typeface="Calibri"/>
              </a:rPr>
              <a:t>NO HAY INCENTIVOS NECESARIOS QUE FAVOREZCAN UNA MODIFICACI</a:t>
            </a:r>
            <a:r>
              <a:rPr lang="es-ES_tradnl" dirty="0" smtClean="0">
                <a:solidFill>
                  <a:schemeClr val="tx1"/>
                </a:solidFill>
                <a:latin typeface="Calibri"/>
              </a:rPr>
              <a:t>ÓN</a:t>
            </a:r>
            <a:endParaRPr lang="es-ES_tradnl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5" name="Flecha abajo 4"/>
          <p:cNvSpPr/>
          <p:nvPr/>
        </p:nvSpPr>
        <p:spPr>
          <a:xfrm rot="1790428">
            <a:off x="2291053" y="1600199"/>
            <a:ext cx="484632" cy="76200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Flecha abajo 5"/>
          <p:cNvSpPr/>
          <p:nvPr/>
        </p:nvSpPr>
        <p:spPr>
          <a:xfrm rot="20293039">
            <a:off x="6577583" y="1662917"/>
            <a:ext cx="484632" cy="762000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Flecha abajo 6"/>
          <p:cNvSpPr/>
          <p:nvPr/>
        </p:nvSpPr>
        <p:spPr>
          <a:xfrm>
            <a:off x="4462730" y="1790615"/>
            <a:ext cx="484632" cy="787616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8" name="Rectángulo redondeado 7"/>
          <p:cNvSpPr/>
          <p:nvPr/>
        </p:nvSpPr>
        <p:spPr>
          <a:xfrm>
            <a:off x="1143000" y="2432258"/>
            <a:ext cx="2133600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IMPLEMENTACI</a:t>
            </a:r>
            <a:r>
              <a:rPr lang="es-ES_tradnl" dirty="0" smtClean="0">
                <a:solidFill>
                  <a:schemeClr val="tx1"/>
                </a:solidFill>
              </a:rPr>
              <a:t>ÓN EN OTROS PAÍSES</a:t>
            </a:r>
            <a:endParaRPr lang="es-ES_tradnl" dirty="0"/>
          </a:p>
        </p:txBody>
      </p:sp>
      <p:sp>
        <p:nvSpPr>
          <p:cNvPr id="9" name="Rectángulo redondeado 8"/>
          <p:cNvSpPr/>
          <p:nvPr/>
        </p:nvSpPr>
        <p:spPr>
          <a:xfrm>
            <a:off x="3810000" y="2584658"/>
            <a:ext cx="1752600" cy="6157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 CONCEPCI</a:t>
            </a:r>
            <a:r>
              <a:rPr lang="es-ES_tradnl" dirty="0" smtClean="0">
                <a:solidFill>
                  <a:schemeClr val="tx1"/>
                </a:solidFill>
              </a:rPr>
              <a:t>ÓN EN MÉXICO</a:t>
            </a:r>
            <a:endParaRPr lang="es-ES_tradnl" dirty="0"/>
          </a:p>
        </p:txBody>
      </p:sp>
      <p:sp>
        <p:nvSpPr>
          <p:cNvPr id="10" name="Rectángulo redondeado 9"/>
          <p:cNvSpPr/>
          <p:nvPr/>
        </p:nvSpPr>
        <p:spPr>
          <a:xfrm>
            <a:off x="6453500" y="2584658"/>
            <a:ext cx="1752600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LIMITACIONES Y PUNTOS CR</a:t>
            </a:r>
            <a:r>
              <a:rPr lang="es-ES_tradnl" dirty="0" smtClean="0">
                <a:solidFill>
                  <a:schemeClr val="tx1"/>
                </a:solidFill>
              </a:rPr>
              <a:t>ÍTICOS</a:t>
            </a:r>
            <a:endParaRPr lang="es-ES_tradnl" dirty="0"/>
          </a:p>
        </p:txBody>
      </p:sp>
      <p:sp>
        <p:nvSpPr>
          <p:cNvPr id="11" name="Flecha abajo 10"/>
          <p:cNvSpPr/>
          <p:nvPr/>
        </p:nvSpPr>
        <p:spPr>
          <a:xfrm>
            <a:off x="1891284" y="3346658"/>
            <a:ext cx="484632" cy="615742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Rectángulo redondeado 12"/>
          <p:cNvSpPr/>
          <p:nvPr/>
        </p:nvSpPr>
        <p:spPr>
          <a:xfrm>
            <a:off x="685800" y="4724400"/>
            <a:ext cx="2590800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PRESENTACIONAL-INFORMADO Y F</a:t>
            </a:r>
            <a:r>
              <a:rPr lang="es-ES_tradnl" dirty="0" smtClean="0">
                <a:solidFill>
                  <a:schemeClr val="tx1"/>
                </a:solidFill>
              </a:rPr>
              <a:t>ÓRMULA DIRECTA</a:t>
            </a:r>
            <a:endParaRPr lang="es-ES_tradnl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914400" y="3962400"/>
            <a:ext cx="19812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TRES FORMAS GEN</a:t>
            </a:r>
            <a:r>
              <a:rPr lang="es-ES_tradnl" dirty="0" smtClean="0">
                <a:solidFill>
                  <a:schemeClr val="tx1"/>
                </a:solidFill>
              </a:rPr>
              <a:t>ÉRICAS</a:t>
            </a:r>
            <a:endParaRPr lang="es-ES_tradnl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3505200" y="3499058"/>
            <a:ext cx="2514600" cy="1828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 1994. ZEDILLO.</a:t>
            </a:r>
          </a:p>
          <a:p>
            <a:pPr algn="ctr"/>
            <a:r>
              <a:rPr lang="es-ES_tradnl" dirty="0" smtClean="0">
                <a:solidFill>
                  <a:schemeClr val="tx1"/>
                </a:solidFill>
              </a:rPr>
              <a:t>NUEVA ESTRUCTURA PROGRAM</a:t>
            </a:r>
            <a:r>
              <a:rPr lang="es-ES_tradnl" dirty="0" smtClean="0">
                <a:solidFill>
                  <a:schemeClr val="tx1"/>
                </a:solidFill>
              </a:rPr>
              <a:t>ÁTICA SISTEMA DE EVALUACIÓN DEL DESEMPEÑO.</a:t>
            </a:r>
            <a:endParaRPr lang="es-ES_tradnl" dirty="0"/>
          </a:p>
        </p:txBody>
      </p:sp>
      <p:sp>
        <p:nvSpPr>
          <p:cNvPr id="20" name="Rectángulo redondeado 19"/>
          <p:cNvSpPr/>
          <p:nvPr/>
        </p:nvSpPr>
        <p:spPr>
          <a:xfrm>
            <a:off x="3071498" y="5638800"/>
            <a:ext cx="4114800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2</a:t>
            </a:r>
            <a:r>
              <a:rPr lang="es-ES_tradnl" dirty="0" smtClean="0">
                <a:solidFill>
                  <a:srgbClr val="000000"/>
                </a:solidFill>
                <a:ea typeface="Lucida Grande"/>
                <a:cs typeface="Lucida Grande"/>
              </a:rPr>
              <a:t>00</a:t>
            </a:r>
            <a:r>
              <a:rPr lang="es-ES_tradnl" dirty="0" smtClean="0">
                <a:solidFill>
                  <a:schemeClr val="tx1"/>
                </a:solidFill>
              </a:rPr>
              <a:t>8. CALDER</a:t>
            </a:r>
            <a:r>
              <a:rPr lang="es-ES_tradnl" dirty="0" smtClean="0">
                <a:solidFill>
                  <a:schemeClr val="tx1"/>
                </a:solidFill>
              </a:rPr>
              <a:t>ÓN</a:t>
            </a:r>
            <a:endParaRPr lang="es-ES_tradnl" dirty="0" smtClean="0">
              <a:solidFill>
                <a:schemeClr val="tx1"/>
              </a:solidFill>
            </a:endParaRPr>
          </a:p>
          <a:p>
            <a:pPr algn="ctr"/>
            <a:r>
              <a:rPr lang="es-ES_tradnl" dirty="0" smtClean="0">
                <a:solidFill>
                  <a:schemeClr val="tx1"/>
                </a:solidFill>
                <a:latin typeface="Calibri"/>
              </a:rPr>
              <a:t>ASIGNACI</a:t>
            </a:r>
            <a:r>
              <a:rPr lang="es-ES_tradnl" dirty="0" smtClean="0">
                <a:solidFill>
                  <a:schemeClr val="tx1"/>
                </a:solidFill>
                <a:latin typeface="Calibri"/>
              </a:rPr>
              <a:t>ÓN DEL GASTO BASADO EN RESULTADOS</a:t>
            </a:r>
            <a:endParaRPr lang="es-ES_tradnl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1" name="Flecha abajo 20"/>
          <p:cNvSpPr/>
          <p:nvPr/>
        </p:nvSpPr>
        <p:spPr>
          <a:xfrm>
            <a:off x="4372814" y="5327858"/>
            <a:ext cx="484632" cy="310942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3124200" y="606529"/>
            <a:ext cx="2743200" cy="6157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 CONCEPCI</a:t>
            </a:r>
            <a:r>
              <a:rPr lang="es-ES_tradnl" dirty="0" smtClean="0">
                <a:solidFill>
                  <a:schemeClr val="tx1"/>
                </a:solidFill>
              </a:rPr>
              <a:t>ÓN EN MÉXICO</a:t>
            </a:r>
            <a:endParaRPr lang="es-ES_tradnl" dirty="0"/>
          </a:p>
        </p:txBody>
      </p:sp>
      <p:sp>
        <p:nvSpPr>
          <p:cNvPr id="5" name="Rectángulo redondeado 4"/>
          <p:cNvSpPr/>
          <p:nvPr/>
        </p:nvSpPr>
        <p:spPr>
          <a:xfrm>
            <a:off x="3124200" y="1905000"/>
            <a:ext cx="2743200" cy="6157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2</a:t>
            </a:r>
            <a:r>
              <a:rPr lang="es-ES_tradnl" dirty="0" smtClean="0">
                <a:solidFill>
                  <a:srgbClr val="000000"/>
                </a:solidFill>
                <a:ea typeface="Lucida Grande"/>
                <a:cs typeface="Lucida Grande"/>
              </a:rPr>
              <a:t>00</a:t>
            </a:r>
            <a:r>
              <a:rPr lang="es-ES_tradnl" dirty="0" smtClean="0">
                <a:solidFill>
                  <a:schemeClr val="tx1"/>
                </a:solidFill>
              </a:rPr>
              <a:t>8. </a:t>
            </a:r>
            <a:r>
              <a:rPr lang="es-ES_tradnl" dirty="0" err="1" smtClean="0">
                <a:solidFill>
                  <a:schemeClr val="tx1"/>
                </a:solidFill>
              </a:rPr>
              <a:t>PbR</a:t>
            </a:r>
            <a:r>
              <a:rPr lang="es-ES_tradnl" dirty="0" smtClean="0">
                <a:solidFill>
                  <a:schemeClr val="tx1"/>
                </a:solidFill>
              </a:rPr>
              <a:t> y SED SE IMPLEMENTARON</a:t>
            </a:r>
            <a:endParaRPr lang="es-ES_tradnl" dirty="0"/>
          </a:p>
        </p:txBody>
      </p:sp>
      <p:sp>
        <p:nvSpPr>
          <p:cNvPr id="6" name="Flecha abajo 5"/>
          <p:cNvSpPr/>
          <p:nvPr/>
        </p:nvSpPr>
        <p:spPr>
          <a:xfrm>
            <a:off x="4220414" y="1222272"/>
            <a:ext cx="484632" cy="727056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ángulo redondeado 6"/>
          <p:cNvSpPr/>
          <p:nvPr/>
        </p:nvSpPr>
        <p:spPr>
          <a:xfrm>
            <a:off x="3124200" y="3048000"/>
            <a:ext cx="2743200" cy="838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 OBJETIVO ESTRAT</a:t>
            </a:r>
            <a:r>
              <a:rPr lang="es-ES_tradnl" dirty="0" smtClean="0">
                <a:solidFill>
                  <a:schemeClr val="tx1"/>
                </a:solidFill>
              </a:rPr>
              <a:t>ÉGICO-GASTO PÚBLICO-GASTOS NO PROGRAMABLES</a:t>
            </a:r>
            <a:endParaRPr lang="es-ES_tradnl" dirty="0"/>
          </a:p>
        </p:txBody>
      </p:sp>
      <p:sp>
        <p:nvSpPr>
          <p:cNvPr id="8" name="Flecha abajo 7"/>
          <p:cNvSpPr/>
          <p:nvPr/>
        </p:nvSpPr>
        <p:spPr>
          <a:xfrm>
            <a:off x="4220414" y="2520742"/>
            <a:ext cx="484632" cy="527257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Rectángulo redondeado 10"/>
          <p:cNvSpPr/>
          <p:nvPr/>
        </p:nvSpPr>
        <p:spPr>
          <a:xfrm>
            <a:off x="609600" y="4181786"/>
            <a:ext cx="1676400" cy="6157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 PROYECTOS </a:t>
            </a:r>
          </a:p>
          <a:p>
            <a:pPr algn="ctr"/>
            <a:r>
              <a:rPr lang="es-ES_tradnl" dirty="0" smtClean="0">
                <a:solidFill>
                  <a:schemeClr val="tx1"/>
                </a:solidFill>
              </a:rPr>
              <a:t>FEDERALES</a:t>
            </a:r>
            <a:endParaRPr lang="es-ES_tradnl" dirty="0"/>
          </a:p>
        </p:txBody>
      </p:sp>
      <p:sp>
        <p:nvSpPr>
          <p:cNvPr id="12" name="Rectángulo redondeado 11"/>
          <p:cNvSpPr/>
          <p:nvPr/>
        </p:nvSpPr>
        <p:spPr>
          <a:xfrm>
            <a:off x="2362200" y="4181786"/>
            <a:ext cx="1676400" cy="6157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 PROYECTOS DE INVERSI</a:t>
            </a:r>
            <a:r>
              <a:rPr lang="es-ES_tradnl" dirty="0" smtClean="0">
                <a:solidFill>
                  <a:schemeClr val="tx1"/>
                </a:solidFill>
              </a:rPr>
              <a:t>ÓN</a:t>
            </a:r>
            <a:endParaRPr lang="es-ES_tradnl" dirty="0" smtClean="0">
              <a:solidFill>
                <a:schemeClr val="tx1"/>
              </a:solidFill>
            </a:endParaRPr>
          </a:p>
        </p:txBody>
      </p:sp>
      <p:sp>
        <p:nvSpPr>
          <p:cNvPr id="13" name="Rectángulo redondeado 12"/>
          <p:cNvSpPr/>
          <p:nvPr/>
        </p:nvSpPr>
        <p:spPr>
          <a:xfrm>
            <a:off x="4220414" y="4194071"/>
            <a:ext cx="1676400" cy="6157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 ACTIVIDADES ESPECIALES</a:t>
            </a:r>
            <a:endParaRPr lang="es-ES_tradnl" dirty="0"/>
          </a:p>
        </p:txBody>
      </p:sp>
      <p:sp>
        <p:nvSpPr>
          <p:cNvPr id="14" name="Rectángulo redondeado 13"/>
          <p:cNvSpPr/>
          <p:nvPr/>
        </p:nvSpPr>
        <p:spPr>
          <a:xfrm>
            <a:off x="6096000" y="4082842"/>
            <a:ext cx="1828800" cy="838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 GASTOS NO PROGRAMABLES</a:t>
            </a:r>
            <a:endParaRPr lang="es-ES_tradnl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2286000" y="5105399"/>
            <a:ext cx="1676400" cy="6157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 ORIENTACI</a:t>
            </a:r>
            <a:r>
              <a:rPr lang="es-ES_tradnl" dirty="0" smtClean="0">
                <a:solidFill>
                  <a:schemeClr val="tx1"/>
                </a:solidFill>
              </a:rPr>
              <a:t>ÓN A RESULTADOS</a:t>
            </a:r>
            <a:endParaRPr lang="es-ES_tradnl" dirty="0"/>
          </a:p>
        </p:txBody>
      </p:sp>
      <p:sp>
        <p:nvSpPr>
          <p:cNvPr id="16" name="Flecha abajo 15"/>
          <p:cNvSpPr/>
          <p:nvPr/>
        </p:nvSpPr>
        <p:spPr>
          <a:xfrm>
            <a:off x="2881884" y="4797528"/>
            <a:ext cx="484632" cy="295586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redondeado 3"/>
          <p:cNvSpPr/>
          <p:nvPr/>
        </p:nvSpPr>
        <p:spPr>
          <a:xfrm>
            <a:off x="3124200" y="914400"/>
            <a:ext cx="2743200" cy="6157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 CONCEPCI</a:t>
            </a:r>
            <a:r>
              <a:rPr lang="es-ES_tradnl" dirty="0" smtClean="0">
                <a:solidFill>
                  <a:schemeClr val="tx1"/>
                </a:solidFill>
              </a:rPr>
              <a:t>ÓN EN MÉXICO</a:t>
            </a:r>
            <a:endParaRPr lang="es-ES_tradnl" dirty="0"/>
          </a:p>
        </p:txBody>
      </p:sp>
      <p:sp>
        <p:nvSpPr>
          <p:cNvPr id="5" name="Flecha abajo 4"/>
          <p:cNvSpPr/>
          <p:nvPr/>
        </p:nvSpPr>
        <p:spPr>
          <a:xfrm>
            <a:off x="4177284" y="1600200"/>
            <a:ext cx="484632" cy="978408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" name="Rectángulo redondeado 6"/>
          <p:cNvSpPr/>
          <p:nvPr/>
        </p:nvSpPr>
        <p:spPr>
          <a:xfrm>
            <a:off x="3124200" y="2578608"/>
            <a:ext cx="2743200" cy="61574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>
                <a:solidFill>
                  <a:schemeClr val="tx1"/>
                </a:solidFill>
              </a:rPr>
              <a:t> TIPO PRESENTACIONAL</a:t>
            </a:r>
            <a:endParaRPr lang="es-ES_trad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186</Words>
  <Application>Microsoft Macintosh PowerPoint</Application>
  <PresentationFormat>Presentación en pantalla (4:3)</PresentationFormat>
  <Paragraphs>36</Paragraphs>
  <Slides>6</Slides>
  <Notes>0</Notes>
  <HiddenSlides>0</HiddenSlides>
  <MMClips>0</MMClips>
  <ScaleCrop>false</ScaleCrop>
  <HeadingPairs>
    <vt:vector size="4" baseType="variant"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Company>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Alfonso Grajales</dc:creator>
  <cp:lastModifiedBy>Alfonso Grajales</cp:lastModifiedBy>
  <cp:revision>10</cp:revision>
  <dcterms:created xsi:type="dcterms:W3CDTF">2016-03-09T18:58:10Z</dcterms:created>
  <dcterms:modified xsi:type="dcterms:W3CDTF">2016-03-09T20:07:38Z</dcterms:modified>
</cp:coreProperties>
</file>