
<file path=[Content_Types].xml><?xml version="1.0" encoding="utf-8"?>
<Types xmlns="http://schemas.openxmlformats.org/package/2006/content-types">
  <Default Extension="rels" ContentType="application/vnd.openxmlformats-package.relationships+xml"/>
  <Override PartName="/ppt/slideLayouts/slideLayout1.xml" ContentType="application/vnd.openxmlformats-officedocument.presentationml.slideLayout+xml"/>
  <Override PartName="/ppt/slides/slide27.xml" ContentType="application/vnd.openxmlformats-officedocument.presentationml.slide+xml"/>
  <Override PartName="/ppt/slides/slide11.xml" ContentType="application/vnd.openxmlformats-officedocument.presentationml.slide+xml"/>
  <Default Extension="xml" ContentType="application/xml"/>
  <Override PartName="/ppt/slides/slide9.xml" ContentType="application/vnd.openxmlformats-officedocument.presentationml.slide+xml"/>
  <Default Extension="jpeg" ContentType="image/jpeg"/>
  <Override PartName="/ppt/slides/slide25.xml" ContentType="application/vnd.openxmlformats-officedocument.presentationml.slide+xml"/>
  <Override PartName="/ppt/tableStyles.xml" ContentType="application/vnd.openxmlformats-officedocument.presentationml.tableStyles+xml"/>
  <Override PartName="/ppt/slideLayouts/slideLayout8.xml" ContentType="application/vnd.openxmlformats-officedocument.presentationml.slideLayout+xml"/>
  <Override PartName="/ppt/slides/slide7.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Layouts/slideLayout6.xml" ContentType="application/vnd.openxmlformats-officedocument.presentationml.slideLayout+xml"/>
  <Override PartName="/ppt/slides/slide5.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s/slide3.xml" ContentType="application/vnd.openxmlformats-officedocument.presentationml.slide+xml"/>
  <Override PartName="/ppt/slideLayouts/slideLayout10.xml" ContentType="application/vnd.openxmlformats-officedocument.presentationml.slideLayout+xml"/>
  <Override PartName="/ppt/slides/slide14.xml" ContentType="application/vnd.openxmlformats-officedocument.presentationml.slide+xml"/>
  <Override PartName="/docProps/core.xml" ContentType="application/vnd.openxmlformats-package.core-properties+xml"/>
  <Override PartName="/docProps/app.xml" ContentType="application/vnd.openxmlformats-officedocument.extended-properties+xml"/>
  <Override PartName="/ppt/slideLayouts/slideLayout2.xml" ContentType="application/vnd.openxmlformats-officedocument.presentationml.slideLayout+xml"/>
  <Override PartName="/ppt/slides/slide28.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Default Extension="bin" ContentType="application/vnd.openxmlformats-officedocument.presentationml.printerSettings"/>
  <Override PartName="/ppt/slides/slide26.xml" ContentType="application/vnd.openxmlformats-officedocument.presentationml.slide+xml"/>
  <Override PartName="/ppt/slides/slide10.xml" ContentType="application/vnd.openxmlformats-officedocument.presentationml.slide+xml"/>
  <Override PartName="/ppt/viewProps.xml" ContentType="application/vnd.openxmlformats-officedocument.presentationml.viewProps+xml"/>
  <Override PartName="/ppt/slides/slide8.xml" ContentType="application/vnd.openxmlformats-officedocument.presentationml.slide+xml"/>
  <Override PartName="/ppt/presentation.xml" ContentType="application/vnd.openxmlformats-officedocument.presentationml.presentation.main+xml"/>
  <Override PartName="/ppt/slides/slide19.xml" ContentType="application/vnd.openxmlformats-officedocument.presentationml.slide+xml"/>
  <Override PartName="/ppt/slides/slide24.xml" ContentType="application/vnd.openxmlformats-officedocument.presentationml.slide+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s/slide6.xml" ContentType="application/vnd.openxmlformats-officedocument.presentationml.slide+xml"/>
  <Override PartName="/ppt/slides/slide17.xml" ContentType="application/vnd.openxmlformats-officedocument.presentationml.slide+xml"/>
  <Override PartName="/ppt/slides/slide22.xml" ContentType="application/vnd.openxmlformats-officedocument.presentationml.slide+xml"/>
  <Override PartName="/ppt/slideLayouts/slideLayout5.xml" ContentType="application/vnd.openxmlformats-officedocument.presentationml.slideLayout+xml"/>
  <Override PartName="/ppt/slides/slide4.xml" ContentType="application/vnd.openxmlformats-officedocument.presentationml.slide+xml"/>
  <Override PartName="/ppt/slideLayouts/slideLayout11.xml" ContentType="application/vnd.openxmlformats-officedocument.presentationml.slideLayout+xml"/>
  <Override PartName="/ppt/slides/slide15.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theme/theme1.xml" ContentType="application/vnd.openxmlformats-officedocument.theme+xml"/>
  <Override PartName="/ppt/slideLayouts/slideLayout3.xml" ContentType="application/vnd.openxmlformats-officedocument.presentationml.slideLayout+xml"/>
  <Override PartName="/ppt/slides/slide29.xml" ContentType="application/vnd.openxmlformats-officedocument.presentationml.slide+xml"/>
  <Override PartName="/ppt/slides/slide2.xml" ContentType="application/vnd.openxmlformats-officedocument.presentationml.slide+xml"/>
  <Override PartName="/ppt/slides/slide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r:id="rId1"/>
  </p:sldMasterIdLst>
  <p:sldIdLst>
    <p:sldId id="256" r:id="rId2"/>
    <p:sldId id="280"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1" r:id="rId27"/>
    <p:sldId id="282" r:id="rId28"/>
    <p:sldId id="283" r:id="rId29"/>
    <p:sldId id="284" r:id="rId30"/>
  </p:sldIdLst>
  <p:sldSz cx="9144000" cy="6858000" type="screen4x3"/>
  <p:notesSz cx="6858000" cy="9144000"/>
  <p:defaultTextStyle>
    <a:defPPr>
      <a:defRPr lang="es-ES_trad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showOutlineIcons="0">
    <p:restoredLeft sz="15620"/>
    <p:restoredTop sz="94660"/>
  </p:normalViewPr>
  <p:slideViewPr>
    <p:cSldViewPr snapToObjects="1">
      <p:cViewPr varScale="1">
        <p:scale>
          <a:sx n="84" d="100"/>
          <a:sy n="84" d="100"/>
        </p:scale>
        <p:origin x="-1048" y="-11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Diapositiva de título">
    <p:spTree>
      <p:nvGrpSpPr>
        <p:cNvPr id="1" name=""/>
        <p:cNvGrpSpPr/>
        <p:nvPr/>
      </p:nvGrpSpPr>
      <p:grpSpPr>
        <a:xfrm>
          <a:off x="0" y="0"/>
          <a:ext cx="0" cy="0"/>
          <a:chOff x="0" y="0"/>
          <a:chExt cx="0" cy="0"/>
        </a:xfrm>
      </p:grpSpPr>
      <p:sp>
        <p:nvSpPr>
          <p:cNvPr id="7" name="Conector recto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ítulo 28"/>
          <p:cNvSpPr>
            <a:spLocks noGrp="1"/>
          </p:cNvSpPr>
          <p:nvPr>
            <p:ph type="ctrTitle"/>
          </p:nvPr>
        </p:nvSpPr>
        <p:spPr>
          <a:xfrm>
            <a:off x="381000" y="4853411"/>
            <a:ext cx="8458200" cy="1222375"/>
          </a:xfrm>
        </p:spPr>
        <p:txBody>
          <a:bodyPr anchor="t"/>
          <a:lstStyle/>
          <a:p>
            <a:r>
              <a:rPr kumimoji="0" lang="es-ES_tradnl" smtClean="0"/>
              <a:t>Clic para editar título</a:t>
            </a:r>
            <a:endParaRPr kumimoji="0" lang="en-US"/>
          </a:p>
        </p:txBody>
      </p:sp>
      <p:sp>
        <p:nvSpPr>
          <p:cNvPr id="9" name="Subtítulo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_tradnl" smtClean="0"/>
              <a:t>Haga clic para modificar el estilo de subtítulo del patrón</a:t>
            </a:r>
            <a:endParaRPr kumimoji="0" lang="en-US"/>
          </a:p>
        </p:txBody>
      </p:sp>
      <p:sp>
        <p:nvSpPr>
          <p:cNvPr id="16" name="Marcador de fecha 15"/>
          <p:cNvSpPr>
            <a:spLocks noGrp="1"/>
          </p:cNvSpPr>
          <p:nvPr>
            <p:ph type="dt" sz="half" idx="10"/>
          </p:nvPr>
        </p:nvSpPr>
        <p:spPr/>
        <p:txBody>
          <a:bodyPr/>
          <a:lstStyle/>
          <a:p>
            <a:fld id="{C699CB88-5E1A-4FAC-892A-60949ACB1F6F}" type="datetimeFigureOut">
              <a:rPr lang="en-US" smtClean="0"/>
              <a:pPr/>
              <a:t>17/3/16</a:t>
            </a:fld>
            <a:endParaRPr lang="en-US"/>
          </a:p>
        </p:txBody>
      </p:sp>
      <p:sp>
        <p:nvSpPr>
          <p:cNvPr id="2" name="Marcador de pie de página 1"/>
          <p:cNvSpPr>
            <a:spLocks noGrp="1"/>
          </p:cNvSpPr>
          <p:nvPr>
            <p:ph type="ftr" sz="quarter" idx="11"/>
          </p:nvPr>
        </p:nvSpPr>
        <p:spPr/>
        <p:txBody>
          <a:bodyPr/>
          <a:lstStyle/>
          <a:p>
            <a:endParaRPr kumimoji="0" lang="en-US"/>
          </a:p>
        </p:txBody>
      </p:sp>
      <p:sp>
        <p:nvSpPr>
          <p:cNvPr id="15" name="Marcador de número de diapositiva 14"/>
          <p:cNvSpPr>
            <a:spLocks noGrp="1"/>
          </p:cNvSpPr>
          <p:nvPr>
            <p:ph type="sldNum" sz="quarter" idx="12"/>
          </p:nvPr>
        </p:nvSpPr>
        <p:spPr>
          <a:xfrm>
            <a:off x="8229600" y="6473952"/>
            <a:ext cx="758952" cy="246888"/>
          </a:xfrm>
        </p:spPr>
        <p:txBody>
          <a:bodyPr/>
          <a:lstStyle/>
          <a:p>
            <a:fld id="{91974DF9-AD47-4691-BA21-BBFCE3637A9A}" type="slidenum">
              <a:rPr kumimoji="0" lang="en-US" smtClean="0"/>
              <a:pPr/>
              <a:t>‹Nr.›</a:t>
            </a:fld>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es-ES_tradnl" smtClean="0"/>
              <a:t>Clic para editar título</a:t>
            </a:r>
            <a:endParaRPr kumimoji="0" lang="en-US"/>
          </a:p>
        </p:txBody>
      </p:sp>
      <p:sp>
        <p:nvSpPr>
          <p:cNvPr id="3" name="Marcador de texto vertical 2"/>
          <p:cNvSpPr>
            <a:spLocks noGrp="1"/>
          </p:cNvSpPr>
          <p:nvPr>
            <p:ph type="body" orient="vert" idx="1"/>
          </p:nvPr>
        </p:nvSpPr>
        <p:spPr/>
        <p:txBody>
          <a:bodyPr vert="eaVert"/>
          <a:lstStyle/>
          <a:p>
            <a:pPr lvl="0" eaLnBrk="1" latinLnBrk="0" hangingPunct="1"/>
            <a:r>
              <a:rPr lang="es-ES_tradnl" smtClean="0"/>
              <a:t>Haga clic para modificar el estilo de texto del patrón</a:t>
            </a:r>
          </a:p>
          <a:p>
            <a:pPr lvl="1" eaLnBrk="1" latinLnBrk="0" hangingPunct="1"/>
            <a:r>
              <a:rPr lang="es-ES_tradnl" smtClean="0"/>
              <a:t>Segundo nivel</a:t>
            </a:r>
          </a:p>
          <a:p>
            <a:pPr lvl="2" eaLnBrk="1" latinLnBrk="0" hangingPunct="1"/>
            <a:r>
              <a:rPr lang="es-ES_tradnl" smtClean="0"/>
              <a:t>Tercer nivel</a:t>
            </a:r>
          </a:p>
          <a:p>
            <a:pPr lvl="3" eaLnBrk="1" latinLnBrk="0" hangingPunct="1"/>
            <a:r>
              <a:rPr lang="es-ES_tradnl" smtClean="0"/>
              <a:t>Cuarto nivel</a:t>
            </a:r>
          </a:p>
          <a:p>
            <a:pPr lvl="4" eaLnBrk="1" latinLnBrk="0" hangingPunct="1"/>
            <a:r>
              <a:rPr lang="es-ES_tradnl" smtClean="0"/>
              <a:t>Quinto nivel</a:t>
            </a:r>
            <a:endParaRPr kumimoji="0" lang="en-US"/>
          </a:p>
        </p:txBody>
      </p:sp>
      <p:sp>
        <p:nvSpPr>
          <p:cNvPr id="4" name="Marcador de fecha 3"/>
          <p:cNvSpPr>
            <a:spLocks noGrp="1"/>
          </p:cNvSpPr>
          <p:nvPr>
            <p:ph type="dt" sz="half" idx="10"/>
          </p:nvPr>
        </p:nvSpPr>
        <p:spPr/>
        <p:txBody>
          <a:bodyPr/>
          <a:lstStyle/>
          <a:p>
            <a:fld id="{C699CB88-5E1A-4FAC-892A-60949ACB1F6F}" type="datetimeFigureOut">
              <a:rPr lang="en-US" smtClean="0"/>
              <a:pPr/>
              <a:t>17/3/16</a:t>
            </a:fld>
            <a:endParaRPr lang="en-US"/>
          </a:p>
        </p:txBody>
      </p:sp>
      <p:sp>
        <p:nvSpPr>
          <p:cNvPr id="5" name="Marcador de pie de página 4"/>
          <p:cNvSpPr>
            <a:spLocks noGrp="1"/>
          </p:cNvSpPr>
          <p:nvPr>
            <p:ph type="ftr" sz="quarter" idx="11"/>
          </p:nvPr>
        </p:nvSpPr>
        <p:spPr/>
        <p:txBody>
          <a:bodyPr/>
          <a:lstStyle/>
          <a:p>
            <a:endParaRPr kumimoji="0" lang="en-US"/>
          </a:p>
        </p:txBody>
      </p:sp>
      <p:sp>
        <p:nvSpPr>
          <p:cNvPr id="6" name="Marcador de número de diapositiva 5"/>
          <p:cNvSpPr>
            <a:spLocks noGrp="1"/>
          </p:cNvSpPr>
          <p:nvPr>
            <p:ph type="sldNum" sz="quarter" idx="12"/>
          </p:nvPr>
        </p:nvSpPr>
        <p:spPr/>
        <p:txBody>
          <a:bodyPr/>
          <a:lstStyle/>
          <a:p>
            <a:fld id="{91974DF9-AD47-4691-BA21-BBFCE3637A9A}" type="slidenum">
              <a:rPr kumimoji="0" lang="en-US" smtClean="0"/>
              <a:pPr/>
              <a:t>‹Nr.›</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858000" y="549276"/>
            <a:ext cx="1828800" cy="5851525"/>
          </a:xfrm>
        </p:spPr>
        <p:txBody>
          <a:bodyPr vert="eaVert"/>
          <a:lstStyle/>
          <a:p>
            <a:r>
              <a:rPr kumimoji="0" lang="es-ES_tradnl" smtClean="0"/>
              <a:t>Clic para editar título</a:t>
            </a:r>
            <a:endParaRPr kumimoji="0" lang="en-US"/>
          </a:p>
        </p:txBody>
      </p:sp>
      <p:sp>
        <p:nvSpPr>
          <p:cNvPr id="3" name="Marcador de texto vertical 2"/>
          <p:cNvSpPr>
            <a:spLocks noGrp="1"/>
          </p:cNvSpPr>
          <p:nvPr>
            <p:ph type="body" orient="vert" idx="1"/>
          </p:nvPr>
        </p:nvSpPr>
        <p:spPr>
          <a:xfrm>
            <a:off x="457200" y="549276"/>
            <a:ext cx="6248400" cy="5851525"/>
          </a:xfrm>
        </p:spPr>
        <p:txBody>
          <a:bodyPr vert="eaVert"/>
          <a:lstStyle/>
          <a:p>
            <a:pPr lvl="0" eaLnBrk="1" latinLnBrk="0" hangingPunct="1"/>
            <a:r>
              <a:rPr lang="es-ES_tradnl" smtClean="0"/>
              <a:t>Haga clic para modificar el estilo de texto del patrón</a:t>
            </a:r>
          </a:p>
          <a:p>
            <a:pPr lvl="1" eaLnBrk="1" latinLnBrk="0" hangingPunct="1"/>
            <a:r>
              <a:rPr lang="es-ES_tradnl" smtClean="0"/>
              <a:t>Segundo nivel</a:t>
            </a:r>
          </a:p>
          <a:p>
            <a:pPr lvl="2" eaLnBrk="1" latinLnBrk="0" hangingPunct="1"/>
            <a:r>
              <a:rPr lang="es-ES_tradnl" smtClean="0"/>
              <a:t>Tercer nivel</a:t>
            </a:r>
          </a:p>
          <a:p>
            <a:pPr lvl="3" eaLnBrk="1" latinLnBrk="0" hangingPunct="1"/>
            <a:r>
              <a:rPr lang="es-ES_tradnl" smtClean="0"/>
              <a:t>Cuarto nivel</a:t>
            </a:r>
          </a:p>
          <a:p>
            <a:pPr lvl="4" eaLnBrk="1" latinLnBrk="0" hangingPunct="1"/>
            <a:r>
              <a:rPr lang="es-ES_tradnl" smtClean="0"/>
              <a:t>Quinto nivel</a:t>
            </a:r>
            <a:endParaRPr kumimoji="0" lang="en-US"/>
          </a:p>
        </p:txBody>
      </p:sp>
      <p:sp>
        <p:nvSpPr>
          <p:cNvPr id="4" name="Marcador de fecha 3"/>
          <p:cNvSpPr>
            <a:spLocks noGrp="1"/>
          </p:cNvSpPr>
          <p:nvPr>
            <p:ph type="dt" sz="half" idx="10"/>
          </p:nvPr>
        </p:nvSpPr>
        <p:spPr/>
        <p:txBody>
          <a:bodyPr/>
          <a:lstStyle/>
          <a:p>
            <a:fld id="{C699CB88-5E1A-4FAC-892A-60949ACB1F6F}" type="datetimeFigureOut">
              <a:rPr lang="en-US" smtClean="0"/>
              <a:pPr/>
              <a:t>17/3/16</a:t>
            </a:fld>
            <a:endParaRPr lang="en-US"/>
          </a:p>
        </p:txBody>
      </p:sp>
      <p:sp>
        <p:nvSpPr>
          <p:cNvPr id="5" name="Marcador de pie de página 4"/>
          <p:cNvSpPr>
            <a:spLocks noGrp="1"/>
          </p:cNvSpPr>
          <p:nvPr>
            <p:ph type="ftr" sz="quarter" idx="11"/>
          </p:nvPr>
        </p:nvSpPr>
        <p:spPr/>
        <p:txBody>
          <a:bodyPr/>
          <a:lstStyle/>
          <a:p>
            <a:endParaRPr kumimoji="0" lang="en-US"/>
          </a:p>
        </p:txBody>
      </p:sp>
      <p:sp>
        <p:nvSpPr>
          <p:cNvPr id="6" name="Marcador de número de diapositiva 5"/>
          <p:cNvSpPr>
            <a:spLocks noGrp="1"/>
          </p:cNvSpPr>
          <p:nvPr>
            <p:ph type="sldNum" sz="quarter" idx="12"/>
          </p:nvPr>
        </p:nvSpPr>
        <p:spPr/>
        <p:txBody>
          <a:bodyPr/>
          <a:lstStyle/>
          <a:p>
            <a:fld id="{91974DF9-AD47-4691-BA21-BBFCE3637A9A}" type="slidenum">
              <a:rPr kumimoji="0" lang="en-US" smtClean="0"/>
              <a:pPr/>
              <a:t>‹Nr.›</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ítulo y objetos">
    <p:spTree>
      <p:nvGrpSpPr>
        <p:cNvPr id="1" name=""/>
        <p:cNvGrpSpPr/>
        <p:nvPr/>
      </p:nvGrpSpPr>
      <p:grpSpPr>
        <a:xfrm>
          <a:off x="0" y="0"/>
          <a:ext cx="0" cy="0"/>
          <a:chOff x="0" y="0"/>
          <a:chExt cx="0" cy="0"/>
        </a:xfrm>
      </p:grpSpPr>
      <p:sp>
        <p:nvSpPr>
          <p:cNvPr id="22" name="Título 21"/>
          <p:cNvSpPr>
            <a:spLocks noGrp="1"/>
          </p:cNvSpPr>
          <p:nvPr>
            <p:ph type="title"/>
          </p:nvPr>
        </p:nvSpPr>
        <p:spPr/>
        <p:txBody>
          <a:bodyPr/>
          <a:lstStyle/>
          <a:p>
            <a:r>
              <a:rPr kumimoji="0" lang="es-ES_tradnl" smtClean="0"/>
              <a:t>Clic para editar título</a:t>
            </a:r>
            <a:endParaRPr kumimoji="0" lang="en-US"/>
          </a:p>
        </p:txBody>
      </p:sp>
      <p:sp>
        <p:nvSpPr>
          <p:cNvPr id="27" name="Marcador de contenido 26"/>
          <p:cNvSpPr>
            <a:spLocks noGrp="1"/>
          </p:cNvSpPr>
          <p:nvPr>
            <p:ph idx="1"/>
          </p:nvPr>
        </p:nvSpPr>
        <p:spPr/>
        <p:txBody>
          <a:bodyPr/>
          <a:lstStyle/>
          <a:p>
            <a:pPr lvl="0" eaLnBrk="1" latinLnBrk="0" hangingPunct="1"/>
            <a:r>
              <a:rPr lang="es-ES_tradnl" smtClean="0"/>
              <a:t>Haga clic para modificar el estilo de texto del patrón</a:t>
            </a:r>
          </a:p>
          <a:p>
            <a:pPr lvl="1" eaLnBrk="1" latinLnBrk="0" hangingPunct="1"/>
            <a:r>
              <a:rPr lang="es-ES_tradnl" smtClean="0"/>
              <a:t>Segundo nivel</a:t>
            </a:r>
          </a:p>
          <a:p>
            <a:pPr lvl="2" eaLnBrk="1" latinLnBrk="0" hangingPunct="1"/>
            <a:r>
              <a:rPr lang="es-ES_tradnl" smtClean="0"/>
              <a:t>Tercer nivel</a:t>
            </a:r>
          </a:p>
          <a:p>
            <a:pPr lvl="3" eaLnBrk="1" latinLnBrk="0" hangingPunct="1"/>
            <a:r>
              <a:rPr lang="es-ES_tradnl" smtClean="0"/>
              <a:t>Cuarto nivel</a:t>
            </a:r>
          </a:p>
          <a:p>
            <a:pPr lvl="4" eaLnBrk="1" latinLnBrk="0" hangingPunct="1"/>
            <a:r>
              <a:rPr lang="es-ES_tradnl" smtClean="0"/>
              <a:t>Quinto nivel</a:t>
            </a:r>
            <a:endParaRPr kumimoji="0" lang="en-US"/>
          </a:p>
        </p:txBody>
      </p:sp>
      <p:sp>
        <p:nvSpPr>
          <p:cNvPr id="25" name="Marcador de fecha 24"/>
          <p:cNvSpPr>
            <a:spLocks noGrp="1"/>
          </p:cNvSpPr>
          <p:nvPr>
            <p:ph type="dt" sz="half" idx="10"/>
          </p:nvPr>
        </p:nvSpPr>
        <p:spPr/>
        <p:txBody>
          <a:bodyPr/>
          <a:lstStyle/>
          <a:p>
            <a:fld id="{C699CB88-5E1A-4FAC-892A-60949ACB1F6F}" type="datetimeFigureOut">
              <a:rPr lang="en-US" smtClean="0"/>
              <a:pPr/>
              <a:t>17/3/16</a:t>
            </a:fld>
            <a:endParaRPr lang="en-US"/>
          </a:p>
        </p:txBody>
      </p:sp>
      <p:sp>
        <p:nvSpPr>
          <p:cNvPr id="19" name="Marcador de pie de página 18"/>
          <p:cNvSpPr>
            <a:spLocks noGrp="1"/>
          </p:cNvSpPr>
          <p:nvPr>
            <p:ph type="ftr" sz="quarter" idx="11"/>
          </p:nvPr>
        </p:nvSpPr>
        <p:spPr>
          <a:xfrm>
            <a:off x="3581400" y="76200"/>
            <a:ext cx="2895600" cy="288925"/>
          </a:xfrm>
        </p:spPr>
        <p:txBody>
          <a:bodyPr/>
          <a:lstStyle/>
          <a:p>
            <a:endParaRPr kumimoji="0" lang="en-US"/>
          </a:p>
        </p:txBody>
      </p:sp>
      <p:sp>
        <p:nvSpPr>
          <p:cNvPr id="16" name="Marcador de número de diapositiva 15"/>
          <p:cNvSpPr>
            <a:spLocks noGrp="1"/>
          </p:cNvSpPr>
          <p:nvPr>
            <p:ph type="sldNum" sz="quarter" idx="12"/>
          </p:nvPr>
        </p:nvSpPr>
        <p:spPr>
          <a:xfrm>
            <a:off x="8229600" y="6473952"/>
            <a:ext cx="758952" cy="246888"/>
          </a:xfrm>
        </p:spPr>
        <p:txBody>
          <a:bodyPr/>
          <a:lstStyle/>
          <a:p>
            <a:fld id="{91974DF9-AD47-4691-BA21-BBFCE3637A9A}" type="slidenum">
              <a:rPr kumimoji="0" lang="en-US" smtClean="0"/>
              <a:pPr/>
              <a:t>‹Nr.›</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Encabezado de sección">
    <p:bg>
      <p:bgRef idx="1003">
        <a:schemeClr val="bg2"/>
      </p:bgRef>
    </p:bg>
    <p:spTree>
      <p:nvGrpSpPr>
        <p:cNvPr id="1" name=""/>
        <p:cNvGrpSpPr/>
        <p:nvPr/>
      </p:nvGrpSpPr>
      <p:grpSpPr>
        <a:xfrm>
          <a:off x="0" y="0"/>
          <a:ext cx="0" cy="0"/>
          <a:chOff x="0" y="0"/>
          <a:chExt cx="0" cy="0"/>
        </a:xfrm>
      </p:grpSpPr>
      <p:sp>
        <p:nvSpPr>
          <p:cNvPr id="7" name="Conector recto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Marcador de texto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_tradnl" smtClean="0"/>
              <a:t>Haga clic para modificar el estilo de texto del patrón</a:t>
            </a:r>
          </a:p>
        </p:txBody>
      </p:sp>
      <p:sp>
        <p:nvSpPr>
          <p:cNvPr id="19" name="Marcador de fecha 18"/>
          <p:cNvSpPr>
            <a:spLocks noGrp="1"/>
          </p:cNvSpPr>
          <p:nvPr>
            <p:ph type="dt" sz="half" idx="10"/>
          </p:nvPr>
        </p:nvSpPr>
        <p:spPr/>
        <p:txBody>
          <a:bodyPr/>
          <a:lstStyle/>
          <a:p>
            <a:fld id="{C699CB88-5E1A-4FAC-892A-60949ACB1F6F}" type="datetimeFigureOut">
              <a:rPr lang="en-US" smtClean="0"/>
              <a:pPr/>
              <a:t>17/3/16</a:t>
            </a:fld>
            <a:endParaRPr lang="en-US"/>
          </a:p>
        </p:txBody>
      </p:sp>
      <p:sp>
        <p:nvSpPr>
          <p:cNvPr id="11" name="Marcador de pie de página 10"/>
          <p:cNvSpPr>
            <a:spLocks noGrp="1"/>
          </p:cNvSpPr>
          <p:nvPr>
            <p:ph type="ftr" sz="quarter" idx="11"/>
          </p:nvPr>
        </p:nvSpPr>
        <p:spPr/>
        <p:txBody>
          <a:bodyPr/>
          <a:lstStyle/>
          <a:p>
            <a:endParaRPr kumimoji="0" lang="en-US"/>
          </a:p>
        </p:txBody>
      </p:sp>
      <p:sp>
        <p:nvSpPr>
          <p:cNvPr id="16" name="Marcador de número de diapositiva 15"/>
          <p:cNvSpPr>
            <a:spLocks noGrp="1"/>
          </p:cNvSpPr>
          <p:nvPr>
            <p:ph type="sldNum" sz="quarter" idx="12"/>
          </p:nvPr>
        </p:nvSpPr>
        <p:spPr/>
        <p:txBody>
          <a:bodyPr/>
          <a:lstStyle/>
          <a:p>
            <a:fld id="{91974DF9-AD47-4691-BA21-BBFCE3637A9A}" type="slidenum">
              <a:rPr kumimoji="0" lang="en-US" smtClean="0"/>
              <a:pPr/>
              <a:t>‹Nr.›</a:t>
            </a:fld>
            <a:endParaRPr kumimoji="0" lang="en-US"/>
          </a:p>
        </p:txBody>
      </p:sp>
      <p:sp>
        <p:nvSpPr>
          <p:cNvPr id="8" name="Título 7"/>
          <p:cNvSpPr>
            <a:spLocks noGrp="1"/>
          </p:cNvSpPr>
          <p:nvPr>
            <p:ph type="title"/>
          </p:nvPr>
        </p:nvSpPr>
        <p:spPr>
          <a:xfrm>
            <a:off x="180475" y="2947085"/>
            <a:ext cx="8686800" cy="1184825"/>
          </a:xfrm>
        </p:spPr>
        <p:txBody>
          <a:bodyPr rtlCol="0" anchor="t"/>
          <a:lstStyle>
            <a:lvl1pPr algn="r">
              <a:defRPr/>
            </a:lvl1pPr>
          </a:lstStyle>
          <a:p>
            <a:r>
              <a:rPr kumimoji="0" lang="es-ES_tradnl" smtClean="0"/>
              <a:t>Clic para editar título</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Dos objetos">
    <p:spTree>
      <p:nvGrpSpPr>
        <p:cNvPr id="1" name=""/>
        <p:cNvGrpSpPr/>
        <p:nvPr/>
      </p:nvGrpSpPr>
      <p:grpSpPr>
        <a:xfrm>
          <a:off x="0" y="0"/>
          <a:ext cx="0" cy="0"/>
          <a:chOff x="0" y="0"/>
          <a:chExt cx="0" cy="0"/>
        </a:xfrm>
      </p:grpSpPr>
      <p:sp>
        <p:nvSpPr>
          <p:cNvPr id="20" name="Título 19"/>
          <p:cNvSpPr>
            <a:spLocks noGrp="1"/>
          </p:cNvSpPr>
          <p:nvPr>
            <p:ph type="title"/>
          </p:nvPr>
        </p:nvSpPr>
        <p:spPr>
          <a:xfrm>
            <a:off x="301752" y="457200"/>
            <a:ext cx="8686800" cy="841248"/>
          </a:xfrm>
        </p:spPr>
        <p:txBody>
          <a:bodyPr/>
          <a:lstStyle/>
          <a:p>
            <a:r>
              <a:rPr kumimoji="0" lang="es-ES_tradnl" smtClean="0"/>
              <a:t>Clic para editar título</a:t>
            </a:r>
            <a:endParaRPr kumimoji="0" lang="en-US"/>
          </a:p>
        </p:txBody>
      </p:sp>
      <p:sp>
        <p:nvSpPr>
          <p:cNvPr id="14" name="Marcador de contenido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s-ES_tradnl" smtClean="0"/>
              <a:t>Haga clic para modificar el estilo de texto del patrón</a:t>
            </a:r>
          </a:p>
          <a:p>
            <a:pPr lvl="1" eaLnBrk="1" latinLnBrk="0" hangingPunct="1"/>
            <a:r>
              <a:rPr lang="es-ES_tradnl" smtClean="0"/>
              <a:t>Segundo nivel</a:t>
            </a:r>
          </a:p>
          <a:p>
            <a:pPr lvl="2" eaLnBrk="1" latinLnBrk="0" hangingPunct="1"/>
            <a:r>
              <a:rPr lang="es-ES_tradnl" smtClean="0"/>
              <a:t>Tercer nivel</a:t>
            </a:r>
          </a:p>
          <a:p>
            <a:pPr lvl="3" eaLnBrk="1" latinLnBrk="0" hangingPunct="1"/>
            <a:r>
              <a:rPr lang="es-ES_tradnl" smtClean="0"/>
              <a:t>Cuarto nivel</a:t>
            </a:r>
          </a:p>
          <a:p>
            <a:pPr lvl="4" eaLnBrk="1" latinLnBrk="0" hangingPunct="1"/>
            <a:r>
              <a:rPr lang="es-ES_tradnl" smtClean="0"/>
              <a:t>Quinto nivel</a:t>
            </a:r>
            <a:endParaRPr kumimoji="0" lang="en-US"/>
          </a:p>
        </p:txBody>
      </p:sp>
      <p:sp>
        <p:nvSpPr>
          <p:cNvPr id="13" name="Marcador de contenido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s-ES_tradnl" smtClean="0"/>
              <a:t>Haga clic para modificar el estilo de texto del patrón</a:t>
            </a:r>
          </a:p>
          <a:p>
            <a:pPr lvl="1" eaLnBrk="1" latinLnBrk="0" hangingPunct="1"/>
            <a:r>
              <a:rPr lang="es-ES_tradnl" smtClean="0"/>
              <a:t>Segundo nivel</a:t>
            </a:r>
          </a:p>
          <a:p>
            <a:pPr lvl="2" eaLnBrk="1" latinLnBrk="0" hangingPunct="1"/>
            <a:r>
              <a:rPr lang="es-ES_tradnl" smtClean="0"/>
              <a:t>Tercer nivel</a:t>
            </a:r>
          </a:p>
          <a:p>
            <a:pPr lvl="3" eaLnBrk="1" latinLnBrk="0" hangingPunct="1"/>
            <a:r>
              <a:rPr lang="es-ES_tradnl" smtClean="0"/>
              <a:t>Cuarto nivel</a:t>
            </a:r>
          </a:p>
          <a:p>
            <a:pPr lvl="4" eaLnBrk="1" latinLnBrk="0" hangingPunct="1"/>
            <a:r>
              <a:rPr lang="es-ES_tradnl" smtClean="0"/>
              <a:t>Quinto nivel</a:t>
            </a:r>
            <a:endParaRPr kumimoji="0" lang="en-US"/>
          </a:p>
        </p:txBody>
      </p:sp>
      <p:sp>
        <p:nvSpPr>
          <p:cNvPr id="21" name="Marcador de fecha 20"/>
          <p:cNvSpPr>
            <a:spLocks noGrp="1"/>
          </p:cNvSpPr>
          <p:nvPr>
            <p:ph type="dt" sz="half" idx="10"/>
          </p:nvPr>
        </p:nvSpPr>
        <p:spPr/>
        <p:txBody>
          <a:bodyPr/>
          <a:lstStyle/>
          <a:p>
            <a:fld id="{C699CB88-5E1A-4FAC-892A-60949ACB1F6F}" type="datetimeFigureOut">
              <a:rPr lang="en-US" smtClean="0"/>
              <a:pPr/>
              <a:t>17/3/16</a:t>
            </a:fld>
            <a:endParaRPr lang="en-US"/>
          </a:p>
        </p:txBody>
      </p:sp>
      <p:sp>
        <p:nvSpPr>
          <p:cNvPr id="10" name="Marcador de pie de página 9"/>
          <p:cNvSpPr>
            <a:spLocks noGrp="1"/>
          </p:cNvSpPr>
          <p:nvPr>
            <p:ph type="ftr" sz="quarter" idx="11"/>
          </p:nvPr>
        </p:nvSpPr>
        <p:spPr/>
        <p:txBody>
          <a:bodyPr/>
          <a:lstStyle/>
          <a:p>
            <a:endParaRPr kumimoji="0" lang="en-US"/>
          </a:p>
        </p:txBody>
      </p:sp>
      <p:sp>
        <p:nvSpPr>
          <p:cNvPr id="31" name="Marcador de número de diapositiva 30"/>
          <p:cNvSpPr>
            <a:spLocks noGrp="1"/>
          </p:cNvSpPr>
          <p:nvPr>
            <p:ph type="sldNum" sz="quarter" idx="12"/>
          </p:nvPr>
        </p:nvSpPr>
        <p:spPr/>
        <p:txBody>
          <a:bodyPr/>
          <a:lstStyle/>
          <a:p>
            <a:fld id="{91974DF9-AD47-4691-BA21-BBFCE3637A9A}" type="slidenum">
              <a:rPr kumimoji="0" lang="en-US" smtClean="0"/>
              <a:pPr/>
              <a:t>‹Nr.›</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woTxTwoObj" preserve="1">
  <p:cSld name="Comparación">
    <p:spTree>
      <p:nvGrpSpPr>
        <p:cNvPr id="1" name=""/>
        <p:cNvGrpSpPr/>
        <p:nvPr/>
      </p:nvGrpSpPr>
      <p:grpSpPr>
        <a:xfrm>
          <a:off x="0" y="0"/>
          <a:ext cx="0" cy="0"/>
          <a:chOff x="0" y="0"/>
          <a:chExt cx="0" cy="0"/>
        </a:xfrm>
      </p:grpSpPr>
      <p:sp>
        <p:nvSpPr>
          <p:cNvPr id="29" name="Título 28"/>
          <p:cNvSpPr>
            <a:spLocks noGrp="1"/>
          </p:cNvSpPr>
          <p:nvPr>
            <p:ph type="title"/>
          </p:nvPr>
        </p:nvSpPr>
        <p:spPr>
          <a:xfrm>
            <a:off x="304800" y="5410200"/>
            <a:ext cx="8610600" cy="882650"/>
          </a:xfrm>
        </p:spPr>
        <p:txBody>
          <a:bodyPr anchor="ctr"/>
          <a:lstStyle>
            <a:lvl1pPr>
              <a:defRPr/>
            </a:lvl1pPr>
          </a:lstStyle>
          <a:p>
            <a:r>
              <a:rPr kumimoji="0" lang="es-ES_tradnl" smtClean="0"/>
              <a:t>Clic para editar título</a:t>
            </a:r>
            <a:endParaRPr kumimoji="0" lang="en-US"/>
          </a:p>
        </p:txBody>
      </p:sp>
      <p:sp>
        <p:nvSpPr>
          <p:cNvPr id="13" name="Marcador de texto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_tradnl" smtClean="0"/>
              <a:t>Haga clic para modificar el estilo de texto del patrón</a:t>
            </a:r>
          </a:p>
        </p:txBody>
      </p:sp>
      <p:sp>
        <p:nvSpPr>
          <p:cNvPr id="25" name="Marcador de texto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_tradnl" smtClean="0"/>
              <a:t>Haga clic para modificar el estilo de texto del patrón</a:t>
            </a:r>
          </a:p>
        </p:txBody>
      </p:sp>
      <p:sp>
        <p:nvSpPr>
          <p:cNvPr id="4" name="Marcador de contenido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_tradnl" smtClean="0"/>
              <a:t>Haga clic para modificar el estilo de texto del patrón</a:t>
            </a:r>
          </a:p>
          <a:p>
            <a:pPr lvl="1" eaLnBrk="1" latinLnBrk="0" hangingPunct="1"/>
            <a:r>
              <a:rPr lang="es-ES_tradnl" smtClean="0"/>
              <a:t>Segundo nivel</a:t>
            </a:r>
          </a:p>
          <a:p>
            <a:pPr lvl="2" eaLnBrk="1" latinLnBrk="0" hangingPunct="1"/>
            <a:r>
              <a:rPr lang="es-ES_tradnl" smtClean="0"/>
              <a:t>Tercer nivel</a:t>
            </a:r>
          </a:p>
          <a:p>
            <a:pPr lvl="3" eaLnBrk="1" latinLnBrk="0" hangingPunct="1"/>
            <a:r>
              <a:rPr lang="es-ES_tradnl" smtClean="0"/>
              <a:t>Cuarto nivel</a:t>
            </a:r>
          </a:p>
          <a:p>
            <a:pPr lvl="4" eaLnBrk="1" latinLnBrk="0" hangingPunct="1"/>
            <a:r>
              <a:rPr lang="es-ES_tradnl" smtClean="0"/>
              <a:t>Quinto nivel</a:t>
            </a:r>
            <a:endParaRPr kumimoji="0" lang="en-US"/>
          </a:p>
        </p:txBody>
      </p:sp>
      <p:sp>
        <p:nvSpPr>
          <p:cNvPr id="28" name="Marcador de contenido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_tradnl" smtClean="0"/>
              <a:t>Haga clic para modificar el estilo de texto del patrón</a:t>
            </a:r>
          </a:p>
          <a:p>
            <a:pPr lvl="1" eaLnBrk="1" latinLnBrk="0" hangingPunct="1"/>
            <a:r>
              <a:rPr lang="es-ES_tradnl" smtClean="0"/>
              <a:t>Segundo nivel</a:t>
            </a:r>
          </a:p>
          <a:p>
            <a:pPr lvl="2" eaLnBrk="1" latinLnBrk="0" hangingPunct="1"/>
            <a:r>
              <a:rPr lang="es-ES_tradnl" smtClean="0"/>
              <a:t>Tercer nivel</a:t>
            </a:r>
          </a:p>
          <a:p>
            <a:pPr lvl="3" eaLnBrk="1" latinLnBrk="0" hangingPunct="1"/>
            <a:r>
              <a:rPr lang="es-ES_tradnl" smtClean="0"/>
              <a:t>Cuarto nivel</a:t>
            </a:r>
          </a:p>
          <a:p>
            <a:pPr lvl="4" eaLnBrk="1" latinLnBrk="0" hangingPunct="1"/>
            <a:r>
              <a:rPr lang="es-ES_tradnl" smtClean="0"/>
              <a:t>Quinto nivel</a:t>
            </a:r>
            <a:endParaRPr kumimoji="0" lang="en-US"/>
          </a:p>
        </p:txBody>
      </p:sp>
      <p:sp>
        <p:nvSpPr>
          <p:cNvPr id="10" name="Marcador de fecha 9"/>
          <p:cNvSpPr>
            <a:spLocks noGrp="1"/>
          </p:cNvSpPr>
          <p:nvPr>
            <p:ph type="dt" sz="half" idx="10"/>
          </p:nvPr>
        </p:nvSpPr>
        <p:spPr/>
        <p:txBody>
          <a:bodyPr/>
          <a:lstStyle/>
          <a:p>
            <a:fld id="{C699CB88-5E1A-4FAC-892A-60949ACB1F6F}" type="datetimeFigureOut">
              <a:rPr lang="en-US" smtClean="0"/>
              <a:pPr/>
              <a:t>17/3/16</a:t>
            </a:fld>
            <a:endParaRPr lang="en-US"/>
          </a:p>
        </p:txBody>
      </p:sp>
      <p:sp>
        <p:nvSpPr>
          <p:cNvPr id="6" name="Marcador de pie de página 5"/>
          <p:cNvSpPr>
            <a:spLocks noGrp="1"/>
          </p:cNvSpPr>
          <p:nvPr>
            <p:ph type="ftr" sz="quarter" idx="11"/>
          </p:nvPr>
        </p:nvSpPr>
        <p:spPr/>
        <p:txBody>
          <a:bodyPr/>
          <a:lstStyle/>
          <a:p>
            <a:endParaRPr kumimoji="0" lang="en-US"/>
          </a:p>
        </p:txBody>
      </p:sp>
      <p:sp>
        <p:nvSpPr>
          <p:cNvPr id="7" name="Marcador de número de diapositiva 6"/>
          <p:cNvSpPr>
            <a:spLocks noGrp="1"/>
          </p:cNvSpPr>
          <p:nvPr>
            <p:ph type="sldNum" sz="quarter" idx="12"/>
          </p:nvPr>
        </p:nvSpPr>
        <p:spPr>
          <a:xfrm>
            <a:off x="8229600" y="6477000"/>
            <a:ext cx="762000" cy="246888"/>
          </a:xfrm>
        </p:spPr>
        <p:txBody>
          <a:bodyPr/>
          <a:lstStyle/>
          <a:p>
            <a:fld id="{91974DF9-AD47-4691-BA21-BBFCE3637A9A}" type="slidenum">
              <a:rPr kumimoji="0" lang="en-US" smtClean="0"/>
              <a:pPr/>
              <a:t>‹Nr.›</a:t>
            </a:fld>
            <a:endParaRPr kumimoji="0" lang="en-US"/>
          </a:p>
        </p:txBody>
      </p:sp>
      <p:sp>
        <p:nvSpPr>
          <p:cNvPr id="11" name="Conector recto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Sólo el título">
    <p:spTree>
      <p:nvGrpSpPr>
        <p:cNvPr id="1" name=""/>
        <p:cNvGrpSpPr/>
        <p:nvPr/>
      </p:nvGrpSpPr>
      <p:grpSpPr>
        <a:xfrm>
          <a:off x="0" y="0"/>
          <a:ext cx="0" cy="0"/>
          <a:chOff x="0" y="0"/>
          <a:chExt cx="0" cy="0"/>
        </a:xfrm>
      </p:grpSpPr>
      <p:sp>
        <p:nvSpPr>
          <p:cNvPr id="30" name="Título 29"/>
          <p:cNvSpPr>
            <a:spLocks noGrp="1"/>
          </p:cNvSpPr>
          <p:nvPr>
            <p:ph type="title"/>
          </p:nvPr>
        </p:nvSpPr>
        <p:spPr>
          <a:xfrm>
            <a:off x="301752" y="457200"/>
            <a:ext cx="8686800" cy="841248"/>
          </a:xfrm>
        </p:spPr>
        <p:txBody>
          <a:bodyPr/>
          <a:lstStyle/>
          <a:p>
            <a:r>
              <a:rPr kumimoji="0" lang="es-ES_tradnl" smtClean="0"/>
              <a:t>Clic para editar título</a:t>
            </a:r>
            <a:endParaRPr kumimoji="0" lang="en-US"/>
          </a:p>
        </p:txBody>
      </p:sp>
      <p:sp>
        <p:nvSpPr>
          <p:cNvPr id="12" name="Marcador de fecha 11"/>
          <p:cNvSpPr>
            <a:spLocks noGrp="1"/>
          </p:cNvSpPr>
          <p:nvPr>
            <p:ph type="dt" sz="half" idx="10"/>
          </p:nvPr>
        </p:nvSpPr>
        <p:spPr/>
        <p:txBody>
          <a:bodyPr/>
          <a:lstStyle/>
          <a:p>
            <a:fld id="{C699CB88-5E1A-4FAC-892A-60949ACB1F6F}" type="datetimeFigureOut">
              <a:rPr lang="en-US" smtClean="0"/>
              <a:pPr/>
              <a:t>17/3/16</a:t>
            </a:fld>
            <a:endParaRPr lang="en-US"/>
          </a:p>
        </p:txBody>
      </p:sp>
      <p:sp>
        <p:nvSpPr>
          <p:cNvPr id="21" name="Marcador de pie de página 20"/>
          <p:cNvSpPr>
            <a:spLocks noGrp="1"/>
          </p:cNvSpPr>
          <p:nvPr>
            <p:ph type="ftr" sz="quarter" idx="11"/>
          </p:nvPr>
        </p:nvSpPr>
        <p:spPr/>
        <p:txBody>
          <a:bodyPr/>
          <a:lstStyle/>
          <a:p>
            <a:endParaRPr kumimoji="0" lang="en-US"/>
          </a:p>
        </p:txBody>
      </p:sp>
      <p:sp>
        <p:nvSpPr>
          <p:cNvPr id="6" name="Marcador de número de diapositiva 5"/>
          <p:cNvSpPr>
            <a:spLocks noGrp="1"/>
          </p:cNvSpPr>
          <p:nvPr>
            <p:ph type="sldNum" sz="quarter" idx="12"/>
          </p:nvPr>
        </p:nvSpPr>
        <p:spPr/>
        <p:txBody>
          <a:bodyPr/>
          <a:lstStyle/>
          <a:p>
            <a:fld id="{91974DF9-AD47-4691-BA21-BBFCE3637A9A}" type="slidenum">
              <a:rPr kumimoji="0" lang="en-US" smtClean="0"/>
              <a:pPr/>
              <a:t>‹Nr.›</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En blanco">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a:lstStyle/>
          <a:p>
            <a:fld id="{C699CB88-5E1A-4FAC-892A-60949ACB1F6F}" type="datetimeFigureOut">
              <a:rPr lang="en-US" smtClean="0"/>
              <a:pPr/>
              <a:t>17/3/16</a:t>
            </a:fld>
            <a:endParaRPr lang="en-US"/>
          </a:p>
        </p:txBody>
      </p:sp>
      <p:sp>
        <p:nvSpPr>
          <p:cNvPr id="24" name="Marcador de pie de página 23"/>
          <p:cNvSpPr>
            <a:spLocks noGrp="1"/>
          </p:cNvSpPr>
          <p:nvPr>
            <p:ph type="ftr" sz="quarter" idx="11"/>
          </p:nvPr>
        </p:nvSpPr>
        <p:spPr/>
        <p:txBody>
          <a:bodyPr/>
          <a:lstStyle/>
          <a:p>
            <a:endParaRPr kumimoji="0" lang="en-US"/>
          </a:p>
        </p:txBody>
      </p:sp>
      <p:sp>
        <p:nvSpPr>
          <p:cNvPr id="7" name="Marcador de número de diapositiva 6"/>
          <p:cNvSpPr>
            <a:spLocks noGrp="1"/>
          </p:cNvSpPr>
          <p:nvPr>
            <p:ph type="sldNum" sz="quarter" idx="12"/>
          </p:nvPr>
        </p:nvSpPr>
        <p:spPr/>
        <p:txBody>
          <a:bodyPr/>
          <a:lstStyle/>
          <a:p>
            <a:fld id="{91974DF9-AD47-4691-BA21-BBFCE3637A9A}" type="slidenum">
              <a:rPr kumimoji="0" lang="en-US" smtClean="0"/>
              <a:pPr/>
              <a:t>‹Nr.›</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objTx" preserve="1">
  <p:cSld name="Contenido con título">
    <p:spTree>
      <p:nvGrpSpPr>
        <p:cNvPr id="1" name=""/>
        <p:cNvGrpSpPr/>
        <p:nvPr/>
      </p:nvGrpSpPr>
      <p:grpSpPr>
        <a:xfrm>
          <a:off x="0" y="0"/>
          <a:ext cx="0" cy="0"/>
          <a:chOff x="0" y="0"/>
          <a:chExt cx="0" cy="0"/>
        </a:xfrm>
      </p:grpSpPr>
      <p:sp>
        <p:nvSpPr>
          <p:cNvPr id="8" name="Conector recto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ítulo 11"/>
          <p:cNvSpPr>
            <a:spLocks noGrp="1"/>
          </p:cNvSpPr>
          <p:nvPr>
            <p:ph type="title"/>
          </p:nvPr>
        </p:nvSpPr>
        <p:spPr>
          <a:xfrm>
            <a:off x="457200" y="5486400"/>
            <a:ext cx="8458200" cy="520700"/>
          </a:xfrm>
        </p:spPr>
        <p:txBody>
          <a:bodyPr anchor="ctr"/>
          <a:lstStyle>
            <a:lvl1pPr algn="l">
              <a:buNone/>
              <a:defRPr sz="2000" b="1"/>
            </a:lvl1pPr>
          </a:lstStyle>
          <a:p>
            <a:r>
              <a:rPr kumimoji="0" lang="es-ES_tradnl" smtClean="0"/>
              <a:t>Clic para editar título</a:t>
            </a:r>
            <a:endParaRPr kumimoji="0" lang="en-US"/>
          </a:p>
        </p:txBody>
      </p:sp>
      <p:sp>
        <p:nvSpPr>
          <p:cNvPr id="26" name="Marcador de texto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_tradnl" smtClean="0"/>
              <a:t>Haga clic para modificar el estilo de texto del patrón</a:t>
            </a:r>
          </a:p>
        </p:txBody>
      </p:sp>
      <p:sp>
        <p:nvSpPr>
          <p:cNvPr id="14" name="Marcador de contenido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s-ES_tradnl" smtClean="0"/>
              <a:t>Haga clic para modificar el estilo de texto del patrón</a:t>
            </a:r>
          </a:p>
          <a:p>
            <a:pPr lvl="1" eaLnBrk="1" latinLnBrk="0" hangingPunct="1"/>
            <a:r>
              <a:rPr lang="es-ES_tradnl" smtClean="0"/>
              <a:t>Segundo nivel</a:t>
            </a:r>
          </a:p>
          <a:p>
            <a:pPr lvl="2" eaLnBrk="1" latinLnBrk="0" hangingPunct="1"/>
            <a:r>
              <a:rPr lang="es-ES_tradnl" smtClean="0"/>
              <a:t>Tercer nivel</a:t>
            </a:r>
          </a:p>
          <a:p>
            <a:pPr lvl="3" eaLnBrk="1" latinLnBrk="0" hangingPunct="1"/>
            <a:r>
              <a:rPr lang="es-ES_tradnl" smtClean="0"/>
              <a:t>Cuarto nivel</a:t>
            </a:r>
          </a:p>
          <a:p>
            <a:pPr lvl="4" eaLnBrk="1" latinLnBrk="0" hangingPunct="1"/>
            <a:r>
              <a:rPr lang="es-ES_tradnl" smtClean="0"/>
              <a:t>Quinto nivel</a:t>
            </a:r>
            <a:endParaRPr kumimoji="0" lang="en-US"/>
          </a:p>
        </p:txBody>
      </p:sp>
      <p:sp>
        <p:nvSpPr>
          <p:cNvPr id="25" name="Marcador de fecha 24"/>
          <p:cNvSpPr>
            <a:spLocks noGrp="1"/>
          </p:cNvSpPr>
          <p:nvPr>
            <p:ph type="dt" sz="half" idx="10"/>
          </p:nvPr>
        </p:nvSpPr>
        <p:spPr/>
        <p:txBody>
          <a:bodyPr/>
          <a:lstStyle/>
          <a:p>
            <a:fld id="{C699CB88-5E1A-4FAC-892A-60949ACB1F6F}" type="datetimeFigureOut">
              <a:rPr lang="en-US" smtClean="0"/>
              <a:pPr/>
              <a:t>17/3/16</a:t>
            </a:fld>
            <a:endParaRPr lang="en-US"/>
          </a:p>
        </p:txBody>
      </p:sp>
      <p:sp>
        <p:nvSpPr>
          <p:cNvPr id="29" name="Marcador de pie de página 28"/>
          <p:cNvSpPr>
            <a:spLocks noGrp="1"/>
          </p:cNvSpPr>
          <p:nvPr>
            <p:ph type="ftr" sz="quarter" idx="11"/>
          </p:nvPr>
        </p:nvSpPr>
        <p:spPr/>
        <p:txBody>
          <a:bodyPr/>
          <a:lstStyle/>
          <a:p>
            <a:endParaRPr kumimoji="0" lang="en-US"/>
          </a:p>
        </p:txBody>
      </p:sp>
      <p:sp>
        <p:nvSpPr>
          <p:cNvPr id="7" name="Marcador de número de diapositiva 6"/>
          <p:cNvSpPr>
            <a:spLocks noGrp="1"/>
          </p:cNvSpPr>
          <p:nvPr>
            <p:ph type="sldNum" sz="quarter" idx="12"/>
          </p:nvPr>
        </p:nvSpPr>
        <p:spPr/>
        <p:txBody>
          <a:bodyPr/>
          <a:lstStyle/>
          <a:p>
            <a:fld id="{91974DF9-AD47-4691-BA21-BBFCE3637A9A}" type="slidenum">
              <a:rPr kumimoji="0" lang="en-US" smtClean="0"/>
              <a:pPr/>
              <a:t>‹Nr.›</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Imagen con título">
    <p:spTree>
      <p:nvGrpSpPr>
        <p:cNvPr id="1" name=""/>
        <p:cNvGrpSpPr/>
        <p:nvPr/>
      </p:nvGrpSpPr>
      <p:grpSpPr>
        <a:xfrm>
          <a:off x="0" y="0"/>
          <a:ext cx="0" cy="0"/>
          <a:chOff x="0" y="0"/>
          <a:chExt cx="0" cy="0"/>
        </a:xfrm>
      </p:grpSpPr>
      <p:sp>
        <p:nvSpPr>
          <p:cNvPr id="13" name="Marcador de posición de imagen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s-ES_tradnl" smtClean="0"/>
              <a:t>Haga clic en el icono para agregar una imagen</a:t>
            </a:r>
            <a:endParaRPr kumimoji="0" lang="en-US" dirty="0"/>
          </a:p>
        </p:txBody>
      </p:sp>
      <p:sp>
        <p:nvSpPr>
          <p:cNvPr id="7" name="Marcador de fecha 6"/>
          <p:cNvSpPr>
            <a:spLocks noGrp="1"/>
          </p:cNvSpPr>
          <p:nvPr>
            <p:ph type="dt" sz="half" idx="10"/>
          </p:nvPr>
        </p:nvSpPr>
        <p:spPr/>
        <p:txBody>
          <a:bodyPr/>
          <a:lstStyle/>
          <a:p>
            <a:fld id="{C699CB88-5E1A-4FAC-892A-60949ACB1F6F}" type="datetimeFigureOut">
              <a:rPr lang="en-US" smtClean="0"/>
              <a:pPr/>
              <a:t>17/3/16</a:t>
            </a:fld>
            <a:endParaRPr lang="en-US"/>
          </a:p>
        </p:txBody>
      </p:sp>
      <p:sp>
        <p:nvSpPr>
          <p:cNvPr id="5" name="Marcador de pie de página 4"/>
          <p:cNvSpPr>
            <a:spLocks noGrp="1"/>
          </p:cNvSpPr>
          <p:nvPr>
            <p:ph type="ftr" sz="quarter" idx="11"/>
          </p:nvPr>
        </p:nvSpPr>
        <p:spPr/>
        <p:txBody>
          <a:bodyPr/>
          <a:lstStyle/>
          <a:p>
            <a:endParaRPr kumimoji="0" lang="en-US"/>
          </a:p>
        </p:txBody>
      </p:sp>
      <p:sp>
        <p:nvSpPr>
          <p:cNvPr id="31" name="Marcador de número de diapositiva 30"/>
          <p:cNvSpPr>
            <a:spLocks noGrp="1"/>
          </p:cNvSpPr>
          <p:nvPr>
            <p:ph type="sldNum" sz="quarter" idx="12"/>
          </p:nvPr>
        </p:nvSpPr>
        <p:spPr/>
        <p:txBody>
          <a:bodyPr/>
          <a:lstStyle/>
          <a:p>
            <a:fld id="{91974DF9-AD47-4691-BA21-BBFCE3637A9A}" type="slidenum">
              <a:rPr kumimoji="0" lang="en-US" smtClean="0"/>
              <a:pPr/>
              <a:t>‹Nr.›</a:t>
            </a:fld>
            <a:endParaRPr kumimoji="0" lang="en-US"/>
          </a:p>
        </p:txBody>
      </p:sp>
      <p:sp>
        <p:nvSpPr>
          <p:cNvPr id="17" name="Título 16"/>
          <p:cNvSpPr>
            <a:spLocks noGrp="1"/>
          </p:cNvSpPr>
          <p:nvPr>
            <p:ph type="title"/>
          </p:nvPr>
        </p:nvSpPr>
        <p:spPr>
          <a:xfrm>
            <a:off x="381000" y="4993760"/>
            <a:ext cx="5867400" cy="522288"/>
          </a:xfrm>
        </p:spPr>
        <p:txBody>
          <a:bodyPr anchor="ctr"/>
          <a:lstStyle>
            <a:lvl1pPr algn="l">
              <a:buNone/>
              <a:defRPr sz="2000" b="1"/>
            </a:lvl1pPr>
          </a:lstStyle>
          <a:p>
            <a:r>
              <a:rPr kumimoji="0" lang="es-ES_tradnl" smtClean="0"/>
              <a:t>Clic para editar título</a:t>
            </a:r>
            <a:endParaRPr kumimoji="0" lang="en-US"/>
          </a:p>
        </p:txBody>
      </p:sp>
      <p:sp>
        <p:nvSpPr>
          <p:cNvPr id="26" name="Marcador de texto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s-ES_tradnl"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3">
        <a:schemeClr val="bg2"/>
      </p:bgRef>
    </p:bg>
    <p:spTree>
      <p:nvGrpSpPr>
        <p:cNvPr id="1" name=""/>
        <p:cNvGrpSpPr/>
        <p:nvPr/>
      </p:nvGrpSpPr>
      <p:grpSpPr>
        <a:xfrm>
          <a:off x="0" y="0"/>
          <a:ext cx="0" cy="0"/>
          <a:chOff x="0" y="0"/>
          <a:chExt cx="0" cy="0"/>
        </a:xfrm>
      </p:grpSpPr>
      <p:sp>
        <p:nvSpPr>
          <p:cNvPr id="7" name="Conector recto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Marcador de texto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s-ES_tradnl" smtClean="0"/>
              <a:t>Haga clic para modificar el estilo de texto del patrón</a:t>
            </a:r>
          </a:p>
          <a:p>
            <a:pPr lvl="1" eaLnBrk="1" latinLnBrk="0" hangingPunct="1"/>
            <a:r>
              <a:rPr kumimoji="0" lang="es-ES_tradnl" smtClean="0"/>
              <a:t>Segundo nivel</a:t>
            </a:r>
          </a:p>
          <a:p>
            <a:pPr lvl="2" eaLnBrk="1" latinLnBrk="0" hangingPunct="1"/>
            <a:r>
              <a:rPr kumimoji="0" lang="es-ES_tradnl" smtClean="0"/>
              <a:t>Tercer nivel</a:t>
            </a:r>
          </a:p>
          <a:p>
            <a:pPr lvl="3" eaLnBrk="1" latinLnBrk="0" hangingPunct="1"/>
            <a:r>
              <a:rPr kumimoji="0" lang="es-ES_tradnl" smtClean="0"/>
              <a:t>Cuarto nivel</a:t>
            </a:r>
          </a:p>
          <a:p>
            <a:pPr lvl="4" eaLnBrk="1" latinLnBrk="0" hangingPunct="1"/>
            <a:r>
              <a:rPr kumimoji="0" lang="es-ES_tradnl" smtClean="0"/>
              <a:t>Quinto nivel</a:t>
            </a:r>
            <a:endParaRPr kumimoji="0" lang="en-US"/>
          </a:p>
        </p:txBody>
      </p:sp>
      <p:sp>
        <p:nvSpPr>
          <p:cNvPr id="11" name="Marcador de fecha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C699CB88-5E1A-4FAC-892A-60949ACB1F6F}" type="datetimeFigureOut">
              <a:rPr lang="en-US" smtClean="0"/>
              <a:pPr/>
              <a:t>17/3/16</a:t>
            </a:fld>
            <a:endParaRPr lang="en-US"/>
          </a:p>
        </p:txBody>
      </p:sp>
      <p:sp>
        <p:nvSpPr>
          <p:cNvPr id="28" name="Marcador de pie de página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kumimoji="0" lang="en-US"/>
          </a:p>
        </p:txBody>
      </p:sp>
      <p:sp>
        <p:nvSpPr>
          <p:cNvPr id="5" name="Marcador de número de diapositiva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91974DF9-AD47-4691-BA21-BBFCE3637A9A}" type="slidenum">
              <a:rPr kumimoji="0" lang="en-US" smtClean="0"/>
              <a:pPr/>
              <a:t>‹Nr.›</a:t>
            </a:fld>
            <a:endParaRPr kumimoji="0" lang="en-US"/>
          </a:p>
        </p:txBody>
      </p:sp>
      <p:sp>
        <p:nvSpPr>
          <p:cNvPr id="10" name="Marcador de título 9"/>
          <p:cNvSpPr>
            <a:spLocks noGrp="1"/>
          </p:cNvSpPr>
          <p:nvPr>
            <p:ph type="title"/>
          </p:nvPr>
        </p:nvSpPr>
        <p:spPr>
          <a:xfrm>
            <a:off x="304800" y="457200"/>
            <a:ext cx="8686800" cy="838200"/>
          </a:xfrm>
          <a:prstGeom prst="rect">
            <a:avLst/>
          </a:prstGeom>
        </p:spPr>
        <p:txBody>
          <a:bodyPr vert="horz" anchor="ctr">
            <a:normAutofit/>
          </a:bodyPr>
          <a:lstStyle/>
          <a:p>
            <a:r>
              <a:rPr kumimoji="0" lang="es-ES_tradnl" smtClean="0"/>
              <a:t>Clic para editar título</a:t>
            </a:r>
            <a:endParaRPr kumimoji="0" lang="en-US"/>
          </a:p>
        </p:txBody>
      </p:sp>
      <p:sp>
        <p:nvSpPr>
          <p:cNvPr id="9" name="Conector recto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Conector recto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r:id="rId1"/>
    <p:sldLayoutId r:id="rId2"/>
    <p:sldLayoutId r:id="rId3"/>
    <p:sldLayoutId r:id="rId4"/>
    <p:sldLayoutId r:id="rId5"/>
    <p:sldLayoutId r:id="rId6"/>
    <p:sldLayoutId r:id="rId7"/>
    <p:sldLayoutId r:id="rId8"/>
    <p:sldLayoutId r:id="rId9"/>
    <p:sldLayoutId r:id="rId10"/>
    <p:sldLayoutId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81000" y="3631036"/>
            <a:ext cx="8458200" cy="1222375"/>
          </a:xfrm>
        </p:spPr>
        <p:txBody>
          <a:bodyPr>
            <a:normAutofit fontScale="90000"/>
          </a:bodyPr>
          <a:lstStyle/>
          <a:p>
            <a:r>
              <a:rPr lang="es-ES_tradnl" sz="4444" dirty="0" smtClean="0">
                <a:solidFill>
                  <a:schemeClr val="accent1"/>
                </a:solidFill>
              </a:rPr>
              <a:t>PRODUCTO INTEGRADOR</a:t>
            </a:r>
            <a:r>
              <a:rPr lang="es-ES_tradnl" sz="4444" dirty="0" smtClean="0"/>
              <a:t/>
            </a:r>
            <a:br>
              <a:rPr lang="es-ES_tradnl" sz="4444" dirty="0" smtClean="0"/>
            </a:br>
            <a:r>
              <a:rPr lang="es-ES_tradnl" sz="4444" dirty="0" smtClean="0"/>
              <a:t>PROPUESTA DE PBR PARA LA FEDERACIÓN, CONEVAL </a:t>
            </a:r>
            <a:r>
              <a:rPr lang="es-ES_tradnl" dirty="0" smtClean="0"/>
              <a:t/>
            </a:r>
            <a:br>
              <a:rPr lang="es-ES_tradnl" dirty="0" smtClean="0"/>
            </a:br>
            <a:endParaRPr lang="es-ES_tradnl" dirty="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04800" y="609600"/>
            <a:ext cx="8686800" cy="6019800"/>
          </a:xfrm>
        </p:spPr>
        <p:txBody>
          <a:bodyPr>
            <a:normAutofit fontScale="62500" lnSpcReduction="20000"/>
          </a:bodyPr>
          <a:lstStyle/>
          <a:p>
            <a:pPr algn="just"/>
            <a:r>
              <a:rPr sz="3789" dirty="0" smtClean="0"/>
              <a:t>Los municipios que en 2010 presentaron el mayor porcentaje de población en pobreza fueron los siguientes: San Juan Tepeuxila, Oaxaca (97.4); Aldama, Chiapas (97.3); San Juan Cancuc, Chiapas (97.3); Mixtla de Altamirano, Veracruz (97.0); Chalchihuitán, Chiapas (96.8); Santiago Textitlán, Oaxaca (96.6); San Andrés Duraznal, Chiapas (96.5); Santiago el Pinar, Chiapas (96.5); Sitalá, Chiapas (96.5), y San Simón Zahuatlán, Oaxaca (96.4).</a:t>
            </a:r>
            <a:endParaRPr lang="es-ES_tradnl" sz="3789" dirty="0" smtClean="0"/>
          </a:p>
          <a:p>
            <a:pPr algn="just">
              <a:buNone/>
            </a:pPr>
            <a:r>
              <a:rPr sz="3789" dirty="0" smtClean="0"/>
              <a:t> </a:t>
            </a:r>
          </a:p>
          <a:p>
            <a:pPr algn="just"/>
            <a:r>
              <a:rPr sz="3789" dirty="0" smtClean="0"/>
              <a:t>Los municipios con el mayor número de personas en pobreza en 2010 fueron los siguientes: Puebla, Puebla (732,154); Iztapalapa, Distrito Federal (727,128); Ecatepec de Morelos, México (723,559); León, Guanajuato (600,145); Tijuana, Baja California (525,769); Juárez, Chihuahua (494,726); Nezahualcóyotl, México (462,405); Toluca, México (407,691); Acapulco de Juárez, Guerrero (405,499), y Gustavo A. Madero, Distrito Federal (356,328)</a:t>
            </a:r>
            <a:endParaRPr lang="es-ES_tradnl" sz="3789" dirty="0" smtClean="0"/>
          </a:p>
          <a:p>
            <a:endParaRPr lang="es-ES_tradnl" dirty="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04800" y="685800"/>
            <a:ext cx="8686800" cy="5394325"/>
          </a:xfrm>
        </p:spPr>
        <p:txBody>
          <a:bodyPr>
            <a:normAutofit fontScale="70000" lnSpcReduction="20000"/>
          </a:bodyPr>
          <a:lstStyle/>
          <a:p>
            <a:pPr algn="just"/>
            <a:r>
              <a:rPr dirty="0" smtClean="0"/>
              <a:t> </a:t>
            </a:r>
          </a:p>
          <a:p>
            <a:pPr algn="just"/>
            <a:r>
              <a:rPr dirty="0" smtClean="0"/>
              <a:t>Los municipios que tuvieron el mayor porcentaje de población en condición de pobreza extrema fueron los siguientes: Cochoapa el Grande, Guerrero (82.6); San Simón Zahuatlán, Oaxaca (80.8); San Juan Cancuc, Chiapas (80.5); Mixtla de Altamirano, Veracruz (80.3); Chalchihuitán, Chiapas (79.8); Coicoyán de las Flores, Oaxaca (79.7); Aldama, Chiapas (78.8); Santos Reyes Yucuná, Oaxaca (77.4); San Juan Petlapa, Oaxaca (77.2), y Metlatónoc, Guerrero (77.0).</a:t>
            </a:r>
            <a:endParaRPr lang="es-ES_tradnl" dirty="0" smtClean="0"/>
          </a:p>
          <a:p>
            <a:pPr algn="just">
              <a:buNone/>
            </a:pPr>
            <a:r>
              <a:rPr dirty="0" smtClean="0"/>
              <a:t> </a:t>
            </a:r>
          </a:p>
          <a:p>
            <a:pPr algn="just"/>
            <a:r>
              <a:rPr dirty="0" smtClean="0"/>
              <a:t>Los municipios con el mayor número de personas en pobreza extrema fueron los siguientes: Ocosingo, Chiapas (144,088); Puebla, Puebla (110,012); Acapulco de Juárez, Guerrero (107,048); Ecatepec de Morelos, México (107,023); Chilón, Chiapas (87,519); Las Margaritas, Chiapas (75,339); Toluca, México (66,938); León, Guanajuato (66,687); Iztapalapa, Distrito Federal (63,017), y Juárez, Chihuahua (62,822). </a:t>
            </a:r>
          </a:p>
          <a:p>
            <a:endParaRPr lang="es-ES_tradnl" dirty="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04800" y="990600"/>
            <a:ext cx="8686800" cy="5089525"/>
          </a:xfrm>
        </p:spPr>
        <p:txBody>
          <a:bodyPr/>
          <a:lstStyle/>
          <a:p>
            <a:pPr algn="just"/>
            <a:r>
              <a:rPr lang="es-ES_tradnl" dirty="0" smtClean="0"/>
              <a:t>En base a datos anteriores que detallan los números reales, al menos oficiales, de la pobreza en México, el CONEVAL desarrolló todo un presupuesto que tiene como base el análisis detallado de las “Dimensiones de la pobreza”, los cuales son:</a:t>
            </a:r>
          </a:p>
          <a:p>
            <a:pPr>
              <a:buNone/>
            </a:pPr>
            <a:r>
              <a:rPr lang="es-ES_tradnl" dirty="0" smtClean="0"/>
              <a:t> </a:t>
            </a:r>
            <a:endParaRPr lang="es-ES_tradnl" dirty="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lnSpcReduction="10000"/>
          </a:bodyPr>
          <a:lstStyle/>
          <a:p>
            <a:r>
              <a:rPr lang="es-ES_tradnl" dirty="0" smtClean="0"/>
              <a:t>Carencia por acceso a la alimentación</a:t>
            </a:r>
          </a:p>
          <a:p>
            <a:r>
              <a:rPr lang="es-ES_tradnl" dirty="0" smtClean="0"/>
              <a:t>Rezago educativo</a:t>
            </a:r>
          </a:p>
          <a:p>
            <a:r>
              <a:rPr lang="es-ES_tradnl" dirty="0" smtClean="0"/>
              <a:t>Insuficiencia de ingreso</a:t>
            </a:r>
          </a:p>
          <a:p>
            <a:r>
              <a:rPr lang="es-ES_tradnl" dirty="0" smtClean="0"/>
              <a:t>Carencia por acceso a los servicios médicos</a:t>
            </a:r>
          </a:p>
          <a:p>
            <a:r>
              <a:rPr lang="es-ES_tradnl" dirty="0" smtClean="0"/>
              <a:t>Carencia por acceso a la seguridad social</a:t>
            </a:r>
          </a:p>
          <a:p>
            <a:r>
              <a:rPr lang="es-ES_tradnl" dirty="0" smtClean="0"/>
              <a:t>Carencia por calidad y espacios de la vivienda</a:t>
            </a:r>
          </a:p>
          <a:p>
            <a:r>
              <a:rPr lang="es-ES_tradnl" dirty="0" smtClean="0"/>
              <a:t>Carencia por acceso a los servicios básicos en la vivienda</a:t>
            </a:r>
            <a:endParaRPr lang="es-ES_tradnl" dirty="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92500" lnSpcReduction="20000"/>
          </a:bodyPr>
          <a:lstStyle/>
          <a:p>
            <a:pPr algn="just">
              <a:buNone/>
            </a:pPr>
            <a:r>
              <a:rPr lang="es-ES_tradnl" dirty="0" smtClean="0"/>
              <a:t>Cada dimensión es estudiada a su vez en tres vertientes: </a:t>
            </a:r>
          </a:p>
          <a:p>
            <a:pPr algn="just"/>
            <a:r>
              <a:rPr lang="es-ES_tradnl" dirty="0" smtClean="0"/>
              <a:t>Entidades federativas con mayor porcentaje de estas carencias.</a:t>
            </a:r>
          </a:p>
          <a:p>
            <a:pPr algn="just"/>
            <a:r>
              <a:rPr lang="es-ES_tradnl" dirty="0" smtClean="0"/>
              <a:t>Municipios con mayor porcentaje de estas carencias</a:t>
            </a:r>
          </a:p>
          <a:p>
            <a:pPr algn="just"/>
            <a:r>
              <a:rPr lang="es-ES_tradnl" dirty="0" smtClean="0"/>
              <a:t>Programas que contribuyen a disminuirla, los cuales son catalogados en tres niveles: Fuertemente prioritario, medianamente prioritario y ligeramente prioritario.</a:t>
            </a:r>
          </a:p>
          <a:p>
            <a:endParaRPr lang="es-ES_tradnl" dirty="0" smtClean="0"/>
          </a:p>
          <a:p>
            <a:endParaRPr lang="es-ES_tradnl" dirty="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ítulo 1"/>
          <p:cNvSpPr>
            <a:spLocks noGrp="1"/>
          </p:cNvSpPr>
          <p:nvPr>
            <p:ph type="title"/>
          </p:nvPr>
        </p:nvSpPr>
        <p:spPr>
          <a:xfrm>
            <a:off x="304800" y="762000"/>
            <a:ext cx="8686800" cy="533400"/>
          </a:xfrm>
        </p:spPr>
        <p:txBody>
          <a:bodyPr>
            <a:normAutofit fontScale="90000"/>
          </a:bodyPr>
          <a:lstStyle/>
          <a:p>
            <a:r>
              <a:rPr lang="es-ES_tradnl" dirty="0" smtClean="0"/>
              <a:t>EJEMPLO: CARENCIA </a:t>
            </a:r>
            <a:r>
              <a:rPr dirty="0" smtClean="0"/>
              <a:t>POR CALIDAD Y ESPACIOS DE LA VIVIENDA </a:t>
            </a:r>
            <a:br>
              <a:rPr dirty="0" smtClean="0"/>
            </a:br>
            <a:r>
              <a:rPr lang="es-ES_tradnl" dirty="0" smtClean="0"/>
              <a:t/>
            </a:r>
            <a:br>
              <a:rPr lang="es-ES_tradnl" dirty="0" smtClean="0"/>
            </a:br>
            <a:endParaRPr lang="es-ES_tradnl" dirty="0"/>
          </a:p>
        </p:txBody>
      </p:sp>
      <p:sp>
        <p:nvSpPr>
          <p:cNvPr id="3" name="Marcador de contenido 2"/>
          <p:cNvSpPr>
            <a:spLocks noGrp="1"/>
          </p:cNvSpPr>
          <p:nvPr>
            <p:ph idx="1"/>
          </p:nvPr>
        </p:nvSpPr>
        <p:spPr/>
        <p:txBody>
          <a:bodyPr>
            <a:normAutofit fontScale="85000" lnSpcReduction="20000"/>
          </a:bodyPr>
          <a:lstStyle/>
          <a:p>
            <a:r>
              <a:rPr dirty="0" smtClean="0"/>
              <a:t>Se considera como población en situación de carencia por calidad y espacios de la vivienda a las personas que residan en viviendas que presenten, al menos, una de las siguientes características: </a:t>
            </a:r>
          </a:p>
          <a:p>
            <a:r>
              <a:rPr dirty="0" smtClean="0"/>
              <a:t>El material de los pisos de la vivienda es de tierra. </a:t>
            </a:r>
          </a:p>
          <a:p>
            <a:r>
              <a:rPr dirty="0" smtClean="0"/>
              <a:t>El material del techo de la vivienda es de lámina de cartón o desechos. </a:t>
            </a:r>
          </a:p>
          <a:p>
            <a:r>
              <a:rPr dirty="0" smtClean="0"/>
              <a:t>El material de los muros de la vivienda es de embarro o bajareque; de carrizo, bambú o palma; de lámina de cartón, metálica o asbesto; o material de desecho. </a:t>
            </a:r>
          </a:p>
          <a:p>
            <a:r>
              <a:rPr dirty="0" smtClean="0"/>
              <a:t>La razón de personas por cuarto (hacinamiento) es mayor que 2.5. </a:t>
            </a:r>
          </a:p>
          <a:p>
            <a:pPr>
              <a:buNone/>
            </a:pPr>
            <a:endParaRPr lang="es-ES_tradnl" dirty="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92500" lnSpcReduction="20000"/>
          </a:bodyPr>
          <a:lstStyle/>
          <a:p>
            <a:pPr algn="just"/>
            <a:r>
              <a:rPr dirty="0" smtClean="0"/>
              <a:t>En la República Mexicana, la carencia por calidad y espacios en la vivienda disminuyó de 17.4 millones de personas (15.2%) a 15.9 millones (13.6%) entre 2010 y 2012. </a:t>
            </a:r>
          </a:p>
          <a:p>
            <a:pPr algn="just"/>
            <a:r>
              <a:rPr dirty="0" smtClean="0"/>
              <a:t>Al igual que en 2010, en 2012 Guerrero reportó el mayor porcentaje de personas con la carencia en comento (40.7 y 33.4 por ciento, respectivamente). En 2012, además de Guerrero, Chiapas, Oaxaca y Michoacán reportaron el mayor porcentaje de población con esta carencia (29.1%, 24.6% y 21.1%, respectivamente). </a:t>
            </a:r>
          </a:p>
          <a:p>
            <a:endParaRPr lang="es-ES_tradnl" dirty="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Programas que contribuyen</a:t>
            </a:r>
            <a:endParaRPr lang="es-ES_tradnl" dirty="0"/>
          </a:p>
        </p:txBody>
      </p:sp>
      <p:sp>
        <p:nvSpPr>
          <p:cNvPr id="3" name="Marcador de contenido 2"/>
          <p:cNvSpPr>
            <a:spLocks noGrp="1"/>
          </p:cNvSpPr>
          <p:nvPr>
            <p:ph idx="1"/>
          </p:nvPr>
        </p:nvSpPr>
        <p:spPr/>
        <p:txBody>
          <a:bodyPr>
            <a:normAutofit fontScale="85000" lnSpcReduction="20000"/>
          </a:bodyPr>
          <a:lstStyle/>
          <a:p>
            <a:pPr algn="just"/>
            <a:r>
              <a:rPr dirty="0" smtClean="0"/>
              <a:t>SEDESOL</a:t>
            </a:r>
            <a:r>
              <a:rPr lang="es-ES_tradnl" dirty="0" smtClean="0"/>
              <a:t>. </a:t>
            </a:r>
            <a:r>
              <a:rPr dirty="0" smtClean="0"/>
              <a:t>Programa para el Desarrollo de Zonas Prioritarias </a:t>
            </a:r>
            <a:r>
              <a:rPr lang="es-ES_tradnl" dirty="0" smtClean="0"/>
              <a:t>.</a:t>
            </a:r>
            <a:r>
              <a:rPr dirty="0" smtClean="0"/>
              <a:t>El programa pone pisos firmes, muros, techos, construye habitaciones y pone tubería para el abastecimiento de agu</a:t>
            </a:r>
            <a:r>
              <a:rPr lang="es-ES_tradnl" dirty="0" smtClean="0"/>
              <a:t>a. Altamente prioritario.</a:t>
            </a:r>
            <a:r>
              <a:rPr dirty="0" smtClean="0"/>
              <a:t> </a:t>
            </a:r>
          </a:p>
          <a:p>
            <a:pPr algn="just"/>
            <a:r>
              <a:rPr dirty="0" smtClean="0"/>
              <a:t>SEDATU</a:t>
            </a:r>
            <a:r>
              <a:rPr lang="es-ES_tradnl" dirty="0" smtClean="0"/>
              <a:t>. </a:t>
            </a:r>
            <a:r>
              <a:rPr dirty="0" smtClean="0"/>
              <a:t>Programa de esquema de financiamiento y subsidio federal para vivienda</a:t>
            </a:r>
            <a:r>
              <a:rPr lang="es-ES_tradnl" dirty="0" smtClean="0"/>
              <a:t>. </a:t>
            </a:r>
            <a:r>
              <a:rPr dirty="0" smtClean="0"/>
              <a:t>Subsidios a los hogares para adquirir una vivienda</a:t>
            </a:r>
            <a:r>
              <a:rPr lang="es-ES_tradnl" dirty="0" smtClean="0"/>
              <a:t>. Medianamente prioritario. </a:t>
            </a:r>
            <a:r>
              <a:rPr dirty="0" smtClean="0"/>
              <a:t> </a:t>
            </a:r>
          </a:p>
          <a:p>
            <a:pPr algn="just"/>
            <a:r>
              <a:rPr dirty="0" smtClean="0"/>
              <a:t>SEDATU</a:t>
            </a:r>
            <a:r>
              <a:rPr lang="es-ES_tradnl" dirty="0" smtClean="0"/>
              <a:t>. </a:t>
            </a:r>
            <a:r>
              <a:rPr dirty="0" smtClean="0"/>
              <a:t>Programa de vivienda digna</a:t>
            </a:r>
            <a:r>
              <a:rPr lang="es-ES_tradnl" dirty="0" smtClean="0"/>
              <a:t>. </a:t>
            </a:r>
            <a:r>
              <a:rPr dirty="0" smtClean="0"/>
              <a:t>Subsidios a los hogares para adquirir una vivienda</a:t>
            </a:r>
            <a:r>
              <a:rPr lang="es-ES_tradnl" dirty="0" smtClean="0"/>
              <a:t>. Medianamente prioritario. </a:t>
            </a:r>
            <a:r>
              <a:rPr dirty="0" smtClean="0"/>
              <a:t> </a:t>
            </a:r>
          </a:p>
          <a:p>
            <a:pPr algn="just"/>
            <a:r>
              <a:rPr dirty="0" smtClean="0"/>
              <a:t>SEDATU</a:t>
            </a:r>
            <a:r>
              <a:rPr lang="es-ES_tradnl" dirty="0" smtClean="0"/>
              <a:t>. </a:t>
            </a:r>
            <a:r>
              <a:rPr dirty="0" smtClean="0"/>
              <a:t>Programa de Vivienda Rural</a:t>
            </a:r>
            <a:r>
              <a:rPr lang="es-ES_tradnl" dirty="0" smtClean="0"/>
              <a:t>. </a:t>
            </a:r>
            <a:r>
              <a:rPr dirty="0" smtClean="0"/>
              <a:t>Subsidios a los hogares para mejorar una vivienda </a:t>
            </a:r>
          </a:p>
          <a:p>
            <a:endParaRPr lang="es-ES_tradnl" dirty="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sz="4000" dirty="0" smtClean="0">
                <a:solidFill>
                  <a:schemeClr val="accent1"/>
                </a:solidFill>
              </a:rPr>
              <a:t>SEGUNDO OBJETIVO:</a:t>
            </a:r>
            <a:endParaRPr lang="es-ES_tradnl" sz="4000" dirty="0" smtClean="0">
              <a:solidFill>
                <a:schemeClr val="accent1"/>
              </a:solidFill>
            </a:endParaRPr>
          </a:p>
          <a:p>
            <a:pPr>
              <a:buNone/>
            </a:pPr>
            <a:r>
              <a:rPr sz="4000" dirty="0" smtClean="0">
                <a:solidFill>
                  <a:schemeClr val="accent1"/>
                </a:solidFill>
              </a:rPr>
              <a:t> </a:t>
            </a:r>
          </a:p>
          <a:p>
            <a:pPr>
              <a:buNone/>
            </a:pPr>
            <a:r>
              <a:rPr sz="4000" dirty="0" smtClean="0">
                <a:solidFill>
                  <a:schemeClr val="accent1"/>
                </a:solidFill>
              </a:rPr>
              <a:t>AUMENTAR EL ACCESO EFECTIVO A L</a:t>
            </a:r>
            <a:r>
              <a:rPr lang="es-ES_tradnl" sz="4000" dirty="0" smtClean="0">
                <a:solidFill>
                  <a:schemeClr val="accent1"/>
                </a:solidFill>
              </a:rPr>
              <a:t>OS</a:t>
            </a:r>
          </a:p>
          <a:p>
            <a:pPr>
              <a:buNone/>
            </a:pPr>
            <a:r>
              <a:rPr sz="4000" dirty="0" smtClean="0">
                <a:solidFill>
                  <a:schemeClr val="accent1"/>
                </a:solidFill>
              </a:rPr>
              <a:t>DERECHOS SOCIALES </a:t>
            </a:r>
          </a:p>
          <a:p>
            <a:endParaRPr lang="es-ES_tradnl" dirty="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algn="just"/>
            <a:r>
              <a:rPr lang="es-ES_tradnl" dirty="0" smtClean="0"/>
              <a:t>Para cumplir con el segundo objetivo, de igual forma realizaron un análisis del porcentaje del rubro por entidad, municipio y los programas que </a:t>
            </a:r>
            <a:r>
              <a:rPr lang="es-ES_tradnl" dirty="0" err="1" smtClean="0"/>
              <a:t>contribuyenal</a:t>
            </a:r>
            <a:r>
              <a:rPr lang="es-ES_tradnl" dirty="0" smtClean="0"/>
              <a:t> cumplimiento de los citados derechos, los cuales son los siguientes:</a:t>
            </a:r>
          </a:p>
          <a:p>
            <a:pPr algn="just">
              <a:buNone/>
            </a:pPr>
            <a:r>
              <a:rPr lang="es-ES_tradnl" dirty="0" smtClean="0"/>
              <a:t> </a:t>
            </a:r>
            <a:endParaRPr lang="es-ES_tradnl"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ítulo 3"/>
          <p:cNvSpPr>
            <a:spLocks noGrp="1"/>
          </p:cNvSpPr>
          <p:nvPr>
            <p:ph type="ctrTitle"/>
          </p:nvPr>
        </p:nvSpPr>
        <p:spPr>
          <a:xfrm>
            <a:off x="381000" y="990601"/>
            <a:ext cx="8458200" cy="5085186"/>
          </a:xfrm>
        </p:spPr>
        <p:txBody>
          <a:bodyPr>
            <a:normAutofit fontScale="90000"/>
          </a:bodyPr>
          <a:lstStyle/>
          <a:p>
            <a:r>
              <a:rPr lang="es-ES_tradnl" dirty="0" smtClean="0"/>
              <a:t>MATERIA: Gestión para resultados</a:t>
            </a:r>
            <a:br>
              <a:rPr lang="es-ES_tradnl" dirty="0" smtClean="0"/>
            </a:br>
            <a:r>
              <a:rPr lang="es-ES_tradnl" dirty="0" smtClean="0"/>
              <a:t> </a:t>
            </a:r>
            <a:br>
              <a:rPr lang="es-ES_tradnl" dirty="0" smtClean="0"/>
            </a:br>
            <a:r>
              <a:rPr lang="es-ES_tradnl" dirty="0" smtClean="0"/>
              <a:t> </a:t>
            </a:r>
            <a:br>
              <a:rPr lang="es-ES_tradnl" dirty="0" smtClean="0"/>
            </a:br>
            <a:r>
              <a:rPr lang="es-ES_tradnl" dirty="0" smtClean="0"/>
              <a:t>DOCENTE: Mtra. Magda Elizabeth Jan </a:t>
            </a:r>
            <a:r>
              <a:rPr lang="es-ES_tradnl" dirty="0" err="1" smtClean="0"/>
              <a:t>Argüello</a:t>
            </a:r>
            <a:r>
              <a:rPr lang="es-ES_tradnl" dirty="0" smtClean="0"/>
              <a:t/>
            </a:r>
            <a:br>
              <a:rPr lang="es-ES_tradnl" dirty="0" smtClean="0"/>
            </a:br>
            <a:r>
              <a:rPr lang="es-ES_tradnl" dirty="0" smtClean="0"/>
              <a:t/>
            </a:r>
            <a:br>
              <a:rPr lang="es-ES_tradnl" dirty="0" smtClean="0"/>
            </a:br>
            <a:r>
              <a:rPr lang="es-ES_tradnl" dirty="0" smtClean="0"/>
              <a:t>ALUMNO: JESSICA BONIFAZ ESTRADA</a:t>
            </a:r>
            <a:br>
              <a:rPr lang="es-ES_tradnl" dirty="0" smtClean="0"/>
            </a:br>
            <a:r>
              <a:rPr lang="es-ES_tradnl" dirty="0" smtClean="0"/>
              <a:t/>
            </a:r>
            <a:br>
              <a:rPr lang="es-ES_tradnl" dirty="0" smtClean="0"/>
            </a:br>
            <a:r>
              <a:rPr lang="es-ES_tradnl" dirty="0" smtClean="0"/>
              <a:t/>
            </a:r>
            <a:br>
              <a:rPr lang="es-ES_tradnl" dirty="0" smtClean="0"/>
            </a:br>
            <a:r>
              <a:rPr lang="es-ES_tradnl" dirty="0" smtClean="0"/>
              <a:t/>
            </a:r>
            <a:br>
              <a:rPr lang="es-ES_tradnl" dirty="0" smtClean="0"/>
            </a:br>
            <a:r>
              <a:rPr lang="es-ES_tradnl" dirty="0" smtClean="0"/>
              <a:t/>
            </a:r>
            <a:br>
              <a:rPr lang="es-ES_tradnl" dirty="0" smtClean="0"/>
            </a:br>
            <a:r>
              <a:rPr lang="es-ES_tradnl" dirty="0" smtClean="0"/>
              <a:t/>
            </a:r>
            <a:br>
              <a:rPr lang="es-ES_tradnl" dirty="0" smtClean="0"/>
            </a:br>
            <a:r>
              <a:rPr lang="es-ES_tradnl" dirty="0" smtClean="0"/>
              <a:t/>
            </a:r>
            <a:br>
              <a:rPr lang="es-ES_tradnl" dirty="0" smtClean="0"/>
            </a:br>
            <a:r>
              <a:rPr lang="es-ES_tradnl" dirty="0" smtClean="0"/>
              <a:t/>
            </a:r>
            <a:br>
              <a:rPr lang="es-ES_tradnl" dirty="0" smtClean="0"/>
            </a:br>
            <a:r>
              <a:rPr lang="es-ES_tradnl" dirty="0" smtClean="0"/>
              <a:t>ALUMNO: JESSICA BONIFAZ ESTRADA</a:t>
            </a:r>
            <a:endParaRPr lang="es-ES_tradnl" dirty="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lnSpcReduction="10000"/>
          </a:bodyPr>
          <a:lstStyle/>
          <a:p>
            <a:r>
              <a:rPr lang="es-ES_tradnl" dirty="0" smtClean="0"/>
              <a:t>Alimentación</a:t>
            </a:r>
          </a:p>
          <a:p>
            <a:r>
              <a:rPr lang="es-ES_tradnl" dirty="0" smtClean="0"/>
              <a:t>Educación</a:t>
            </a:r>
          </a:p>
          <a:p>
            <a:r>
              <a:rPr lang="es-ES_tradnl" dirty="0" smtClean="0"/>
              <a:t>Medio ambiente sano</a:t>
            </a:r>
          </a:p>
          <a:p>
            <a:r>
              <a:rPr lang="es-ES_tradnl" dirty="0" smtClean="0"/>
              <a:t>No discriminación</a:t>
            </a:r>
          </a:p>
          <a:p>
            <a:r>
              <a:rPr lang="es-ES_tradnl" dirty="0" smtClean="0"/>
              <a:t>Salud </a:t>
            </a:r>
          </a:p>
          <a:p>
            <a:r>
              <a:rPr lang="es-ES_tradnl" dirty="0" smtClean="0"/>
              <a:t>Seguridad social</a:t>
            </a:r>
          </a:p>
          <a:p>
            <a:r>
              <a:rPr lang="es-ES_tradnl" dirty="0" smtClean="0"/>
              <a:t>Trabajo</a:t>
            </a:r>
          </a:p>
          <a:p>
            <a:r>
              <a:rPr lang="es-ES_tradnl" dirty="0" smtClean="0"/>
              <a:t>Vivienda</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Ejemplo: alimentación</a:t>
            </a:r>
            <a:endParaRPr lang="es-ES_tradnl" dirty="0"/>
          </a:p>
        </p:txBody>
      </p:sp>
      <p:sp>
        <p:nvSpPr>
          <p:cNvPr id="3" name="Marcador de contenido 2"/>
          <p:cNvSpPr>
            <a:spLocks noGrp="1"/>
          </p:cNvSpPr>
          <p:nvPr>
            <p:ph idx="1"/>
          </p:nvPr>
        </p:nvSpPr>
        <p:spPr/>
        <p:txBody>
          <a:bodyPr>
            <a:normAutofit fontScale="77500" lnSpcReduction="20000"/>
          </a:bodyPr>
          <a:lstStyle/>
          <a:p>
            <a:pPr algn="just"/>
            <a:r>
              <a:rPr dirty="0" smtClean="0"/>
              <a:t>Las poblaciones que continúan presentando las mayores prevalencias de desnutrición y anemia son los menores de dos años, los adolescentes, las mujeres en edad fértil, los adultos mayores y población indígena. </a:t>
            </a:r>
          </a:p>
          <a:p>
            <a:pPr algn="just"/>
            <a:r>
              <a:rPr dirty="0" smtClean="0"/>
              <a:t>Dirigir las acciones para la atención de la desnutrición crónica a las mujeres embarazadas y a los niños de cero a 24 meses de edad. </a:t>
            </a:r>
          </a:p>
          <a:p>
            <a:pPr algn="just"/>
            <a:r>
              <a:rPr dirty="0" smtClean="0"/>
              <a:t>Analizar la pertinencia de entregar subsidios y apoyos alimentarios y de nutrición respecto al contenido calórico de los alimentos en poblaciones urbanas cuyos ingresos sean mayores a los de la población en pobreza extrema, donde el principal riesgo es el sobrepeso, no la desnutrición. </a:t>
            </a:r>
          </a:p>
          <a:p>
            <a:endParaRPr lang="es-ES_tradnl" dirty="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70000" lnSpcReduction="20000"/>
          </a:bodyPr>
          <a:lstStyle/>
          <a:p>
            <a:pPr algn="just"/>
            <a:r>
              <a:rPr dirty="0" smtClean="0"/>
              <a:t>SEDESOL</a:t>
            </a:r>
            <a:r>
              <a:rPr lang="es-ES_tradnl" dirty="0" smtClean="0"/>
              <a:t>.</a:t>
            </a:r>
            <a:r>
              <a:rPr dirty="0" smtClean="0"/>
              <a:t> Programa PROSPERA Programa de Inclusión Social</a:t>
            </a:r>
            <a:r>
              <a:rPr lang="es-ES_tradnl" dirty="0" smtClean="0"/>
              <a:t>. </a:t>
            </a:r>
            <a:r>
              <a:rPr dirty="0" smtClean="0"/>
              <a:t>Acceso a la alimentación y abate</a:t>
            </a:r>
            <a:r>
              <a:rPr lang="es-ES_tradnl" dirty="0" smtClean="0"/>
              <a:t> </a:t>
            </a:r>
            <a:r>
              <a:rPr dirty="0" smtClean="0"/>
              <a:t>desnutrición</a:t>
            </a:r>
            <a:r>
              <a:rPr lang="es-ES_tradnl" dirty="0" smtClean="0"/>
              <a:t>. Medianamente prioritario.</a:t>
            </a:r>
            <a:r>
              <a:rPr dirty="0" smtClean="0"/>
              <a:t> </a:t>
            </a:r>
          </a:p>
          <a:p>
            <a:pPr algn="just"/>
            <a:r>
              <a:rPr dirty="0" smtClean="0"/>
              <a:t>SEDESO</a:t>
            </a:r>
            <a:r>
              <a:rPr lang="es-ES_tradnl" dirty="0" smtClean="0"/>
              <a:t>L. </a:t>
            </a:r>
            <a:r>
              <a:rPr dirty="0" smtClean="0"/>
              <a:t>Programa de Abasto Rural a cargo de Diconsa, S.A. de C.V. (DICONSA) Acceso a la alimentación y abate desnutrición</a:t>
            </a:r>
            <a:r>
              <a:rPr lang="es-ES_tradnl" dirty="0" smtClean="0"/>
              <a:t>. Medianamente prioritario.</a:t>
            </a:r>
            <a:r>
              <a:rPr dirty="0" smtClean="0"/>
              <a:t>  </a:t>
            </a:r>
          </a:p>
          <a:p>
            <a:pPr algn="just"/>
            <a:r>
              <a:rPr dirty="0" smtClean="0"/>
              <a:t>SEDESOL</a:t>
            </a:r>
            <a:r>
              <a:rPr lang="es-ES_tradnl" dirty="0" smtClean="0"/>
              <a:t>.</a:t>
            </a:r>
            <a:r>
              <a:rPr dirty="0" smtClean="0"/>
              <a:t> Programa de Abasto Social de Leche a cargo de Liconsa, S.A. de C.V. Acceso a la alimentación y abate desnutrición</a:t>
            </a:r>
            <a:r>
              <a:rPr lang="es-ES_tradnl" dirty="0" smtClean="0"/>
              <a:t>. Medianamente prioritario.</a:t>
            </a:r>
            <a:r>
              <a:rPr dirty="0" smtClean="0"/>
              <a:t>  </a:t>
            </a:r>
          </a:p>
          <a:p>
            <a:pPr algn="just"/>
            <a:r>
              <a:rPr dirty="0" smtClean="0"/>
              <a:t>SEDESOL</a:t>
            </a:r>
            <a:r>
              <a:rPr lang="es-ES_tradnl" dirty="0" smtClean="0"/>
              <a:t>.</a:t>
            </a:r>
            <a:r>
              <a:rPr dirty="0" smtClean="0"/>
              <a:t> Programa de Apoyo Alimentario </a:t>
            </a:r>
            <a:r>
              <a:rPr lang="es-ES_tradnl" dirty="0" smtClean="0"/>
              <a:t> </a:t>
            </a:r>
            <a:r>
              <a:rPr dirty="0" smtClean="0"/>
              <a:t>Acceso a la alimentación y abate desnutrición</a:t>
            </a:r>
            <a:r>
              <a:rPr lang="es-ES_tradnl" dirty="0" smtClean="0"/>
              <a:t>. Medianamente prioritario.</a:t>
            </a:r>
            <a:r>
              <a:rPr dirty="0" smtClean="0"/>
              <a:t>  </a:t>
            </a:r>
          </a:p>
          <a:p>
            <a:pPr algn="just"/>
            <a:r>
              <a:rPr dirty="0" smtClean="0"/>
              <a:t>SEDESOL</a:t>
            </a:r>
            <a:r>
              <a:rPr lang="es-ES_tradnl" dirty="0" smtClean="0"/>
              <a:t>. </a:t>
            </a:r>
            <a:r>
              <a:rPr dirty="0" smtClean="0"/>
              <a:t>Pensión para Adultos Mayores</a:t>
            </a:r>
            <a:r>
              <a:rPr lang="es-ES_tradnl" dirty="0" smtClean="0"/>
              <a:t>. </a:t>
            </a:r>
            <a:r>
              <a:rPr dirty="0" smtClean="0"/>
              <a:t>Acceso a la alimentación y abate desnutrición</a:t>
            </a:r>
            <a:r>
              <a:rPr lang="es-ES_tradnl" dirty="0" smtClean="0"/>
              <a:t>. Medianamente prioritario.</a:t>
            </a:r>
            <a:r>
              <a:rPr dirty="0" smtClean="0"/>
              <a:t>  </a:t>
            </a:r>
          </a:p>
          <a:p>
            <a:endParaRPr lang="es-ES_tradnl" dirty="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85000" lnSpcReduction="20000"/>
          </a:bodyPr>
          <a:lstStyle/>
          <a:p>
            <a:pPr algn="just"/>
            <a:r>
              <a:rPr dirty="0" smtClean="0"/>
              <a:t>SEDESOL</a:t>
            </a:r>
            <a:r>
              <a:rPr lang="es-ES_tradnl" dirty="0" smtClean="0"/>
              <a:t>. </a:t>
            </a:r>
            <a:r>
              <a:rPr dirty="0" smtClean="0"/>
              <a:t>Comedores comunitarios </a:t>
            </a:r>
            <a:r>
              <a:rPr lang="es-ES_tradnl" dirty="0" smtClean="0"/>
              <a:t> </a:t>
            </a:r>
            <a:r>
              <a:rPr dirty="0" smtClean="0"/>
              <a:t>Acceso a la alimentación y abate desnutrición</a:t>
            </a:r>
            <a:r>
              <a:rPr lang="es-ES_tradnl" dirty="0" smtClean="0"/>
              <a:t>. Medianamente prioritario.</a:t>
            </a:r>
            <a:r>
              <a:rPr dirty="0" smtClean="0"/>
              <a:t> </a:t>
            </a:r>
            <a:r>
              <a:rPr lang="es-ES_tradnl" dirty="0" smtClean="0"/>
              <a:t> </a:t>
            </a:r>
            <a:r>
              <a:rPr dirty="0" smtClean="0"/>
              <a:t> </a:t>
            </a:r>
          </a:p>
          <a:p>
            <a:pPr algn="just"/>
            <a:r>
              <a:rPr dirty="0" smtClean="0"/>
              <a:t>SEDESOL</a:t>
            </a:r>
            <a:r>
              <a:rPr lang="es-ES_tradnl" dirty="0" smtClean="0"/>
              <a:t>. </a:t>
            </a:r>
            <a:r>
              <a:rPr dirty="0" smtClean="0"/>
              <a:t>Prog</a:t>
            </a:r>
            <a:r>
              <a:rPr lang="es-ES_tradnl" dirty="0" err="1" smtClean="0"/>
              <a:t>r</a:t>
            </a:r>
            <a:r>
              <a:rPr dirty="0" smtClean="0"/>
              <a:t>ama de Empleo Temporal</a:t>
            </a:r>
            <a:r>
              <a:rPr lang="es-ES_tradnl" dirty="0" smtClean="0"/>
              <a:t>. </a:t>
            </a:r>
            <a:r>
              <a:rPr dirty="0" smtClean="0"/>
              <a:t>Acceso a la alimentación</a:t>
            </a:r>
            <a:r>
              <a:rPr lang="es-ES_tradnl" dirty="0" smtClean="0"/>
              <a:t>. Medianamente prioritario.</a:t>
            </a:r>
            <a:r>
              <a:rPr dirty="0" smtClean="0"/>
              <a:t>  </a:t>
            </a:r>
          </a:p>
          <a:p>
            <a:pPr algn="just"/>
            <a:r>
              <a:rPr dirty="0" smtClean="0"/>
              <a:t>SEDESOL</a:t>
            </a:r>
            <a:r>
              <a:rPr lang="es-ES_tradnl" dirty="0" smtClean="0"/>
              <a:t>.</a:t>
            </a:r>
            <a:r>
              <a:rPr dirty="0" smtClean="0"/>
              <a:t> Programa de Atención a Jornaleros Agrícolas</a:t>
            </a:r>
            <a:r>
              <a:rPr lang="es-ES_tradnl" dirty="0" smtClean="0"/>
              <a:t>. </a:t>
            </a:r>
            <a:r>
              <a:rPr dirty="0" smtClean="0"/>
              <a:t>Potencial contribución al acceso a la alimentación y desnutrición</a:t>
            </a:r>
            <a:r>
              <a:rPr lang="es-ES_tradnl" dirty="0" smtClean="0"/>
              <a:t>. Ligeramente prioritario.</a:t>
            </a:r>
            <a:r>
              <a:rPr dirty="0" smtClean="0"/>
              <a:t>  </a:t>
            </a:r>
          </a:p>
          <a:p>
            <a:pPr algn="just"/>
            <a:r>
              <a:rPr dirty="0" smtClean="0"/>
              <a:t>SEDESOL</a:t>
            </a:r>
            <a:r>
              <a:rPr lang="es-ES_tradnl" dirty="0" smtClean="0"/>
              <a:t>.</a:t>
            </a:r>
            <a:r>
              <a:rPr dirty="0" smtClean="0"/>
              <a:t> Generación y articulación de políticas públicas integrales de juventud</a:t>
            </a:r>
            <a:r>
              <a:rPr lang="es-ES_tradnl" dirty="0" smtClean="0"/>
              <a:t>. </a:t>
            </a:r>
            <a:r>
              <a:rPr dirty="0" smtClean="0"/>
              <a:t>Potencial contribución al acceso a la alimentación debido a que uno de los componentes otorga becas</a:t>
            </a:r>
            <a:r>
              <a:rPr lang="es-ES_tradnl" dirty="0" smtClean="0"/>
              <a:t>. Ligeramente prioritario.</a:t>
            </a:r>
            <a:r>
              <a:rPr dirty="0" smtClean="0"/>
              <a:t>  </a:t>
            </a:r>
          </a:p>
          <a:p>
            <a:endParaRPr lang="es-ES_tradnl" dirty="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85000" lnSpcReduction="10000"/>
          </a:bodyPr>
          <a:lstStyle/>
          <a:p>
            <a:pPr algn="just"/>
            <a:r>
              <a:rPr lang="es-ES_tradnl" dirty="0" smtClean="0"/>
              <a:t>Finalmente, en los dos últimos capítulos, hace más sólida la propuesta al hacer primero un “</a:t>
            </a:r>
            <a:r>
              <a:rPr dirty="0" smtClean="0"/>
              <a:t>A</a:t>
            </a:r>
            <a:r>
              <a:rPr lang="es-ES_tradnl" dirty="0" err="1" smtClean="0"/>
              <a:t>nálisis</a:t>
            </a:r>
            <a:r>
              <a:rPr lang="es-ES_tradnl" dirty="0" smtClean="0"/>
              <a:t> de similitudes de programas y acciones federales de desarrollo social, a través del cual </a:t>
            </a:r>
            <a:r>
              <a:rPr lang="es-ES_tradnl" dirty="0" err="1" smtClean="0"/>
              <a:t>s</a:t>
            </a:r>
            <a:r>
              <a:rPr dirty="0" smtClean="0"/>
              <a:t>e identificaron 107 programas que tienen similitud del 100% con uno o más programas</a:t>
            </a:r>
            <a:r>
              <a:rPr lang="es-ES_tradnl" dirty="0" smtClean="0"/>
              <a:t> y </a:t>
            </a:r>
            <a:r>
              <a:rPr dirty="0" smtClean="0"/>
              <a:t>que podrían ser objeto de una revisión detallada para determinar posibles cambios en su diseño y operación derivado de las similitudes existentes entre </a:t>
            </a:r>
            <a:r>
              <a:rPr lang="es-ES_tradnl" dirty="0" smtClean="0"/>
              <a:t>ellos. </a:t>
            </a:r>
            <a:r>
              <a:rPr dirty="0" smtClean="0"/>
              <a:t> </a:t>
            </a:r>
          </a:p>
          <a:p>
            <a:pPr>
              <a:buNone/>
            </a:pPr>
            <a:r>
              <a:rPr dirty="0" smtClean="0"/>
              <a:t>  </a:t>
            </a:r>
            <a:br>
              <a:rPr dirty="0" smtClean="0"/>
            </a:br>
            <a:endParaRPr dirty="0" smtClean="0"/>
          </a:p>
          <a:p>
            <a:endParaRPr lang="es-ES_tradnl" dirty="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algn="just"/>
            <a:r>
              <a:rPr lang="es-ES_tradnl" dirty="0" smtClean="0"/>
              <a:t>Y finalmente un “Resumen del desempeño de los programas sociales </a:t>
            </a:r>
            <a:r>
              <a:rPr dirty="0" smtClean="0"/>
              <a:t>2013-2014</a:t>
            </a:r>
            <a:r>
              <a:rPr lang="es-ES_tradnl" dirty="0" smtClean="0"/>
              <a:t>”, u</a:t>
            </a:r>
            <a:r>
              <a:rPr dirty="0" smtClean="0"/>
              <a:t>na base de datos excel que condensa los hallazgos derivados de la</a:t>
            </a:r>
            <a:r>
              <a:rPr lang="es-ES_tradnl" dirty="0" smtClean="0"/>
              <a:t> </a:t>
            </a:r>
            <a:r>
              <a:rPr dirty="0" smtClean="0"/>
              <a:t>Ficha de Monitoreo y Evaluación 2013-2014 realizadas a 188 programas y acciones</a:t>
            </a:r>
            <a:r>
              <a:rPr lang="es-ES_tradnl" dirty="0" smtClean="0"/>
              <a:t>. </a:t>
            </a:r>
            <a:r>
              <a:rPr dirty="0" smtClean="0"/>
              <a:t> </a:t>
            </a:r>
          </a:p>
          <a:p>
            <a:pPr algn="just">
              <a:buNone/>
            </a:pPr>
            <a:r>
              <a:rPr dirty="0" smtClean="0"/>
              <a:t> </a:t>
            </a:r>
          </a:p>
          <a:p>
            <a:endParaRPr lang="es-ES_tradnl" dirty="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smtClean="0"/>
              <a:t>CONCLUSIÓN</a:t>
            </a:r>
            <a:endParaRPr lang="es-ES_tradnl" dirty="0"/>
          </a:p>
        </p:txBody>
      </p:sp>
      <p:sp>
        <p:nvSpPr>
          <p:cNvPr id="3" name="Marcador de contenido 2"/>
          <p:cNvSpPr>
            <a:spLocks noGrp="1"/>
          </p:cNvSpPr>
          <p:nvPr>
            <p:ph idx="1"/>
          </p:nvPr>
        </p:nvSpPr>
        <p:spPr/>
        <p:txBody>
          <a:bodyPr>
            <a:normAutofit fontScale="77500" lnSpcReduction="20000"/>
          </a:bodyPr>
          <a:lstStyle/>
          <a:p>
            <a:pPr algn="just"/>
            <a:r>
              <a:rPr lang="es-ES_tradnl" dirty="0" smtClean="0"/>
              <a:t>Con lo aprendido en esta materia tuvimos la oportunidad de conceptualizar ese fenómeno que en los últimos años es palpable en la sociedad: la exigencia de resultados de impacto; aprendimos que la </a:t>
            </a:r>
            <a:r>
              <a:rPr lang="es-ES_tradnl" dirty="0" err="1" smtClean="0"/>
              <a:t>GpRD</a:t>
            </a:r>
            <a:r>
              <a:rPr lang="es-ES_tradnl" dirty="0" smtClean="0"/>
              <a:t> dejó atrás el modelo tradicional para establecer un modelo en el que la importancia radica en los logros.</a:t>
            </a:r>
          </a:p>
          <a:p>
            <a:pPr algn="just">
              <a:buNone/>
            </a:pPr>
            <a:r>
              <a:rPr lang="es-ES_tradnl" dirty="0" smtClean="0"/>
              <a:t>    Y para afianzar la </a:t>
            </a:r>
            <a:r>
              <a:rPr lang="es-ES_tradnl" dirty="0" err="1" smtClean="0"/>
              <a:t>GpRD</a:t>
            </a:r>
            <a:r>
              <a:rPr lang="es-ES_tradnl" dirty="0" smtClean="0"/>
              <a:t> conocimos la herramienta llamada </a:t>
            </a:r>
            <a:r>
              <a:rPr lang="es-ES_tradnl" dirty="0" err="1" smtClean="0"/>
              <a:t>PbR</a:t>
            </a:r>
            <a:r>
              <a:rPr lang="es-ES_tradnl" dirty="0" smtClean="0"/>
              <a:t> a a través de la cual es posible sustentar las decisiones presupuestales y garantizar  calidad en el  gasto público  </a:t>
            </a:r>
          </a:p>
          <a:p>
            <a:pPr algn="just">
              <a:buNone/>
            </a:pPr>
            <a:r>
              <a:rPr lang="es-ES_tradnl" dirty="0" smtClean="0"/>
              <a:t>    Tal como aprendimos el </a:t>
            </a:r>
            <a:r>
              <a:rPr lang="es-ES_tradnl" dirty="0" err="1" smtClean="0"/>
              <a:t>PbR</a:t>
            </a:r>
            <a:r>
              <a:rPr lang="es-ES_tradnl" dirty="0" smtClean="0"/>
              <a:t> encierra los programas presupuestarios en un ciclo de planeación-programación-</a:t>
            </a:r>
            <a:r>
              <a:rPr lang="es-ES_tradnl" dirty="0" err="1" smtClean="0"/>
              <a:t>presupuestación</a:t>
            </a:r>
            <a:r>
              <a:rPr lang="es-ES_tradnl" dirty="0" smtClean="0"/>
              <a:t>-ejercicio-control-seguimiento-evaluación-rendición de cuentas. </a:t>
            </a:r>
            <a:endParaRPr lang="es-ES_tradnl" dirty="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algn="just"/>
            <a:r>
              <a:rPr lang="es-ES_tradnl" dirty="0" smtClean="0"/>
              <a:t>Y es conforme a este ciclo que presento en este trabajo, el proyecto “Consideraciones para el proceso presupuestario </a:t>
            </a:r>
            <a:r>
              <a:rPr dirty="0" smtClean="0"/>
              <a:t>2016</a:t>
            </a:r>
            <a:r>
              <a:rPr lang="es-ES_tradnl" dirty="0" smtClean="0"/>
              <a:t>”, realizado por el CONEVAL, organismo público descentralizado, y cuyo objetivo era en el momento de su realización, brindar un panorama amplio para la aprobación del </a:t>
            </a:r>
            <a:r>
              <a:rPr lang="es-ES_tradnl" dirty="0" err="1" smtClean="0"/>
              <a:t>prespuesto</a:t>
            </a:r>
            <a:r>
              <a:rPr lang="es-ES_tradnl" dirty="0" smtClean="0"/>
              <a:t> del año que ya corre.  </a:t>
            </a:r>
            <a:r>
              <a:rPr dirty="0" smtClean="0"/>
              <a:t> </a:t>
            </a:r>
          </a:p>
          <a:p>
            <a:endParaRPr lang="es-ES_tradnl" dirty="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92500" lnSpcReduction="20000"/>
          </a:bodyPr>
          <a:lstStyle/>
          <a:p>
            <a:pPr algn="just"/>
            <a:r>
              <a:rPr lang="es-ES_tradnl" dirty="0" smtClean="0"/>
              <a:t>Este proyecto que se asume como un </a:t>
            </a:r>
            <a:r>
              <a:rPr lang="es-ES_tradnl" dirty="0" err="1" smtClean="0"/>
              <a:t>PbR</a:t>
            </a:r>
            <a:r>
              <a:rPr lang="es-ES_tradnl" dirty="0" smtClean="0"/>
              <a:t> generalizado de los principales de desarrollo del país me pareció de gran importancia y un excelente ejemplo de lo que hemos aprendido, ya que este proyecto de 164 páginas encierra datos, cifras, programas e impacto en cada uno de los municipios y entidades del país, enfocándose también en la calidad de éstos y analizando su duplicidad y emitiendo consideraciones sobre cambios y reestructuras, basadas en resultados de los tres años anteriores.</a:t>
            </a:r>
            <a:endParaRPr lang="es-ES_tradnl" dirty="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algn="just"/>
            <a:r>
              <a:rPr lang="es-ES_tradnl" dirty="0" smtClean="0"/>
              <a:t>En mi proceso personal de aprendizaje, representó un ejemplo claro y conciso de los pasos que deben seguirse para asignar recursos y buscar mejores resultados del gasto público.</a:t>
            </a:r>
          </a:p>
          <a:p>
            <a:pPr algn="just"/>
            <a:endParaRPr lang="es-ES_tradnl" dirty="0" smtClean="0"/>
          </a:p>
          <a:p>
            <a:pPr algn="just"/>
            <a:r>
              <a:rPr lang="es-ES_tradnl" dirty="0" smtClean="0"/>
              <a:t>Muy buena materia. Gracias.</a:t>
            </a:r>
            <a:endParaRPr lang="es-ES_tradnl"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533400"/>
            <a:ext cx="8229600" cy="5592763"/>
          </a:xfrm>
        </p:spPr>
        <p:txBody>
          <a:bodyPr>
            <a:normAutofit fontScale="70000" lnSpcReduction="20000"/>
          </a:bodyPr>
          <a:lstStyle/>
          <a:p>
            <a:pPr algn="just">
              <a:buNone/>
            </a:pPr>
            <a:r>
              <a:rPr lang="es-ES_tradnl" dirty="0" smtClean="0"/>
              <a:t>    </a:t>
            </a:r>
            <a:r>
              <a:rPr dirty="0" smtClean="0"/>
              <a:t>Ante </a:t>
            </a:r>
            <a:r>
              <a:rPr dirty="0"/>
              <a:t>una inminente caída de los recursos públicos en 2016 (</a:t>
            </a:r>
            <a:r>
              <a:rPr dirty="0" smtClean="0"/>
              <a:t>recurso</a:t>
            </a:r>
            <a:r>
              <a:rPr lang="es-ES_tradnl" dirty="0" smtClean="0"/>
              <a:t> </a:t>
            </a:r>
            <a:r>
              <a:rPr dirty="0" smtClean="0"/>
              <a:t>que </a:t>
            </a:r>
            <a:r>
              <a:rPr dirty="0"/>
              <a:t>provienen especialmente de los contribuyentes y de los ingresos petroleros, de todos los mexicanos), el CONEVAL preparó este documento para apoyar las decisiones presupuestales del Ejecutivo y del </a:t>
            </a:r>
            <a:r>
              <a:rPr dirty="0" smtClean="0"/>
              <a:t>Congreso. </a:t>
            </a:r>
          </a:p>
          <a:p>
            <a:pPr algn="just">
              <a:buNone/>
            </a:pPr>
            <a:r>
              <a:rPr lang="es-ES_tradnl" dirty="0" smtClean="0"/>
              <a:t>     </a:t>
            </a:r>
            <a:r>
              <a:rPr dirty="0" smtClean="0"/>
              <a:t>Se </a:t>
            </a:r>
            <a:r>
              <a:rPr dirty="0"/>
              <a:t>plantean dos posibles objetivos para el presupuesto social</a:t>
            </a:r>
            <a:r>
              <a:rPr dirty="0" smtClean="0"/>
              <a:t>:</a:t>
            </a:r>
            <a:endParaRPr lang="es-ES_tradnl" dirty="0" smtClean="0"/>
          </a:p>
          <a:p>
            <a:pPr algn="just">
              <a:buNone/>
            </a:pPr>
            <a:r>
              <a:rPr dirty="0" smtClean="0"/>
              <a:t> </a:t>
            </a:r>
          </a:p>
          <a:p>
            <a:pPr algn="just"/>
            <a:r>
              <a:rPr b="1" dirty="0"/>
              <a:t>1. Reducir la pobreza, especialmente la pobreza extrema. Dado el nivel de desigualdad histórico del país, mejorar la situación de quienes están en peor situación es una adecuada decisión de justicia distributiva</a:t>
            </a:r>
            <a:r>
              <a:rPr b="1" dirty="0" smtClean="0"/>
              <a:t>.</a:t>
            </a:r>
            <a:endParaRPr lang="es-ES_tradnl" b="1" dirty="0" smtClean="0"/>
          </a:p>
          <a:p>
            <a:pPr algn="just"/>
            <a:r>
              <a:rPr b="1" dirty="0" smtClean="0"/>
              <a:t> </a:t>
            </a:r>
          </a:p>
          <a:p>
            <a:pPr algn="just">
              <a:buNone/>
            </a:pPr>
            <a:r>
              <a:rPr lang="es-ES_tradnl" dirty="0" smtClean="0"/>
              <a:t>     </a:t>
            </a:r>
            <a:r>
              <a:rPr dirty="0" smtClean="0"/>
              <a:t>La </a:t>
            </a:r>
            <a:r>
              <a:rPr dirty="0"/>
              <a:t>propuesta además tiene la ventaja de que ya existe una medición concreta, de Estado, de la pobreza extrema, que se deriva de la Ley General de Desarrollo Social (LGDS). La pobreza extrema tiene un indicador concreto, basado en derechos sociales, y se mide en el país, las entidades federativas y los municipios de manera frecuente. Cada dos años para entidades y a nivel nacional, y cada cinco años para los municipios. </a:t>
            </a:r>
            <a:endParaRPr dirty="0" smtClean="0"/>
          </a:p>
          <a:p>
            <a:endParaRPr lang="es-ES_tradnl"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77500" lnSpcReduction="20000"/>
          </a:bodyPr>
          <a:lstStyle/>
          <a:p>
            <a:pPr algn="just"/>
            <a:r>
              <a:rPr b="1" dirty="0" smtClean="0"/>
              <a:t>2. El segundo posible objetivo social del presupuesto 2016 es aumentar el acceso efectivo de los derechos sociales. El desarrollo social es más amplio y complejo que reducir pobreza o pobreza extrema. La Constitución Mexicana, así como la propia LGDS e incluso el Plan Nacional de Desarrollo 2013-2018 señalan que el hilo conductor del quehacer gubernamental debiera ser el acceso efectivo a los derechos, especialmente los sociales.</a:t>
            </a:r>
            <a:endParaRPr lang="es-ES_tradnl" b="1" dirty="0" smtClean="0"/>
          </a:p>
          <a:p>
            <a:pPr algn="just"/>
            <a:endParaRPr lang="es-ES_tradnl" b="1" dirty="0" smtClean="0"/>
          </a:p>
          <a:p>
            <a:pPr algn="just">
              <a:buNone/>
            </a:pPr>
            <a:r>
              <a:rPr lang="es-ES_tradnl" dirty="0" smtClean="0"/>
              <a:t> </a:t>
            </a:r>
            <a:r>
              <a:rPr dirty="0" smtClean="0"/>
              <a:t>En </a:t>
            </a:r>
            <a:r>
              <a:rPr dirty="0"/>
              <a:t>este documento el CONEVAL propone </a:t>
            </a:r>
            <a:r>
              <a:rPr dirty="0" smtClean="0"/>
              <a:t>estrategia</a:t>
            </a:r>
            <a:r>
              <a:rPr lang="es-ES_tradnl" dirty="0"/>
              <a:t> </a:t>
            </a:r>
            <a:r>
              <a:rPr dirty="0" smtClean="0"/>
              <a:t>presupuestarias </a:t>
            </a:r>
            <a:r>
              <a:rPr dirty="0"/>
              <a:t>para ambos objetivos. </a:t>
            </a:r>
            <a:endParaRPr dirty="0" smtClean="0"/>
          </a:p>
          <a:p>
            <a:pPr algn="just">
              <a:buNone/>
            </a:pPr>
            <a:r>
              <a:rPr b="1" dirty="0" smtClean="0"/>
              <a:t> </a:t>
            </a:r>
          </a:p>
          <a:p>
            <a:endParaRPr lang="es-ES_tradnl" dirty="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533400"/>
            <a:ext cx="8229600" cy="5592763"/>
          </a:xfrm>
        </p:spPr>
        <p:txBody>
          <a:bodyPr>
            <a:normAutofit fontScale="77500" lnSpcReduction="20000"/>
          </a:bodyPr>
          <a:lstStyle/>
          <a:p>
            <a:r>
              <a:rPr dirty="0"/>
              <a:t>La primera sección explica cómo se mide la pobreza extrema y ofrece cifras históricas sobre regiones prioritarias. </a:t>
            </a:r>
          </a:p>
          <a:p>
            <a:r>
              <a:rPr dirty="0"/>
              <a:t>En la segunda sección se detallan las dimensiones de la pobreza y se determinan, a partir del análisis de los 233 programas y acciones sociales 2015, los posibles programas presupuestarios prioritarios para reducir las carencias en cada dimensión.</a:t>
            </a:r>
            <a:r>
              <a:rPr dirty="0" smtClean="0"/>
              <a:t> </a:t>
            </a:r>
          </a:p>
          <a:p>
            <a:r>
              <a:rPr dirty="0"/>
              <a:t>En la tercera sección se hace una explicación sobre el acceso efectivo a los derechos </a:t>
            </a:r>
            <a:r>
              <a:rPr dirty="0" smtClean="0"/>
              <a:t>sociales. </a:t>
            </a:r>
            <a:endParaRPr dirty="0"/>
          </a:p>
          <a:p>
            <a:r>
              <a:rPr dirty="0"/>
              <a:t>La cuarta sección señala, con base en el lnventario CONEVAL de Programas y Acciones Federales de Desarrollo Social, la existencia de programas similares, por cada uno de los derechos.</a:t>
            </a:r>
            <a:r>
              <a:rPr dirty="0" smtClean="0"/>
              <a:t> </a:t>
            </a:r>
          </a:p>
          <a:p>
            <a:r>
              <a:rPr dirty="0"/>
              <a:t>La última sección muestra el resumen del desempeño de los programas presupuestarios 2013- 2014, </a:t>
            </a:r>
          </a:p>
          <a:p>
            <a:endParaRPr lang="es-ES_tradnl"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sz="4000" dirty="0" smtClean="0">
                <a:solidFill>
                  <a:schemeClr val="accent1"/>
                </a:solidFill>
              </a:rPr>
              <a:t>PRIMER OBJETIVO: </a:t>
            </a:r>
          </a:p>
          <a:p>
            <a:pPr>
              <a:buNone/>
            </a:pPr>
            <a:endParaRPr lang="es-ES_tradnl" sz="4000" dirty="0" smtClean="0">
              <a:solidFill>
                <a:schemeClr val="accent1"/>
              </a:solidFill>
            </a:endParaRPr>
          </a:p>
          <a:p>
            <a:pPr>
              <a:buNone/>
            </a:pPr>
            <a:r>
              <a:rPr sz="4000" dirty="0" smtClean="0">
                <a:solidFill>
                  <a:schemeClr val="accent1"/>
                </a:solidFill>
              </a:rPr>
              <a:t>REDUCIR LA POBREZA EXTREMA </a:t>
            </a:r>
          </a:p>
          <a:p>
            <a:endParaRPr lang="es-ES_tradnl"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lnSpcReduction="10000"/>
          </a:bodyPr>
          <a:lstStyle/>
          <a:p>
            <a:r>
              <a:rPr dirty="0" smtClean="0"/>
              <a:t>Dimensiones para medir pobreza: </a:t>
            </a:r>
          </a:p>
          <a:p>
            <a:pPr>
              <a:buNone/>
            </a:pPr>
            <a:r>
              <a:rPr dirty="0" smtClean="0"/>
              <a:t>• Ingreso corriente per cápita </a:t>
            </a:r>
            <a:endParaRPr lang="es-ES_tradnl" dirty="0" smtClean="0"/>
          </a:p>
          <a:p>
            <a:pPr>
              <a:buNone/>
            </a:pPr>
            <a:r>
              <a:rPr dirty="0" smtClean="0"/>
              <a:t>• Rezago educativo</a:t>
            </a:r>
            <a:endParaRPr lang="es-ES_tradnl" dirty="0" smtClean="0"/>
          </a:p>
          <a:p>
            <a:pPr>
              <a:buNone/>
            </a:pPr>
            <a:r>
              <a:rPr dirty="0" smtClean="0"/>
              <a:t>• Acceso a servicios de salud </a:t>
            </a:r>
            <a:endParaRPr lang="es-ES_tradnl" dirty="0" smtClean="0"/>
          </a:p>
          <a:p>
            <a:pPr>
              <a:buNone/>
            </a:pPr>
            <a:r>
              <a:rPr dirty="0" smtClean="0"/>
              <a:t>• Acceso a seguridad social </a:t>
            </a:r>
          </a:p>
          <a:p>
            <a:pPr>
              <a:buNone/>
            </a:pPr>
            <a:r>
              <a:rPr dirty="0" smtClean="0"/>
              <a:t>• Calidad y espacios de la vivienda</a:t>
            </a:r>
            <a:endParaRPr lang="es-ES_tradnl" dirty="0" smtClean="0"/>
          </a:p>
          <a:p>
            <a:pPr>
              <a:buNone/>
            </a:pPr>
            <a:r>
              <a:rPr dirty="0" smtClean="0"/>
              <a:t>• Acceso a servicios básicos en la vivienda</a:t>
            </a:r>
            <a:endParaRPr lang="es-ES_tradnl" dirty="0" smtClean="0"/>
          </a:p>
          <a:p>
            <a:pPr>
              <a:buNone/>
            </a:pPr>
            <a:r>
              <a:rPr dirty="0" smtClean="0"/>
              <a:t>  Acceso a la alimentación </a:t>
            </a:r>
          </a:p>
          <a:p>
            <a:endParaRPr lang="es-ES_tradnl" dirty="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04800" y="762000"/>
            <a:ext cx="8686800" cy="5318125"/>
          </a:xfrm>
        </p:spPr>
        <p:txBody>
          <a:bodyPr>
            <a:normAutofit fontScale="62500" lnSpcReduction="20000"/>
          </a:bodyPr>
          <a:lstStyle/>
          <a:p>
            <a:pPr algn="just"/>
            <a:r>
              <a:rPr dirty="0" smtClean="0"/>
              <a:t>En 2012 había 53.3 millones de personas pobres en México (45.5% del total), frente a 52.8 millones (46.1%) en 2010.</a:t>
            </a:r>
            <a:endParaRPr lang="es-ES_tradnl" dirty="0" smtClean="0"/>
          </a:p>
          <a:p>
            <a:pPr algn="just">
              <a:buNone/>
            </a:pPr>
            <a:r>
              <a:rPr dirty="0" smtClean="0"/>
              <a:t> </a:t>
            </a:r>
          </a:p>
          <a:p>
            <a:pPr algn="just"/>
            <a:r>
              <a:rPr dirty="0" smtClean="0"/>
              <a:t>Asimismo, para el mismo periodo, 11.5 millones de personas se encontraban en pobreza extrema (9.8 por ciento el total), en relación a 12.9 millones (11.3 por ciento).</a:t>
            </a:r>
            <a:endParaRPr lang="es-ES_tradnl" dirty="0" smtClean="0"/>
          </a:p>
          <a:p>
            <a:pPr algn="just">
              <a:buNone/>
            </a:pPr>
            <a:r>
              <a:rPr dirty="0" smtClean="0"/>
              <a:t> </a:t>
            </a:r>
          </a:p>
          <a:p>
            <a:pPr algn="just"/>
            <a:r>
              <a:rPr dirty="0" smtClean="0"/>
              <a:t>La medición de 2012 se basa en una población total de 117.3 millones de personas, y la de 2010, en 114.5 millones, calculadas con información de CONAPO que utiliza el INEGI.</a:t>
            </a:r>
            <a:endParaRPr lang="es-ES_tradnl" dirty="0" smtClean="0"/>
          </a:p>
          <a:p>
            <a:pPr algn="just">
              <a:buNone/>
            </a:pPr>
            <a:r>
              <a:rPr dirty="0" smtClean="0"/>
              <a:t> </a:t>
            </a:r>
          </a:p>
          <a:p>
            <a:pPr algn="just"/>
            <a:r>
              <a:rPr dirty="0" smtClean="0"/>
              <a:t>Entre 2010 y 2012 disminuyeron en porcentaje y número de personas las carencias por rezago educativo; acceso a los servicios de salud; calidad y espacios de la vivienda; acceso a los servicios básicos en la vivienda, y acceso a la alimentación.</a:t>
            </a:r>
            <a:endParaRPr lang="es-ES_tradnl" dirty="0" smtClean="0"/>
          </a:p>
          <a:p>
            <a:pPr algn="just">
              <a:buNone/>
            </a:pPr>
            <a:r>
              <a:rPr dirty="0" smtClean="0"/>
              <a:t> </a:t>
            </a:r>
          </a:p>
          <a:p>
            <a:pPr algn="just"/>
            <a:r>
              <a:rPr dirty="0" smtClean="0"/>
              <a:t>Ese no fue el caso con la carencia por acceso a la seguridad social y el número de personas con un ingreso inferior a la línea de bienestar y con un ingreso inferior a la línea de bienestar mínimo. </a:t>
            </a:r>
          </a:p>
          <a:p>
            <a:endParaRPr lang="es-ES_tradnl" dirty="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04800" y="914400"/>
            <a:ext cx="8686800" cy="5638800"/>
          </a:xfrm>
        </p:spPr>
        <p:txBody>
          <a:bodyPr>
            <a:normAutofit fontScale="92500" lnSpcReduction="20000"/>
          </a:bodyPr>
          <a:lstStyle/>
          <a:p>
            <a:pPr algn="just"/>
            <a:r>
              <a:rPr dirty="0" smtClean="0"/>
              <a:t>A nivel estatal, entre 2010 y 2012, la pobreza extrema por número de personas aumentó en Puebla (57 mil), Jalisco (54 mil), Michoacán (52 mil), Nayarit (46 mil) y Quintana Roo (35 mil). </a:t>
            </a:r>
          </a:p>
          <a:p>
            <a:pPr algn="just"/>
            <a:r>
              <a:rPr dirty="0" smtClean="0"/>
              <a:t>La pobreza extrema disminuyó en el Estado de México (395 mil), Veracruz (327 mil), Chiapas (256 mil), Oaxaca (217 mil) y Chihuahua (96 mil). </a:t>
            </a:r>
          </a:p>
          <a:p>
            <a:pPr algn="just"/>
            <a:r>
              <a:rPr dirty="0" smtClean="0"/>
              <a:t>La pobreza extrema en porcentaje se incrementó en Colima (60 por ciento), Nayarit(43 por ciento) y Nuevo León (33 por ciento). </a:t>
            </a:r>
          </a:p>
          <a:p>
            <a:pPr algn="just"/>
            <a:r>
              <a:rPr dirty="0" smtClean="0"/>
              <a:t>En contraste, se registró una disminución en Zacatecas (31 por ciento), Estado de México (33 por ciento) y Chihuahua (42 por ciento). </a:t>
            </a:r>
          </a:p>
          <a:p>
            <a:endParaRPr lang="es-ES_tradnl"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Viajes">
  <a:themeElements>
    <a:clrScheme name="Viajes">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Viajes">
      <a:majorFont>
        <a:latin typeface="Franklin Gothic Medium"/>
        <a:ea typeface=""/>
        <a:cs typeface=""/>
        <a:font script="Jpan" typeface="ヒラギノ角ゴ Pro W6"/>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ＭＳ Ｐゴシック"/>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Viajes">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Viajes.thmx</Template>
  <TotalTime>92</TotalTime>
  <Words>2477</Words>
  <Application>Microsoft Macintosh PowerPoint</Application>
  <PresentationFormat>Presentación en pantalla (4:3)</PresentationFormat>
  <Paragraphs>114</Paragraphs>
  <Slides>29</Slides>
  <Notes>0</Notes>
  <HiddenSlides>0</HiddenSlides>
  <MMClips>0</MMClips>
  <ScaleCrop>false</ScaleCrop>
  <HeadingPairs>
    <vt:vector size="4" baseType="variant">
      <vt:variant>
        <vt:lpstr>Plantilla de diseño</vt:lpstr>
      </vt:variant>
      <vt:variant>
        <vt:i4>1</vt:i4>
      </vt:variant>
      <vt:variant>
        <vt:lpstr>Títulos de diapositiva</vt:lpstr>
      </vt:variant>
      <vt:variant>
        <vt:i4>29</vt:i4>
      </vt:variant>
    </vt:vector>
  </HeadingPairs>
  <TitlesOfParts>
    <vt:vector size="30" baseType="lpstr">
      <vt:lpstr>Viajes</vt:lpstr>
      <vt:lpstr>PRODUCTO INTEGRADOR PROPUESTA DE PBR PARA LA FEDERACIÓN, CONEVAL  </vt:lpstr>
      <vt:lpstr>MATERIA: Gestión para resultados     DOCENTE: Mtra. Magda Elizabeth Jan Argüello  ALUMNO: JESSICA BONIFAZ ESTRADA        ALUMNO: JESSICA BONIFAZ ESTRADA</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EJEMPLO: CARENCIA POR CALIDAD Y ESPACIOS DE LA VIVIENDA   </vt:lpstr>
      <vt:lpstr>Diapositiva 16</vt:lpstr>
      <vt:lpstr>Programas que contribuyen</vt:lpstr>
      <vt:lpstr>Diapositiva 18</vt:lpstr>
      <vt:lpstr>Diapositiva 19</vt:lpstr>
      <vt:lpstr>Diapositiva 20</vt:lpstr>
      <vt:lpstr>Ejemplo: alimentación</vt:lpstr>
      <vt:lpstr>Diapositiva 22</vt:lpstr>
      <vt:lpstr>Diapositiva 23</vt:lpstr>
      <vt:lpstr>Diapositiva 24</vt:lpstr>
      <vt:lpstr>Diapositiva 25</vt:lpstr>
      <vt:lpstr>CONCLUSIÓN</vt:lpstr>
      <vt:lpstr>Diapositiva 27</vt:lpstr>
      <vt:lpstr>Diapositiva 28</vt:lpstr>
      <vt:lpstr>Diapositiva 29</vt:lpstr>
    </vt:vector>
  </TitlesOfParts>
  <Company>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PRODUCTO INTEGRADOR PbR CONEVAL (</dc:title>
  <dc:creator>Alfonso Grajales</dc:creator>
  <cp:lastModifiedBy>Alfonso Grajales</cp:lastModifiedBy>
  <cp:revision>12</cp:revision>
  <dcterms:created xsi:type="dcterms:W3CDTF">2016-03-17T07:07:27Z</dcterms:created>
  <dcterms:modified xsi:type="dcterms:W3CDTF">2016-03-17T07:07:59Z</dcterms:modified>
</cp:coreProperties>
</file>