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78" r:id="rId3"/>
    <p:sldId id="279" r:id="rId4"/>
    <p:sldId id="280" r:id="rId5"/>
    <p:sldId id="281" r:id="rId6"/>
    <p:sldId id="282" r:id="rId7"/>
    <p:sldId id="283" r:id="rId8"/>
    <p:sldId id="284" r:id="rId9"/>
    <p:sldId id="285" r:id="rId10"/>
    <p:sldId id="286" r:id="rId11"/>
    <p:sldId id="287" r:id="rId12"/>
    <p:sldId id="256" r:id="rId13"/>
    <p:sldId id="263" r:id="rId14"/>
    <p:sldId id="264" r:id="rId15"/>
    <p:sldId id="265" r:id="rId16"/>
    <p:sldId id="261" r:id="rId17"/>
    <p:sldId id="269" r:id="rId18"/>
    <p:sldId id="270" r:id="rId19"/>
    <p:sldId id="267" r:id="rId20"/>
    <p:sldId id="271" r:id="rId21"/>
    <p:sldId id="272" r:id="rId22"/>
    <p:sldId id="273" r:id="rId23"/>
    <p:sldId id="274" r:id="rId24"/>
    <p:sldId id="275" r:id="rId2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93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ulina\Documents\IAP\Estad&#237;stica\tare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ulina\Documents\IAP\Estad&#237;stica\tare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ulina\Documents\IAP\Estad&#237;stica\tare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s-MX"/>
              <a:t>Estatura de 60 trabajadores del departamento de limpia municipal de SCLC.</a:t>
            </a:r>
            <a:endParaRPr lang="en-US"/>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s-MX"/>
        </a:p>
      </c:txPr>
    </c:title>
    <c:autoTitleDeleted val="0"/>
    <c:plotArea>
      <c:layout/>
      <c:barChart>
        <c:barDir val="col"/>
        <c:grouping val="clustered"/>
        <c:varyColors val="0"/>
        <c:ser>
          <c:idx val="1"/>
          <c:order val="1"/>
          <c:tx>
            <c:strRef>
              <c:f>Hoja3!$B$1</c:f>
              <c:strCache>
                <c:ptCount val="1"/>
                <c:pt idx="0">
                  <c:v>Estaturas (xi)</c:v>
                </c:pt>
              </c:strCache>
            </c:strRef>
          </c:tx>
          <c:spPr>
            <a:gradFill rotWithShape="1">
              <a:gsLst>
                <a:gs pos="0">
                  <a:schemeClr val="accent2">
                    <a:tint val="96000"/>
                    <a:satMod val="130000"/>
                    <a:lumMod val="114000"/>
                  </a:schemeClr>
                </a:gs>
                <a:gs pos="60000">
                  <a:schemeClr val="accent2">
                    <a:tint val="100000"/>
                    <a:satMod val="106000"/>
                    <a:lumMod val="110000"/>
                  </a:schemeClr>
                </a:gs>
                <a:gs pos="100000">
                  <a:schemeClr val="accent2"/>
                </a:gs>
              </a:gsLst>
              <a:lin ang="5400000" scaled="0"/>
            </a:gradFill>
            <a:ln>
              <a:noFill/>
            </a:ln>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c:spPr>
          <c:invertIfNegative val="0"/>
          <c:cat>
            <c:numRef>
              <c:f>Hoja3!$B$2:$B$16</c:f>
              <c:numCache>
                <c:formatCode>General</c:formatCode>
                <c:ptCount val="15"/>
                <c:pt idx="0">
                  <c:v>1.52</c:v>
                </c:pt>
                <c:pt idx="1">
                  <c:v>1.54</c:v>
                </c:pt>
                <c:pt idx="2">
                  <c:v>1.55</c:v>
                </c:pt>
                <c:pt idx="3">
                  <c:v>1.58</c:v>
                </c:pt>
                <c:pt idx="4">
                  <c:v>1.6</c:v>
                </c:pt>
                <c:pt idx="5">
                  <c:v>1.62</c:v>
                </c:pt>
                <c:pt idx="6">
                  <c:v>1.64</c:v>
                </c:pt>
                <c:pt idx="7">
                  <c:v>1.66</c:v>
                </c:pt>
                <c:pt idx="8">
                  <c:v>1.7</c:v>
                </c:pt>
                <c:pt idx="9">
                  <c:v>1.71</c:v>
                </c:pt>
                <c:pt idx="10">
                  <c:v>1.73</c:v>
                </c:pt>
                <c:pt idx="11">
                  <c:v>1.74</c:v>
                </c:pt>
                <c:pt idx="12">
                  <c:v>1.77</c:v>
                </c:pt>
                <c:pt idx="13">
                  <c:v>1.8</c:v>
                </c:pt>
                <c:pt idx="14">
                  <c:v>1.83</c:v>
                </c:pt>
              </c:numCache>
            </c:numRef>
          </c:cat>
          <c:val>
            <c:numRef>
              <c:f>Hoja3!$C$2:$C$16</c:f>
              <c:numCache>
                <c:formatCode>General</c:formatCode>
                <c:ptCount val="15"/>
                <c:pt idx="0">
                  <c:v>1</c:v>
                </c:pt>
                <c:pt idx="1">
                  <c:v>5</c:v>
                </c:pt>
                <c:pt idx="2">
                  <c:v>4</c:v>
                </c:pt>
                <c:pt idx="3">
                  <c:v>5</c:v>
                </c:pt>
                <c:pt idx="4">
                  <c:v>2</c:v>
                </c:pt>
                <c:pt idx="5">
                  <c:v>4</c:v>
                </c:pt>
                <c:pt idx="6">
                  <c:v>7</c:v>
                </c:pt>
                <c:pt idx="7">
                  <c:v>3</c:v>
                </c:pt>
                <c:pt idx="8">
                  <c:v>5</c:v>
                </c:pt>
                <c:pt idx="9">
                  <c:v>8</c:v>
                </c:pt>
                <c:pt idx="10">
                  <c:v>6</c:v>
                </c:pt>
                <c:pt idx="11">
                  <c:v>5</c:v>
                </c:pt>
                <c:pt idx="12">
                  <c:v>3</c:v>
                </c:pt>
                <c:pt idx="13">
                  <c:v>1</c:v>
                </c:pt>
                <c:pt idx="14">
                  <c:v>1</c:v>
                </c:pt>
              </c:numCache>
            </c:numRef>
          </c:val>
        </c:ser>
        <c:dLbls>
          <c:showLegendKey val="0"/>
          <c:showVal val="0"/>
          <c:showCatName val="0"/>
          <c:showSerName val="0"/>
          <c:showPercent val="0"/>
          <c:showBubbleSize val="0"/>
        </c:dLbls>
        <c:gapWidth val="100"/>
        <c:overlap val="-24"/>
        <c:axId val="341600384"/>
        <c:axId val="341595680"/>
        <c:extLst>
          <c:ext xmlns:c15="http://schemas.microsoft.com/office/drawing/2012/chart" uri="{02D57815-91ED-43cb-92C2-25804820EDAC}">
            <c15:filteredBarSeries>
              <c15:ser>
                <c:idx val="0"/>
                <c:order val="0"/>
                <c:tx>
                  <c:v>frecuencia</c:v>
                </c:tx>
                <c:spPr>
                  <a:gradFill rotWithShape="1">
                    <a:gsLst>
                      <a:gs pos="0">
                        <a:schemeClr val="accent1">
                          <a:tint val="96000"/>
                          <a:satMod val="130000"/>
                          <a:lumMod val="114000"/>
                        </a:schemeClr>
                      </a:gs>
                      <a:gs pos="60000">
                        <a:schemeClr val="accent1">
                          <a:tint val="100000"/>
                          <a:satMod val="106000"/>
                          <a:lumMod val="110000"/>
                        </a:schemeClr>
                      </a:gs>
                      <a:gs pos="100000">
                        <a:schemeClr val="accent1"/>
                      </a:gs>
                    </a:gsLst>
                    <a:lin ang="5400000" scaled="0"/>
                  </a:gradFill>
                  <a:ln>
                    <a:noFill/>
                  </a:ln>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c:spPr>
                <c:invertIfNegative val="0"/>
                <c:cat>
                  <c:numRef>
                    <c:extLst>
                      <c:ext uri="{02D57815-91ED-43cb-92C2-25804820EDAC}">
                        <c15:formulaRef>
                          <c15:sqref>Hoja3!$B$2:$B$16</c15:sqref>
                        </c15:formulaRef>
                      </c:ext>
                    </c:extLst>
                    <c:numCache>
                      <c:formatCode>General</c:formatCode>
                      <c:ptCount val="15"/>
                      <c:pt idx="0">
                        <c:v>1.52</c:v>
                      </c:pt>
                      <c:pt idx="1">
                        <c:v>1.54</c:v>
                      </c:pt>
                      <c:pt idx="2">
                        <c:v>1.55</c:v>
                      </c:pt>
                      <c:pt idx="3">
                        <c:v>1.58</c:v>
                      </c:pt>
                      <c:pt idx="4">
                        <c:v>1.6</c:v>
                      </c:pt>
                      <c:pt idx="5">
                        <c:v>1.62</c:v>
                      </c:pt>
                      <c:pt idx="6">
                        <c:v>1.64</c:v>
                      </c:pt>
                      <c:pt idx="7">
                        <c:v>1.66</c:v>
                      </c:pt>
                      <c:pt idx="8">
                        <c:v>1.7</c:v>
                      </c:pt>
                      <c:pt idx="9">
                        <c:v>1.71</c:v>
                      </c:pt>
                      <c:pt idx="10">
                        <c:v>1.73</c:v>
                      </c:pt>
                      <c:pt idx="11">
                        <c:v>1.74</c:v>
                      </c:pt>
                      <c:pt idx="12">
                        <c:v>1.77</c:v>
                      </c:pt>
                      <c:pt idx="13">
                        <c:v>1.8</c:v>
                      </c:pt>
                      <c:pt idx="14">
                        <c:v>1.83</c:v>
                      </c:pt>
                    </c:numCache>
                  </c:numRef>
                </c:cat>
                <c:val>
                  <c:numRef>
                    <c:extLst>
                      <c:ext uri="{02D57815-91ED-43cb-92C2-25804820EDAC}">
                        <c15:formulaRef>
                          <c15:sqref>Hoja3!$B$2:$B$16</c15:sqref>
                        </c15:formulaRef>
                      </c:ext>
                    </c:extLst>
                    <c:numCache>
                      <c:formatCode>General</c:formatCode>
                      <c:ptCount val="15"/>
                      <c:pt idx="0">
                        <c:v>1.52</c:v>
                      </c:pt>
                      <c:pt idx="1">
                        <c:v>1.54</c:v>
                      </c:pt>
                      <c:pt idx="2">
                        <c:v>1.55</c:v>
                      </c:pt>
                      <c:pt idx="3">
                        <c:v>1.58</c:v>
                      </c:pt>
                      <c:pt idx="4">
                        <c:v>1.6</c:v>
                      </c:pt>
                      <c:pt idx="5">
                        <c:v>1.62</c:v>
                      </c:pt>
                      <c:pt idx="6">
                        <c:v>1.64</c:v>
                      </c:pt>
                      <c:pt idx="7">
                        <c:v>1.66</c:v>
                      </c:pt>
                      <c:pt idx="8">
                        <c:v>1.7</c:v>
                      </c:pt>
                      <c:pt idx="9">
                        <c:v>1.71</c:v>
                      </c:pt>
                      <c:pt idx="10">
                        <c:v>1.73</c:v>
                      </c:pt>
                      <c:pt idx="11">
                        <c:v>1.74</c:v>
                      </c:pt>
                      <c:pt idx="12">
                        <c:v>1.77</c:v>
                      </c:pt>
                      <c:pt idx="13">
                        <c:v>1.8</c:v>
                      </c:pt>
                      <c:pt idx="14">
                        <c:v>1.83</c:v>
                      </c:pt>
                    </c:numCache>
                  </c:numRef>
                </c:val>
              </c15:ser>
            </c15:filteredBarSeries>
          </c:ext>
        </c:extLst>
      </c:barChart>
      <c:catAx>
        <c:axId val="341600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41595680"/>
        <c:crosses val="autoZero"/>
        <c:auto val="1"/>
        <c:lblAlgn val="ctr"/>
        <c:lblOffset val="100"/>
        <c:noMultiLvlLbl val="0"/>
      </c:catAx>
      <c:valAx>
        <c:axId val="3415956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41600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Grafica de Dispersión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s-MX"/>
        </a:p>
      </c:txPr>
    </c:title>
    <c:autoTitleDeleted val="0"/>
    <c:plotArea>
      <c:layout>
        <c:manualLayout>
          <c:layoutTarget val="inner"/>
          <c:xMode val="edge"/>
          <c:yMode val="edge"/>
          <c:x val="0.1425915952058987"/>
          <c:y val="0.15768562205115472"/>
          <c:w val="0.81113045001077999"/>
          <c:h val="0.68309626136113211"/>
        </c:manualLayout>
      </c:layout>
      <c:scatterChart>
        <c:scatterStyle val="lineMarker"/>
        <c:varyColors val="0"/>
        <c:ser>
          <c:idx val="0"/>
          <c:order val="0"/>
          <c:tx>
            <c:strRef>
              <c:f>Hoja6!$C$1</c:f>
              <c:strCache>
                <c:ptCount val="1"/>
                <c:pt idx="0">
                  <c:v>HIJO (Yi)</c:v>
                </c:pt>
              </c:strCache>
            </c:strRef>
          </c:tx>
          <c:spPr>
            <a:ln w="25400" cap="rnd">
              <a:noFill/>
              <a:round/>
            </a:ln>
            <a:effectLst>
              <a:outerShdw blurRad="47625" dist="38100" dir="5400000" sy="98000" rotWithShape="0">
                <a:srgbClr val="000000">
                  <a:alpha val="48000"/>
                </a:srgbClr>
              </a:outerShdw>
            </a:effectLst>
          </c:spPr>
          <c:marker>
            <c:symbol val="circle"/>
            <c:size val="5"/>
            <c:spPr>
              <a:gradFill rotWithShape="1">
                <a:gsLst>
                  <a:gs pos="0">
                    <a:schemeClr val="accent2">
                      <a:tint val="96000"/>
                      <a:satMod val="130000"/>
                      <a:lumMod val="114000"/>
                    </a:schemeClr>
                  </a:gs>
                  <a:gs pos="60000">
                    <a:schemeClr val="accent2">
                      <a:tint val="100000"/>
                      <a:satMod val="106000"/>
                      <a:lumMod val="110000"/>
                    </a:schemeClr>
                  </a:gs>
                  <a:gs pos="100000">
                    <a:schemeClr val="accent2"/>
                  </a:gs>
                </a:gsLst>
                <a:lin ang="5400000" scaled="0"/>
              </a:gradFill>
              <a:ln w="9525">
                <a:solidFill>
                  <a:schemeClr val="accent2"/>
                </a:solidFill>
                <a:round/>
              </a:ln>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c:spPr>
          </c:marker>
          <c:trendline>
            <c:spPr>
              <a:ln w="9525" cap="rnd">
                <a:solidFill>
                  <a:schemeClr val="accent2"/>
                </a:solidFill>
              </a:ln>
              <a:effectLst/>
            </c:spPr>
            <c:trendlineType val="linear"/>
            <c:dispRSqr val="0"/>
            <c:dispEq val="0"/>
          </c:trendline>
          <c:xVal>
            <c:numRef>
              <c:f>Hoja6!$B$2:$B$11</c:f>
              <c:numCache>
                <c:formatCode>General</c:formatCode>
                <c:ptCount val="10"/>
                <c:pt idx="0">
                  <c:v>1.7</c:v>
                </c:pt>
                <c:pt idx="1">
                  <c:v>1.77</c:v>
                </c:pt>
                <c:pt idx="2">
                  <c:v>1.68</c:v>
                </c:pt>
                <c:pt idx="3">
                  <c:v>1.75</c:v>
                </c:pt>
                <c:pt idx="4">
                  <c:v>1.8</c:v>
                </c:pt>
                <c:pt idx="5">
                  <c:v>1.75</c:v>
                </c:pt>
                <c:pt idx="6">
                  <c:v>1.69</c:v>
                </c:pt>
                <c:pt idx="7">
                  <c:v>1.72</c:v>
                </c:pt>
                <c:pt idx="8">
                  <c:v>1.71</c:v>
                </c:pt>
                <c:pt idx="9">
                  <c:v>1.73</c:v>
                </c:pt>
              </c:numCache>
            </c:numRef>
          </c:xVal>
          <c:yVal>
            <c:numRef>
              <c:f>Hoja6!$C$2:$C$11</c:f>
              <c:numCache>
                <c:formatCode>General</c:formatCode>
                <c:ptCount val="10"/>
                <c:pt idx="0">
                  <c:v>1.74</c:v>
                </c:pt>
                <c:pt idx="1">
                  <c:v>1.78</c:v>
                </c:pt>
                <c:pt idx="2">
                  <c:v>1.72</c:v>
                </c:pt>
                <c:pt idx="3">
                  <c:v>1.77</c:v>
                </c:pt>
                <c:pt idx="4">
                  <c:v>1.78</c:v>
                </c:pt>
                <c:pt idx="5">
                  <c:v>1.77</c:v>
                </c:pt>
                <c:pt idx="6">
                  <c:v>1.71</c:v>
                </c:pt>
                <c:pt idx="7">
                  <c:v>1.76</c:v>
                </c:pt>
                <c:pt idx="8">
                  <c:v>1.73</c:v>
                </c:pt>
                <c:pt idx="9">
                  <c:v>1.74</c:v>
                </c:pt>
              </c:numCache>
            </c:numRef>
          </c:yVal>
          <c:smooth val="0"/>
        </c:ser>
        <c:dLbls>
          <c:showLegendKey val="0"/>
          <c:showVal val="0"/>
          <c:showCatName val="0"/>
          <c:showSerName val="0"/>
          <c:showPercent val="0"/>
          <c:showBubbleSize val="0"/>
        </c:dLbls>
        <c:axId val="307583632"/>
        <c:axId val="307581280"/>
      </c:scatterChart>
      <c:valAx>
        <c:axId val="307583632"/>
        <c:scaling>
          <c:orientation val="minMax"/>
          <c:max val="1.8"/>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Padre</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MX"/>
            </a:p>
          </c:txPr>
        </c:title>
        <c:numFmt formatCode="General" sourceLinked="1"/>
        <c:majorTickMark val="out"/>
        <c:minorTickMark val="out"/>
        <c:tickLblPos val="nextTo"/>
        <c:spPr>
          <a:noFill/>
          <a:ln>
            <a:solidFill>
              <a:schemeClr val="tx2">
                <a:lumMod val="40000"/>
                <a:lumOff val="60000"/>
              </a:schemeClr>
            </a:solidFill>
          </a:ln>
          <a:effectLst>
            <a:glow>
              <a:schemeClr val="accent1"/>
            </a:glow>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07581280"/>
        <c:crosses val="autoZero"/>
        <c:crossBetween val="midCat"/>
      </c:valAx>
      <c:valAx>
        <c:axId val="30758128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Hijo</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MX"/>
            </a:p>
          </c:txPr>
        </c:title>
        <c:numFmt formatCode="General" sourceLinked="1"/>
        <c:majorTickMark val="out"/>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07583632"/>
        <c:crossesAt val="1.6500000000000001"/>
        <c:crossBetween val="midCat"/>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Grafica de Dispersión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s-MX"/>
        </a:p>
      </c:txPr>
    </c:title>
    <c:autoTitleDeleted val="0"/>
    <c:plotArea>
      <c:layout/>
      <c:scatterChart>
        <c:scatterStyle val="lineMarker"/>
        <c:varyColors val="0"/>
        <c:ser>
          <c:idx val="0"/>
          <c:order val="0"/>
          <c:tx>
            <c:strRef>
              <c:f>'Hoja6 (2)'!$C$1</c:f>
              <c:strCache>
                <c:ptCount val="1"/>
                <c:pt idx="0">
                  <c:v>FÍSICA (Yi)</c:v>
                </c:pt>
              </c:strCache>
            </c:strRef>
          </c:tx>
          <c:spPr>
            <a:ln w="25400" cap="rnd">
              <a:noFill/>
              <a:round/>
            </a:ln>
            <a:effectLst>
              <a:outerShdw blurRad="47625" dist="38100" dir="5400000" sy="98000" rotWithShape="0">
                <a:srgbClr val="000000">
                  <a:alpha val="48000"/>
                </a:srgbClr>
              </a:outerShdw>
            </a:effectLst>
          </c:spPr>
          <c:marker>
            <c:symbol val="circle"/>
            <c:size val="5"/>
            <c:spPr>
              <a:gradFill rotWithShape="1">
                <a:gsLst>
                  <a:gs pos="0">
                    <a:schemeClr val="accent2">
                      <a:tint val="96000"/>
                      <a:satMod val="130000"/>
                      <a:lumMod val="114000"/>
                    </a:schemeClr>
                  </a:gs>
                  <a:gs pos="60000">
                    <a:schemeClr val="accent2">
                      <a:tint val="100000"/>
                      <a:satMod val="106000"/>
                      <a:lumMod val="110000"/>
                    </a:schemeClr>
                  </a:gs>
                  <a:gs pos="100000">
                    <a:schemeClr val="accent2"/>
                  </a:gs>
                </a:gsLst>
                <a:lin ang="5400000" scaled="0"/>
              </a:gradFill>
              <a:ln w="9525">
                <a:solidFill>
                  <a:schemeClr val="accent2"/>
                </a:solidFill>
                <a:round/>
              </a:ln>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c:spPr>
          </c:marker>
          <c:trendline>
            <c:spPr>
              <a:ln w="9525" cap="rnd">
                <a:solidFill>
                  <a:schemeClr val="accent2"/>
                </a:solidFill>
              </a:ln>
              <a:effectLst/>
            </c:spPr>
            <c:trendlineType val="linear"/>
            <c:dispRSqr val="0"/>
            <c:dispEq val="0"/>
          </c:trendline>
          <c:xVal>
            <c:numRef>
              <c:f>'Hoja6 (2)'!$B$2:$B$11</c:f>
              <c:numCache>
                <c:formatCode>General</c:formatCode>
                <c:ptCount val="10"/>
                <c:pt idx="0">
                  <c:v>2</c:v>
                </c:pt>
                <c:pt idx="1">
                  <c:v>4</c:v>
                </c:pt>
                <c:pt idx="2">
                  <c:v>5</c:v>
                </c:pt>
                <c:pt idx="3">
                  <c:v>5</c:v>
                </c:pt>
                <c:pt idx="4">
                  <c:v>6</c:v>
                </c:pt>
                <c:pt idx="5">
                  <c:v>6</c:v>
                </c:pt>
                <c:pt idx="6">
                  <c:v>7</c:v>
                </c:pt>
                <c:pt idx="7">
                  <c:v>7</c:v>
                </c:pt>
                <c:pt idx="8">
                  <c:v>8</c:v>
                </c:pt>
                <c:pt idx="9">
                  <c:v>9</c:v>
                </c:pt>
              </c:numCache>
            </c:numRef>
          </c:xVal>
          <c:yVal>
            <c:numRef>
              <c:f>'Hoja6 (2)'!$C$2:$C$11</c:f>
              <c:numCache>
                <c:formatCode>General</c:formatCode>
                <c:ptCount val="10"/>
                <c:pt idx="0">
                  <c:v>2</c:v>
                </c:pt>
                <c:pt idx="1">
                  <c:v>2</c:v>
                </c:pt>
                <c:pt idx="2">
                  <c:v>5</c:v>
                </c:pt>
                <c:pt idx="3">
                  <c:v>6</c:v>
                </c:pt>
                <c:pt idx="4">
                  <c:v>5</c:v>
                </c:pt>
                <c:pt idx="5">
                  <c:v>7</c:v>
                </c:pt>
                <c:pt idx="6">
                  <c:v>5</c:v>
                </c:pt>
                <c:pt idx="7">
                  <c:v>8</c:v>
                </c:pt>
                <c:pt idx="8">
                  <c:v>7</c:v>
                </c:pt>
                <c:pt idx="9">
                  <c:v>10</c:v>
                </c:pt>
              </c:numCache>
            </c:numRef>
          </c:yVal>
          <c:smooth val="0"/>
        </c:ser>
        <c:dLbls>
          <c:showLegendKey val="0"/>
          <c:showVal val="0"/>
          <c:showCatName val="0"/>
          <c:showSerName val="0"/>
          <c:showPercent val="0"/>
          <c:showBubbleSize val="0"/>
        </c:dLbls>
        <c:axId val="343278952"/>
        <c:axId val="343276600"/>
      </c:scatterChart>
      <c:valAx>
        <c:axId val="3432789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MATEMÁTICAS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MX"/>
            </a:p>
          </c:txPr>
        </c:title>
        <c:numFmt formatCode="General" sourceLinked="1"/>
        <c:majorTickMark val="in"/>
        <c:minorTickMark val="in"/>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43276600"/>
        <c:crosses val="autoZero"/>
        <c:crossBetween val="midCat"/>
      </c:valAx>
      <c:valAx>
        <c:axId val="3432766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FÍSICA</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MX"/>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343278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931F5E7-1DAE-4716-8D92-A3EF122F2EC8}" type="datetimeFigureOut">
              <a:rPr lang="es-MX" smtClean="0"/>
              <a:t>22/02/2016</a:t>
            </a:fld>
            <a:endParaRPr lang="es-MX"/>
          </a:p>
        </p:txBody>
      </p:sp>
      <p:sp>
        <p:nvSpPr>
          <p:cNvPr id="8" name="Slide Number Placeholder 7"/>
          <p:cNvSpPr>
            <a:spLocks noGrp="1"/>
          </p:cNvSpPr>
          <p:nvPr>
            <p:ph type="sldNum" sz="quarter" idx="11"/>
          </p:nvPr>
        </p:nvSpPr>
        <p:spPr/>
        <p:txBody>
          <a:bodyPr/>
          <a:lstStyle/>
          <a:p>
            <a:fld id="{9C955A1E-70C9-4476-9559-E506BCDD8482}"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22/02/2016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22/02/2016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31F5E7-1DAE-4716-8D92-A3EF122F2EC8}" type="datetimeFigureOut">
              <a:rPr lang="es-MX" smtClean="0"/>
              <a:t>22/02/2016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931F5E7-1DAE-4716-8D92-A3EF122F2EC8}" type="datetimeFigureOut">
              <a:rPr lang="es-MX" smtClean="0"/>
              <a:t>22/02/2016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931F5E7-1DAE-4716-8D92-A3EF122F2EC8}" type="datetimeFigureOut">
              <a:rPr lang="es-MX" smtClean="0"/>
              <a:t>22/02/2016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931F5E7-1DAE-4716-8D92-A3EF122F2EC8}" type="datetimeFigureOut">
              <a:rPr lang="es-MX" smtClean="0"/>
              <a:t>22/02/2016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955A1E-70C9-4476-9559-E506BCDD8482}"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931F5E7-1DAE-4716-8D92-A3EF122F2EC8}" type="datetimeFigureOut">
              <a:rPr lang="es-MX" smtClean="0"/>
              <a:t>22/02/2016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1F5E7-1DAE-4716-8D92-A3EF122F2EC8}" type="datetimeFigureOut">
              <a:rPr lang="es-MX" smtClean="0"/>
              <a:t>22/02/2016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22/02/2016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22/02/2016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931F5E7-1DAE-4716-8D92-A3EF122F2EC8}" type="datetimeFigureOut">
              <a:rPr lang="es-MX" smtClean="0"/>
              <a:t>22/02/2016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C955A1E-70C9-4476-9559-E506BCDD8482}"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Error%20est&#225;ndar.docx"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chart" Target="../charts/char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chart" Target="../charts/chart3.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68761" y="1196752"/>
            <a:ext cx="2953512" cy="2016224"/>
          </a:xfrm>
        </p:spPr>
        <p:txBody>
          <a:bodyPr>
            <a:noAutofit/>
          </a:bodyPr>
          <a:lstStyle/>
          <a:p>
            <a:pPr algn="just"/>
            <a:r>
              <a:rPr lang="es-MX" sz="3200" dirty="0" smtClean="0"/>
              <a:t>ESTADÍSTICA DESCRIPTIVA Y CONTROL DE LECTURA.</a:t>
            </a:r>
            <a:endParaRPr lang="en-US" sz="3200" dirty="0"/>
          </a:p>
        </p:txBody>
      </p:sp>
      <p:pic>
        <p:nvPicPr>
          <p:cNvPr id="7" name="Marcador de posición de imagen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237" t="-6546" r="-6663" b="-6998"/>
          <a:stretch/>
        </p:blipFill>
        <p:spPr>
          <a:xfrm rot="20996638">
            <a:off x="4042691" y="736252"/>
            <a:ext cx="4037904" cy="4025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texto 5"/>
          <p:cNvSpPr>
            <a:spLocks noGrp="1"/>
          </p:cNvSpPr>
          <p:nvPr>
            <p:ph type="body" sz="half" idx="2"/>
          </p:nvPr>
        </p:nvSpPr>
        <p:spPr>
          <a:xfrm>
            <a:off x="785264" y="3573016"/>
            <a:ext cx="3066656" cy="2249424"/>
          </a:xfrm>
        </p:spPr>
        <p:txBody>
          <a:bodyPr>
            <a:noAutofit/>
          </a:bodyPr>
          <a:lstStyle/>
          <a:p>
            <a:pPr algn="just"/>
            <a:r>
              <a:rPr lang="es-MX" sz="1800" b="1" dirty="0" smtClean="0"/>
              <a:t>Paulina Rubalcava Guillén</a:t>
            </a:r>
          </a:p>
          <a:p>
            <a:pPr algn="just"/>
            <a:endParaRPr lang="es-MX" sz="1800" dirty="0"/>
          </a:p>
          <a:p>
            <a:pPr algn="just"/>
            <a:r>
              <a:rPr lang="es-MX" sz="1800" dirty="0" smtClean="0"/>
              <a:t>3er Cuatrimestre de la Maestría en Administración y Políticas Públicas.</a:t>
            </a:r>
          </a:p>
          <a:p>
            <a:pPr algn="just"/>
            <a:endParaRPr lang="es-MX" sz="1800" dirty="0" smtClean="0"/>
          </a:p>
          <a:p>
            <a:pPr algn="just"/>
            <a:r>
              <a:rPr lang="es-MX" sz="1800" dirty="0" smtClean="0"/>
              <a:t>Estadística Administrativa</a:t>
            </a:r>
            <a:endParaRPr lang="es-MX" sz="1800" dirty="0"/>
          </a:p>
          <a:p>
            <a:endParaRPr lang="en-US" sz="1800" dirty="0"/>
          </a:p>
        </p:txBody>
      </p:sp>
    </p:spTree>
    <p:extLst>
      <p:ext uri="{BB962C8B-B14F-4D97-AF65-F5344CB8AC3E}">
        <p14:creationId xmlns:p14="http://schemas.microsoft.com/office/powerpoint/2010/main" val="272059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9512" y="332656"/>
            <a:ext cx="8172400" cy="6130589"/>
          </a:xfrm>
          <a:prstGeom prst="rect">
            <a:avLst/>
          </a:prstGeom>
        </p:spPr>
        <p:txBody>
          <a:bodyPr wrap="square">
            <a:spAutoFit/>
          </a:bodyPr>
          <a:lstStyle/>
          <a:p>
            <a:pPr marL="228600" algn="just">
              <a:lnSpc>
                <a:spcPct val="107000"/>
              </a:lnSpc>
              <a:spcAft>
                <a:spcPts val="800"/>
              </a:spcAft>
            </a:pPr>
            <a:r>
              <a:rPr lang="es-MX" sz="1400" b="1" dirty="0">
                <a:latin typeface="Calibri" panose="020F0502020204030204" pitchFamily="34" charset="0"/>
                <a:ea typeface="Calibri" panose="020F0502020204030204" pitchFamily="34" charset="0"/>
                <a:cs typeface="Times New Roman" panose="02020603050405020304" pitchFamily="18" charset="0"/>
              </a:rPr>
              <a:t>Análisis no paramétricos: </a:t>
            </a:r>
            <a:r>
              <a:rPr lang="es-MX" sz="1400" dirty="0">
                <a:latin typeface="Calibri" panose="020F0502020204030204" pitchFamily="34" charset="0"/>
                <a:ea typeface="Calibri" panose="020F0502020204030204" pitchFamily="34" charset="0"/>
                <a:cs typeface="Times New Roman" panose="02020603050405020304" pitchFamily="18" charset="0"/>
              </a:rPr>
              <a:t>Para realizar análisis no paramétricos debe partirse de las siguientes consideraciones:</a:t>
            </a:r>
          </a:p>
          <a:p>
            <a:pPr marL="228600" algn="just">
              <a:lnSpc>
                <a:spcPct val="107000"/>
              </a:lnSpc>
              <a:spcAft>
                <a:spcPts val="0"/>
              </a:spcAft>
            </a:pPr>
            <a:r>
              <a:rPr lang="es-MX" sz="1400" dirty="0">
                <a:latin typeface="Calibri" panose="020F0502020204030204" pitchFamily="34" charset="0"/>
                <a:ea typeface="Calibri" panose="020F0502020204030204" pitchFamily="34" charset="0"/>
                <a:cs typeface="Times New Roman" panose="02020603050405020304" pitchFamily="18" charset="0"/>
              </a:rPr>
              <a:t>1. La mayoría de estos análisis no requieren de presupuestos acerca de la forma de la distribución poblacional. Aceptan distribuciones no normales.</a:t>
            </a:r>
          </a:p>
          <a:p>
            <a:pPr marL="228600" algn="just">
              <a:lnSpc>
                <a:spcPct val="107000"/>
              </a:lnSpc>
              <a:spcAft>
                <a:spcPts val="0"/>
              </a:spcAft>
            </a:pPr>
            <a:r>
              <a:rPr lang="es-MX" sz="1400" dirty="0">
                <a:latin typeface="Calibri" panose="020F0502020204030204" pitchFamily="34" charset="0"/>
                <a:ea typeface="Calibri" panose="020F0502020204030204" pitchFamily="34" charset="0"/>
                <a:cs typeface="Times New Roman" panose="02020603050405020304" pitchFamily="18" charset="0"/>
              </a:rPr>
              <a:t>2. Las variables no necesariamente tienen que estar medidas en un nivel por intervalos o de razón; pueden analizar datos nominales u ordinales. De hecho, si se quieren aplicar análisis no paramétricos a datos por intervalos o razón, éstos se resumen a categorías discretas (a unas cuantas). Las variables deben ser categóricas.</a:t>
            </a:r>
          </a:p>
          <a:p>
            <a:pPr marL="228600" algn="just">
              <a:lnSpc>
                <a:spcPct val="107000"/>
              </a:lnSpc>
              <a:spcAft>
                <a:spcPts val="0"/>
              </a:spcAft>
            </a:pPr>
            <a:r>
              <a:rPr lang="es-MX" sz="1400" dirty="0">
                <a:latin typeface="Calibri" panose="020F0502020204030204" pitchFamily="34" charset="0"/>
                <a:ea typeface="Calibri" panose="020F0502020204030204" pitchFamily="34" charset="0"/>
                <a:cs typeface="Times New Roman" panose="02020603050405020304" pitchFamily="18" charset="0"/>
              </a:rPr>
              <a:t> </a:t>
            </a:r>
          </a:p>
          <a:p>
            <a:pPr marL="228600" algn="just">
              <a:lnSpc>
                <a:spcPct val="107000"/>
              </a:lnSpc>
              <a:spcAft>
                <a:spcPts val="0"/>
              </a:spcAft>
            </a:pPr>
            <a:r>
              <a:rPr lang="es-MX" sz="1400" b="1" dirty="0">
                <a:latin typeface="Calibri" panose="020F0502020204030204" pitchFamily="34" charset="0"/>
                <a:ea typeface="Calibri" panose="020F0502020204030204" pitchFamily="34" charset="0"/>
                <a:cs typeface="Times New Roman" panose="02020603050405020304" pitchFamily="18" charset="0"/>
              </a:rPr>
              <a:t>Métodos estadísticos:</a:t>
            </a:r>
            <a:endParaRPr lang="es-MX"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sz="1400" u="sng" dirty="0">
                <a:latin typeface="Calibri" panose="020F0502020204030204" pitchFamily="34" charset="0"/>
                <a:ea typeface="Calibri" panose="020F0502020204030204" pitchFamily="34" charset="0"/>
                <a:cs typeface="Times New Roman" panose="02020603050405020304" pitchFamily="18" charset="0"/>
              </a:rPr>
              <a:t>Análisis de varianza factorial (ANOVA de varios factores): </a:t>
            </a:r>
            <a:r>
              <a:rPr lang="es-MX" sz="1400" dirty="0">
                <a:latin typeface="Calibri" panose="020F0502020204030204" pitchFamily="34" charset="0"/>
                <a:ea typeface="Calibri" panose="020F0502020204030204" pitchFamily="34" charset="0"/>
                <a:cs typeface="Times New Roman" panose="02020603050405020304" pitchFamily="18" charset="0"/>
              </a:rPr>
              <a:t>Evaluar el efecto de dos o más variables independientes sobre una variable dependiente. </a:t>
            </a:r>
          </a:p>
          <a:p>
            <a:pPr marL="342900" lvl="0" indent="-342900" algn="just">
              <a:lnSpc>
                <a:spcPct val="107000"/>
              </a:lnSpc>
              <a:spcAft>
                <a:spcPts val="0"/>
              </a:spcAft>
              <a:buFont typeface="Symbol" panose="05050102010706020507" pitchFamily="18" charset="2"/>
              <a:buChar char=""/>
            </a:pPr>
            <a:r>
              <a:rPr lang="es-MX" sz="1400" u="sng" dirty="0">
                <a:latin typeface="Calibri" panose="020F0502020204030204" pitchFamily="34" charset="0"/>
                <a:ea typeface="Calibri" panose="020F0502020204030204" pitchFamily="34" charset="0"/>
                <a:cs typeface="Times New Roman" panose="02020603050405020304" pitchFamily="18" charset="0"/>
              </a:rPr>
              <a:t>Análisis de covarianza (ANCOVA):</a:t>
            </a:r>
            <a:r>
              <a:rPr lang="es-MX" sz="1400" dirty="0">
                <a:latin typeface="Calibri" panose="020F0502020204030204" pitchFamily="34" charset="0"/>
                <a:ea typeface="Calibri" panose="020F0502020204030204" pitchFamily="34" charset="0"/>
                <a:cs typeface="Times New Roman" panose="02020603050405020304" pitchFamily="18" charset="0"/>
              </a:rPr>
              <a:t> Analizar la relación entre una variable dependiente y dos o más independientes, al eliminar y controlar el efecto de al menos una de estas variables </a:t>
            </a:r>
            <a:r>
              <a:rPr lang="es-MX" sz="1400" dirty="0" smtClean="0">
                <a:latin typeface="Calibri" panose="020F0502020204030204" pitchFamily="34" charset="0"/>
                <a:ea typeface="Calibri" panose="020F0502020204030204" pitchFamily="34" charset="0"/>
                <a:cs typeface="Times New Roman" panose="02020603050405020304" pitchFamily="18" charset="0"/>
              </a:rPr>
              <a:t>independientes. </a:t>
            </a:r>
          </a:p>
          <a:p>
            <a:pPr marL="342900" lvl="0" indent="-342900" algn="just">
              <a:lnSpc>
                <a:spcPct val="107000"/>
              </a:lnSpc>
              <a:spcAft>
                <a:spcPts val="0"/>
              </a:spcAft>
              <a:buFont typeface="Symbol" panose="05050102010706020507" pitchFamily="18" charset="2"/>
              <a:buChar char=""/>
            </a:pPr>
            <a:r>
              <a:rPr lang="es-MX" sz="1400" u="sng" dirty="0" smtClean="0">
                <a:latin typeface="Calibri" panose="020F0502020204030204" pitchFamily="34" charset="0"/>
                <a:ea typeface="Calibri" panose="020F0502020204030204" pitchFamily="34" charset="0"/>
                <a:cs typeface="Times New Roman" panose="02020603050405020304" pitchFamily="18" charset="0"/>
              </a:rPr>
              <a:t>Regresión </a:t>
            </a:r>
            <a:r>
              <a:rPr lang="es-MX" sz="1400" u="sng" dirty="0">
                <a:latin typeface="Calibri" panose="020F0502020204030204" pitchFamily="34" charset="0"/>
                <a:ea typeface="Calibri" panose="020F0502020204030204" pitchFamily="34" charset="0"/>
                <a:cs typeface="Times New Roman" panose="02020603050405020304" pitchFamily="18" charset="0"/>
              </a:rPr>
              <a:t>múltiple: </a:t>
            </a:r>
            <a:r>
              <a:rPr lang="es-MX" sz="1400" dirty="0">
                <a:latin typeface="Calibri" panose="020F0502020204030204" pitchFamily="34" charset="0"/>
                <a:ea typeface="Calibri" panose="020F0502020204030204" pitchFamily="34" charset="0"/>
                <a:cs typeface="Times New Roman" panose="02020603050405020304" pitchFamily="18" charset="0"/>
              </a:rPr>
              <a:t>Evaluar el efecto de dos o más variables independientes sobre una variable dependiente, así como predecir el valor de la variable dependiente con una o más variables independientes, y estimar cuál es la independiente que mejor </a:t>
            </a:r>
            <a:r>
              <a:rPr lang="es-MX" sz="1400" dirty="0" smtClean="0">
                <a:latin typeface="Calibri" panose="020F0502020204030204" pitchFamily="34" charset="0"/>
                <a:ea typeface="Calibri" panose="020F0502020204030204" pitchFamily="34" charset="0"/>
                <a:cs typeface="Times New Roman" panose="02020603050405020304" pitchFamily="18" charset="0"/>
              </a:rPr>
              <a:t>predice las </a:t>
            </a:r>
            <a:r>
              <a:rPr lang="es-MX" sz="1400" dirty="0">
                <a:latin typeface="Calibri" panose="020F0502020204030204" pitchFamily="34" charset="0"/>
                <a:ea typeface="Calibri" panose="020F0502020204030204" pitchFamily="34" charset="0"/>
                <a:cs typeface="Times New Roman" panose="02020603050405020304" pitchFamily="18" charset="0"/>
              </a:rPr>
              <a:t>puntuaciones de la variable dependiente. Se trata de una extensión de la regresión lineal</a:t>
            </a:r>
            <a:r>
              <a:rPr lang="es-MX" sz="1400"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0"/>
              </a:spcAft>
              <a:buFont typeface="Symbol" panose="05050102010706020507" pitchFamily="18" charset="2"/>
              <a:buChar char=""/>
            </a:pPr>
            <a:r>
              <a:rPr lang="es-MX" sz="1400" u="sng" dirty="0" smtClean="0">
                <a:latin typeface="Calibri" panose="020F0502020204030204" pitchFamily="34" charset="0"/>
                <a:ea typeface="Calibri" panose="020F0502020204030204" pitchFamily="34" charset="0"/>
                <a:cs typeface="Times New Roman" panose="02020603050405020304" pitchFamily="18" charset="0"/>
              </a:rPr>
              <a:t>Análisis </a:t>
            </a:r>
            <a:r>
              <a:rPr lang="es-MX" sz="1400" u="sng" dirty="0">
                <a:latin typeface="Calibri" panose="020F0502020204030204" pitchFamily="34" charset="0"/>
                <a:ea typeface="Calibri" panose="020F0502020204030204" pitchFamily="34" charset="0"/>
                <a:cs typeface="Times New Roman" panose="02020603050405020304" pitchFamily="18" charset="0"/>
              </a:rPr>
              <a:t>multivariado de varianza (MANOVA): </a:t>
            </a:r>
            <a:r>
              <a:rPr lang="es-MX" sz="1400" dirty="0">
                <a:latin typeface="Calibri" panose="020F0502020204030204" pitchFamily="34" charset="0"/>
                <a:ea typeface="Calibri" panose="020F0502020204030204" pitchFamily="34" charset="0"/>
                <a:cs typeface="Times New Roman" panose="02020603050405020304" pitchFamily="18" charset="0"/>
              </a:rPr>
              <a:t>Analizar la relación entre dos o más variables independientes y dos o más variables dependientes.</a:t>
            </a:r>
          </a:p>
          <a:p>
            <a:pPr marL="342900" lvl="0" indent="-342900" algn="just">
              <a:lnSpc>
                <a:spcPct val="107000"/>
              </a:lnSpc>
              <a:spcAft>
                <a:spcPts val="0"/>
              </a:spcAft>
              <a:buFont typeface="Symbol" panose="05050102010706020507" pitchFamily="18" charset="2"/>
              <a:buChar char=""/>
            </a:pPr>
            <a:r>
              <a:rPr lang="es-MX" sz="1400" u="sng" dirty="0" smtClean="0">
                <a:latin typeface="Calibri" panose="020F0502020204030204" pitchFamily="34" charset="0"/>
                <a:ea typeface="Calibri" panose="020F0502020204030204" pitchFamily="34" charset="0"/>
                <a:cs typeface="Times New Roman" panose="02020603050405020304" pitchFamily="18" charset="0"/>
              </a:rPr>
              <a:t>Análisis </a:t>
            </a:r>
            <a:r>
              <a:rPr lang="es-MX" sz="1400" u="sng" dirty="0">
                <a:latin typeface="Calibri" panose="020F0502020204030204" pitchFamily="34" charset="0"/>
                <a:ea typeface="Calibri" panose="020F0502020204030204" pitchFamily="34" charset="0"/>
                <a:cs typeface="Times New Roman" panose="02020603050405020304" pitchFamily="18" charset="0"/>
              </a:rPr>
              <a:t>lineal de patrones (PATH):</a:t>
            </a:r>
            <a:r>
              <a:rPr lang="es-MX" sz="1400" dirty="0">
                <a:latin typeface="Calibri" panose="020F0502020204030204" pitchFamily="34" charset="0"/>
                <a:ea typeface="Calibri" panose="020F0502020204030204" pitchFamily="34" charset="0"/>
                <a:cs typeface="Times New Roman" panose="02020603050405020304" pitchFamily="18" charset="0"/>
              </a:rPr>
              <a:t> Determinar y representar interrelaciones entre variables a partir de regresiones, así como analizar la magnitud de la influencia de algunas variables sobre otras, influencia directa e indirecta. Es un modelo causal.</a:t>
            </a:r>
          </a:p>
          <a:p>
            <a:pPr marL="342900" lvl="0" indent="-342900" algn="just">
              <a:lnSpc>
                <a:spcPct val="107000"/>
              </a:lnSpc>
              <a:spcAft>
                <a:spcPts val="0"/>
              </a:spcAft>
              <a:buFont typeface="Symbol" panose="05050102010706020507" pitchFamily="18" charset="2"/>
              <a:buChar char=""/>
            </a:pPr>
            <a:r>
              <a:rPr lang="es-MX" sz="1400" u="sng" dirty="0" smtClean="0">
                <a:latin typeface="Calibri" panose="020F0502020204030204" pitchFamily="34" charset="0"/>
                <a:ea typeface="Calibri" panose="020F0502020204030204" pitchFamily="34" charset="0"/>
                <a:cs typeface="Times New Roman" panose="02020603050405020304" pitchFamily="18" charset="0"/>
              </a:rPr>
              <a:t>Análisis </a:t>
            </a:r>
            <a:r>
              <a:rPr lang="es-MX" sz="1400" u="sng" dirty="0">
                <a:latin typeface="Calibri" panose="020F0502020204030204" pitchFamily="34" charset="0"/>
                <a:ea typeface="Calibri" panose="020F0502020204030204" pitchFamily="34" charset="0"/>
                <a:cs typeface="Times New Roman" panose="02020603050405020304" pitchFamily="18" charset="0"/>
              </a:rPr>
              <a:t>discriminante:</a:t>
            </a:r>
            <a:r>
              <a:rPr lang="es-MX" sz="1400" dirty="0">
                <a:latin typeface="Calibri" panose="020F0502020204030204" pitchFamily="34" charset="0"/>
                <a:ea typeface="Calibri" panose="020F0502020204030204" pitchFamily="34" charset="0"/>
                <a:cs typeface="Times New Roman" panose="02020603050405020304" pitchFamily="18" charset="0"/>
              </a:rPr>
              <a:t> Construir un modelo predictivo para pronosticar el grupo de pertenencia de un caso a partir de las características observadas de cada caso (predecir la pertenencia de un caso a una de las categorías de la variable dependiente, sobre la base de dos o más independientes</a:t>
            </a:r>
            <a:r>
              <a:rPr lang="es-MX" sz="1400" dirty="0" smtClean="0">
                <a:latin typeface="Calibri" panose="020F0502020204030204" pitchFamily="34" charset="0"/>
                <a:ea typeface="Calibri" panose="020F0502020204030204" pitchFamily="34" charset="0"/>
                <a:cs typeface="Times New Roman" panose="02020603050405020304" pitchFamily="18" charset="0"/>
              </a:rPr>
              <a:t>)</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503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188640"/>
            <a:ext cx="8136904" cy="6744923"/>
          </a:xfrm>
          <a:prstGeom prst="rect">
            <a:avLst/>
          </a:prstGeom>
        </p:spPr>
        <p:txBody>
          <a:bodyPr wrap="square">
            <a:spAutoFit/>
          </a:bodyPr>
          <a:lstStyle/>
          <a:p>
            <a:pPr marL="214630" algn="just">
              <a:lnSpc>
                <a:spcPct val="107000"/>
              </a:lnSpc>
              <a:spcAft>
                <a:spcPts val="0"/>
              </a:spcAft>
            </a:pPr>
            <a:r>
              <a:rPr lang="es-MX" sz="1600" b="1" dirty="0">
                <a:latin typeface="Calibri" panose="020F0502020204030204" pitchFamily="34" charset="0"/>
                <a:ea typeface="Calibri" panose="020F0502020204030204" pitchFamily="34" charset="0"/>
                <a:cs typeface="Times New Roman" panose="02020603050405020304" pitchFamily="18" charset="0"/>
              </a:rPr>
              <a:t>Las </a:t>
            </a:r>
            <a:r>
              <a:rPr lang="es-MX" sz="1600" b="1" i="1" dirty="0">
                <a:latin typeface="Calibri" panose="020F0502020204030204" pitchFamily="34" charset="0"/>
                <a:ea typeface="Calibri" panose="020F0502020204030204" pitchFamily="34" charset="0"/>
                <a:cs typeface="Times New Roman" panose="02020603050405020304" pitchFamily="18" charset="0"/>
              </a:rPr>
              <a:t>pruebas no paramétricas más utilizadas </a:t>
            </a:r>
            <a:r>
              <a:rPr lang="es-MX" sz="1600" b="1" dirty="0">
                <a:latin typeface="Calibri" panose="020F0502020204030204" pitchFamily="34" charset="0"/>
                <a:ea typeface="Calibri" panose="020F0502020204030204" pitchFamily="34" charset="0"/>
                <a:cs typeface="Times New Roman" panose="02020603050405020304" pitchFamily="18" charset="0"/>
              </a:rPr>
              <a:t>son: </a:t>
            </a:r>
            <a:endParaRPr lang="es-MX" sz="1600" b="1" dirty="0" smtClean="0">
              <a:latin typeface="Calibri" panose="020F0502020204030204" pitchFamily="34" charset="0"/>
              <a:ea typeface="Calibri" panose="020F0502020204030204" pitchFamily="34" charset="0"/>
              <a:cs typeface="Times New Roman" panose="02020603050405020304" pitchFamily="18" charset="0"/>
            </a:endParaRPr>
          </a:p>
          <a:p>
            <a:pPr marL="214630" algn="just">
              <a:lnSpc>
                <a:spcPct val="107000"/>
              </a:lnSpc>
              <a:spcAft>
                <a:spcPts val="0"/>
              </a:spcAft>
            </a:pPr>
            <a:r>
              <a:rPr lang="es-MX" sz="1600" dirty="0" smtClean="0">
                <a:latin typeface="Calibri" panose="020F0502020204030204" pitchFamily="34" charset="0"/>
                <a:ea typeface="Calibri" panose="020F0502020204030204" pitchFamily="34" charset="0"/>
                <a:cs typeface="Times New Roman" panose="02020603050405020304" pitchFamily="18" charset="0"/>
              </a:rPr>
              <a:t>1</a:t>
            </a:r>
            <a:r>
              <a:rPr lang="es-MX" sz="1600" dirty="0">
                <a:latin typeface="Calibri" panose="020F0502020204030204" pitchFamily="34" charset="0"/>
                <a:ea typeface="Calibri" panose="020F0502020204030204" pitchFamily="34" charset="0"/>
                <a:cs typeface="Times New Roman" panose="02020603050405020304" pitchFamily="18" charset="0"/>
              </a:rPr>
              <a:t>. </a:t>
            </a:r>
            <a:r>
              <a:rPr lang="es-MX" sz="1600" u="sng" dirty="0">
                <a:latin typeface="Calibri" panose="020F0502020204030204" pitchFamily="34" charset="0"/>
                <a:ea typeface="Calibri" panose="020F0502020204030204" pitchFamily="34" charset="0"/>
                <a:cs typeface="Times New Roman" panose="02020603050405020304" pitchFamily="18" charset="0"/>
              </a:rPr>
              <a:t>La </a:t>
            </a:r>
            <a:r>
              <a:rPr lang="es-MX" sz="1600" i="1" u="sng" dirty="0" err="1">
                <a:latin typeface="Calibri" panose="020F0502020204030204" pitchFamily="34" charset="0"/>
                <a:ea typeface="Calibri" panose="020F0502020204030204" pitchFamily="34" charset="0"/>
                <a:cs typeface="Times New Roman" panose="02020603050405020304" pitchFamily="18" charset="0"/>
              </a:rPr>
              <a:t>chi</a:t>
            </a:r>
            <a:r>
              <a:rPr lang="es-MX" sz="1600" i="1" u="sng" dirty="0">
                <a:latin typeface="Calibri" panose="020F0502020204030204" pitchFamily="34" charset="0"/>
                <a:ea typeface="Calibri" panose="020F0502020204030204" pitchFamily="34" charset="0"/>
                <a:cs typeface="Times New Roman" panose="02020603050405020304" pitchFamily="18" charset="0"/>
              </a:rPr>
              <a:t> </a:t>
            </a:r>
            <a:r>
              <a:rPr lang="es-MX" sz="1600" u="sng" dirty="0">
                <a:latin typeface="Calibri" panose="020F0502020204030204" pitchFamily="34" charset="0"/>
                <a:ea typeface="Calibri" panose="020F0502020204030204" pitchFamily="34" charset="0"/>
                <a:cs typeface="Times New Roman" panose="02020603050405020304" pitchFamily="18" charset="0"/>
              </a:rPr>
              <a:t>cuadrada:</a:t>
            </a:r>
            <a:r>
              <a:rPr lang="es-MX" sz="1600" dirty="0">
                <a:latin typeface="Calibri" panose="020F0502020204030204" pitchFamily="34" charset="0"/>
                <a:ea typeface="Calibri" panose="020F0502020204030204" pitchFamily="34" charset="0"/>
                <a:cs typeface="Times New Roman" panose="02020603050405020304" pitchFamily="18" charset="0"/>
              </a:rPr>
              <a:t> Prueba estadística para evaluar hipótesis acerca de la relación entre dos variables categóricas. Se calcula por medio de una </a:t>
            </a:r>
            <a:r>
              <a:rPr lang="es-MX" sz="1600" i="1" dirty="0">
                <a:latin typeface="Calibri" panose="020F0502020204030204" pitchFamily="34" charset="0"/>
                <a:ea typeface="Calibri" panose="020F0502020204030204" pitchFamily="34" charset="0"/>
                <a:cs typeface="Times New Roman" panose="02020603050405020304" pitchFamily="18" charset="0"/>
              </a:rPr>
              <a:t>tabla de contingencia o tabulación cruzada, </a:t>
            </a:r>
            <a:r>
              <a:rPr lang="es-MX" sz="1600" dirty="0">
                <a:latin typeface="Calibri" panose="020F0502020204030204" pitchFamily="34" charset="0"/>
                <a:ea typeface="Calibri" panose="020F0502020204030204" pitchFamily="34" charset="0"/>
                <a:cs typeface="Times New Roman" panose="02020603050405020304" pitchFamily="18" charset="0"/>
              </a:rPr>
              <a:t>que es un cuadro de dos dimensiones, y cada dimensión contiene una variable. A su vez, cada variable se subdivide en dos o más categorías.</a:t>
            </a:r>
          </a:p>
          <a:p>
            <a:pPr marL="21463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2. </a:t>
            </a:r>
            <a:r>
              <a:rPr lang="es-MX" sz="1600" u="sng" dirty="0">
                <a:latin typeface="Calibri" panose="020F0502020204030204" pitchFamily="34" charset="0"/>
                <a:ea typeface="Calibri" panose="020F0502020204030204" pitchFamily="34" charset="0"/>
                <a:cs typeface="Times New Roman" panose="02020603050405020304" pitchFamily="18" charset="0"/>
              </a:rPr>
              <a:t>Los coeficientes de correlación e independencia para tabulaciones cruzadas</a:t>
            </a:r>
            <a:r>
              <a:rPr lang="es-MX" sz="1600" dirty="0">
                <a:latin typeface="Calibri" panose="020F0502020204030204" pitchFamily="34" charset="0"/>
                <a:ea typeface="Calibri" panose="020F0502020204030204" pitchFamily="34" charset="0"/>
                <a:cs typeface="Times New Roman" panose="02020603050405020304" pitchFamily="18" charset="0"/>
              </a:rPr>
              <a:t>: existen </a:t>
            </a:r>
            <a:r>
              <a:rPr lang="es-MX" sz="1600" i="1" dirty="0">
                <a:latin typeface="Calibri" panose="020F0502020204030204" pitchFamily="34" charset="0"/>
                <a:ea typeface="Calibri" panose="020F0502020204030204" pitchFamily="34" charset="0"/>
                <a:cs typeface="Times New Roman" panose="02020603050405020304" pitchFamily="18" charset="0"/>
              </a:rPr>
              <a:t>otros coeficientes </a:t>
            </a:r>
            <a:r>
              <a:rPr lang="es-MX" sz="1600" dirty="0">
                <a:latin typeface="Calibri" panose="020F0502020204030204" pitchFamily="34" charset="0"/>
                <a:ea typeface="Calibri" panose="020F0502020204030204" pitchFamily="34" charset="0"/>
                <a:cs typeface="Times New Roman" panose="02020603050405020304" pitchFamily="18" charset="0"/>
              </a:rPr>
              <a:t>para evaluar si las variables incluidas en la tabla de contingencia o tabulación cruzada están correlacionadas.</a:t>
            </a:r>
          </a:p>
          <a:p>
            <a:pPr marL="21463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3. </a:t>
            </a:r>
            <a:r>
              <a:rPr lang="es-MX" sz="1600" u="sng" dirty="0">
                <a:latin typeface="Calibri" panose="020F0502020204030204" pitchFamily="34" charset="0"/>
                <a:ea typeface="Calibri" panose="020F0502020204030204" pitchFamily="34" charset="0"/>
                <a:cs typeface="Times New Roman" panose="02020603050405020304" pitchFamily="18" charset="0"/>
              </a:rPr>
              <a:t>Los coeficientes de correlación por rangos ordenados de </a:t>
            </a:r>
            <a:r>
              <a:rPr lang="es-MX" sz="1600" u="sng" dirty="0" err="1">
                <a:latin typeface="Calibri" panose="020F0502020204030204" pitchFamily="34" charset="0"/>
                <a:ea typeface="Calibri" panose="020F0502020204030204" pitchFamily="34" charset="0"/>
                <a:cs typeface="Times New Roman" panose="02020603050405020304" pitchFamily="18" charset="0"/>
              </a:rPr>
              <a:t>Spearman</a:t>
            </a:r>
            <a:r>
              <a:rPr lang="es-MX" sz="1600" u="sng" dirty="0">
                <a:latin typeface="Calibri" panose="020F0502020204030204" pitchFamily="34" charset="0"/>
                <a:ea typeface="Calibri" panose="020F0502020204030204" pitchFamily="34" charset="0"/>
                <a:cs typeface="Times New Roman" panose="02020603050405020304" pitchFamily="18" charset="0"/>
              </a:rPr>
              <a:t> y Kendall:</a:t>
            </a:r>
            <a:r>
              <a:rPr lang="es-MX" sz="1600" dirty="0">
                <a:latin typeface="Calibri" panose="020F0502020204030204" pitchFamily="34" charset="0"/>
                <a:ea typeface="Calibri" panose="020F0502020204030204" pitchFamily="34" charset="0"/>
                <a:cs typeface="Times New Roman" panose="02020603050405020304" pitchFamily="18" charset="0"/>
              </a:rPr>
              <a:t> Coeficientes </a:t>
            </a:r>
            <a:r>
              <a:rPr lang="es-MX" sz="1600" i="1" dirty="0">
                <a:latin typeface="Calibri" panose="020F0502020204030204" pitchFamily="34" charset="0"/>
                <a:ea typeface="Calibri" panose="020F0502020204030204" pitchFamily="34" charset="0"/>
                <a:cs typeface="Times New Roman" panose="02020603050405020304" pitchFamily="18" charset="0"/>
              </a:rPr>
              <a:t>rho </a:t>
            </a:r>
            <a:r>
              <a:rPr lang="es-MX" sz="1600" dirty="0">
                <a:latin typeface="Calibri" panose="020F0502020204030204" pitchFamily="34" charset="0"/>
                <a:ea typeface="Calibri" panose="020F0502020204030204" pitchFamily="34" charset="0"/>
                <a:cs typeface="Times New Roman" panose="02020603050405020304" pitchFamily="18" charset="0"/>
              </a:rPr>
              <a:t>de </a:t>
            </a:r>
            <a:r>
              <a:rPr lang="es-MX" sz="1600" dirty="0" err="1">
                <a:latin typeface="Calibri" panose="020F0502020204030204" pitchFamily="34" charset="0"/>
                <a:ea typeface="Calibri" panose="020F0502020204030204" pitchFamily="34" charset="0"/>
                <a:cs typeface="Times New Roman" panose="02020603050405020304" pitchFamily="18" charset="0"/>
              </a:rPr>
              <a:t>Spearman</a:t>
            </a:r>
            <a:r>
              <a:rPr lang="es-MX" sz="1600" dirty="0">
                <a:latin typeface="Calibri" panose="020F0502020204030204" pitchFamily="34" charset="0"/>
                <a:ea typeface="Calibri" panose="020F0502020204030204" pitchFamily="34" charset="0"/>
                <a:cs typeface="Times New Roman" panose="02020603050405020304" pitchFamily="18" charset="0"/>
              </a:rPr>
              <a:t> y </a:t>
            </a:r>
            <a:r>
              <a:rPr lang="es-MX" sz="1600" i="1" dirty="0">
                <a:latin typeface="Calibri" panose="020F0502020204030204" pitchFamily="34" charset="0"/>
                <a:ea typeface="Calibri" panose="020F0502020204030204" pitchFamily="34" charset="0"/>
                <a:cs typeface="Times New Roman" panose="02020603050405020304" pitchFamily="18" charset="0"/>
              </a:rPr>
              <a:t>tau </a:t>
            </a:r>
            <a:r>
              <a:rPr lang="es-MX" sz="1600" dirty="0">
                <a:latin typeface="Calibri" panose="020F0502020204030204" pitchFamily="34" charset="0"/>
                <a:ea typeface="Calibri" panose="020F0502020204030204" pitchFamily="34" charset="0"/>
                <a:cs typeface="Times New Roman" panose="02020603050405020304" pitchFamily="18" charset="0"/>
              </a:rPr>
              <a:t>de Kendall Son medidas de correlación para variables en un nivel de medición ordinal; los individuos u objetos de la muestra pueden ordenarse por rangos</a:t>
            </a:r>
            <a:r>
              <a:rPr lang="es-MX" sz="1600" dirty="0" smtClean="0">
                <a:latin typeface="Calibri" panose="020F0502020204030204" pitchFamily="34" charset="0"/>
                <a:ea typeface="Calibri" panose="020F0502020204030204" pitchFamily="34" charset="0"/>
                <a:cs typeface="Times New Roman" panose="02020603050405020304" pitchFamily="18" charset="0"/>
              </a:rPr>
              <a:t>.</a:t>
            </a:r>
          </a:p>
          <a:p>
            <a:pPr marL="214630" algn="just">
              <a:lnSpc>
                <a:spcPct val="107000"/>
              </a:lnSpc>
              <a:spcAft>
                <a:spcPts val="0"/>
              </a:spcAft>
            </a:pPr>
            <a:endParaRPr lang="es-MX"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14630" algn="just">
              <a:lnSpc>
                <a:spcPct val="107000"/>
              </a:lnSpc>
            </a:pPr>
            <a:r>
              <a:rPr lang="es-MX" sz="1400" b="1" u="sng" dirty="0"/>
              <a:t>Fase 6: realizar análisis adicionales:</a:t>
            </a:r>
            <a:r>
              <a:rPr lang="es-MX" sz="1400" dirty="0"/>
              <a:t> una vez realizados nuestros análisis, es posible que decidamos realizar otros análisis extras o pruebas para confirmar tendencias y evaluar los datos desde diferentes ángulos</a:t>
            </a:r>
            <a:r>
              <a:rPr lang="es-MX" sz="1400" dirty="0" smtClean="0"/>
              <a:t>.</a:t>
            </a:r>
          </a:p>
          <a:p>
            <a:pPr marL="214630" algn="just">
              <a:lnSpc>
                <a:spcPct val="107000"/>
              </a:lnSpc>
            </a:pPr>
            <a:endParaRPr lang="es-MX" sz="1400" dirty="0"/>
          </a:p>
          <a:p>
            <a:pPr marL="214630" algn="just">
              <a:lnSpc>
                <a:spcPct val="107000"/>
              </a:lnSpc>
            </a:pPr>
            <a:r>
              <a:rPr lang="es-MX" sz="1400" b="1" u="sng" dirty="0"/>
              <a:t>Fase 7 Preparar los resultados para presentarlos</a:t>
            </a:r>
            <a:r>
              <a:rPr lang="es-MX" sz="1400" dirty="0"/>
              <a:t>: una vez que se obtengan los resultados de los análisis estadísticos, es recomendable:</a:t>
            </a:r>
          </a:p>
          <a:p>
            <a:pPr marL="214630" algn="just">
              <a:lnSpc>
                <a:spcPct val="107000"/>
              </a:lnSpc>
            </a:pPr>
            <a:r>
              <a:rPr lang="es-MX" sz="1200" dirty="0"/>
              <a:t>1.	Revisar cada resultado</a:t>
            </a:r>
          </a:p>
          <a:p>
            <a:pPr marL="214630" algn="just">
              <a:lnSpc>
                <a:spcPct val="107000"/>
              </a:lnSpc>
            </a:pPr>
            <a:r>
              <a:rPr lang="es-MX" sz="1200" dirty="0"/>
              <a:t>2.	Organizar los resultados</a:t>
            </a:r>
          </a:p>
          <a:p>
            <a:pPr marL="214630" algn="just">
              <a:lnSpc>
                <a:spcPct val="107000"/>
              </a:lnSpc>
            </a:pPr>
            <a:r>
              <a:rPr lang="es-MX" sz="1200" dirty="0"/>
              <a:t>3.	Cotejar diferentes resultados</a:t>
            </a:r>
          </a:p>
          <a:p>
            <a:pPr marL="214630" algn="just">
              <a:lnSpc>
                <a:spcPct val="107000"/>
              </a:lnSpc>
            </a:pPr>
            <a:r>
              <a:rPr lang="es-MX" sz="1200" dirty="0"/>
              <a:t>4.	Priorizar la información más valiosa</a:t>
            </a:r>
          </a:p>
          <a:p>
            <a:pPr marL="214630" algn="just">
              <a:lnSpc>
                <a:spcPct val="107000"/>
              </a:lnSpc>
            </a:pPr>
            <a:r>
              <a:rPr lang="es-MX" sz="1200" dirty="0"/>
              <a:t>5.	Formatear las tablas en el programa con el cual se elaborará el reporte de la investigación</a:t>
            </a:r>
          </a:p>
          <a:p>
            <a:pPr marL="214630" algn="just">
              <a:lnSpc>
                <a:spcPct val="107000"/>
              </a:lnSpc>
            </a:pPr>
            <a:r>
              <a:rPr lang="es-MX" sz="1200" dirty="0"/>
              <a:t>6.	Describir la esencia de los análisis, valores, tablas, diagramas, gráficas.</a:t>
            </a:r>
          </a:p>
          <a:p>
            <a:pPr marL="214630" algn="just">
              <a:lnSpc>
                <a:spcPct val="107000"/>
              </a:lnSpc>
            </a:pPr>
            <a:r>
              <a:rPr lang="es-MX" sz="1200" dirty="0"/>
              <a:t>7.	Volver a revisar los resultados</a:t>
            </a:r>
          </a:p>
          <a:p>
            <a:pPr marL="214630" algn="just">
              <a:lnSpc>
                <a:spcPct val="107000"/>
              </a:lnSpc>
            </a:pPr>
            <a:r>
              <a:rPr lang="es-MX" sz="1200" dirty="0"/>
              <a:t>8.	Elaborar el reporte de investigación.</a:t>
            </a:r>
          </a:p>
          <a:p>
            <a:pPr marL="214630" algn="just">
              <a:lnSpc>
                <a:spcPct val="107000"/>
              </a:lnSpc>
            </a:pPr>
            <a:endParaRPr lang="es-MX" sz="1600" dirty="0" smtClean="0"/>
          </a:p>
          <a:p>
            <a:pPr marL="214630" algn="just">
              <a:lnSpc>
                <a:spcPct val="107000"/>
              </a:lnSpc>
              <a:spcAft>
                <a:spcPts val="0"/>
              </a:spcAft>
            </a:pP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79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8"/>
            <a:ext cx="7315200" cy="2595025"/>
          </a:xfrm>
        </p:spPr>
        <p:txBody>
          <a:bodyPr/>
          <a:lstStyle/>
          <a:p>
            <a:r>
              <a:rPr lang="es-MX" b="1" dirty="0" smtClean="0"/>
              <a:t>Ejercicios: Estadística Descriptiva</a:t>
            </a:r>
            <a:endParaRPr lang="es-MX" b="1" dirty="0"/>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210903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20688"/>
            <a:ext cx="2736304" cy="794057"/>
          </a:xfrm>
        </p:spPr>
        <p:txBody>
          <a:bodyPr>
            <a:normAutofit/>
          </a:bodyPr>
          <a:lstStyle/>
          <a:p>
            <a:r>
              <a:rPr lang="es-MX" b="1" dirty="0" smtClean="0"/>
              <a:t>Ejercicio 1</a:t>
            </a:r>
            <a:endParaRPr lang="es-MX" b="1" dirty="0"/>
          </a:p>
        </p:txBody>
      </p:sp>
      <p:sp>
        <p:nvSpPr>
          <p:cNvPr id="3" name="2 Marcador de contenido"/>
          <p:cNvSpPr>
            <a:spLocks noGrp="1"/>
          </p:cNvSpPr>
          <p:nvPr>
            <p:ph idx="1"/>
          </p:nvPr>
        </p:nvSpPr>
        <p:spPr>
          <a:xfrm>
            <a:off x="251520" y="1556792"/>
            <a:ext cx="8424936" cy="4968552"/>
          </a:xfrm>
        </p:spPr>
        <p:txBody>
          <a:bodyPr/>
          <a:lstStyle/>
          <a:p>
            <a:pPr algn="just"/>
            <a:r>
              <a:rPr lang="es-MX" b="1" dirty="0" smtClean="0"/>
              <a:t>Calcula la muestra para una población desconocida con un 96% de confianza y 4% error. Para una prevalencia de .5</a:t>
            </a:r>
          </a:p>
          <a:p>
            <a:pPr algn="just"/>
            <a:endParaRPr lang="es-MX" b="1" dirty="0"/>
          </a:p>
          <a:p>
            <a:pPr algn="just"/>
            <a:endParaRPr lang="es-MX" b="1" dirty="0" smtClean="0"/>
          </a:p>
          <a:p>
            <a:pPr marL="45720" indent="0" algn="just">
              <a:buNone/>
            </a:pPr>
            <a:endParaRPr lang="es-MX" b="1" dirty="0"/>
          </a:p>
        </p:txBody>
      </p:sp>
      <mc:AlternateContent xmlns:mc="http://schemas.openxmlformats.org/markup-compatibility/2006" xmlns:a14="http://schemas.microsoft.com/office/drawing/2010/main">
        <mc:Choice Requires="a14">
          <p:sp>
            <p:nvSpPr>
              <p:cNvPr id="5" name="CuadroTexto 4"/>
              <p:cNvSpPr txBox="1"/>
              <p:nvPr/>
            </p:nvSpPr>
            <p:spPr>
              <a:xfrm>
                <a:off x="3883025" y="4680692"/>
                <a:ext cx="714375" cy="4191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MX" sz="1400" b="0" dirty="0" smtClean="0">
                    <a:solidFill>
                      <a:schemeClr val="bg1"/>
                    </a:solidFill>
                  </a:rPr>
                  <a:t>n=</a:t>
                </a:r>
                <a14:m>
                  <m:oMath xmlns:m="http://schemas.openxmlformats.org/officeDocument/2006/math">
                    <m:f>
                      <m:fPr>
                        <m:ctrlPr>
                          <a:rPr lang="es-MX" sz="1400" b="0" i="1">
                            <a:solidFill>
                              <a:schemeClr val="bg1"/>
                            </a:solidFill>
                            <a:latin typeface="Cambria Math" panose="02040503050406030204" pitchFamily="18" charset="0"/>
                          </a:rPr>
                        </m:ctrlPr>
                      </m:fPr>
                      <m:num>
                        <m:r>
                          <a:rPr lang="es-MX" sz="1400" b="0" i="1">
                            <a:solidFill>
                              <a:schemeClr val="bg1"/>
                            </a:solidFill>
                            <a:effectLst/>
                            <a:latin typeface="Cambria Math" panose="02040503050406030204" pitchFamily="18" charset="0"/>
                            <a:ea typeface="+mn-ea"/>
                            <a:cs typeface="+mn-cs"/>
                          </a:rPr>
                          <m:t>𝑍</m:t>
                        </m:r>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m:t>
                            </m:r>
                          </m:e>
                          <m:sup>
                            <m:r>
                              <a:rPr lang="es-MX" sz="1400" b="0" i="1">
                                <a:solidFill>
                                  <a:schemeClr val="bg1"/>
                                </a:solidFill>
                                <a:effectLst/>
                                <a:latin typeface="Cambria Math" panose="02040503050406030204" pitchFamily="18" charset="0"/>
                                <a:ea typeface="+mn-ea"/>
                                <a:cs typeface="+mn-cs"/>
                              </a:rPr>
                              <m:t>2 </m:t>
                            </m:r>
                          </m:sup>
                        </m:sSup>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𝑝</m:t>
                        </m:r>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𝑞</m:t>
                        </m:r>
                      </m:num>
                      <m:den>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𝑖</m:t>
                            </m:r>
                          </m:e>
                          <m:sup>
                            <m:r>
                              <a:rPr lang="es-MX" sz="1400" b="0" i="1">
                                <a:solidFill>
                                  <a:schemeClr val="bg1"/>
                                </a:solidFill>
                                <a:effectLst/>
                                <a:latin typeface="Cambria Math" panose="02040503050406030204" pitchFamily="18" charset="0"/>
                                <a:ea typeface="+mn-ea"/>
                                <a:cs typeface="+mn-cs"/>
                              </a:rPr>
                              <m:t>2</m:t>
                            </m:r>
                          </m:sup>
                        </m:sSup>
                      </m:den>
                    </m:f>
                  </m:oMath>
                </a14:m>
                <a:endParaRPr lang="en-US" sz="1400" dirty="0">
                  <a:solidFill>
                    <a:schemeClr val="bg1"/>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3883025" y="4680692"/>
                <a:ext cx="714375" cy="419100"/>
              </a:xfrm>
              <a:prstGeom prst="rect">
                <a:avLst/>
              </a:prstGeom>
              <a:blipFill rotWithShape="0">
                <a:blip r:embed="rId2"/>
                <a:stretch>
                  <a:fillRect l="-15385" r="-1709"/>
                </a:stretch>
              </a:blipFill>
            </p:spPr>
            <p:txBody>
              <a:bodyPr/>
              <a:lstStyle/>
              <a:p>
                <a:r>
                  <a:rPr lang="en-US">
                    <a:noFill/>
                  </a:rPr>
                  <a:t> </a:t>
                </a:r>
              </a:p>
            </p:txBody>
          </p:sp>
        </mc:Fallback>
      </mc:AlternateContent>
      <p:graphicFrame>
        <p:nvGraphicFramePr>
          <p:cNvPr id="6" name="Tabla 5"/>
          <p:cNvGraphicFramePr>
            <a:graphicFrameLocks noGrp="1"/>
          </p:cNvGraphicFramePr>
          <p:nvPr>
            <p:extLst>
              <p:ext uri="{D42A27DB-BD31-4B8C-83A1-F6EECF244321}">
                <p14:modId xmlns:p14="http://schemas.microsoft.com/office/powerpoint/2010/main" val="2156460330"/>
              </p:ext>
            </p:extLst>
          </p:nvPr>
        </p:nvGraphicFramePr>
        <p:xfrm>
          <a:off x="3022600" y="2869441"/>
          <a:ext cx="3149600" cy="2200275"/>
        </p:xfrm>
        <a:graphic>
          <a:graphicData uri="http://schemas.openxmlformats.org/drawingml/2006/table">
            <a:tbl>
              <a:tblPr/>
              <a:tblGrid>
                <a:gridCol w="863600"/>
                <a:gridCol w="762000"/>
                <a:gridCol w="762000"/>
                <a:gridCol w="762000"/>
              </a:tblGrid>
              <a:tr h="190500">
                <a:tc>
                  <a:txBody>
                    <a:bodyPr/>
                    <a:lstStyle/>
                    <a:p>
                      <a:pPr algn="l" fontAlgn="b"/>
                      <a:r>
                        <a:rPr lang="en-US" sz="1100" b="0" i="0" u="none" strike="noStrike" dirty="0">
                          <a:solidFill>
                            <a:srgbClr val="000000"/>
                          </a:solidFill>
                          <a:effectLst/>
                          <a:latin typeface="Calibri" panose="020F0502020204030204" pitchFamily="34" charset="0"/>
                        </a:rPr>
                        <a:t>Confianza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Error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Prevalencia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dirty="0">
                          <a:solidFill>
                            <a:srgbClr val="000000"/>
                          </a:solidFill>
                          <a:effectLst/>
                          <a:latin typeface="Calibri" panose="020F0502020204030204" pitchFamily="34" charset="0"/>
                        </a:rPr>
                        <a:t>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790575">
                <a:tc>
                  <a:txBody>
                    <a:bodyPr/>
                    <a:lstStyle/>
                    <a:p>
                      <a:pPr algn="l" fontAlgn="ctr"/>
                      <a:r>
                        <a:rPr lang="es-MX" sz="1100" b="0" i="0" u="none" strike="noStrike" dirty="0">
                          <a:solidFill>
                            <a:srgbClr val="000000"/>
                          </a:solidFill>
                          <a:effectLst/>
                          <a:latin typeface="Calibri" panose="020F0502020204030204" pitchFamily="34" charset="0"/>
                        </a:rPr>
                        <a:t>inverso de distribución normal </a:t>
                      </a:r>
                      <a:r>
                        <a:rPr lang="es-MX" sz="1100" b="0" i="0" u="none" strike="noStrike" dirty="0" smtClean="0">
                          <a:solidFill>
                            <a:srgbClr val="000000"/>
                          </a:solidFill>
                          <a:effectLst/>
                          <a:latin typeface="Calibri" panose="020F0502020204030204" pitchFamily="34" charset="0"/>
                        </a:rPr>
                        <a:t>estándar</a:t>
                      </a:r>
                      <a:endParaRPr lang="es-MX"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Z</a:t>
                      </a:r>
                      <a:r>
                        <a:rPr lang="el-GR" sz="1100" b="0" i="0" u="none" strike="noStrike" dirty="0">
                          <a:solidFill>
                            <a:srgbClr val="000000"/>
                          </a:solidFill>
                          <a:effectLst/>
                          <a:latin typeface="Calibri" panose="020F0502020204030204" pitchFamily="34" charset="0"/>
                        </a:rPr>
                        <a:t>α</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1.75068607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dirty="0">
                          <a:solidFill>
                            <a:srgbClr val="000000"/>
                          </a:solidFill>
                          <a:effectLst/>
                          <a:latin typeface="Calibri" panose="020F0502020204030204" pitchFamily="34" charset="0"/>
                        </a:rPr>
                        <a:t>q=1-p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457200">
                <a:tc>
                  <a:txBody>
                    <a:bodyPr/>
                    <a:lstStyle/>
                    <a:p>
                      <a:pPr algn="l" fontAlgn="b"/>
                      <a:r>
                        <a:rPr lang="en-US" sz="1100" b="0" i="0" u="none" strike="noStrike" dirty="0" err="1" smtClean="0">
                          <a:solidFill>
                            <a:srgbClr val="000000"/>
                          </a:solidFill>
                          <a:effectLst/>
                          <a:latin typeface="Calibri" panose="020F0502020204030204" pitchFamily="34" charset="0"/>
                        </a:rPr>
                        <a:t>Muestra</a:t>
                      </a:r>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478.890894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FF0000"/>
                          </a:solidFill>
                          <a:effectLst/>
                          <a:latin typeface="Calibri" panose="020F0502020204030204" pitchFamily="34" charset="0"/>
                        </a:rPr>
                        <a:t>479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9028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28800"/>
            <a:ext cx="8568952" cy="4968552"/>
          </a:xfrm>
        </p:spPr>
        <p:txBody>
          <a:bodyPr/>
          <a:lstStyle/>
          <a:p>
            <a:r>
              <a:rPr lang="es-MX" b="1" dirty="0"/>
              <a:t>Calcula la muestra para una población de 350,000 familias, con un 99% de confianza y </a:t>
            </a:r>
            <a:r>
              <a:rPr lang="es-MX" b="1" dirty="0" smtClean="0"/>
              <a:t>1% </a:t>
            </a:r>
            <a:r>
              <a:rPr lang="es-MX" b="1" dirty="0"/>
              <a:t>error. Para una prevalencia de .5 y .7</a:t>
            </a:r>
          </a:p>
          <a:p>
            <a:endParaRPr lang="es-MX" dirty="0"/>
          </a:p>
        </p:txBody>
      </p:sp>
      <p:sp>
        <p:nvSpPr>
          <p:cNvPr id="4" name="1 Título"/>
          <p:cNvSpPr>
            <a:spLocks noGrp="1"/>
          </p:cNvSpPr>
          <p:nvPr>
            <p:ph type="title"/>
          </p:nvPr>
        </p:nvSpPr>
        <p:spPr>
          <a:xfrm>
            <a:off x="179512" y="260648"/>
            <a:ext cx="7315200" cy="1154097"/>
          </a:xfrm>
        </p:spPr>
        <p:txBody>
          <a:bodyPr>
            <a:normAutofit/>
          </a:bodyPr>
          <a:lstStyle/>
          <a:p>
            <a:r>
              <a:rPr lang="es-MX" b="1" dirty="0" smtClean="0"/>
              <a:t>Ejercicio 2</a:t>
            </a:r>
            <a:endParaRPr lang="es-MX" b="1" dirty="0"/>
          </a:p>
        </p:txBody>
      </p:sp>
      <p:graphicFrame>
        <p:nvGraphicFramePr>
          <p:cNvPr id="5" name="Tabla 4"/>
          <p:cNvGraphicFramePr>
            <a:graphicFrameLocks noGrp="1"/>
          </p:cNvGraphicFramePr>
          <p:nvPr>
            <p:extLst>
              <p:ext uri="{D42A27DB-BD31-4B8C-83A1-F6EECF244321}">
                <p14:modId xmlns:p14="http://schemas.microsoft.com/office/powerpoint/2010/main" val="2375728392"/>
              </p:ext>
            </p:extLst>
          </p:nvPr>
        </p:nvGraphicFramePr>
        <p:xfrm>
          <a:off x="2355849" y="2805906"/>
          <a:ext cx="4432301" cy="3467100"/>
        </p:xfrm>
        <a:graphic>
          <a:graphicData uri="http://schemas.openxmlformats.org/drawingml/2006/table">
            <a:tbl>
              <a:tblPr/>
              <a:tblGrid>
                <a:gridCol w="1627609"/>
                <a:gridCol w="1281782"/>
                <a:gridCol w="761455"/>
                <a:gridCol w="761455"/>
              </a:tblGrid>
              <a:tr h="190500">
                <a:tc>
                  <a:txBody>
                    <a:bodyPr/>
                    <a:lstStyle/>
                    <a:p>
                      <a:pPr algn="l" fontAlgn="b"/>
                      <a:r>
                        <a:rPr lang="en-US" sz="1100" b="0" i="0" u="none" strike="noStrike" dirty="0">
                          <a:solidFill>
                            <a:srgbClr val="000000"/>
                          </a:solidFill>
                          <a:effectLst/>
                          <a:latin typeface="Calibri" panose="020F0502020204030204" pitchFamily="34" charset="0"/>
                        </a:rPr>
                        <a:t>Confianza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Error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1" u="none" strike="noStrike">
                          <a:solidFill>
                            <a:srgbClr val="000000"/>
                          </a:solidFill>
                          <a:effectLst/>
                          <a:latin typeface="Calibri" panose="020F0502020204030204" pitchFamily="34" charset="0"/>
                        </a:rPr>
                        <a:t>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Prevalencia1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1" u="none" strike="noStrike">
                          <a:solidFill>
                            <a:srgbClr val="000000"/>
                          </a:solidFill>
                          <a:effectLst/>
                          <a:latin typeface="Calibri" panose="020F0502020204030204" pitchFamily="34" charset="0"/>
                        </a:rPr>
                        <a:t>p</a:t>
                      </a:r>
                      <a:r>
                        <a:rPr lang="en-US" sz="800" b="0" i="1" u="none" strike="noStrike">
                          <a:solidFill>
                            <a:srgbClr val="000000"/>
                          </a:solidFill>
                          <a:effectLst/>
                          <a:latin typeface="Calibri" panose="020F0502020204030204" pitchFamily="34" charset="0"/>
                        </a:rPr>
                        <a:t>1</a:t>
                      </a:r>
                      <a:endParaRPr lang="en-US" sz="1100" b="0" i="1"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Prevalencia2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1" u="none" strike="noStrike">
                          <a:solidFill>
                            <a:srgbClr val="000000"/>
                          </a:solidFill>
                          <a:effectLst/>
                          <a:latin typeface="Calibri" panose="020F0502020204030204" pitchFamily="34" charset="0"/>
                        </a:rPr>
                        <a:t>p</a:t>
                      </a:r>
                      <a:r>
                        <a:rPr lang="en-US" sz="800" b="0" i="1" u="none" strike="noStrike">
                          <a:solidFill>
                            <a:srgbClr val="000000"/>
                          </a:solidFill>
                          <a:effectLst/>
                          <a:latin typeface="Calibri" panose="020F0502020204030204" pitchFamily="34" charset="0"/>
                        </a:rPr>
                        <a:t>2</a:t>
                      </a:r>
                      <a:endParaRPr lang="en-US" sz="1100" b="0" i="1"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Población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762000">
                <a:tc>
                  <a:txBody>
                    <a:bodyPr/>
                    <a:lstStyle/>
                    <a:p>
                      <a:pPr algn="l" fontAlgn="ctr"/>
                      <a:r>
                        <a:rPr lang="es-MX" sz="1100" b="0" i="0" u="none" strike="noStrike">
                          <a:solidFill>
                            <a:srgbClr val="000000"/>
                          </a:solidFill>
                          <a:effectLst/>
                          <a:latin typeface="Calibri" panose="020F0502020204030204" pitchFamily="34" charset="0"/>
                        </a:rPr>
                        <a:t>inverso de distribución normal estandar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Z</a:t>
                      </a:r>
                      <a:r>
                        <a:rPr lang="el-GR" sz="1100" b="0" i="0" u="none" strike="noStrike" dirty="0">
                          <a:solidFill>
                            <a:srgbClr val="000000"/>
                          </a:solidFill>
                          <a:effectLst/>
                          <a:latin typeface="Calibri" panose="020F0502020204030204" pitchFamily="34" charset="0"/>
                        </a:rPr>
                        <a:t>α</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2.32634787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1" u="none" strike="noStrike" dirty="0">
                          <a:solidFill>
                            <a:srgbClr val="000000"/>
                          </a:solidFill>
                          <a:effectLst/>
                          <a:latin typeface="Calibri" panose="020F0502020204030204" pitchFamily="34" charset="0"/>
                        </a:rPr>
                        <a:t>q</a:t>
                      </a:r>
                      <a:r>
                        <a:rPr lang="en-US" sz="800" b="0" i="1" u="none" strike="noStrike" dirty="0">
                          <a:solidFill>
                            <a:srgbClr val="000000"/>
                          </a:solidFill>
                          <a:effectLst/>
                          <a:latin typeface="Calibri" panose="020F0502020204030204" pitchFamily="34" charset="0"/>
                        </a:rPr>
                        <a:t>1</a:t>
                      </a:r>
                      <a:r>
                        <a:rPr lang="en-US" sz="1100" b="0" i="1" u="none" strike="noStrike" dirty="0">
                          <a:solidFill>
                            <a:srgbClr val="000000"/>
                          </a:solidFill>
                          <a:effectLst/>
                          <a:latin typeface="Calibri" panose="020F0502020204030204" pitchFamily="34" charset="0"/>
                        </a:rPr>
                        <a:t>=1-p</a:t>
                      </a:r>
                      <a:r>
                        <a:rPr lang="en-US" sz="800" b="0" i="1" u="none" strike="noStrike" dirty="0">
                          <a:solidFill>
                            <a:srgbClr val="000000"/>
                          </a:solidFill>
                          <a:effectLst/>
                          <a:latin typeface="Calibri" panose="020F0502020204030204" pitchFamily="34" charset="0"/>
                        </a:rPr>
                        <a:t>1</a:t>
                      </a:r>
                      <a:endParaRPr lang="en-US" sz="1100" b="0" i="1"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1" u="none" strike="noStrike" dirty="0">
                          <a:solidFill>
                            <a:srgbClr val="000000"/>
                          </a:solidFill>
                          <a:effectLst/>
                          <a:latin typeface="Calibri" panose="020F0502020204030204" pitchFamily="34" charset="0"/>
                        </a:rPr>
                        <a:t>q</a:t>
                      </a:r>
                      <a:r>
                        <a:rPr lang="en-US" sz="800" b="0" i="1" u="none" strike="noStrike" dirty="0">
                          <a:solidFill>
                            <a:srgbClr val="000000"/>
                          </a:solidFill>
                          <a:effectLst/>
                          <a:latin typeface="Calibri" panose="020F0502020204030204" pitchFamily="34" charset="0"/>
                        </a:rPr>
                        <a:t>2</a:t>
                      </a:r>
                      <a:r>
                        <a:rPr lang="en-US" sz="1100" b="0" i="1" u="none" strike="noStrike" dirty="0">
                          <a:solidFill>
                            <a:srgbClr val="000000"/>
                          </a:solidFill>
                          <a:effectLst/>
                          <a:latin typeface="Calibri" panose="020F0502020204030204" pitchFamily="34" charset="0"/>
                        </a:rPr>
                        <a:t>=1-p</a:t>
                      </a:r>
                      <a:r>
                        <a:rPr lang="en-US" sz="800" b="0" i="1" u="none" strike="noStrike" dirty="0">
                          <a:solidFill>
                            <a:srgbClr val="000000"/>
                          </a:solidFill>
                          <a:effectLst/>
                          <a:latin typeface="Calibri" panose="020F0502020204030204" pitchFamily="34" charset="0"/>
                        </a:rPr>
                        <a:t>2</a:t>
                      </a:r>
                      <a:endParaRPr lang="en-US" sz="1100" b="0" i="1"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590550">
                <a:tc>
                  <a:txBody>
                    <a:bodyPr/>
                    <a:lstStyle/>
                    <a:p>
                      <a:pPr algn="l" fontAlgn="b"/>
                      <a:r>
                        <a:rPr lang="en-US" sz="1100" b="0" i="0" u="none" strike="noStrike">
                          <a:solidFill>
                            <a:srgbClr val="000000"/>
                          </a:solidFill>
                          <a:effectLst/>
                          <a:latin typeface="Calibri" panose="020F0502020204030204" pitchFamily="34" charset="0"/>
                        </a:rPr>
                        <a:t>muestra para </a:t>
                      </a:r>
                      <a:r>
                        <a:rPr lang="en-US" sz="1100" b="0" i="1" u="none" strike="noStrike">
                          <a:solidFill>
                            <a:srgbClr val="000000"/>
                          </a:solidFill>
                          <a:effectLst/>
                          <a:latin typeface="Calibri" panose="020F0502020204030204" pitchFamily="34" charset="0"/>
                        </a:rPr>
                        <a:t>p</a:t>
                      </a:r>
                      <a:r>
                        <a:rPr lang="en-US" sz="800" b="0" i="1" u="none" strike="noStrike">
                          <a:solidFill>
                            <a:srgbClr val="000000"/>
                          </a:solidFill>
                          <a:effectLst/>
                          <a:latin typeface="Calibri" panose="020F0502020204030204" pitchFamily="34" charset="0"/>
                        </a:rPr>
                        <a:t>1</a:t>
                      </a:r>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13026.2264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panose="020F0502020204030204" pitchFamily="34" charset="0"/>
                        </a:rPr>
                        <a:t>13,026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550">
                <a:tc>
                  <a:txBody>
                    <a:bodyPr/>
                    <a:lstStyle/>
                    <a:p>
                      <a:pPr algn="l" fontAlgn="b"/>
                      <a:r>
                        <a:rPr lang="en-US" sz="1100" b="0" i="0" u="none" strike="noStrike">
                          <a:solidFill>
                            <a:srgbClr val="000000"/>
                          </a:solidFill>
                          <a:effectLst/>
                          <a:latin typeface="Calibri" panose="020F0502020204030204" pitchFamily="34" charset="0"/>
                        </a:rPr>
                        <a:t>muestra para </a:t>
                      </a:r>
                      <a:r>
                        <a:rPr lang="en-US" sz="1100" b="0" i="1" u="none" strike="noStrike">
                          <a:solidFill>
                            <a:srgbClr val="000000"/>
                          </a:solidFill>
                          <a:effectLst/>
                          <a:latin typeface="Calibri" panose="020F0502020204030204" pitchFamily="34" charset="0"/>
                        </a:rPr>
                        <a:t>p</a:t>
                      </a:r>
                      <a:r>
                        <a:rPr lang="en-US" sz="800" b="0" i="1" u="none" strike="noStrike">
                          <a:solidFill>
                            <a:srgbClr val="000000"/>
                          </a:solidFill>
                          <a:effectLst/>
                          <a:latin typeface="Calibri" panose="020F0502020204030204" pitchFamily="34" charset="0"/>
                        </a:rPr>
                        <a:t>2</a:t>
                      </a:r>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11007.5786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smtClean="0">
                          <a:solidFill>
                            <a:srgbClr val="FF0000"/>
                          </a:solidFill>
                          <a:effectLst/>
                          <a:latin typeface="Calibri" panose="020F0502020204030204" pitchFamily="34" charset="0"/>
                        </a:rPr>
                        <a:t>11,008</a:t>
                      </a:r>
                      <a:endParaRPr lang="en-US" sz="18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6" name="CuadroTexto 5"/>
              <p:cNvSpPr txBox="1"/>
              <p:nvPr/>
            </p:nvSpPr>
            <p:spPr>
              <a:xfrm>
                <a:off x="4013200" y="7796213"/>
                <a:ext cx="1190625" cy="4191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MX" sz="1400" b="0"/>
                  <a:t>n=</a:t>
                </a:r>
                <a14:m>
                  <m:oMath xmlns:m="http://schemas.openxmlformats.org/officeDocument/2006/math">
                    <m:f>
                      <m:fPr>
                        <m:ctrlPr>
                          <a:rPr lang="es-MX" sz="1400" b="0" i="1">
                            <a:latin typeface="Cambria Math" panose="02040503050406030204" pitchFamily="18" charset="0"/>
                          </a:rPr>
                        </m:ctrlPr>
                      </m:fPr>
                      <m:num>
                        <m:r>
                          <a:rPr lang="es-MX" sz="1400" b="0" i="1">
                            <a:solidFill>
                              <a:schemeClr val="tx1"/>
                            </a:solidFill>
                            <a:effectLst/>
                            <a:latin typeface="Cambria Math" panose="02040503050406030204" pitchFamily="18" charset="0"/>
                            <a:ea typeface="+mn-ea"/>
                            <a:cs typeface="+mn-cs"/>
                          </a:rPr>
                          <m:t>𝑍</m:t>
                        </m:r>
                        <m:sSup>
                          <m:sSupPr>
                            <m:ctrlPr>
                              <a:rPr lang="es-MX" sz="1400" b="0" i="1">
                                <a:solidFill>
                                  <a:schemeClr val="tx1"/>
                                </a:solidFill>
                                <a:effectLst/>
                                <a:latin typeface="Cambria Math" panose="02040503050406030204" pitchFamily="18" charset="0"/>
                                <a:ea typeface="+mn-ea"/>
                                <a:cs typeface="+mn-cs"/>
                              </a:rPr>
                            </m:ctrlPr>
                          </m:sSupPr>
                          <m:e>
                            <m:r>
                              <a:rPr lang="es-MX" sz="1400" b="0" i="1">
                                <a:solidFill>
                                  <a:schemeClr val="tx1"/>
                                </a:solidFill>
                                <a:effectLst/>
                                <a:latin typeface="Cambria Math" panose="02040503050406030204" pitchFamily="18" charset="0"/>
                                <a:ea typeface="+mn-ea"/>
                                <a:cs typeface="+mn-cs"/>
                              </a:rPr>
                              <m:t>∝</m:t>
                            </m:r>
                          </m:e>
                          <m:sup>
                            <m:r>
                              <a:rPr lang="es-MX" sz="1400" b="0" i="1">
                                <a:solidFill>
                                  <a:schemeClr val="tx1"/>
                                </a:solidFill>
                                <a:effectLst/>
                                <a:latin typeface="Cambria Math" panose="02040503050406030204" pitchFamily="18" charset="0"/>
                                <a:ea typeface="+mn-ea"/>
                                <a:cs typeface="+mn-cs"/>
                              </a:rPr>
                              <m:t>2 </m:t>
                            </m:r>
                          </m:sup>
                        </m:sSup>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𝑁</m:t>
                        </m:r>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𝑝</m:t>
                        </m:r>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𝑞</m:t>
                        </m:r>
                      </m:num>
                      <m:den>
                        <m:sSup>
                          <m:sSupPr>
                            <m:ctrlPr>
                              <a:rPr lang="es-MX" sz="1400" b="0" i="1">
                                <a:solidFill>
                                  <a:schemeClr val="tx1"/>
                                </a:solidFill>
                                <a:effectLst/>
                                <a:latin typeface="Cambria Math" panose="02040503050406030204" pitchFamily="18" charset="0"/>
                                <a:ea typeface="+mn-ea"/>
                                <a:cs typeface="+mn-cs"/>
                              </a:rPr>
                            </m:ctrlPr>
                          </m:sSupPr>
                          <m:e>
                            <m:r>
                              <a:rPr lang="es-MX" sz="1400" b="0" i="1">
                                <a:solidFill>
                                  <a:schemeClr val="tx1"/>
                                </a:solidFill>
                                <a:effectLst/>
                                <a:latin typeface="Cambria Math" panose="02040503050406030204" pitchFamily="18" charset="0"/>
                                <a:ea typeface="+mn-ea"/>
                                <a:cs typeface="+mn-cs"/>
                              </a:rPr>
                              <m:t>𝑖</m:t>
                            </m:r>
                          </m:e>
                          <m:sup>
                            <m:r>
                              <a:rPr lang="es-MX" sz="1400" b="0" i="1">
                                <a:solidFill>
                                  <a:schemeClr val="tx1"/>
                                </a:solidFill>
                                <a:effectLst/>
                                <a:latin typeface="Cambria Math" panose="02040503050406030204" pitchFamily="18" charset="0"/>
                                <a:ea typeface="+mn-ea"/>
                                <a:cs typeface="+mn-cs"/>
                              </a:rPr>
                              <m:t>2</m:t>
                            </m:r>
                          </m:sup>
                        </m:sSup>
                        <m:d>
                          <m:dPr>
                            <m:ctrlPr>
                              <a:rPr lang="es-MX" sz="1400" b="0" i="1">
                                <a:solidFill>
                                  <a:schemeClr val="tx1"/>
                                </a:solidFill>
                                <a:effectLst/>
                                <a:latin typeface="Cambria Math" panose="02040503050406030204" pitchFamily="18" charset="0"/>
                                <a:ea typeface="+mn-ea"/>
                                <a:cs typeface="+mn-cs"/>
                              </a:rPr>
                            </m:ctrlPr>
                          </m:dPr>
                          <m:e>
                            <m:r>
                              <a:rPr lang="es-MX" sz="1400" b="0" i="1">
                                <a:solidFill>
                                  <a:schemeClr val="tx1"/>
                                </a:solidFill>
                                <a:effectLst/>
                                <a:latin typeface="Cambria Math" panose="02040503050406030204" pitchFamily="18" charset="0"/>
                                <a:ea typeface="+mn-ea"/>
                                <a:cs typeface="+mn-cs"/>
                              </a:rPr>
                              <m:t>𝑁</m:t>
                            </m:r>
                            <m:r>
                              <a:rPr lang="es-MX" sz="1400" b="0" i="1">
                                <a:solidFill>
                                  <a:schemeClr val="tx1"/>
                                </a:solidFill>
                                <a:effectLst/>
                                <a:latin typeface="Cambria Math" panose="02040503050406030204" pitchFamily="18" charset="0"/>
                                <a:ea typeface="+mn-ea"/>
                                <a:cs typeface="+mn-cs"/>
                              </a:rPr>
                              <m:t>−1</m:t>
                            </m:r>
                          </m:e>
                        </m:d>
                        <m:r>
                          <a:rPr lang="es-MX" sz="14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𝑍</m:t>
                        </m:r>
                        <m:sSup>
                          <m:sSupPr>
                            <m:ctrlPr>
                              <a:rPr lang="es-MX" sz="1100" b="0" i="1">
                                <a:solidFill>
                                  <a:schemeClr val="tx1"/>
                                </a:solidFill>
                                <a:effectLst/>
                                <a:latin typeface="Cambria Math" panose="02040503050406030204" pitchFamily="18" charset="0"/>
                                <a:ea typeface="+mn-ea"/>
                                <a:cs typeface="+mn-cs"/>
                              </a:rPr>
                            </m:ctrlPr>
                          </m:sSupPr>
                          <m:e>
                            <m:r>
                              <a:rPr lang="es-MX" sz="1100" b="0" i="1">
                                <a:solidFill>
                                  <a:schemeClr val="tx1"/>
                                </a:solidFill>
                                <a:effectLst/>
                                <a:latin typeface="Cambria Math" panose="02040503050406030204" pitchFamily="18" charset="0"/>
                                <a:ea typeface="+mn-ea"/>
                                <a:cs typeface="+mn-cs"/>
                              </a:rPr>
                              <m:t>∝</m:t>
                            </m:r>
                          </m:e>
                          <m:sup>
                            <m:r>
                              <a:rPr lang="es-MX" sz="1100" b="0" i="1">
                                <a:solidFill>
                                  <a:schemeClr val="tx1"/>
                                </a:solidFill>
                                <a:effectLst/>
                                <a:latin typeface="Cambria Math" panose="02040503050406030204" pitchFamily="18" charset="0"/>
                                <a:ea typeface="+mn-ea"/>
                                <a:cs typeface="+mn-cs"/>
                              </a:rPr>
                              <m:t>2 </m:t>
                            </m:r>
                          </m:sup>
                        </m:sSup>
                        <m:r>
                          <a:rPr lang="es-MX" sz="11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𝑝</m:t>
                        </m:r>
                        <m:r>
                          <a:rPr lang="es-MX" sz="11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𝑞</m:t>
                        </m:r>
                      </m:den>
                    </m:f>
                  </m:oMath>
                </a14:m>
                <a:endParaRPr lang="en-US" sz="1400"/>
              </a:p>
            </p:txBody>
          </p:sp>
        </mc:Choice>
        <mc:Fallback xmlns="">
          <p:sp>
            <p:nvSpPr>
              <p:cNvPr id="6" name="CuadroTexto 5"/>
              <p:cNvSpPr txBox="1">
                <a:spLocks noRot="1" noChangeAspect="1" noMove="1" noResize="1" noEditPoints="1" noAdjustHandles="1" noChangeArrowheads="1" noChangeShapeType="1" noTextEdit="1"/>
              </p:cNvSpPr>
              <p:nvPr/>
            </p:nvSpPr>
            <p:spPr>
              <a:xfrm>
                <a:off x="4013200" y="7796213"/>
                <a:ext cx="1190625" cy="419100"/>
              </a:xfrm>
              <a:prstGeom prst="rect">
                <a:avLst/>
              </a:prstGeom>
              <a:blipFill rotWithShape="0">
                <a:blip r:embed="rId2"/>
                <a:stretch>
                  <a:fillRect l="-9184" r="-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7"/>
              <p:cNvSpPr txBox="1"/>
              <p:nvPr/>
            </p:nvSpPr>
            <p:spPr>
              <a:xfrm>
                <a:off x="3984625" y="8358188"/>
                <a:ext cx="1190625" cy="4191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MX" sz="1400" b="0"/>
                  <a:t>n=</a:t>
                </a:r>
                <a14:m>
                  <m:oMath xmlns:m="http://schemas.openxmlformats.org/officeDocument/2006/math">
                    <m:f>
                      <m:fPr>
                        <m:ctrlPr>
                          <a:rPr lang="es-MX" sz="1400" b="0" i="1">
                            <a:latin typeface="Cambria Math" panose="02040503050406030204" pitchFamily="18" charset="0"/>
                          </a:rPr>
                        </m:ctrlPr>
                      </m:fPr>
                      <m:num>
                        <m:r>
                          <a:rPr lang="es-MX" sz="1400" b="0" i="1">
                            <a:solidFill>
                              <a:schemeClr val="tx1"/>
                            </a:solidFill>
                            <a:effectLst/>
                            <a:latin typeface="Cambria Math" panose="02040503050406030204" pitchFamily="18" charset="0"/>
                            <a:ea typeface="+mn-ea"/>
                            <a:cs typeface="+mn-cs"/>
                          </a:rPr>
                          <m:t>𝑍</m:t>
                        </m:r>
                        <m:sSup>
                          <m:sSupPr>
                            <m:ctrlPr>
                              <a:rPr lang="es-MX" sz="1400" b="0" i="1">
                                <a:solidFill>
                                  <a:schemeClr val="tx1"/>
                                </a:solidFill>
                                <a:effectLst/>
                                <a:latin typeface="Cambria Math" panose="02040503050406030204" pitchFamily="18" charset="0"/>
                                <a:ea typeface="+mn-ea"/>
                                <a:cs typeface="+mn-cs"/>
                              </a:rPr>
                            </m:ctrlPr>
                          </m:sSupPr>
                          <m:e>
                            <m:r>
                              <a:rPr lang="es-MX" sz="1400" b="0" i="1">
                                <a:solidFill>
                                  <a:schemeClr val="tx1"/>
                                </a:solidFill>
                                <a:effectLst/>
                                <a:latin typeface="Cambria Math" panose="02040503050406030204" pitchFamily="18" charset="0"/>
                                <a:ea typeface="+mn-ea"/>
                                <a:cs typeface="+mn-cs"/>
                              </a:rPr>
                              <m:t>∝</m:t>
                            </m:r>
                          </m:e>
                          <m:sup>
                            <m:r>
                              <a:rPr lang="es-MX" sz="1400" b="0" i="1">
                                <a:solidFill>
                                  <a:schemeClr val="tx1"/>
                                </a:solidFill>
                                <a:effectLst/>
                                <a:latin typeface="Cambria Math" panose="02040503050406030204" pitchFamily="18" charset="0"/>
                                <a:ea typeface="+mn-ea"/>
                                <a:cs typeface="+mn-cs"/>
                              </a:rPr>
                              <m:t>2 </m:t>
                            </m:r>
                          </m:sup>
                        </m:sSup>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𝑁</m:t>
                        </m:r>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𝑝</m:t>
                        </m:r>
                        <m:r>
                          <a:rPr lang="es-MX" sz="1400" b="0" i="1">
                            <a:solidFill>
                              <a:schemeClr val="tx1"/>
                            </a:solidFill>
                            <a:effectLst/>
                            <a:latin typeface="Cambria Math" panose="02040503050406030204" pitchFamily="18" charset="0"/>
                            <a:ea typeface="+mn-ea"/>
                            <a:cs typeface="+mn-cs"/>
                          </a:rPr>
                          <m:t>.</m:t>
                        </m:r>
                        <m:r>
                          <a:rPr lang="es-MX" sz="1400" b="0" i="1">
                            <a:solidFill>
                              <a:schemeClr val="tx1"/>
                            </a:solidFill>
                            <a:effectLst/>
                            <a:latin typeface="Cambria Math" panose="02040503050406030204" pitchFamily="18" charset="0"/>
                            <a:ea typeface="+mn-ea"/>
                            <a:cs typeface="+mn-cs"/>
                          </a:rPr>
                          <m:t>𝑞</m:t>
                        </m:r>
                      </m:num>
                      <m:den>
                        <m:sSup>
                          <m:sSupPr>
                            <m:ctrlPr>
                              <a:rPr lang="es-MX" sz="1400" b="0" i="1">
                                <a:solidFill>
                                  <a:schemeClr val="tx1"/>
                                </a:solidFill>
                                <a:effectLst/>
                                <a:latin typeface="Cambria Math" panose="02040503050406030204" pitchFamily="18" charset="0"/>
                                <a:ea typeface="+mn-ea"/>
                                <a:cs typeface="+mn-cs"/>
                              </a:rPr>
                            </m:ctrlPr>
                          </m:sSupPr>
                          <m:e>
                            <m:r>
                              <a:rPr lang="es-MX" sz="1400" b="0" i="1">
                                <a:solidFill>
                                  <a:schemeClr val="tx1"/>
                                </a:solidFill>
                                <a:effectLst/>
                                <a:latin typeface="Cambria Math" panose="02040503050406030204" pitchFamily="18" charset="0"/>
                                <a:ea typeface="+mn-ea"/>
                                <a:cs typeface="+mn-cs"/>
                              </a:rPr>
                              <m:t>𝑖</m:t>
                            </m:r>
                          </m:e>
                          <m:sup>
                            <m:r>
                              <a:rPr lang="es-MX" sz="1400" b="0" i="1">
                                <a:solidFill>
                                  <a:schemeClr val="tx1"/>
                                </a:solidFill>
                                <a:effectLst/>
                                <a:latin typeface="Cambria Math" panose="02040503050406030204" pitchFamily="18" charset="0"/>
                                <a:ea typeface="+mn-ea"/>
                                <a:cs typeface="+mn-cs"/>
                              </a:rPr>
                              <m:t>2</m:t>
                            </m:r>
                          </m:sup>
                        </m:sSup>
                        <m:d>
                          <m:dPr>
                            <m:ctrlPr>
                              <a:rPr lang="es-MX" sz="1400" b="0" i="1">
                                <a:solidFill>
                                  <a:schemeClr val="tx1"/>
                                </a:solidFill>
                                <a:effectLst/>
                                <a:latin typeface="Cambria Math" panose="02040503050406030204" pitchFamily="18" charset="0"/>
                                <a:ea typeface="+mn-ea"/>
                                <a:cs typeface="+mn-cs"/>
                              </a:rPr>
                            </m:ctrlPr>
                          </m:dPr>
                          <m:e>
                            <m:r>
                              <a:rPr lang="es-MX" sz="1400" b="0" i="1">
                                <a:solidFill>
                                  <a:schemeClr val="tx1"/>
                                </a:solidFill>
                                <a:effectLst/>
                                <a:latin typeface="Cambria Math" panose="02040503050406030204" pitchFamily="18" charset="0"/>
                                <a:ea typeface="+mn-ea"/>
                                <a:cs typeface="+mn-cs"/>
                              </a:rPr>
                              <m:t>𝑁</m:t>
                            </m:r>
                            <m:r>
                              <a:rPr lang="es-MX" sz="1400" b="0" i="1">
                                <a:solidFill>
                                  <a:schemeClr val="tx1"/>
                                </a:solidFill>
                                <a:effectLst/>
                                <a:latin typeface="Cambria Math" panose="02040503050406030204" pitchFamily="18" charset="0"/>
                                <a:ea typeface="+mn-ea"/>
                                <a:cs typeface="+mn-cs"/>
                              </a:rPr>
                              <m:t>−1</m:t>
                            </m:r>
                          </m:e>
                        </m:d>
                        <m:r>
                          <a:rPr lang="es-MX" sz="14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𝑍</m:t>
                        </m:r>
                        <m:sSup>
                          <m:sSupPr>
                            <m:ctrlPr>
                              <a:rPr lang="es-MX" sz="1100" b="0" i="1">
                                <a:solidFill>
                                  <a:schemeClr val="tx1"/>
                                </a:solidFill>
                                <a:effectLst/>
                                <a:latin typeface="Cambria Math" panose="02040503050406030204" pitchFamily="18" charset="0"/>
                                <a:ea typeface="+mn-ea"/>
                                <a:cs typeface="+mn-cs"/>
                              </a:rPr>
                            </m:ctrlPr>
                          </m:sSupPr>
                          <m:e>
                            <m:r>
                              <a:rPr lang="es-MX" sz="1100" b="0" i="1">
                                <a:solidFill>
                                  <a:schemeClr val="tx1"/>
                                </a:solidFill>
                                <a:effectLst/>
                                <a:latin typeface="Cambria Math" panose="02040503050406030204" pitchFamily="18" charset="0"/>
                                <a:ea typeface="+mn-ea"/>
                                <a:cs typeface="+mn-cs"/>
                              </a:rPr>
                              <m:t>∝</m:t>
                            </m:r>
                          </m:e>
                          <m:sup>
                            <m:r>
                              <a:rPr lang="es-MX" sz="1100" b="0" i="1">
                                <a:solidFill>
                                  <a:schemeClr val="tx1"/>
                                </a:solidFill>
                                <a:effectLst/>
                                <a:latin typeface="Cambria Math" panose="02040503050406030204" pitchFamily="18" charset="0"/>
                                <a:ea typeface="+mn-ea"/>
                                <a:cs typeface="+mn-cs"/>
                              </a:rPr>
                              <m:t>2 </m:t>
                            </m:r>
                          </m:sup>
                        </m:sSup>
                        <m:r>
                          <a:rPr lang="es-MX" sz="11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𝑝</m:t>
                        </m:r>
                        <m:r>
                          <a:rPr lang="es-MX" sz="11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𝑞</m:t>
                        </m:r>
                      </m:den>
                    </m:f>
                  </m:oMath>
                </a14:m>
                <a:endParaRPr lang="en-US" sz="1400"/>
              </a:p>
            </p:txBody>
          </p:sp>
        </mc:Choice>
        <mc:Fallback xmlns="">
          <p:sp>
            <p:nvSpPr>
              <p:cNvPr id="7" name="CuadroTexto 7"/>
              <p:cNvSpPr txBox="1">
                <a:spLocks noRot="1" noChangeAspect="1" noMove="1" noResize="1" noEditPoints="1" noAdjustHandles="1" noChangeArrowheads="1" noChangeShapeType="1" noTextEdit="1"/>
              </p:cNvSpPr>
              <p:nvPr/>
            </p:nvSpPr>
            <p:spPr>
              <a:xfrm>
                <a:off x="3984625" y="8358188"/>
                <a:ext cx="1190625" cy="419100"/>
              </a:xfrm>
              <a:prstGeom prst="rect">
                <a:avLst/>
              </a:prstGeom>
              <a:blipFill rotWithShape="0">
                <a:blip r:embed="rId3"/>
                <a:stretch>
                  <a:fillRect l="-9231" r="-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5"/>
              <p:cNvSpPr txBox="1"/>
              <p:nvPr/>
            </p:nvSpPr>
            <p:spPr>
              <a:xfrm>
                <a:off x="4022807" y="5229200"/>
                <a:ext cx="1190626" cy="4191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MX" sz="1400" b="0" dirty="0" smtClean="0">
                    <a:solidFill>
                      <a:schemeClr val="bg1"/>
                    </a:solidFill>
                  </a:rPr>
                  <a:t>n=</a:t>
                </a:r>
                <a14:m>
                  <m:oMath xmlns:m="http://schemas.openxmlformats.org/officeDocument/2006/math">
                    <m:f>
                      <m:fPr>
                        <m:ctrlPr>
                          <a:rPr lang="es-MX" sz="1400" b="0" i="1">
                            <a:solidFill>
                              <a:schemeClr val="bg1"/>
                            </a:solidFill>
                            <a:latin typeface="Cambria Math" panose="02040503050406030204" pitchFamily="18" charset="0"/>
                          </a:rPr>
                        </m:ctrlPr>
                      </m:fPr>
                      <m:num>
                        <m:r>
                          <a:rPr lang="es-MX" sz="1400" b="0" i="1">
                            <a:solidFill>
                              <a:schemeClr val="bg1"/>
                            </a:solidFill>
                            <a:effectLst/>
                            <a:latin typeface="Cambria Math" panose="02040503050406030204" pitchFamily="18" charset="0"/>
                            <a:ea typeface="+mn-ea"/>
                            <a:cs typeface="+mn-cs"/>
                          </a:rPr>
                          <m:t>𝑍</m:t>
                        </m:r>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m:t>
                            </m:r>
                          </m:e>
                          <m:sup>
                            <m:r>
                              <a:rPr lang="es-MX" sz="1400" b="0" i="1">
                                <a:solidFill>
                                  <a:schemeClr val="bg1"/>
                                </a:solidFill>
                                <a:effectLst/>
                                <a:latin typeface="Cambria Math" panose="02040503050406030204" pitchFamily="18" charset="0"/>
                                <a:ea typeface="+mn-ea"/>
                                <a:cs typeface="+mn-cs"/>
                              </a:rPr>
                              <m:t>2 </m:t>
                            </m:r>
                          </m:sup>
                        </m:sSup>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𝑁</m:t>
                        </m:r>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𝑝</m:t>
                        </m:r>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𝑞</m:t>
                        </m:r>
                      </m:num>
                      <m:den>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𝑖</m:t>
                            </m:r>
                          </m:e>
                          <m:sup>
                            <m:r>
                              <a:rPr lang="es-MX" sz="1400" b="0" i="1">
                                <a:solidFill>
                                  <a:schemeClr val="bg1"/>
                                </a:solidFill>
                                <a:effectLst/>
                                <a:latin typeface="Cambria Math" panose="02040503050406030204" pitchFamily="18" charset="0"/>
                                <a:ea typeface="+mn-ea"/>
                                <a:cs typeface="+mn-cs"/>
                              </a:rPr>
                              <m:t>2</m:t>
                            </m:r>
                          </m:sup>
                        </m:sSup>
                        <m:d>
                          <m:dPr>
                            <m:ctrlPr>
                              <a:rPr lang="es-MX" sz="1400" b="0" i="1">
                                <a:solidFill>
                                  <a:schemeClr val="bg1"/>
                                </a:solidFill>
                                <a:effectLst/>
                                <a:latin typeface="Cambria Math" panose="02040503050406030204" pitchFamily="18" charset="0"/>
                                <a:ea typeface="+mn-ea"/>
                                <a:cs typeface="+mn-cs"/>
                              </a:rPr>
                            </m:ctrlPr>
                          </m:dPr>
                          <m:e>
                            <m:r>
                              <a:rPr lang="es-MX" sz="1400" b="0" i="1">
                                <a:solidFill>
                                  <a:schemeClr val="bg1"/>
                                </a:solidFill>
                                <a:effectLst/>
                                <a:latin typeface="Cambria Math" panose="02040503050406030204" pitchFamily="18" charset="0"/>
                                <a:ea typeface="+mn-ea"/>
                                <a:cs typeface="+mn-cs"/>
                              </a:rPr>
                              <m:t>𝑁</m:t>
                            </m:r>
                            <m:r>
                              <a:rPr lang="es-MX" sz="1400" b="0" i="1">
                                <a:solidFill>
                                  <a:schemeClr val="bg1"/>
                                </a:solidFill>
                                <a:effectLst/>
                                <a:latin typeface="Cambria Math" panose="02040503050406030204" pitchFamily="18" charset="0"/>
                                <a:ea typeface="+mn-ea"/>
                                <a:cs typeface="+mn-cs"/>
                              </a:rPr>
                              <m:t>−1</m:t>
                            </m:r>
                          </m:e>
                        </m:d>
                        <m:r>
                          <a:rPr lang="es-MX" sz="14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𝑍</m:t>
                        </m:r>
                        <m:sSup>
                          <m:sSupPr>
                            <m:ctrlPr>
                              <a:rPr lang="es-MX" sz="1100" b="0" i="1">
                                <a:solidFill>
                                  <a:schemeClr val="bg1"/>
                                </a:solidFill>
                                <a:effectLst/>
                                <a:latin typeface="Cambria Math" panose="02040503050406030204" pitchFamily="18" charset="0"/>
                                <a:ea typeface="+mn-ea"/>
                                <a:cs typeface="+mn-cs"/>
                              </a:rPr>
                            </m:ctrlPr>
                          </m:sSupPr>
                          <m:e>
                            <m:r>
                              <a:rPr lang="es-MX" sz="1100" b="0" i="1">
                                <a:solidFill>
                                  <a:schemeClr val="bg1"/>
                                </a:solidFill>
                                <a:effectLst/>
                                <a:latin typeface="Cambria Math" panose="02040503050406030204" pitchFamily="18" charset="0"/>
                                <a:ea typeface="+mn-ea"/>
                                <a:cs typeface="+mn-cs"/>
                              </a:rPr>
                              <m:t>∝</m:t>
                            </m:r>
                          </m:e>
                          <m:sup>
                            <m:r>
                              <a:rPr lang="es-MX" sz="1100" b="0" i="1">
                                <a:solidFill>
                                  <a:schemeClr val="bg1"/>
                                </a:solidFill>
                                <a:effectLst/>
                                <a:latin typeface="Cambria Math" panose="02040503050406030204" pitchFamily="18" charset="0"/>
                                <a:ea typeface="+mn-ea"/>
                                <a:cs typeface="+mn-cs"/>
                              </a:rPr>
                              <m:t>2 </m:t>
                            </m:r>
                          </m:sup>
                        </m:sSup>
                        <m:r>
                          <a:rPr lang="es-MX" sz="11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𝑝</m:t>
                        </m:r>
                        <m:r>
                          <a:rPr lang="es-MX" sz="11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𝑞</m:t>
                        </m:r>
                      </m:den>
                    </m:f>
                  </m:oMath>
                </a14:m>
                <a:endParaRPr lang="en-US" sz="1400" dirty="0">
                  <a:solidFill>
                    <a:schemeClr val="bg1"/>
                  </a:solidFill>
                </a:endParaRPr>
              </a:p>
            </p:txBody>
          </p:sp>
        </mc:Choice>
        <mc:Fallback xmlns="">
          <p:sp>
            <p:nvSpPr>
              <p:cNvPr id="8" name="CuadroTexto 5"/>
              <p:cNvSpPr txBox="1">
                <a:spLocks noRot="1" noChangeAspect="1" noMove="1" noResize="1" noEditPoints="1" noAdjustHandles="1" noChangeArrowheads="1" noChangeShapeType="1" noTextEdit="1"/>
              </p:cNvSpPr>
              <p:nvPr/>
            </p:nvSpPr>
            <p:spPr>
              <a:xfrm>
                <a:off x="4022807" y="5229200"/>
                <a:ext cx="1190626" cy="419100"/>
              </a:xfrm>
              <a:prstGeom prst="rect">
                <a:avLst/>
              </a:prstGeom>
              <a:blipFill rotWithShape="0">
                <a:blip r:embed="rId4"/>
                <a:stretch>
                  <a:fillRect l="-9231" r="-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5"/>
              <p:cNvSpPr txBox="1"/>
              <p:nvPr/>
            </p:nvSpPr>
            <p:spPr>
              <a:xfrm>
                <a:off x="4045046" y="5772294"/>
                <a:ext cx="1190626" cy="4191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s-MX" sz="1400" b="0" dirty="0" smtClean="0">
                    <a:solidFill>
                      <a:schemeClr val="bg1"/>
                    </a:solidFill>
                  </a:rPr>
                  <a:t>n=</a:t>
                </a:r>
                <a14:m>
                  <m:oMath xmlns:m="http://schemas.openxmlformats.org/officeDocument/2006/math">
                    <m:f>
                      <m:fPr>
                        <m:ctrlPr>
                          <a:rPr lang="es-MX" sz="1400" b="0" i="1">
                            <a:solidFill>
                              <a:schemeClr val="bg1"/>
                            </a:solidFill>
                            <a:latin typeface="Cambria Math" panose="02040503050406030204" pitchFamily="18" charset="0"/>
                          </a:rPr>
                        </m:ctrlPr>
                      </m:fPr>
                      <m:num>
                        <m:r>
                          <a:rPr lang="es-MX" sz="1400" b="0" i="1">
                            <a:solidFill>
                              <a:schemeClr val="bg1"/>
                            </a:solidFill>
                            <a:effectLst/>
                            <a:latin typeface="Cambria Math" panose="02040503050406030204" pitchFamily="18" charset="0"/>
                            <a:ea typeface="+mn-ea"/>
                            <a:cs typeface="+mn-cs"/>
                          </a:rPr>
                          <m:t>𝑍</m:t>
                        </m:r>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m:t>
                            </m:r>
                          </m:e>
                          <m:sup>
                            <m:r>
                              <a:rPr lang="es-MX" sz="1400" b="0" i="1">
                                <a:solidFill>
                                  <a:schemeClr val="bg1"/>
                                </a:solidFill>
                                <a:effectLst/>
                                <a:latin typeface="Cambria Math" panose="02040503050406030204" pitchFamily="18" charset="0"/>
                                <a:ea typeface="+mn-ea"/>
                                <a:cs typeface="+mn-cs"/>
                              </a:rPr>
                              <m:t>2 </m:t>
                            </m:r>
                          </m:sup>
                        </m:sSup>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𝑁</m:t>
                        </m:r>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𝑝</m:t>
                        </m:r>
                        <m:r>
                          <a:rPr lang="es-MX" sz="1400" b="0" i="1">
                            <a:solidFill>
                              <a:schemeClr val="bg1"/>
                            </a:solidFill>
                            <a:effectLst/>
                            <a:latin typeface="Cambria Math" panose="02040503050406030204" pitchFamily="18" charset="0"/>
                            <a:ea typeface="+mn-ea"/>
                            <a:cs typeface="+mn-cs"/>
                          </a:rPr>
                          <m:t>.</m:t>
                        </m:r>
                        <m:r>
                          <a:rPr lang="es-MX" sz="1400" b="0" i="1">
                            <a:solidFill>
                              <a:schemeClr val="bg1"/>
                            </a:solidFill>
                            <a:effectLst/>
                            <a:latin typeface="Cambria Math" panose="02040503050406030204" pitchFamily="18" charset="0"/>
                            <a:ea typeface="+mn-ea"/>
                            <a:cs typeface="+mn-cs"/>
                          </a:rPr>
                          <m:t>𝑞</m:t>
                        </m:r>
                      </m:num>
                      <m:den>
                        <m:sSup>
                          <m:sSupPr>
                            <m:ctrlPr>
                              <a:rPr lang="es-MX" sz="1400" b="0" i="1">
                                <a:solidFill>
                                  <a:schemeClr val="bg1"/>
                                </a:solidFill>
                                <a:effectLst/>
                                <a:latin typeface="Cambria Math" panose="02040503050406030204" pitchFamily="18" charset="0"/>
                                <a:ea typeface="+mn-ea"/>
                                <a:cs typeface="+mn-cs"/>
                              </a:rPr>
                            </m:ctrlPr>
                          </m:sSupPr>
                          <m:e>
                            <m:r>
                              <a:rPr lang="es-MX" sz="1400" b="0" i="1">
                                <a:solidFill>
                                  <a:schemeClr val="bg1"/>
                                </a:solidFill>
                                <a:effectLst/>
                                <a:latin typeface="Cambria Math" panose="02040503050406030204" pitchFamily="18" charset="0"/>
                                <a:ea typeface="+mn-ea"/>
                                <a:cs typeface="+mn-cs"/>
                              </a:rPr>
                              <m:t>𝑖</m:t>
                            </m:r>
                          </m:e>
                          <m:sup>
                            <m:r>
                              <a:rPr lang="es-MX" sz="1400" b="0" i="1">
                                <a:solidFill>
                                  <a:schemeClr val="bg1"/>
                                </a:solidFill>
                                <a:effectLst/>
                                <a:latin typeface="Cambria Math" panose="02040503050406030204" pitchFamily="18" charset="0"/>
                                <a:ea typeface="+mn-ea"/>
                                <a:cs typeface="+mn-cs"/>
                              </a:rPr>
                              <m:t>2</m:t>
                            </m:r>
                          </m:sup>
                        </m:sSup>
                        <m:d>
                          <m:dPr>
                            <m:ctrlPr>
                              <a:rPr lang="es-MX" sz="1400" b="0" i="1">
                                <a:solidFill>
                                  <a:schemeClr val="bg1"/>
                                </a:solidFill>
                                <a:effectLst/>
                                <a:latin typeface="Cambria Math" panose="02040503050406030204" pitchFamily="18" charset="0"/>
                                <a:ea typeface="+mn-ea"/>
                                <a:cs typeface="+mn-cs"/>
                              </a:rPr>
                            </m:ctrlPr>
                          </m:dPr>
                          <m:e>
                            <m:r>
                              <a:rPr lang="es-MX" sz="1400" b="0" i="1">
                                <a:solidFill>
                                  <a:schemeClr val="bg1"/>
                                </a:solidFill>
                                <a:effectLst/>
                                <a:latin typeface="Cambria Math" panose="02040503050406030204" pitchFamily="18" charset="0"/>
                                <a:ea typeface="+mn-ea"/>
                                <a:cs typeface="+mn-cs"/>
                              </a:rPr>
                              <m:t>𝑁</m:t>
                            </m:r>
                            <m:r>
                              <a:rPr lang="es-MX" sz="1400" b="0" i="1">
                                <a:solidFill>
                                  <a:schemeClr val="bg1"/>
                                </a:solidFill>
                                <a:effectLst/>
                                <a:latin typeface="Cambria Math" panose="02040503050406030204" pitchFamily="18" charset="0"/>
                                <a:ea typeface="+mn-ea"/>
                                <a:cs typeface="+mn-cs"/>
                              </a:rPr>
                              <m:t>−1</m:t>
                            </m:r>
                          </m:e>
                        </m:d>
                        <m:r>
                          <a:rPr lang="es-MX" sz="14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𝑍</m:t>
                        </m:r>
                        <m:sSup>
                          <m:sSupPr>
                            <m:ctrlPr>
                              <a:rPr lang="es-MX" sz="1100" b="0" i="1">
                                <a:solidFill>
                                  <a:schemeClr val="bg1"/>
                                </a:solidFill>
                                <a:effectLst/>
                                <a:latin typeface="Cambria Math" panose="02040503050406030204" pitchFamily="18" charset="0"/>
                                <a:ea typeface="+mn-ea"/>
                                <a:cs typeface="+mn-cs"/>
                              </a:rPr>
                            </m:ctrlPr>
                          </m:sSupPr>
                          <m:e>
                            <m:r>
                              <a:rPr lang="es-MX" sz="1100" b="0" i="1">
                                <a:solidFill>
                                  <a:schemeClr val="bg1"/>
                                </a:solidFill>
                                <a:effectLst/>
                                <a:latin typeface="Cambria Math" panose="02040503050406030204" pitchFamily="18" charset="0"/>
                                <a:ea typeface="+mn-ea"/>
                                <a:cs typeface="+mn-cs"/>
                              </a:rPr>
                              <m:t>∝</m:t>
                            </m:r>
                          </m:e>
                          <m:sup>
                            <m:r>
                              <a:rPr lang="es-MX" sz="1100" b="0" i="1">
                                <a:solidFill>
                                  <a:schemeClr val="bg1"/>
                                </a:solidFill>
                                <a:effectLst/>
                                <a:latin typeface="Cambria Math" panose="02040503050406030204" pitchFamily="18" charset="0"/>
                                <a:ea typeface="+mn-ea"/>
                                <a:cs typeface="+mn-cs"/>
                              </a:rPr>
                              <m:t>2 </m:t>
                            </m:r>
                          </m:sup>
                        </m:sSup>
                        <m:r>
                          <a:rPr lang="es-MX" sz="11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𝑝</m:t>
                        </m:r>
                        <m:r>
                          <a:rPr lang="es-MX" sz="1100" b="0" i="1">
                            <a:solidFill>
                              <a:schemeClr val="bg1"/>
                            </a:solidFill>
                            <a:effectLst/>
                            <a:latin typeface="Cambria Math" panose="02040503050406030204" pitchFamily="18" charset="0"/>
                            <a:ea typeface="+mn-ea"/>
                            <a:cs typeface="+mn-cs"/>
                          </a:rPr>
                          <m:t>.</m:t>
                        </m:r>
                        <m:r>
                          <a:rPr lang="es-MX" sz="1100" b="0" i="1">
                            <a:solidFill>
                              <a:schemeClr val="bg1"/>
                            </a:solidFill>
                            <a:effectLst/>
                            <a:latin typeface="Cambria Math" panose="02040503050406030204" pitchFamily="18" charset="0"/>
                            <a:ea typeface="+mn-ea"/>
                            <a:cs typeface="+mn-cs"/>
                          </a:rPr>
                          <m:t>𝑞</m:t>
                        </m:r>
                      </m:den>
                    </m:f>
                  </m:oMath>
                </a14:m>
                <a:endParaRPr lang="en-US" sz="1400" dirty="0">
                  <a:solidFill>
                    <a:schemeClr val="bg1"/>
                  </a:solidFill>
                </a:endParaRPr>
              </a:p>
            </p:txBody>
          </p:sp>
        </mc:Choice>
        <mc:Fallback xmlns="">
          <p:sp>
            <p:nvSpPr>
              <p:cNvPr id="9" name="CuadroTexto 5"/>
              <p:cNvSpPr txBox="1">
                <a:spLocks noRot="1" noChangeAspect="1" noMove="1" noResize="1" noEditPoints="1" noAdjustHandles="1" noChangeArrowheads="1" noChangeShapeType="1" noTextEdit="1"/>
              </p:cNvSpPr>
              <p:nvPr/>
            </p:nvSpPr>
            <p:spPr>
              <a:xfrm>
                <a:off x="4045046" y="5772294"/>
                <a:ext cx="1190626" cy="419100"/>
              </a:xfrm>
              <a:prstGeom prst="rect">
                <a:avLst/>
              </a:prstGeom>
              <a:blipFill rotWithShape="0">
                <a:blip r:embed="rId5"/>
                <a:stretch>
                  <a:fillRect l="-9231" r="-1538"/>
                </a:stretch>
              </a:blipFill>
            </p:spPr>
            <p:txBody>
              <a:bodyPr/>
              <a:lstStyle/>
              <a:p>
                <a:r>
                  <a:rPr lang="en-US">
                    <a:noFill/>
                  </a:rPr>
                  <a:t> </a:t>
                </a:r>
              </a:p>
            </p:txBody>
          </p:sp>
        </mc:Fallback>
      </mc:AlternateContent>
    </p:spTree>
    <p:extLst>
      <p:ext uri="{BB962C8B-B14F-4D97-AF65-F5344CB8AC3E}">
        <p14:creationId xmlns:p14="http://schemas.microsoft.com/office/powerpoint/2010/main" val="3823925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2655"/>
            <a:ext cx="2664296" cy="722049"/>
          </a:xfrm>
        </p:spPr>
        <p:txBody>
          <a:bodyPr>
            <a:normAutofit fontScale="90000"/>
          </a:bodyPr>
          <a:lstStyle/>
          <a:p>
            <a:r>
              <a:rPr lang="es-MX" b="1" dirty="0" smtClean="0"/>
              <a:t>Ejercicio 3</a:t>
            </a:r>
            <a:endParaRPr lang="es-MX" b="1" dirty="0"/>
          </a:p>
        </p:txBody>
      </p:sp>
      <p:sp>
        <p:nvSpPr>
          <p:cNvPr id="3" name="2 Marcador de contenido"/>
          <p:cNvSpPr>
            <a:spLocks noGrp="1"/>
          </p:cNvSpPr>
          <p:nvPr>
            <p:ph idx="1"/>
          </p:nvPr>
        </p:nvSpPr>
        <p:spPr>
          <a:xfrm>
            <a:off x="251520" y="1124744"/>
            <a:ext cx="8568952" cy="5472608"/>
          </a:xfrm>
        </p:spPr>
        <p:txBody>
          <a:bodyPr/>
          <a:lstStyle/>
          <a:p>
            <a:pPr algn="just"/>
            <a:r>
              <a:rPr lang="es-MX" b="1" dirty="0" smtClean="0"/>
              <a:t>De una población de 1,176 padres de familia de la ciudad de Tuxtla Gutiérrez, se pretende conocer la aceptación de los programas educativos mediante caricaturas. Se pretende obtener una muestra para saber el número de entrevistas y con ello obtener información estadísticamente confiable. Se asume un </a:t>
            </a:r>
            <a:r>
              <a:rPr lang="es-MX" b="1" dirty="0" smtClean="0">
                <a:hlinkClick r:id="rId2" action="ppaction://hlinkfile"/>
              </a:rPr>
              <a:t>error </a:t>
            </a:r>
            <a:r>
              <a:rPr lang="es-MX" b="1" dirty="0" err="1" smtClean="0">
                <a:hlinkClick r:id="rId2" action="ppaction://hlinkfile"/>
              </a:rPr>
              <a:t>standard</a:t>
            </a:r>
            <a:r>
              <a:rPr lang="es-MX" b="1" dirty="0" smtClean="0">
                <a:hlinkClick r:id="rId2" action="ppaction://hlinkfile"/>
              </a:rPr>
              <a:t> </a:t>
            </a:r>
            <a:r>
              <a:rPr lang="es-MX" b="1" dirty="0" smtClean="0"/>
              <a:t>de 1.5% con un nivel de confiabilidad del 90%</a:t>
            </a:r>
          </a:p>
          <a:p>
            <a:pPr algn="just"/>
            <a:endParaRPr lang="es-MX" b="1" dirty="0"/>
          </a:p>
        </p:txBody>
      </p:sp>
      <p:graphicFrame>
        <p:nvGraphicFramePr>
          <p:cNvPr id="4" name="Tabla 3"/>
          <p:cNvGraphicFramePr>
            <a:graphicFrameLocks noGrp="1"/>
          </p:cNvGraphicFramePr>
          <p:nvPr>
            <p:extLst>
              <p:ext uri="{D42A27DB-BD31-4B8C-83A1-F6EECF244321}">
                <p14:modId xmlns:p14="http://schemas.microsoft.com/office/powerpoint/2010/main" val="750992664"/>
              </p:ext>
            </p:extLst>
          </p:nvPr>
        </p:nvGraphicFramePr>
        <p:xfrm>
          <a:off x="2483768" y="3158381"/>
          <a:ext cx="4176465" cy="3538537"/>
        </p:xfrm>
        <a:graphic>
          <a:graphicData uri="http://schemas.openxmlformats.org/drawingml/2006/table">
            <a:tbl>
              <a:tblPr/>
              <a:tblGrid>
                <a:gridCol w="949196"/>
                <a:gridCol w="1233956"/>
                <a:gridCol w="1044117"/>
                <a:gridCol w="949196"/>
              </a:tblGrid>
              <a:tr h="558716">
                <a:tc>
                  <a:txBody>
                    <a:bodyPr/>
                    <a:lstStyle/>
                    <a:p>
                      <a:pPr algn="ctr" fontAlgn="ctr"/>
                      <a:r>
                        <a:rPr lang="en-US" sz="1100" b="0" i="0" u="none" strike="noStrike" dirty="0" err="1">
                          <a:solidFill>
                            <a:srgbClr val="000000"/>
                          </a:solidFill>
                          <a:effectLst/>
                          <a:latin typeface="Calibri" panose="020F0502020204030204" pitchFamily="34" charset="0"/>
                        </a:rPr>
                        <a:t>tamaño</a:t>
                      </a:r>
                      <a:r>
                        <a:rPr lang="en-US" sz="1100" b="0" i="0" u="none" strike="noStrike" dirty="0">
                          <a:solidFill>
                            <a:srgbClr val="000000"/>
                          </a:solidFill>
                          <a:effectLst/>
                          <a:latin typeface="Calibri" panose="020F0502020204030204" pitchFamily="34" charset="0"/>
                        </a:rPr>
                        <a:t> de la </a:t>
                      </a:r>
                      <a:r>
                        <a:rPr lang="en-US" sz="1100" b="0" i="0" u="none" strike="noStrike" dirty="0" err="1">
                          <a:solidFill>
                            <a:srgbClr val="000000"/>
                          </a:solidFill>
                          <a:effectLst/>
                          <a:latin typeface="Calibri" panose="020F0502020204030204" pitchFamily="34" charset="0"/>
                        </a:rPr>
                        <a:t>población</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Arial" panose="020B0604020202020204" pitchFamily="34" charset="0"/>
                        </a:rPr>
                        <a:t>1176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padres de </a:t>
                      </a:r>
                      <a:r>
                        <a:rPr lang="en-US" sz="1100" b="0" i="0" u="none" strike="noStrike" dirty="0" err="1">
                          <a:solidFill>
                            <a:srgbClr val="000000"/>
                          </a:solidFill>
                          <a:effectLst/>
                          <a:latin typeface="Calibri" panose="020F0502020204030204" pitchFamily="34" charset="0"/>
                        </a:rPr>
                        <a:t>familia</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239">
                <a:tc>
                  <a:txBody>
                    <a:bodyPr/>
                    <a:lstStyle/>
                    <a:p>
                      <a:pPr algn="ctr" fontAlgn="ctr"/>
                      <a:r>
                        <a:rPr lang="en-US" sz="1100" b="0" i="0" u="none" strike="noStrike" dirty="0" err="1">
                          <a:solidFill>
                            <a:srgbClr val="000000"/>
                          </a:solidFill>
                          <a:effectLst/>
                          <a:latin typeface="Calibri" panose="020F0502020204030204" pitchFamily="34" charset="0"/>
                        </a:rPr>
                        <a:t>confianza</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Arial" panose="020B0604020202020204" pitchFamily="34" charset="0"/>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372478">
                <a:tc>
                  <a:txBody>
                    <a:bodyPr/>
                    <a:lstStyle/>
                    <a:p>
                      <a:pPr algn="ctr" fontAlgn="ctr"/>
                      <a:r>
                        <a:rPr lang="en-US" sz="1100" b="0" i="0" u="none" strike="noStrike" dirty="0">
                          <a:solidFill>
                            <a:srgbClr val="000000"/>
                          </a:solidFill>
                          <a:effectLst/>
                          <a:latin typeface="Calibri" panose="020F0502020204030204" pitchFamily="34" charset="0"/>
                        </a:rPr>
                        <a:t>error </a:t>
                      </a:r>
                      <a:r>
                        <a:rPr lang="en-US" sz="1100" b="0" i="0" u="none" strike="noStrike" dirty="0" err="1">
                          <a:solidFill>
                            <a:srgbClr val="000000"/>
                          </a:solidFill>
                          <a:effectLst/>
                          <a:latin typeface="Calibri" panose="020F0502020204030204" pitchFamily="34" charset="0"/>
                        </a:rPr>
                        <a:t>estándar</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Arial" panose="020B060402020202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512157">
                <a:tc>
                  <a:txBody>
                    <a:bodyPr/>
                    <a:lstStyle/>
                    <a:p>
                      <a:pPr algn="ctr" fontAlgn="ctr"/>
                      <a:r>
                        <a:rPr lang="en-US" sz="1100" b="0" i="0" u="none" strike="noStrike" dirty="0" err="1">
                          <a:solidFill>
                            <a:srgbClr val="000000"/>
                          </a:solidFill>
                          <a:effectLst/>
                          <a:latin typeface="Calibri" panose="020F0502020204030204" pitchFamily="34" charset="0"/>
                        </a:rPr>
                        <a:t>varianza</a:t>
                      </a:r>
                      <a:r>
                        <a:rPr lang="en-US" sz="1100" b="0" i="0" u="none" strike="noStrike" dirty="0">
                          <a:solidFill>
                            <a:srgbClr val="000000"/>
                          </a:solidFill>
                          <a:effectLst/>
                          <a:latin typeface="Calibri" panose="020F0502020204030204" pitchFamily="34" charset="0"/>
                        </a:rPr>
                        <a:t> de la </a:t>
                      </a:r>
                      <a:r>
                        <a:rPr lang="en-US" sz="1100" b="0" i="0" u="none" strike="noStrike" dirty="0" err="1">
                          <a:solidFill>
                            <a:srgbClr val="000000"/>
                          </a:solidFill>
                          <a:effectLst/>
                          <a:latin typeface="Calibri" panose="020F0502020204030204" pitchFamily="34" charset="0"/>
                        </a:rPr>
                        <a:t>muestra</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0.09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605276">
                <a:tc>
                  <a:txBody>
                    <a:bodyPr/>
                    <a:lstStyle/>
                    <a:p>
                      <a:pPr algn="ctr" fontAlgn="ctr"/>
                      <a:r>
                        <a:rPr lang="es-MX" sz="1100" b="0" i="0" u="none" strike="noStrike" dirty="0">
                          <a:solidFill>
                            <a:srgbClr val="000000"/>
                          </a:solidFill>
                          <a:effectLst/>
                          <a:latin typeface="Calibri" panose="020F0502020204030204" pitchFamily="34" charset="0"/>
                        </a:rPr>
                        <a:t>varianza de la población al cuadrado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0.022500%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558716">
                <a:tc>
                  <a:txBody>
                    <a:bodyPr/>
                    <a:lstStyle/>
                    <a:p>
                      <a:pPr algn="ctr" fontAlgn="ctr"/>
                      <a:r>
                        <a:rPr lang="es-MX" sz="1100" b="0" i="0" u="none" strike="noStrike" dirty="0">
                          <a:solidFill>
                            <a:srgbClr val="000000"/>
                          </a:solidFill>
                          <a:effectLst/>
                          <a:latin typeface="Calibri" panose="020F0502020204030204" pitchFamily="34" charset="0"/>
                        </a:rPr>
                        <a:t>tamaño de la muestra sin ajustar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558716">
                <a:tc>
                  <a:txBody>
                    <a:bodyPr/>
                    <a:lstStyle/>
                    <a:p>
                      <a:pPr algn="ctr" fontAlgn="ctr"/>
                      <a:r>
                        <a:rPr lang="en-US" sz="1100" b="0" i="0" u="none" strike="noStrike" dirty="0" err="1">
                          <a:solidFill>
                            <a:srgbClr val="000000"/>
                          </a:solidFill>
                          <a:effectLst/>
                          <a:latin typeface="Calibri" panose="020F0502020204030204" pitchFamily="34" charset="0"/>
                        </a:rPr>
                        <a:t>tamaño</a:t>
                      </a:r>
                      <a:r>
                        <a:rPr lang="en-US" sz="1100" b="0" i="0" u="none" strike="noStrike" dirty="0">
                          <a:solidFill>
                            <a:srgbClr val="000000"/>
                          </a:solidFill>
                          <a:effectLst/>
                          <a:latin typeface="Calibri" panose="020F0502020204030204" pitchFamily="34" charset="0"/>
                        </a:rPr>
                        <a:t> de la </a:t>
                      </a:r>
                      <a:r>
                        <a:rPr lang="en-US" sz="1100" b="0" i="0" u="none" strike="noStrike" dirty="0" err="1">
                          <a:solidFill>
                            <a:srgbClr val="000000"/>
                          </a:solidFill>
                          <a:effectLst/>
                          <a:latin typeface="Calibri" panose="020F0502020204030204" pitchFamily="34" charset="0"/>
                        </a:rPr>
                        <a:t>muestra</a:t>
                      </a:r>
                      <a:r>
                        <a:rPr lang="en-US" sz="11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298.4771574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mc:AlternateContent xmlns:mc="http://schemas.openxmlformats.org/markup-compatibility/2006" xmlns:a14="http://schemas.microsoft.com/office/drawing/2010/main">
        <mc:Choice Requires="a14">
          <p:sp>
            <p:nvSpPr>
              <p:cNvPr id="5" name="CuadroTexto 5"/>
              <p:cNvSpPr txBox="1"/>
              <p:nvPr/>
            </p:nvSpPr>
            <p:spPr>
              <a:xfrm>
                <a:off x="3752850" y="5201493"/>
                <a:ext cx="688975" cy="192088"/>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𝜎</m:t>
                          </m:r>
                        </m:e>
                        <m:sup>
                          <m:r>
                            <a:rPr lang="es-MX" sz="1100" b="0" i="1">
                              <a:latin typeface="Cambria Math" panose="02040503050406030204" pitchFamily="18" charset="0"/>
                            </a:rPr>
                            <m:t>2</m:t>
                          </m:r>
                        </m:sup>
                      </m:sSup>
                      <m:r>
                        <a:rPr lang="es-MX" sz="1100" b="0" i="1">
                          <a:latin typeface="Cambria Math" panose="02040503050406030204" pitchFamily="18" charset="0"/>
                        </a:rPr>
                        <m:t>=</m:t>
                      </m:r>
                      <m:sSup>
                        <m:sSupPr>
                          <m:ctrlPr>
                            <a:rPr lang="es-MX" sz="1100" b="0" i="1">
                              <a:latin typeface="Cambria Math" panose="02040503050406030204" pitchFamily="18" charset="0"/>
                            </a:rPr>
                          </m:ctrlPr>
                        </m:sSupPr>
                        <m:e>
                          <m:r>
                            <a:rPr lang="es-MX" sz="1100" b="0" i="1">
                              <a:solidFill>
                                <a:schemeClr val="tx1"/>
                              </a:solidFill>
                              <a:effectLst/>
                              <a:latin typeface="Cambria Math" panose="02040503050406030204" pitchFamily="18" charset="0"/>
                              <a:ea typeface="+mn-ea"/>
                              <a:cs typeface="+mn-cs"/>
                            </a:rPr>
                            <m:t>(</m:t>
                          </m:r>
                          <m:r>
                            <a:rPr lang="es-MX" sz="1100" b="0" i="1">
                              <a:solidFill>
                                <a:schemeClr val="tx1"/>
                              </a:solidFill>
                              <a:effectLst/>
                              <a:latin typeface="Cambria Math" panose="02040503050406030204" pitchFamily="18" charset="0"/>
                              <a:ea typeface="+mn-ea"/>
                              <a:cs typeface="+mn-cs"/>
                            </a:rPr>
                            <m:t>𝑠𝑒</m:t>
                          </m:r>
                          <m:r>
                            <a:rPr lang="es-MX" sz="1100" b="0" i="1">
                              <a:solidFill>
                                <a:schemeClr val="tx1"/>
                              </a:solidFill>
                              <a:effectLst/>
                              <a:latin typeface="Cambria Math" panose="02040503050406030204" pitchFamily="18" charset="0"/>
                              <a:ea typeface="+mn-ea"/>
                              <a:cs typeface="+mn-cs"/>
                            </a:rPr>
                            <m:t>)</m:t>
                          </m:r>
                        </m:e>
                        <m:sup>
                          <m:r>
                            <a:rPr lang="es-MX" sz="1100" b="0" i="1">
                              <a:latin typeface="Cambria Math" panose="02040503050406030204" pitchFamily="18" charset="0"/>
                            </a:rPr>
                            <m:t>2</m:t>
                          </m:r>
                        </m:sup>
                      </m:sSup>
                    </m:oMath>
                  </m:oMathPara>
                </a14:m>
                <a:endParaRPr lang="en-US" sz="1100"/>
              </a:p>
            </p:txBody>
          </p:sp>
        </mc:Choice>
        <mc:Fallback xmlns="">
          <p:sp>
            <p:nvSpPr>
              <p:cNvPr id="5" name="CuadroTexto 5"/>
              <p:cNvSpPr txBox="1">
                <a:spLocks noRot="1" noChangeAspect="1" noMove="1" noResize="1" noEditPoints="1" noAdjustHandles="1" noChangeArrowheads="1" noChangeShapeType="1" noTextEdit="1"/>
              </p:cNvSpPr>
              <p:nvPr/>
            </p:nvSpPr>
            <p:spPr>
              <a:xfrm>
                <a:off x="3752850" y="5201493"/>
                <a:ext cx="688975" cy="192088"/>
              </a:xfrm>
              <a:prstGeom prst="rect">
                <a:avLst/>
              </a:prstGeom>
              <a:blipFill rotWithShape="0">
                <a:blip r:embed="rId3"/>
                <a:stretch>
                  <a:fillRect l="-2655" r="-265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6"/>
              <p:cNvSpPr txBox="1"/>
              <p:nvPr/>
            </p:nvSpPr>
            <p:spPr>
              <a:xfrm>
                <a:off x="3752850" y="4668093"/>
                <a:ext cx="887413" cy="17462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1100" i="1">
                              <a:latin typeface="Cambria Math" panose="02040503050406030204" pitchFamily="18" charset="0"/>
                            </a:rPr>
                          </m:ctrlPr>
                        </m:sSupPr>
                        <m:e>
                          <m:r>
                            <a:rPr lang="es-MX" sz="1100" b="0" i="1">
                              <a:latin typeface="Cambria Math" panose="02040503050406030204" pitchFamily="18" charset="0"/>
                            </a:rPr>
                            <m:t>𝑆</m:t>
                          </m:r>
                        </m:e>
                        <m:sup>
                          <m:r>
                            <a:rPr lang="es-MX" sz="1100" b="0" i="1">
                              <a:latin typeface="Cambria Math" panose="02040503050406030204" pitchFamily="18" charset="0"/>
                            </a:rPr>
                            <m:t>2</m:t>
                          </m:r>
                        </m:sup>
                      </m:sSup>
                      <m:r>
                        <a:rPr lang="es-MX" sz="1100" b="0" i="1">
                          <a:latin typeface="Cambria Math" panose="02040503050406030204" pitchFamily="18" charset="0"/>
                        </a:rPr>
                        <m:t>=</m:t>
                      </m:r>
                      <m:r>
                        <a:rPr lang="es-MX" sz="1100" b="0" i="1">
                          <a:latin typeface="Cambria Math" panose="02040503050406030204" pitchFamily="18" charset="0"/>
                        </a:rPr>
                        <m:t>𝑝</m:t>
                      </m:r>
                      <m:r>
                        <a:rPr lang="es-MX" sz="1100" b="0" i="1">
                          <a:latin typeface="Cambria Math" panose="02040503050406030204" pitchFamily="18" charset="0"/>
                        </a:rPr>
                        <m:t>(1−</m:t>
                      </m:r>
                      <m:r>
                        <a:rPr lang="es-MX" sz="1100" b="0" i="1">
                          <a:latin typeface="Cambria Math" panose="02040503050406030204" pitchFamily="18" charset="0"/>
                        </a:rPr>
                        <m:t>𝑝</m:t>
                      </m:r>
                      <m:r>
                        <a:rPr lang="es-MX" sz="1100" b="0" i="1">
                          <a:latin typeface="Cambria Math" panose="02040503050406030204" pitchFamily="18" charset="0"/>
                        </a:rPr>
                        <m:t>)</m:t>
                      </m:r>
                    </m:oMath>
                  </m:oMathPara>
                </a14:m>
                <a:endParaRPr lang="en-US" sz="1100" dirty="0"/>
              </a:p>
            </p:txBody>
          </p:sp>
        </mc:Choice>
        <mc:Fallback xmlns="">
          <p:sp>
            <p:nvSpPr>
              <p:cNvPr id="6" name="CuadroTexto 6"/>
              <p:cNvSpPr txBox="1">
                <a:spLocks noRot="1" noChangeAspect="1" noMove="1" noResize="1" noEditPoints="1" noAdjustHandles="1" noChangeArrowheads="1" noChangeShapeType="1" noTextEdit="1"/>
              </p:cNvSpPr>
              <p:nvPr/>
            </p:nvSpPr>
            <p:spPr>
              <a:xfrm>
                <a:off x="3752850" y="4668093"/>
                <a:ext cx="887413" cy="174625"/>
              </a:xfrm>
              <a:prstGeom prst="rect">
                <a:avLst/>
              </a:prstGeom>
              <a:blipFill rotWithShape="0">
                <a:blip r:embed="rId4"/>
                <a:stretch>
                  <a:fillRect l="-3448" r="-6207" b="-3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7"/>
              <p:cNvSpPr txBox="1"/>
              <p:nvPr/>
            </p:nvSpPr>
            <p:spPr>
              <a:xfrm>
                <a:off x="3829050" y="5668218"/>
                <a:ext cx="498475" cy="33972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s-MX" sz="1100" b="0" i="1">
                              <a:latin typeface="Cambria Math" panose="02040503050406030204" pitchFamily="18" charset="0"/>
                            </a:rPr>
                          </m:ctrlPr>
                        </m:sSupPr>
                        <m:e>
                          <m:r>
                            <a:rPr lang="es-MX" sz="1100" b="0" i="1">
                              <a:latin typeface="Cambria Math" panose="02040503050406030204" pitchFamily="18" charset="0"/>
                            </a:rPr>
                            <m:t>𝑛</m:t>
                          </m:r>
                        </m:e>
                        <m:sup>
                          <m:r>
                            <a:rPr lang="es-MX" sz="1100" b="0" i="1">
                              <a:latin typeface="Cambria Math" panose="02040503050406030204" pitchFamily="18" charset="0"/>
                            </a:rPr>
                            <m:t>′</m:t>
                          </m:r>
                        </m:sup>
                      </m:sSup>
                      <m:r>
                        <a:rPr lang="es-MX" sz="1100" b="0" i="1">
                          <a:latin typeface="Cambria Math" panose="02040503050406030204" pitchFamily="18" charset="0"/>
                        </a:rPr>
                        <m:t>=</m:t>
                      </m:r>
                      <m:f>
                        <m:fPr>
                          <m:ctrlPr>
                            <a:rPr lang="es-MX" sz="1100" b="0" i="1">
                              <a:latin typeface="Cambria Math" panose="02040503050406030204" pitchFamily="18" charset="0"/>
                            </a:rPr>
                          </m:ctrlPr>
                        </m:fPr>
                        <m:num>
                          <m:sSup>
                            <m:sSupPr>
                              <m:ctrlPr>
                                <a:rPr lang="es-MX" sz="1100" b="0" i="1">
                                  <a:latin typeface="Cambria Math" panose="02040503050406030204" pitchFamily="18" charset="0"/>
                                </a:rPr>
                              </m:ctrlPr>
                            </m:sSupPr>
                            <m:e>
                              <m:r>
                                <a:rPr lang="es-MX" sz="1100" b="0" i="1">
                                  <a:latin typeface="Cambria Math" panose="02040503050406030204" pitchFamily="18" charset="0"/>
                                </a:rPr>
                                <m:t>𝑆</m:t>
                              </m:r>
                            </m:e>
                            <m:sup>
                              <m:r>
                                <a:rPr lang="es-MX" sz="1100" b="0" i="1">
                                  <a:latin typeface="Cambria Math" panose="02040503050406030204" pitchFamily="18" charset="0"/>
                                </a:rPr>
                                <m:t>2</m:t>
                              </m:r>
                            </m:sup>
                          </m:sSup>
                        </m:num>
                        <m:den>
                          <m:sSup>
                            <m:sSupPr>
                              <m:ctrlPr>
                                <a:rPr lang="es-MX" sz="1100" b="0" i="1">
                                  <a:latin typeface="Cambria Math" panose="02040503050406030204" pitchFamily="18" charset="0"/>
                                </a:rPr>
                              </m:ctrlPr>
                            </m:sSupPr>
                            <m:e>
                              <m:r>
                                <a:rPr lang="es-MX" sz="1100" b="0" i="1">
                                  <a:latin typeface="Cambria Math" panose="02040503050406030204" pitchFamily="18" charset="0"/>
                                  <a:ea typeface="Cambria Math" panose="02040503050406030204" pitchFamily="18" charset="0"/>
                                </a:rPr>
                                <m:t>𝜎</m:t>
                              </m:r>
                            </m:e>
                            <m:sup>
                              <m:r>
                                <a:rPr lang="es-MX" sz="1100" b="0" i="1">
                                  <a:latin typeface="Cambria Math" panose="02040503050406030204" pitchFamily="18" charset="0"/>
                                </a:rPr>
                                <m:t>2</m:t>
                              </m:r>
                            </m:sup>
                          </m:sSup>
                        </m:den>
                      </m:f>
                    </m:oMath>
                  </m:oMathPara>
                </a14:m>
                <a:endParaRPr lang="en-US" sz="1100"/>
              </a:p>
            </p:txBody>
          </p:sp>
        </mc:Choice>
        <mc:Fallback xmlns="">
          <p:sp>
            <p:nvSpPr>
              <p:cNvPr id="7" name="CuadroTexto 7"/>
              <p:cNvSpPr txBox="1">
                <a:spLocks noRot="1" noChangeAspect="1" noMove="1" noResize="1" noEditPoints="1" noAdjustHandles="1" noChangeArrowheads="1" noChangeShapeType="1" noTextEdit="1"/>
              </p:cNvSpPr>
              <p:nvPr/>
            </p:nvSpPr>
            <p:spPr>
              <a:xfrm>
                <a:off x="3829050" y="5668218"/>
                <a:ext cx="498475" cy="339725"/>
              </a:xfrm>
              <a:prstGeom prst="rect">
                <a:avLst/>
              </a:prstGeom>
              <a:blipFill rotWithShape="0">
                <a:blip r:embed="rId5"/>
                <a:stretch>
                  <a:fillRect l="-3659" r="-2439"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8"/>
              <p:cNvSpPr txBox="1"/>
              <p:nvPr/>
            </p:nvSpPr>
            <p:spPr>
              <a:xfrm>
                <a:off x="3781425" y="6165304"/>
                <a:ext cx="674688" cy="49212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MX" sz="1100" b="0" i="1">
                          <a:latin typeface="Cambria Math" panose="02040503050406030204" pitchFamily="18" charset="0"/>
                        </a:rPr>
                        <m:t>𝑛</m:t>
                      </m:r>
                      <m:r>
                        <a:rPr lang="es-MX" sz="1100" b="0" i="1">
                          <a:latin typeface="Cambria Math" panose="02040503050406030204" pitchFamily="18" charset="0"/>
                        </a:rPr>
                        <m:t>=</m:t>
                      </m:r>
                      <m:f>
                        <m:fPr>
                          <m:ctrlPr>
                            <a:rPr lang="es-MX" sz="1100" b="0" i="1">
                              <a:latin typeface="Cambria Math" panose="02040503050406030204" pitchFamily="18" charset="0"/>
                            </a:rPr>
                          </m:ctrlPr>
                        </m:fPr>
                        <m:num>
                          <m:r>
                            <a:rPr lang="es-MX" sz="1100" b="0" i="1">
                              <a:latin typeface="Cambria Math" panose="02040503050406030204" pitchFamily="18" charset="0"/>
                            </a:rPr>
                            <m:t>𝑛</m:t>
                          </m:r>
                          <m:r>
                            <a:rPr lang="es-MX" sz="1100" b="0" i="1">
                              <a:latin typeface="Cambria Math" panose="02040503050406030204" pitchFamily="18" charset="0"/>
                            </a:rPr>
                            <m:t>′</m:t>
                          </m:r>
                        </m:num>
                        <m:den>
                          <m:r>
                            <a:rPr lang="es-MX" sz="1100" b="0" i="1">
                              <a:latin typeface="Cambria Math" panose="02040503050406030204" pitchFamily="18" charset="0"/>
                            </a:rPr>
                            <m:t>1+</m:t>
                          </m:r>
                          <m:f>
                            <m:fPr>
                              <m:ctrlPr>
                                <a:rPr lang="es-MX" sz="1100" b="0" i="1">
                                  <a:latin typeface="Cambria Math" panose="02040503050406030204" pitchFamily="18" charset="0"/>
                                </a:rPr>
                              </m:ctrlPr>
                            </m:fPr>
                            <m:num>
                              <m:r>
                                <a:rPr lang="es-MX" sz="1100" b="0" i="1">
                                  <a:latin typeface="Cambria Math" panose="02040503050406030204" pitchFamily="18" charset="0"/>
                                </a:rPr>
                                <m:t>𝑛</m:t>
                              </m:r>
                              <m:r>
                                <a:rPr lang="es-MX" sz="1100" b="0" i="1">
                                  <a:latin typeface="Cambria Math" panose="02040503050406030204" pitchFamily="18" charset="0"/>
                                </a:rPr>
                                <m:t>′</m:t>
                              </m:r>
                            </m:num>
                            <m:den>
                              <m:r>
                                <a:rPr lang="es-MX" sz="1100" b="0" i="1">
                                  <a:latin typeface="Cambria Math" panose="02040503050406030204" pitchFamily="18" charset="0"/>
                                </a:rPr>
                                <m:t>𝑁</m:t>
                              </m:r>
                            </m:den>
                          </m:f>
                        </m:den>
                      </m:f>
                    </m:oMath>
                  </m:oMathPara>
                </a14:m>
                <a:endParaRPr lang="en-US" sz="1100" dirty="0"/>
              </a:p>
            </p:txBody>
          </p:sp>
        </mc:Choice>
        <mc:Fallback xmlns="">
          <p:sp>
            <p:nvSpPr>
              <p:cNvPr id="8" name="CuadroTexto 8"/>
              <p:cNvSpPr txBox="1">
                <a:spLocks noRot="1" noChangeAspect="1" noMove="1" noResize="1" noEditPoints="1" noAdjustHandles="1" noChangeArrowheads="1" noChangeShapeType="1" noTextEdit="1"/>
              </p:cNvSpPr>
              <p:nvPr/>
            </p:nvSpPr>
            <p:spPr>
              <a:xfrm>
                <a:off x="3781425" y="6165304"/>
                <a:ext cx="674688" cy="492125"/>
              </a:xfrm>
              <a:prstGeom prst="rect">
                <a:avLst/>
              </a:prstGeom>
              <a:blipFill rotWithShape="0">
                <a:blip r:embed="rId6"/>
                <a:stretch>
                  <a:fillRect l="-1802" t="-2469" r="-5405" b="-6173"/>
                </a:stretch>
              </a:blipFill>
            </p:spPr>
            <p:txBody>
              <a:bodyPr/>
              <a:lstStyle/>
              <a:p>
                <a:r>
                  <a:rPr lang="en-US">
                    <a:noFill/>
                  </a:rPr>
                  <a:t> </a:t>
                </a:r>
              </a:p>
            </p:txBody>
          </p:sp>
        </mc:Fallback>
      </mc:AlternateContent>
    </p:spTree>
    <p:extLst>
      <p:ext uri="{BB962C8B-B14F-4D97-AF65-F5344CB8AC3E}">
        <p14:creationId xmlns:p14="http://schemas.microsoft.com/office/powerpoint/2010/main" val="2480587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7315200" cy="1154097"/>
          </a:xfrm>
        </p:spPr>
        <p:txBody>
          <a:bodyPr>
            <a:normAutofit fontScale="90000"/>
          </a:bodyPr>
          <a:lstStyle/>
          <a:p>
            <a:r>
              <a:rPr lang="es-MX" b="1" dirty="0" smtClean="0"/>
              <a:t>Ejercicio 4</a:t>
            </a:r>
            <a:br>
              <a:rPr lang="es-MX" b="1" dirty="0" smtClean="0"/>
            </a:br>
            <a:r>
              <a:rPr lang="es-MX" b="1" dirty="0" smtClean="0"/>
              <a:t>Con los siguientes datos</a:t>
            </a:r>
            <a:endParaRPr lang="es-MX" b="1" dirty="0"/>
          </a:p>
        </p:txBody>
      </p:sp>
      <p:sp>
        <p:nvSpPr>
          <p:cNvPr id="3" name="2 Marcador de contenido"/>
          <p:cNvSpPr>
            <a:spLocks noGrp="1"/>
          </p:cNvSpPr>
          <p:nvPr>
            <p:ph idx="1"/>
          </p:nvPr>
        </p:nvSpPr>
        <p:spPr>
          <a:xfrm>
            <a:off x="2771800" y="1700808"/>
            <a:ext cx="6264696" cy="3539527"/>
          </a:xfrm>
        </p:spPr>
        <p:txBody>
          <a:bodyPr/>
          <a:lstStyle/>
          <a:p>
            <a:r>
              <a:rPr lang="es-MX" b="1" dirty="0" smtClean="0"/>
              <a:t>Son los resultados de preguntarle la estatura a 60 trabajadores del departamento de limpia municipal de SCLC.</a:t>
            </a:r>
          </a:p>
          <a:p>
            <a:r>
              <a:rPr lang="es-MX" b="1" dirty="0" smtClean="0"/>
              <a:t>Obtén la media aritmética (para datos agrupados) </a:t>
            </a:r>
          </a:p>
          <a:p>
            <a:r>
              <a:rPr lang="es-MX" b="1" dirty="0" smtClean="0"/>
              <a:t>Obtén la desviación estándar y la varianza (para datos agrupados)</a:t>
            </a:r>
          </a:p>
          <a:p>
            <a:r>
              <a:rPr lang="es-MX" b="1" dirty="0" smtClean="0"/>
              <a:t>Interpreta los resultados</a:t>
            </a:r>
          </a:p>
          <a:p>
            <a:endParaRPr lang="es-MX"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17526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04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a 12"/>
          <p:cNvGraphicFramePr>
            <a:graphicFrameLocks noGrp="1"/>
          </p:cNvGraphicFramePr>
          <p:nvPr>
            <p:extLst>
              <p:ext uri="{D42A27DB-BD31-4B8C-83A1-F6EECF244321}">
                <p14:modId xmlns:p14="http://schemas.microsoft.com/office/powerpoint/2010/main" val="3428185641"/>
              </p:ext>
            </p:extLst>
          </p:nvPr>
        </p:nvGraphicFramePr>
        <p:xfrm>
          <a:off x="266223" y="373285"/>
          <a:ext cx="8678741" cy="6048676"/>
        </p:xfrm>
        <a:graphic>
          <a:graphicData uri="http://schemas.openxmlformats.org/drawingml/2006/table">
            <a:tbl>
              <a:tblPr/>
              <a:tblGrid>
                <a:gridCol w="266987"/>
                <a:gridCol w="975657"/>
                <a:gridCol w="791075"/>
                <a:gridCol w="791075"/>
                <a:gridCol w="988841"/>
                <a:gridCol w="348126"/>
                <a:gridCol w="1728192"/>
                <a:gridCol w="648072"/>
                <a:gridCol w="288032"/>
                <a:gridCol w="792088"/>
                <a:gridCol w="1060596"/>
              </a:tblGrid>
              <a:tr h="371408">
                <a:tc>
                  <a:txBody>
                    <a:bodyPr/>
                    <a:lstStyle/>
                    <a:p>
                      <a:pPr algn="ctr" fontAlgn="b"/>
                      <a:r>
                        <a:rPr lang="es-MX" sz="1400" b="1" i="0" u="none" strike="noStrike" dirty="0">
                          <a:solidFill>
                            <a:srgbClr val="FFFFFF"/>
                          </a:solidFill>
                          <a:effectLst/>
                          <a:latin typeface="Calibri" panose="020F0502020204030204" pitchFamily="34" charset="0"/>
                        </a:rPr>
                        <a:t>xi</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b"/>
                      <a:r>
                        <a:rPr lang="es-MX" sz="1400" b="1" i="0" u="none" strike="noStrike">
                          <a:solidFill>
                            <a:srgbClr val="FFFFFF"/>
                          </a:solidFill>
                          <a:effectLst/>
                          <a:latin typeface="Calibri" panose="020F0502020204030204" pitchFamily="34" charset="0"/>
                        </a:rPr>
                        <a:t>Estaturas (xi)</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b"/>
                      <a:r>
                        <a:rPr lang="es-MX" sz="1400" b="1" i="1" u="none" strike="noStrike">
                          <a:solidFill>
                            <a:srgbClr val="FFFFFF"/>
                          </a:solidFill>
                          <a:effectLst/>
                          <a:latin typeface="Calibri" panose="020F0502020204030204" pitchFamily="34" charset="0"/>
                        </a:rPr>
                        <a:t>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b"/>
                      <a:r>
                        <a:rPr lang="es-MX" sz="1400" b="1" i="1" u="none" strike="noStrike">
                          <a:solidFill>
                            <a:srgbClr val="FFFFFF"/>
                          </a:solidFill>
                          <a:effectLst/>
                          <a:latin typeface="Calibri" panose="020F0502020204030204" pitchFamily="34" charset="0"/>
                        </a:rPr>
                        <a:t>f.x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b"/>
                      <a:r>
                        <a:rPr lang="es-MX" sz="1400" b="1" i="1" u="none" strike="noStrike">
                          <a:solidFill>
                            <a:srgbClr val="FFFFFF"/>
                          </a:solidFill>
                          <a:effectLst/>
                          <a:latin typeface="Calibri" panose="020F0502020204030204" pitchFamily="34" charset="0"/>
                        </a:rPr>
                        <a:t>f.((Xi-XP)^2)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b"/>
                      <a:endParaRPr lang="es-MX" sz="1400" b="0" i="0" u="none" strike="noStrike">
                        <a:solidFill>
                          <a:schemeClr val="tx1"/>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endParaRPr lang="es-MX"/>
                    </a:p>
                  </a:txBody>
                  <a:tcPr/>
                </a:tc>
                <a:tc>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1.52</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0.019881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400" b="0" i="0" u="none" strike="noStrike" dirty="0">
                          <a:solidFill>
                            <a:schemeClr val="tx1"/>
                          </a:solidFill>
                          <a:effectLst/>
                          <a:latin typeface="Calibri" panose="020F0502020204030204" pitchFamily="34" charset="0"/>
                        </a:rPr>
                        <a:t>media </a:t>
                      </a:r>
                      <a:r>
                        <a:rPr lang="es-MX" sz="1400" b="0" i="0" u="none" strike="noStrike" dirty="0" err="1">
                          <a:solidFill>
                            <a:schemeClr val="tx1"/>
                          </a:solidFill>
                          <a:effectLst/>
                          <a:latin typeface="Calibri" panose="020F0502020204030204" pitchFamily="34" charset="0"/>
                        </a:rPr>
                        <a:t>aritmetica</a:t>
                      </a:r>
                      <a:r>
                        <a:rPr lang="es-MX" sz="1400" b="1" i="0" u="none" strike="noStrike" dirty="0">
                          <a:solidFill>
                            <a:schemeClr val="tx1"/>
                          </a:solidFill>
                          <a:effectLst/>
                          <a:latin typeface="Arial" panose="020B0604020202020204" pitchFamily="34" charset="0"/>
                        </a:rPr>
                        <a:t>   </a:t>
                      </a:r>
                      <a:r>
                        <a:rPr lang="es-MX" sz="1400" b="1" i="1" u="none" strike="noStrike" dirty="0" err="1">
                          <a:solidFill>
                            <a:schemeClr val="tx1"/>
                          </a:solidFill>
                          <a:effectLst/>
                          <a:latin typeface="Arial" panose="020B0604020202020204" pitchFamily="34" charset="0"/>
                        </a:rPr>
                        <a:t>xp</a:t>
                      </a:r>
                      <a:r>
                        <a:rPr lang="es-MX" sz="1400" b="1" i="1" u="none" strike="noStrike" dirty="0">
                          <a:solidFill>
                            <a:schemeClr val="tx1"/>
                          </a:solidFill>
                          <a:effectLst/>
                          <a:latin typeface="Arial" panose="020B0604020202020204" pitchFamily="34" charset="0"/>
                        </a:rPr>
                        <a:t>=</a:t>
                      </a:r>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s-MX" sz="1400" b="0" i="0" u="none" strike="noStrike" dirty="0">
                          <a:solidFill>
                            <a:schemeClr val="tx1"/>
                          </a:solidFill>
                          <a:effectLst/>
                          <a:latin typeface="Calibri" panose="020F0502020204030204" pitchFamily="34" charset="0"/>
                        </a:rPr>
                        <a:t>99.66/60</a:t>
                      </a:r>
                    </a:p>
                  </a:txBody>
                  <a:tcPr marL="0" marR="0" marT="0" marB="0" anchor="b">
                    <a:lnL>
                      <a:noFill/>
                    </a:lnL>
                    <a:lnR>
                      <a:noFill/>
                    </a:lnR>
                    <a:lnT>
                      <a:noFill/>
                    </a:lnT>
                    <a:lnB>
                      <a:noFill/>
                    </a:lnB>
                  </a:tcPr>
                </a:tc>
                <a:tc hMerge="1">
                  <a:txBody>
                    <a:bodyPr/>
                    <a:lstStyle/>
                    <a:p>
                      <a:endParaRPr lang="es-MX"/>
                    </a:p>
                  </a:txBody>
                  <a:tcPr/>
                </a:tc>
                <a:tc>
                  <a:txBody>
                    <a:bodyPr/>
                    <a:lstStyle/>
                    <a:p>
                      <a:pPr algn="r" fontAlgn="b"/>
                      <a:r>
                        <a:rPr lang="es-MX" sz="1400" b="1" i="0" u="none" strike="noStrike" dirty="0">
                          <a:solidFill>
                            <a:srgbClr val="FF0000"/>
                          </a:solidFill>
                          <a:effectLst/>
                          <a:latin typeface="Calibri" panose="020F0502020204030204" pitchFamily="34" charset="0"/>
                        </a:rPr>
                        <a:t>1.661</a:t>
                      </a: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1.54</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0.073205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endParaRPr lang="es-MX" sz="1400" b="0" i="0" u="none" strike="noStrike">
                        <a:solidFill>
                          <a:schemeClr val="tx1"/>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endParaRPr lang="es-MX"/>
                    </a:p>
                  </a:txBody>
                  <a:tcPr/>
                </a:tc>
                <a:tc>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1.55</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0.049284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400" b="1" i="0" u="none" strike="noStrike" dirty="0">
                          <a:solidFill>
                            <a:schemeClr val="tx1"/>
                          </a:solidFill>
                          <a:effectLst/>
                          <a:latin typeface="Calibri" panose="020F0502020204030204" pitchFamily="34" charset="0"/>
                        </a:rPr>
                        <a:t>rango</a:t>
                      </a:r>
                    </a:p>
                  </a:txBody>
                  <a:tcPr marL="0" marR="0" marT="0" marB="0" anchor="b">
                    <a:lnL>
                      <a:noFill/>
                    </a:lnL>
                    <a:lnR>
                      <a:noFill/>
                    </a:lnR>
                    <a:lnT>
                      <a:noFill/>
                    </a:lnT>
                    <a:lnB>
                      <a:noFill/>
                    </a:lnB>
                  </a:tcPr>
                </a:tc>
                <a:tc gridSpan="2">
                  <a:txBody>
                    <a:bodyPr/>
                    <a:lstStyle/>
                    <a:p>
                      <a:pPr algn="ctr" fontAlgn="b"/>
                      <a:r>
                        <a:rPr lang="es-MX" sz="1400" b="0" i="0" u="none" strike="noStrike">
                          <a:solidFill>
                            <a:schemeClr val="tx1"/>
                          </a:solidFill>
                          <a:effectLst/>
                          <a:latin typeface="Calibri" panose="020F0502020204030204" pitchFamily="34" charset="0"/>
                        </a:rPr>
                        <a:t>1.83-1.52</a:t>
                      </a:r>
                    </a:p>
                  </a:txBody>
                  <a:tcPr marL="0" marR="0" marT="0" marB="0" anchor="b">
                    <a:lnL>
                      <a:noFill/>
                    </a:lnL>
                    <a:lnR>
                      <a:noFill/>
                    </a:lnR>
                    <a:lnT>
                      <a:noFill/>
                    </a:lnT>
                    <a:lnB>
                      <a:noFill/>
                    </a:lnB>
                  </a:tcPr>
                </a:tc>
                <a:tc hMerge="1">
                  <a:txBody>
                    <a:bodyPr/>
                    <a:lstStyle/>
                    <a:p>
                      <a:endParaRPr lang="es-MX"/>
                    </a:p>
                  </a:txBody>
                  <a:tcPr/>
                </a:tc>
                <a:tc>
                  <a:txBody>
                    <a:bodyPr/>
                    <a:lstStyle/>
                    <a:p>
                      <a:pPr algn="r" fontAlgn="b"/>
                      <a:r>
                        <a:rPr lang="es-MX" sz="1400" b="1" i="0" u="none" strike="noStrike">
                          <a:solidFill>
                            <a:srgbClr val="FF0000"/>
                          </a:solidFill>
                          <a:effectLst/>
                          <a:latin typeface="Calibri" panose="020F0502020204030204" pitchFamily="34" charset="0"/>
                        </a:rPr>
                        <a:t>0.31</a:t>
                      </a: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1.58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0.032805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1"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l" fontAlgn="b"/>
                      <a:endParaRPr lang="es-MX" sz="1400" b="0" i="0" u="none" strike="noStrike">
                        <a:solidFill>
                          <a:schemeClr val="tx1"/>
                        </a:solidFill>
                        <a:effectLst/>
                        <a:latin typeface="Calibri" panose="020F0502020204030204" pitchFamily="34" charset="0"/>
                      </a:endParaRPr>
                    </a:p>
                  </a:txBody>
                  <a:tcPr marL="0" marR="0" marT="0" marB="0" anchor="b">
                    <a:lnL>
                      <a:noFill/>
                    </a:lnL>
                    <a:lnR>
                      <a:noFill/>
                    </a:lnR>
                    <a:lnT>
                      <a:noFill/>
                    </a:lnT>
                    <a:lnB>
                      <a:noFill/>
                    </a:lnB>
                  </a:tcPr>
                </a:tc>
                <a:tc hMerge="1">
                  <a:txBody>
                    <a:bodyPr/>
                    <a:lstStyle/>
                    <a:p>
                      <a:endParaRPr lang="es-MX"/>
                    </a:p>
                  </a:txBody>
                  <a:tcPr/>
                </a:tc>
                <a:tc>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0.007442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rowSpan="3">
                  <a:txBody>
                    <a:bodyPr/>
                    <a:lstStyle/>
                    <a:p>
                      <a:pPr algn="l" fontAlgn="b"/>
                      <a:r>
                        <a:rPr lang="es-MX" sz="1400" b="1" i="0" u="none" strike="noStrike">
                          <a:solidFill>
                            <a:schemeClr val="tx1"/>
                          </a:solidFill>
                          <a:effectLst/>
                          <a:latin typeface="Calibri" panose="020F0502020204030204" pitchFamily="34" charset="0"/>
                        </a:rPr>
                        <a:t>desviación estandar</a:t>
                      </a:r>
                      <a:endParaRPr lang="es-MX" sz="1400" b="0" i="0" u="none" strike="noStrike">
                        <a:solidFill>
                          <a:schemeClr val="tx1"/>
                        </a:solidFill>
                        <a:effectLst/>
                        <a:latin typeface="Calibri" panose="020F0502020204030204" pitchFamily="34" charset="0"/>
                      </a:endParaRPr>
                    </a:p>
                  </a:txBody>
                  <a:tcPr marL="0" marR="0" marT="0" marB="0" anchor="ctr">
                    <a:lnL>
                      <a:noFill/>
                    </a:lnL>
                    <a:lnR>
                      <a:noFill/>
                    </a:lnR>
                    <a:lnT>
                      <a:noFill/>
                    </a:lnT>
                    <a:lnB>
                      <a:noFill/>
                    </a:lnB>
                  </a:tcPr>
                </a:tc>
                <a:tc rowSpan="3" gridSpan="3">
                  <a:txBody>
                    <a:bodyPr/>
                    <a:lstStyle/>
                    <a:p>
                      <a:pPr algn="ctr" fontAlgn="b"/>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rowSpan="3" hMerge="1">
                  <a:txBody>
                    <a:bodyPr/>
                    <a:lstStyle/>
                    <a:p>
                      <a:endParaRPr lang="es-MX"/>
                    </a:p>
                  </a:txBody>
                  <a:tcPr/>
                </a:tc>
                <a:tc rowSpan="3" hMerge="1">
                  <a:txBody>
                    <a:bodyPr/>
                    <a:lstStyle/>
                    <a:p>
                      <a:endParaRPr lang="es-MX"/>
                    </a:p>
                  </a:txBody>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1.62</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6.48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0.006724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vMerge="1">
                  <a:txBody>
                    <a:bodyPr/>
                    <a:lstStyle/>
                    <a:p>
                      <a:endParaRPr lang="es-MX"/>
                    </a:p>
                  </a:txBody>
                  <a:tcPr/>
                </a:tc>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r" fontAlgn="b"/>
                      <a:r>
                        <a:rPr lang="es-MX" sz="1400" b="1" i="0" u="none" strike="noStrike">
                          <a:solidFill>
                            <a:srgbClr val="FF0000"/>
                          </a:solidFill>
                          <a:effectLst/>
                          <a:latin typeface="Calibri" panose="020F0502020204030204" pitchFamily="34" charset="0"/>
                        </a:rPr>
                        <a:t>0.07773245</a:t>
                      </a: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1.64</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0.003087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vMerge="1">
                  <a:txBody>
                    <a:bodyPr/>
                    <a:lstStyle/>
                    <a:p>
                      <a:endParaRPr lang="es-MX"/>
                    </a:p>
                  </a:txBody>
                  <a:tcPr/>
                </a:tc>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1.66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4.98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3E-06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1" i="0" u="none" strike="noStrike">
                        <a:solidFill>
                          <a:schemeClr val="tx1"/>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x9</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0.007605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400" b="1" i="0" u="none" strike="noStrike">
                          <a:solidFill>
                            <a:schemeClr val="tx1"/>
                          </a:solidFill>
                          <a:effectLst/>
                          <a:latin typeface="Calibri" panose="020F0502020204030204" pitchFamily="34" charset="0"/>
                        </a:rPr>
                        <a:t>varianza</a:t>
                      </a:r>
                    </a:p>
                  </a:txBody>
                  <a:tcPr marL="0" marR="0" marT="0" marB="0" anchor="b">
                    <a:lnL>
                      <a:noFill/>
                    </a:lnL>
                    <a:lnR>
                      <a:noFill/>
                    </a:lnR>
                    <a:lnT>
                      <a:noFill/>
                    </a:lnT>
                    <a:lnB>
                      <a:noFill/>
                    </a:lnB>
                  </a:tcPr>
                </a:tc>
                <a:tc rowSpan="2">
                  <a:txBody>
                    <a:bodyPr/>
                    <a:lstStyle/>
                    <a:p>
                      <a:pPr algn="l" fontAlgn="b"/>
                      <a:endParaRPr lang="es-MX" sz="1400" b="0" i="0" u="none" strike="noStrike" dirty="0">
                        <a:solidFill>
                          <a:schemeClr val="tx1"/>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r" fontAlgn="b"/>
                      <a:r>
                        <a:rPr lang="es-MX" sz="1400" b="1" i="0" u="none" strike="noStrike">
                          <a:solidFill>
                            <a:srgbClr val="FF0000"/>
                          </a:solidFill>
                          <a:effectLst/>
                          <a:latin typeface="Calibri" panose="020F0502020204030204" pitchFamily="34" charset="0"/>
                        </a:rPr>
                        <a:t>0.006042333</a:t>
                      </a:r>
                    </a:p>
                  </a:txBody>
                  <a:tcPr marL="0" marR="0" marT="0" marB="0" anchor="b">
                    <a:lnL>
                      <a:noFill/>
                    </a:lnL>
                    <a:lnR>
                      <a:noFill/>
                    </a:lnR>
                    <a:lnT>
                      <a:noFill/>
                    </a:lnT>
                    <a:lnB>
                      <a:noFill/>
                    </a:lnB>
                  </a:tcPr>
                </a:tc>
                <a:tc hMerge="1">
                  <a:txBody>
                    <a:bodyPr/>
                    <a:lstStyle/>
                    <a:p>
                      <a:pPr algn="r" fontAlgn="b"/>
                      <a:endParaRPr lang="es-MX" sz="1400" b="1" i="0" u="none" strike="noStrike">
                        <a:solidFill>
                          <a:srgbClr val="FF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1.71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0.019208</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vMerge="1">
                  <a:txBody>
                    <a:bodyPr/>
                    <a:lstStyle/>
                    <a:p>
                      <a:endParaRPr lang="es-MX"/>
                    </a:p>
                  </a:txBody>
                  <a:tcPr/>
                </a:tc>
                <a:tc gridSpan="2">
                  <a:txBody>
                    <a:bodyPr/>
                    <a:lstStyle/>
                    <a:p>
                      <a:endParaRPr lang="es-MX" dirty="0"/>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1.73</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10.38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0.028566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1.74</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0.031205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dirty="0"/>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1.77</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5.31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0.035643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0" i="0" u="none" strike="noStrike">
                          <a:solidFill>
                            <a:srgbClr val="000000"/>
                          </a:solidFill>
                          <a:effectLst/>
                          <a:latin typeface="Calibri" panose="020F0502020204030204" pitchFamily="34" charset="0"/>
                        </a:rPr>
                        <a:t>x14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1.8</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400" b="0" i="0" u="none" strike="noStrike">
                          <a:solidFill>
                            <a:srgbClr val="000000"/>
                          </a:solidFill>
                          <a:effectLst/>
                          <a:latin typeface="Calibri" panose="020F0502020204030204" pitchFamily="34" charset="0"/>
                        </a:rPr>
                        <a:t>0.019321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71408">
                <a:tc>
                  <a:txBody>
                    <a:bodyPr/>
                    <a:lstStyle/>
                    <a:p>
                      <a:pPr algn="ctr" fontAlgn="b"/>
                      <a:r>
                        <a:rPr lang="es-MX" sz="1400" b="0" i="0" u="none" strike="noStrike">
                          <a:solidFill>
                            <a:srgbClr val="000000"/>
                          </a:solidFill>
                          <a:effectLst/>
                          <a:latin typeface="Calibri" panose="020F0502020204030204" pitchFamily="34" charset="0"/>
                        </a:rPr>
                        <a:t>x15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1.83</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s-MX" sz="1400" b="0" i="0" u="none" strike="noStrike">
                          <a:solidFill>
                            <a:srgbClr val="000000"/>
                          </a:solidFill>
                          <a:effectLst/>
                          <a:latin typeface="Calibri" panose="020F0502020204030204" pitchFamily="34" charset="0"/>
                        </a:rPr>
                        <a:t>0.028561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r>
              <a:tr h="353724">
                <a:tc>
                  <a:txBody>
                    <a:bodyPr/>
                    <a:lstStyle/>
                    <a:p>
                      <a:pPr algn="ctr" fontAlgn="b"/>
                      <a:r>
                        <a:rPr lang="es-MX" sz="1400" b="1"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MX" sz="1400" b="1" i="0" u="none" strike="noStrike">
                          <a:solidFill>
                            <a:srgbClr val="000000"/>
                          </a:solidFill>
                          <a:effectLst/>
                          <a:latin typeface="Calibri" panose="020F0502020204030204" pitchFamily="34" charset="0"/>
                        </a:rPr>
                        <a:t>Totales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60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400" b="1" i="0" u="none" strike="noStrike">
                          <a:solidFill>
                            <a:srgbClr val="000000"/>
                          </a:solidFill>
                          <a:effectLst/>
                          <a:latin typeface="Calibri" panose="020F0502020204030204" pitchFamily="34" charset="0"/>
                        </a:rPr>
                        <a:t>99.66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MX" sz="1400" b="1" i="0" u="none" strike="noStrike" dirty="0">
                          <a:solidFill>
                            <a:srgbClr val="000000"/>
                          </a:solidFill>
                          <a:effectLst/>
                          <a:latin typeface="Calibri" panose="020F0502020204030204" pitchFamily="34" charset="0"/>
                        </a:rPr>
                        <a:t>0.36254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MX"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endParaRPr lang="es-MX"/>
                    </a:p>
                  </a:txBody>
                  <a:tcPr marL="0" marR="0" marT="0" marB="0" anchor="b">
                    <a:lnL>
                      <a:noFill/>
                    </a:lnL>
                    <a:lnR>
                      <a:noFill/>
                    </a:lnR>
                    <a:lnT>
                      <a:noFill/>
                    </a:lnT>
                    <a:lnB>
                      <a:noFill/>
                    </a:lnB>
                  </a:tcPr>
                </a:tc>
                <a:tc hMerge="1">
                  <a:txBody>
                    <a:bodyPr/>
                    <a:lstStyle/>
                    <a:p>
                      <a:endParaRPr lang="es-MX"/>
                    </a:p>
                  </a:txBody>
                  <a:tcPr marL="0" marR="0" marT="0" marB="0" anchor="b">
                    <a:lnL>
                      <a:noFill/>
                    </a:lnL>
                    <a:lnR>
                      <a:noFill/>
                    </a:lnR>
                    <a:lnT>
                      <a:noFill/>
                    </a:lnT>
                    <a:lnB>
                      <a:noFill/>
                    </a:lnB>
                  </a:tcPr>
                </a:tc>
                <a:tc>
                  <a:txBody>
                    <a:bodyPr/>
                    <a:lstStyle/>
                    <a:p>
                      <a:pPr algn="l" fontAlgn="b"/>
                      <a:endParaRPr lang="es-MX"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r>
            </a:tbl>
          </a:graphicData>
        </a:graphic>
      </p:graphicFrame>
      <mc:AlternateContent xmlns:mc="http://schemas.openxmlformats.org/markup-compatibility/2006" xmlns:a14="http://schemas.microsoft.com/office/drawing/2010/main">
        <mc:Choice Requires="a14">
          <p:sp>
            <p:nvSpPr>
              <p:cNvPr id="14" name="CuadroTexto 3"/>
              <p:cNvSpPr txBox="1"/>
              <p:nvPr/>
            </p:nvSpPr>
            <p:spPr>
              <a:xfrm>
                <a:off x="5580112" y="2348880"/>
                <a:ext cx="2689504" cy="636521"/>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𝜎</m:t>
                      </m:r>
                      <m:r>
                        <a:rPr lang="es-MX" sz="1400" b="0" i="1">
                          <a:latin typeface="Cambria Math" panose="02040503050406030204" pitchFamily="18" charset="0"/>
                          <a:ea typeface="Cambria Math" panose="02040503050406030204" pitchFamily="18" charset="0"/>
                        </a:rPr>
                        <m:t>=</m:t>
                      </m:r>
                      <m:rad>
                        <m:radPr>
                          <m:degHide m:val="on"/>
                          <m:ctrlPr>
                            <a:rPr lang="es-MX" sz="1400" b="0" i="1">
                              <a:latin typeface="Cambria Math" panose="02040503050406030204" pitchFamily="18" charset="0"/>
                              <a:ea typeface="Cambria Math" panose="02040503050406030204" pitchFamily="18" charset="0"/>
                            </a:rPr>
                          </m:ctrlPr>
                        </m:radPr>
                        <m:deg/>
                        <m:e>
                          <m:f>
                            <m:fPr>
                              <m:ctrlPr>
                                <a:rPr lang="es-MX" sz="1400" b="0" i="1">
                                  <a:latin typeface="Cambria Math" panose="02040503050406030204" pitchFamily="18" charset="0"/>
                                  <a:ea typeface="Cambria Math" panose="02040503050406030204" pitchFamily="18" charset="0"/>
                                </a:rPr>
                              </m:ctrlPr>
                            </m:fPr>
                            <m:num>
                              <m:nary>
                                <m:naryPr>
                                  <m:chr m:val="∑"/>
                                  <m:ctrlPr>
                                    <a:rPr lang="es-MX" sz="1400" b="0" i="1">
                                      <a:latin typeface="Cambria Math" panose="02040503050406030204" pitchFamily="18" charset="0"/>
                                      <a:ea typeface="Cambria Math" panose="02040503050406030204" pitchFamily="18" charset="0"/>
                                    </a:rPr>
                                  </m:ctrlPr>
                                </m:naryPr>
                                <m:sub>
                                  <m:r>
                                    <m:rPr>
                                      <m:brk m:alnAt="23"/>
                                    </m:rPr>
                                    <a:rPr lang="es-MX" sz="1400" b="0" i="1">
                                      <a:latin typeface="Cambria Math" panose="02040503050406030204" pitchFamily="18" charset="0"/>
                                      <a:ea typeface="Cambria Math" panose="02040503050406030204" pitchFamily="18" charset="0"/>
                                    </a:rPr>
                                    <m:t>𝑖</m:t>
                                  </m:r>
                                  <m:r>
                                    <a:rPr lang="es-MX" sz="1400" b="0" i="1">
                                      <a:latin typeface="Cambria Math" panose="02040503050406030204" pitchFamily="18" charset="0"/>
                                      <a:ea typeface="Cambria Math" panose="02040503050406030204" pitchFamily="18" charset="0"/>
                                    </a:rPr>
                                    <m:t>=1</m:t>
                                  </m:r>
                                </m:sub>
                                <m:sup>
                                  <m:r>
                                    <a:rPr lang="es-MX" sz="1400" b="0" i="1">
                                      <a:latin typeface="Cambria Math" panose="02040503050406030204" pitchFamily="18" charset="0"/>
                                      <a:ea typeface="Cambria Math" panose="02040503050406030204" pitchFamily="18" charset="0"/>
                                    </a:rPr>
                                    <m:t>15</m:t>
                                  </m:r>
                                </m:sup>
                                <m:e>
                                  <m:r>
                                    <a:rPr lang="es-MX" sz="1400" b="0" i="1">
                                      <a:latin typeface="Cambria Math" panose="02040503050406030204" pitchFamily="18" charset="0"/>
                                      <a:ea typeface="Cambria Math" panose="02040503050406030204" pitchFamily="18" charset="0"/>
                                    </a:rPr>
                                    <m:t>𝑓</m:t>
                                  </m:r>
                                  <m:r>
                                    <a:rPr lang="es-MX" sz="1400" b="0" i="1">
                                      <a:latin typeface="Cambria Math" panose="02040503050406030204" pitchFamily="18" charset="0"/>
                                      <a:ea typeface="Cambria Math" panose="02040503050406030204" pitchFamily="18" charset="0"/>
                                    </a:rPr>
                                    <m:t>.</m:t>
                                  </m:r>
                                  <m:sSup>
                                    <m:sSupPr>
                                      <m:ctrlPr>
                                        <a:rPr lang="es-MX" sz="1400" b="0" i="1">
                                          <a:latin typeface="Cambria Math" panose="02040503050406030204" pitchFamily="18" charset="0"/>
                                          <a:ea typeface="Cambria Math" panose="02040503050406030204" pitchFamily="18" charset="0"/>
                                        </a:rPr>
                                      </m:ctrlPr>
                                    </m:sSupPr>
                                    <m:e>
                                      <m:r>
                                        <a:rPr lang="es-MX" sz="1400" b="0" i="1">
                                          <a:latin typeface="Cambria Math" panose="02040503050406030204" pitchFamily="18" charset="0"/>
                                          <a:ea typeface="Cambria Math" panose="02040503050406030204" pitchFamily="18" charset="0"/>
                                        </a:rPr>
                                        <m:t>(</m:t>
                                      </m:r>
                                      <m:r>
                                        <a:rPr lang="es-MX" sz="1400" b="0" i="1">
                                          <a:latin typeface="Cambria Math" panose="02040503050406030204" pitchFamily="18" charset="0"/>
                                          <a:ea typeface="Cambria Math" panose="02040503050406030204" pitchFamily="18" charset="0"/>
                                        </a:rPr>
                                        <m:t>𝑥𝑖</m:t>
                                      </m:r>
                                      <m:r>
                                        <a:rPr lang="es-MX" sz="1400" b="0" i="1">
                                          <a:latin typeface="Cambria Math" panose="02040503050406030204" pitchFamily="18" charset="0"/>
                                          <a:ea typeface="Cambria Math" panose="02040503050406030204" pitchFamily="18" charset="0"/>
                                        </a:rPr>
                                        <m:t>−</m:t>
                                      </m:r>
                                      <m:r>
                                        <a:rPr lang="es-MX" sz="1400" b="0" i="1">
                                          <a:latin typeface="Cambria Math" panose="02040503050406030204" pitchFamily="18" charset="0"/>
                                          <a:ea typeface="Cambria Math" panose="02040503050406030204" pitchFamily="18" charset="0"/>
                                        </a:rPr>
                                        <m:t>𝑥𝑝</m:t>
                                      </m:r>
                                      <m:r>
                                        <a:rPr lang="es-MX" sz="1400" b="0" i="1">
                                          <a:solidFill>
                                            <a:schemeClr val="tx1"/>
                                          </a:solidFill>
                                          <a:effectLst/>
                                          <a:latin typeface="Cambria Math" panose="02040503050406030204" pitchFamily="18" charset="0"/>
                                        </a:rPr>
                                        <m:t>)</m:t>
                                      </m:r>
                                      <m:r>
                                        <a:rPr lang="es-MX" sz="1400" b="0" i="1">
                                          <a:latin typeface="Cambria Math" panose="02040503050406030204" pitchFamily="18" charset="0"/>
                                          <a:ea typeface="Cambria Math" panose="02040503050406030204" pitchFamily="18" charset="0"/>
                                        </a:rPr>
                                        <m:t> </m:t>
                                      </m:r>
                                    </m:e>
                                    <m:sup>
                                      <m:r>
                                        <a:rPr lang="es-MX" sz="1400" b="0" i="1">
                                          <a:latin typeface="Cambria Math" panose="02040503050406030204" pitchFamily="18" charset="0"/>
                                          <a:ea typeface="Cambria Math" panose="02040503050406030204" pitchFamily="18" charset="0"/>
                                        </a:rPr>
                                        <m:t>2</m:t>
                                      </m:r>
                                    </m:sup>
                                  </m:sSup>
                                </m:e>
                              </m:nary>
                            </m:num>
                            <m:den>
                              <m:r>
                                <a:rPr lang="es-MX" sz="1400" b="0" i="1">
                                  <a:latin typeface="Cambria Math" panose="02040503050406030204" pitchFamily="18" charset="0"/>
                                  <a:ea typeface="Cambria Math" panose="02040503050406030204" pitchFamily="18" charset="0"/>
                                </a:rPr>
                                <m:t>𝑛</m:t>
                              </m:r>
                            </m:den>
                          </m:f>
                        </m:e>
                      </m:rad>
                    </m:oMath>
                  </m:oMathPara>
                </a14:m>
                <a:endParaRPr lang="en-US" sz="1400" dirty="0"/>
              </a:p>
            </p:txBody>
          </p:sp>
        </mc:Choice>
        <mc:Fallback xmlns="">
          <p:sp>
            <p:nvSpPr>
              <p:cNvPr id="14" name="CuadroTexto 3"/>
              <p:cNvSpPr txBox="1">
                <a:spLocks noRot="1" noChangeAspect="1" noMove="1" noResize="1" noEditPoints="1" noAdjustHandles="1" noChangeArrowheads="1" noChangeShapeType="1" noTextEdit="1"/>
              </p:cNvSpPr>
              <p:nvPr/>
            </p:nvSpPr>
            <p:spPr>
              <a:xfrm>
                <a:off x="5580112" y="2348880"/>
                <a:ext cx="2689504" cy="636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6"/>
              <p:cNvSpPr txBox="1"/>
              <p:nvPr/>
            </p:nvSpPr>
            <p:spPr>
              <a:xfrm>
                <a:off x="6156176" y="3717032"/>
                <a:ext cx="43204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sz="1100" i="1" smtClean="0">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𝜎</m:t>
                          </m:r>
                        </m:e>
                        <m:sup>
                          <m:r>
                            <a:rPr lang="es-MX" sz="1100" b="0" i="1">
                              <a:latin typeface="Cambria Math" panose="02040503050406030204" pitchFamily="18" charset="0"/>
                            </a:rPr>
                            <m:t>2</m:t>
                          </m:r>
                        </m:sup>
                      </m:sSup>
                      <m:r>
                        <a:rPr lang="es-MX" sz="1100" b="0" i="1" smtClean="0">
                          <a:latin typeface="Cambria Math" panose="02040503050406030204" pitchFamily="18" charset="0"/>
                        </a:rPr>
                        <m:t>=</m:t>
                      </m:r>
                    </m:oMath>
                  </m:oMathPara>
                </a14:m>
                <a:endParaRPr lang="en-US" sz="1100" dirty="0"/>
              </a:p>
            </p:txBody>
          </p:sp>
        </mc:Choice>
        <mc:Fallback xmlns="">
          <p:sp>
            <p:nvSpPr>
              <p:cNvPr id="15" name="CuadroTexto 6"/>
              <p:cNvSpPr txBox="1">
                <a:spLocks noRot="1" noChangeAspect="1" noMove="1" noResize="1" noEditPoints="1" noAdjustHandles="1" noChangeArrowheads="1" noChangeShapeType="1" noTextEdit="1"/>
              </p:cNvSpPr>
              <p:nvPr/>
            </p:nvSpPr>
            <p:spPr>
              <a:xfrm>
                <a:off x="6156176" y="3717032"/>
                <a:ext cx="432048" cy="16927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296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a:graphicFrameLocks/>
          </p:cNvGraphicFramePr>
          <p:nvPr>
            <p:extLst>
              <p:ext uri="{D42A27DB-BD31-4B8C-83A1-F6EECF244321}">
                <p14:modId xmlns:p14="http://schemas.microsoft.com/office/powerpoint/2010/main" val="1752596098"/>
              </p:ext>
            </p:extLst>
          </p:nvPr>
        </p:nvGraphicFramePr>
        <p:xfrm>
          <a:off x="827584" y="260648"/>
          <a:ext cx="7056784" cy="3642048"/>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p:cNvSpPr txBox="1"/>
          <p:nvPr/>
        </p:nvSpPr>
        <p:spPr>
          <a:xfrm>
            <a:off x="323528" y="4063714"/>
            <a:ext cx="8352928" cy="3139321"/>
          </a:xfrm>
          <a:prstGeom prst="rect">
            <a:avLst/>
          </a:prstGeom>
          <a:noFill/>
        </p:spPr>
        <p:txBody>
          <a:bodyPr wrap="square" rtlCol="0">
            <a:spAutoFit/>
          </a:bodyPr>
          <a:lstStyle/>
          <a:p>
            <a:pPr algn="just"/>
            <a:r>
              <a:rPr lang="es-MX" dirty="0" smtClean="0"/>
              <a:t>Al sacar la media aritmética se obtuvo que 1.66 es la estatura promedio y la desviación estándar es de 0.077, se podría decir que la estatura de un trabajador “normal” sería de 1.66 +/- 0.077 lo que sería un rango de 1.58 a 1.73.</a:t>
            </a:r>
          </a:p>
          <a:p>
            <a:pPr algn="just"/>
            <a:endParaRPr lang="es-MX" dirty="0"/>
          </a:p>
          <a:p>
            <a:pPr algn="just"/>
            <a:r>
              <a:rPr lang="es-MX" dirty="0" smtClean="0"/>
              <a:t>Por lo que los trabajadores que midan menos de 1.58 pueden ser considerado de baja estatura, mientras que aquellos que midan mas de 1.73 podrán ser considerados de estatura alta.</a:t>
            </a:r>
          </a:p>
          <a:p>
            <a:pPr algn="just"/>
            <a:endParaRPr lang="es-MX" dirty="0"/>
          </a:p>
          <a:p>
            <a:pPr algn="just"/>
            <a:endParaRPr lang="es-MX" dirty="0" smtClean="0"/>
          </a:p>
          <a:p>
            <a:pPr algn="just"/>
            <a:endParaRPr lang="es-MX" dirty="0"/>
          </a:p>
          <a:p>
            <a:pPr algn="just"/>
            <a:r>
              <a:rPr lang="es-MX" dirty="0" smtClean="0"/>
              <a:t> </a:t>
            </a:r>
            <a:endParaRPr lang="es-MX" dirty="0"/>
          </a:p>
        </p:txBody>
      </p:sp>
    </p:spTree>
    <p:extLst>
      <p:ext uri="{BB962C8B-B14F-4D97-AF65-F5344CB8AC3E}">
        <p14:creationId xmlns:p14="http://schemas.microsoft.com/office/powerpoint/2010/main" val="31489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2505472" cy="853988"/>
          </a:xfrm>
        </p:spPr>
        <p:txBody>
          <a:bodyPr>
            <a:normAutofit fontScale="90000"/>
          </a:bodyPr>
          <a:lstStyle/>
          <a:p>
            <a:r>
              <a:rPr lang="es-MX" b="1" dirty="0" smtClean="0"/>
              <a:t>Ejercicio 5</a:t>
            </a:r>
            <a:endParaRPr lang="es-MX" b="1" dirty="0"/>
          </a:p>
        </p:txBody>
      </p:sp>
      <p:sp>
        <p:nvSpPr>
          <p:cNvPr id="3" name="2 Marcador de contenido"/>
          <p:cNvSpPr>
            <a:spLocks noGrp="1"/>
          </p:cNvSpPr>
          <p:nvPr>
            <p:ph idx="1"/>
          </p:nvPr>
        </p:nvSpPr>
        <p:spPr>
          <a:xfrm>
            <a:off x="251520" y="1196752"/>
            <a:ext cx="8568952" cy="5400600"/>
          </a:xfrm>
        </p:spPr>
        <p:txBody>
          <a:bodyPr>
            <a:normAutofit fontScale="92500" lnSpcReduction="10000"/>
          </a:bodyPr>
          <a:lstStyle/>
          <a:p>
            <a:r>
              <a:rPr lang="es-MX" dirty="0"/>
              <a:t>Considera las estaturas de un padre y su hijo</a:t>
            </a:r>
          </a:p>
          <a:p>
            <a:pPr algn="just"/>
            <a:endParaRPr lang="es-MX" b="1" dirty="0"/>
          </a:p>
          <a:p>
            <a:pPr algn="just"/>
            <a:endParaRPr lang="es-MX" b="1" dirty="0" smtClean="0"/>
          </a:p>
          <a:p>
            <a:pPr algn="just"/>
            <a:endParaRPr lang="es-MX" b="1" dirty="0"/>
          </a:p>
          <a:p>
            <a:pPr algn="just"/>
            <a:r>
              <a:rPr lang="es-MX" b="1" dirty="0" smtClean="0"/>
              <a:t>Obtén el promedio de estaturas. En ambos casos</a:t>
            </a:r>
          </a:p>
          <a:p>
            <a:pPr algn="just"/>
            <a:r>
              <a:rPr lang="es-MX" b="1" dirty="0" smtClean="0"/>
              <a:t>Elabora la gráfica de dispersión correspondiente</a:t>
            </a:r>
          </a:p>
          <a:p>
            <a:pPr algn="just"/>
            <a:r>
              <a:rPr lang="es-MX" b="1" dirty="0" smtClean="0"/>
              <a:t>Obtén el coeficiente de </a:t>
            </a:r>
            <a:r>
              <a:rPr lang="es-MX" b="1" i="1" dirty="0" smtClean="0">
                <a:solidFill>
                  <a:srgbClr val="FF0000"/>
                </a:solidFill>
              </a:rPr>
              <a:t>Correlación de Pearson </a:t>
            </a:r>
            <a:r>
              <a:rPr lang="es-MX" b="1" i="1" dirty="0" smtClean="0"/>
              <a:t>a partir de:</a:t>
            </a:r>
          </a:p>
          <a:p>
            <a:pPr algn="just"/>
            <a:endParaRPr lang="es-MX" b="1" i="1" dirty="0" smtClean="0"/>
          </a:p>
          <a:p>
            <a:pPr algn="just"/>
            <a:endParaRPr lang="es-MX" b="1" i="1" dirty="0"/>
          </a:p>
          <a:p>
            <a:pPr algn="just"/>
            <a:endParaRPr lang="es-MX" b="1" i="1" dirty="0" smtClean="0"/>
          </a:p>
          <a:p>
            <a:pPr algn="just"/>
            <a:r>
              <a:rPr lang="es-MX" b="1" i="1" dirty="0" smtClean="0"/>
              <a:t>Interpretación</a:t>
            </a:r>
          </a:p>
          <a:p>
            <a:pPr lvl="1" algn="just"/>
            <a:r>
              <a:rPr lang="es-MX" b="1" i="1" dirty="0" smtClean="0"/>
              <a:t>Si r = 0 no existe ninguna correlación</a:t>
            </a:r>
          </a:p>
          <a:p>
            <a:pPr lvl="1" algn="just"/>
            <a:r>
              <a:rPr lang="es-MX" b="1" i="1" dirty="0" smtClean="0"/>
              <a:t>Si r = 1 existe una correlación positiva perfecta</a:t>
            </a:r>
          </a:p>
          <a:p>
            <a:pPr lvl="1" algn="just"/>
            <a:r>
              <a:rPr lang="es-MX" b="1" i="1" dirty="0" smtClean="0"/>
              <a:t>Si 0 &lt; r &lt; 1, existe una correlación positiva</a:t>
            </a:r>
          </a:p>
          <a:p>
            <a:pPr lvl="1" algn="just"/>
            <a:r>
              <a:rPr lang="es-MX" b="1" i="1" dirty="0" smtClean="0"/>
              <a:t>Si r = -1 existe una correlación negativa perfecta</a:t>
            </a:r>
          </a:p>
          <a:p>
            <a:pPr lvl="1" algn="just"/>
            <a:r>
              <a:rPr lang="es-MX" b="1" i="1" dirty="0" smtClean="0"/>
              <a:t>Si -1 &lt; r &lt; 0 existe una correlación negativa</a:t>
            </a:r>
          </a:p>
          <a:p>
            <a:pPr algn="just"/>
            <a:endParaRPr lang="es-MX" b="1" i="1" dirty="0"/>
          </a:p>
          <a:p>
            <a:pPr algn="just"/>
            <a:endParaRPr lang="es-MX" b="1" i="1" dirty="0" smtClean="0"/>
          </a:p>
          <a:p>
            <a:pPr algn="just"/>
            <a:endParaRPr lang="es-MX" b="1" i="1" dirty="0"/>
          </a:p>
          <a:p>
            <a:pPr algn="just"/>
            <a:endParaRPr lang="es-MX" b="1" i="1" dirty="0" smtClean="0"/>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861048"/>
            <a:ext cx="56054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44646"/>
            <a:ext cx="472954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número de diapositiva"/>
          <p:cNvSpPr>
            <a:spLocks noGrp="1"/>
          </p:cNvSpPr>
          <p:nvPr>
            <p:ph type="sldNum" sz="quarter" idx="12"/>
          </p:nvPr>
        </p:nvSpPr>
        <p:spPr/>
        <p:txBody>
          <a:bodyPr/>
          <a:lstStyle/>
          <a:p>
            <a:fld id="{17E28E9E-9F5B-48B9-98A3-1025AA124BC1}" type="slidenum">
              <a:rPr lang="es-MX" smtClean="0"/>
              <a:t>19</a:t>
            </a:fld>
            <a:endParaRPr lang="es-MX"/>
          </a:p>
        </p:txBody>
      </p:sp>
    </p:spTree>
    <p:extLst>
      <p:ext uri="{BB962C8B-B14F-4D97-AF65-F5344CB8AC3E}">
        <p14:creationId xmlns:p14="http://schemas.microsoft.com/office/powerpoint/2010/main" val="25380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51520" y="332656"/>
            <a:ext cx="7315200" cy="794057"/>
          </a:xfrm>
        </p:spPr>
        <p:txBody>
          <a:bodyPr>
            <a:normAutofit/>
          </a:bodyPr>
          <a:lstStyle/>
          <a:p>
            <a:r>
              <a:rPr lang="es-MX" dirty="0"/>
              <a:t>Análisis de datos </a:t>
            </a:r>
            <a:r>
              <a:rPr lang="es-MX" dirty="0" smtClean="0"/>
              <a:t>cuantitativos</a:t>
            </a:r>
            <a:endParaRPr lang="es-MX" dirty="0"/>
          </a:p>
        </p:txBody>
      </p:sp>
      <p:sp>
        <p:nvSpPr>
          <p:cNvPr id="6" name="Rectángulo 5"/>
          <p:cNvSpPr/>
          <p:nvPr/>
        </p:nvSpPr>
        <p:spPr>
          <a:xfrm>
            <a:off x="251520" y="1405177"/>
            <a:ext cx="8352928" cy="5141920"/>
          </a:xfrm>
          <a:prstGeom prst="rect">
            <a:avLst/>
          </a:prstGeom>
        </p:spPr>
        <p:txBody>
          <a:bodyPr wrap="square">
            <a:spAutoFit/>
          </a:bodyPr>
          <a:lstStyle/>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El </a:t>
            </a:r>
            <a:r>
              <a:rPr lang="es-MX" b="1" dirty="0">
                <a:latin typeface="Calibri" panose="020F0502020204030204" pitchFamily="34" charset="0"/>
                <a:ea typeface="Calibri" panose="020F0502020204030204" pitchFamily="34" charset="0"/>
                <a:cs typeface="Times New Roman" panose="02020603050405020304" pitchFamily="18" charset="0"/>
              </a:rPr>
              <a:t>procedimiento</a:t>
            </a:r>
            <a:r>
              <a:rPr lang="es-MX" dirty="0">
                <a:latin typeface="Calibri" panose="020F0502020204030204" pitchFamily="34" charset="0"/>
                <a:ea typeface="Calibri" panose="020F0502020204030204" pitchFamily="34" charset="0"/>
                <a:cs typeface="Times New Roman" panose="02020603050405020304" pitchFamily="18" charset="0"/>
              </a:rPr>
              <a:t> de cálculo de los datos obtenidos, a través de encuestas, entrevistas o cual sea que fuese el método que se haya elegido para obtener información necesaria para llevar a cabo la información, es realizado por computadoras o por ordenadores, ya que facilita el manejo de la información obtenida.</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El capítulo 10 se del libro Metodología de la Investigación se centra en la </a:t>
            </a:r>
            <a:r>
              <a:rPr lang="es-MX" b="1" dirty="0">
                <a:latin typeface="Calibri" panose="020F0502020204030204" pitchFamily="34" charset="0"/>
                <a:ea typeface="Calibri" panose="020F0502020204030204" pitchFamily="34" charset="0"/>
                <a:cs typeface="Times New Roman" panose="02020603050405020304" pitchFamily="18" charset="0"/>
              </a:rPr>
              <a:t>interpretación de los resultados</a:t>
            </a:r>
            <a:r>
              <a:rPr lang="es-MX" dirty="0">
                <a:latin typeface="Calibri" panose="020F0502020204030204" pitchFamily="34" charset="0"/>
                <a:ea typeface="Calibri" panose="020F0502020204030204" pitchFamily="34" charset="0"/>
                <a:cs typeface="Times New Roman" panose="02020603050405020304" pitchFamily="18" charset="0"/>
              </a:rPr>
              <a:t> de los métodos de análisis cuantitativo, para ello se sugiere el proceso que consta de 7 fases que se </a:t>
            </a:r>
            <a:r>
              <a:rPr lang="es-MX" dirty="0" smtClean="0">
                <a:latin typeface="Calibri" panose="020F0502020204030204" pitchFamily="34" charset="0"/>
                <a:ea typeface="Calibri" panose="020F0502020204030204" pitchFamily="34" charset="0"/>
                <a:cs typeface="Times New Roman" panose="02020603050405020304" pitchFamily="18" charset="0"/>
              </a:rPr>
              <a:t>describe </a:t>
            </a:r>
            <a:r>
              <a:rPr lang="es-MX" dirty="0">
                <a:latin typeface="Calibri" panose="020F0502020204030204" pitchFamily="34" charset="0"/>
                <a:ea typeface="Calibri" panose="020F0502020204030204" pitchFamily="34" charset="0"/>
                <a:cs typeface="Times New Roman" panose="02020603050405020304" pitchFamily="18" charset="0"/>
              </a:rPr>
              <a:t>a continuación</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MX" b="1" u="sng" dirty="0"/>
              <a:t>Fase 1 Seleccionar un programa de análisis</a:t>
            </a:r>
            <a:r>
              <a:rPr lang="es-MX" b="1" dirty="0"/>
              <a:t>.</a:t>
            </a:r>
            <a:r>
              <a:rPr lang="es-MX" dirty="0"/>
              <a:t> Con ayuda de los programas se definen las variables y estos ordenan los datos en una matriz. Por lo general, en la parte superior de la matriz de datos aparecen las opciones de los comandos para operar el programa de análisis estadístico como cualquier otro programa (Archivo, Edición, etc.). Una vez que estamos seguros que no hay errores en la matriz, procedemos a realizar el análisis de la matriz, el análisis estadístico. En cada programa tales opciones varían, pero en cuestiones mínimas. Algunos programas diseñados para esto son: SPSS®, </a:t>
            </a:r>
            <a:r>
              <a:rPr lang="es-MX" dirty="0" err="1"/>
              <a:t>Minitab</a:t>
            </a:r>
            <a:r>
              <a:rPr lang="es-MX" dirty="0"/>
              <a:t>®.</a:t>
            </a:r>
          </a:p>
          <a:p>
            <a:pPr algn="just">
              <a:lnSpc>
                <a:spcPct val="107000"/>
              </a:lnSpc>
              <a:spcAft>
                <a:spcPts val="800"/>
              </a:spcAft>
            </a:pP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431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200346797"/>
              </p:ext>
            </p:extLst>
          </p:nvPr>
        </p:nvGraphicFramePr>
        <p:xfrm>
          <a:off x="611561" y="1141373"/>
          <a:ext cx="7704854" cy="5256581"/>
        </p:xfrm>
        <a:graphic>
          <a:graphicData uri="http://schemas.openxmlformats.org/drawingml/2006/table">
            <a:tbl>
              <a:tblPr>
                <a:tableStyleId>{E8B1032C-EA38-4F05-BA0D-38AFFFC7BED3}</a:tableStyleId>
              </a:tblPr>
              <a:tblGrid>
                <a:gridCol w="1511579"/>
                <a:gridCol w="1368740"/>
                <a:gridCol w="1108570"/>
                <a:gridCol w="1238655"/>
                <a:gridCol w="1238655"/>
                <a:gridCol w="1238655"/>
              </a:tblGrid>
              <a:tr h="419727">
                <a:tc>
                  <a:txBody>
                    <a:bodyPr/>
                    <a:lstStyle/>
                    <a:p>
                      <a:pPr algn="ctr" fontAlgn="b"/>
                      <a:r>
                        <a:rPr lang="es-MX" sz="2000" u="none" strike="noStrike" dirty="0">
                          <a:effectLst/>
                        </a:rPr>
                        <a:t>i</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PADRE (Xi)</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HIJO (Yi)</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(Xi)(Xi)</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(Yi)(Yi)</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Xi*Yi</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dirty="0">
                          <a:effectLst/>
                        </a:rPr>
                        <a:t>1</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2.89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3.0276</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2.958</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dirty="0">
                          <a:effectLst/>
                        </a:rPr>
                        <a:t>2</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1.77</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1.78</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3.1329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3.1684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3.1506</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dirty="0">
                          <a:effectLst/>
                        </a:rPr>
                        <a:t>3</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1.68</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1.72</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2.8224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2.9584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2.8896</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1.75</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1.77</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3.0625</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3.1329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3.0975</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5</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1.8</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1.78</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3.24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3.1684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3.204</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6</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1.75</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1.77</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3.0625</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3.1329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3.0975</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7</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1.69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1.71</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2.8561</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2.9241</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2.8899</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8</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1.72</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1.76</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2.9584</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3.0976</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3.0272</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a:effectLst/>
                        </a:rPr>
                        <a:t>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1.71</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1.73</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2.9241</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2.9929</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2.9583</a:t>
                      </a:r>
                      <a:endParaRPr lang="es-MX" sz="2000" b="0" i="0" u="none" strike="noStrike">
                        <a:solidFill>
                          <a:schemeClr val="tx1"/>
                        </a:solidFill>
                        <a:effectLst/>
                        <a:latin typeface="Calibri" panose="020F0502020204030204" pitchFamily="34" charset="0"/>
                      </a:endParaRPr>
                    </a:p>
                  </a:txBody>
                  <a:tcPr marL="9525" marR="9525" marT="9525" marB="0" anchor="b"/>
                </a:tc>
              </a:tr>
              <a:tr h="419727">
                <a:tc>
                  <a:txBody>
                    <a:bodyPr/>
                    <a:lstStyle/>
                    <a:p>
                      <a:pPr algn="ctr" fontAlgn="b"/>
                      <a:r>
                        <a:rPr lang="es-MX" sz="2000" u="none" strike="noStrike">
                          <a:effectLst/>
                        </a:rPr>
                        <a:t>10</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1.73</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1.74</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2.9929</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3.0276</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3.0102</a:t>
                      </a:r>
                      <a:endParaRPr lang="es-MX" sz="2000" b="0" i="0" u="none" strike="noStrike">
                        <a:solidFill>
                          <a:schemeClr val="tx1"/>
                        </a:solidFill>
                        <a:effectLst/>
                        <a:latin typeface="Calibri" panose="020F0502020204030204" pitchFamily="34" charset="0"/>
                      </a:endParaRPr>
                    </a:p>
                  </a:txBody>
                  <a:tcPr marL="9525" marR="9525" marT="9525" marB="0" anchor="b"/>
                </a:tc>
              </a:tr>
              <a:tr h="399740">
                <a:tc>
                  <a:txBody>
                    <a:bodyPr/>
                    <a:lstStyle/>
                    <a:p>
                      <a:pPr algn="ctr" fontAlgn="b"/>
                      <a:r>
                        <a:rPr lang="es-MX" sz="2000" u="none" strike="noStrike" dirty="0" smtClean="0">
                          <a:effectLst/>
                        </a:rPr>
                        <a:t>SUMATORIA</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 </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 </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29.9418</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dirty="0">
                          <a:effectLst/>
                        </a:rPr>
                        <a:t>30.6308</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30.2828</a:t>
                      </a:r>
                      <a:endParaRPr lang="es-MX" sz="2000" b="0" i="0" u="none" strike="noStrike">
                        <a:solidFill>
                          <a:schemeClr val="tx1"/>
                        </a:solidFill>
                        <a:effectLst/>
                        <a:latin typeface="Calibri" panose="020F0502020204030204" pitchFamily="34" charset="0"/>
                      </a:endParaRPr>
                    </a:p>
                  </a:txBody>
                  <a:tcPr marL="9525" marR="9525" marT="9525" marB="0" anchor="b"/>
                </a:tc>
              </a:tr>
              <a:tr h="419727">
                <a:tc>
                  <a:txBody>
                    <a:bodyPr/>
                    <a:lstStyle/>
                    <a:p>
                      <a:pPr algn="ctr" fontAlgn="b"/>
                      <a:r>
                        <a:rPr lang="es-MX" sz="2000" u="none" strike="noStrike">
                          <a:effectLst/>
                        </a:rPr>
                        <a:t>PROMEDIO </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1.73</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s-MX" sz="2000" u="none" strike="noStrike">
                          <a:effectLst/>
                        </a:rPr>
                        <a:t>1.75</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a:effectLst/>
                        </a:rPr>
                        <a:t> </a:t>
                      </a:r>
                      <a:endParaRPr lang="es-MX" sz="20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dirty="0">
                          <a:effectLst/>
                        </a:rPr>
                        <a:t> </a:t>
                      </a:r>
                      <a:endParaRPr lang="es-MX"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s-MX" sz="2000" u="none" strike="noStrike" dirty="0">
                          <a:effectLst/>
                        </a:rPr>
                        <a:t> </a:t>
                      </a:r>
                      <a:endParaRPr lang="es-MX" sz="2000" b="0" i="0" u="none" strike="noStrike" dirty="0">
                        <a:solidFill>
                          <a:schemeClr val="tx1"/>
                        </a:solidFill>
                        <a:effectLst/>
                        <a:latin typeface="Calibri" panose="020F0502020204030204" pitchFamily="34" charset="0"/>
                      </a:endParaRPr>
                    </a:p>
                  </a:txBody>
                  <a:tcPr marL="9525" marR="9525" marT="9525" marB="0" anchor="b"/>
                </a:tc>
              </a:tr>
            </a:tbl>
          </a:graphicData>
        </a:graphic>
      </p:graphicFrame>
      <p:sp>
        <p:nvSpPr>
          <p:cNvPr id="5" name="1 Título"/>
          <p:cNvSpPr txBox="1">
            <a:spLocks/>
          </p:cNvSpPr>
          <p:nvPr/>
        </p:nvSpPr>
        <p:spPr>
          <a:xfrm>
            <a:off x="251520" y="618250"/>
            <a:ext cx="2505472" cy="504056"/>
          </a:xfrm>
          <a:prstGeom prst="rect">
            <a:avLst/>
          </a:prstGeom>
        </p:spPr>
        <p:txBody>
          <a:bodyPr>
            <a:normAutofit fontScale="82500" lnSpcReduction="1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800" b="1" dirty="0" smtClean="0"/>
              <a:t>Tabla de valores</a:t>
            </a:r>
            <a:endParaRPr lang="es-MX" sz="2800" b="1" dirty="0"/>
          </a:p>
        </p:txBody>
      </p:sp>
    </p:spTree>
    <p:extLst>
      <p:ext uri="{BB962C8B-B14F-4D97-AF65-F5344CB8AC3E}">
        <p14:creationId xmlns:p14="http://schemas.microsoft.com/office/powerpoint/2010/main" val="34168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to 15"/>
          <p:cNvGraphicFramePr>
            <a:graphicFrameLocks noChangeAspect="1"/>
          </p:cNvGraphicFramePr>
          <p:nvPr>
            <p:extLst>
              <p:ext uri="{D42A27DB-BD31-4B8C-83A1-F6EECF244321}">
                <p14:modId xmlns:p14="http://schemas.microsoft.com/office/powerpoint/2010/main" val="227364401"/>
              </p:ext>
            </p:extLst>
          </p:nvPr>
        </p:nvGraphicFramePr>
        <p:xfrm>
          <a:off x="179512" y="1628800"/>
          <a:ext cx="3816673" cy="3635645"/>
        </p:xfrm>
        <a:graphic>
          <a:graphicData uri="http://schemas.openxmlformats.org/presentationml/2006/ole">
            <mc:AlternateContent xmlns:mc="http://schemas.openxmlformats.org/markup-compatibility/2006">
              <mc:Choice xmlns:v="urn:schemas-microsoft-com:vml" Requires="v">
                <p:oleObj spid="_x0000_s7185" name="Worksheet" r:id="rId3" imgW="2409710" imgH="2295381" progId="Excel.Sheet.12">
                  <p:embed/>
                </p:oleObj>
              </mc:Choice>
              <mc:Fallback>
                <p:oleObj name="Worksheet" r:id="rId3" imgW="2409710" imgH="2295381" progId="Excel.Sheet.12">
                  <p:embed/>
                  <p:pic>
                    <p:nvPicPr>
                      <p:cNvPr id="0" name=""/>
                      <p:cNvPicPr/>
                      <p:nvPr/>
                    </p:nvPicPr>
                    <p:blipFill>
                      <a:blip r:embed="rId4"/>
                      <a:stretch>
                        <a:fillRect/>
                      </a:stretch>
                    </p:blipFill>
                    <p:spPr>
                      <a:xfrm>
                        <a:off x="179512" y="1628800"/>
                        <a:ext cx="3816673" cy="3635645"/>
                      </a:xfrm>
                      <a:prstGeom prst="rect">
                        <a:avLst/>
                      </a:prstGeom>
                    </p:spPr>
                  </p:pic>
                </p:oleObj>
              </mc:Fallback>
            </mc:AlternateContent>
          </a:graphicData>
        </a:graphic>
      </p:graphicFrame>
      <p:sp>
        <p:nvSpPr>
          <p:cNvPr id="18" name="1 Título"/>
          <p:cNvSpPr txBox="1">
            <a:spLocks/>
          </p:cNvSpPr>
          <p:nvPr/>
        </p:nvSpPr>
        <p:spPr>
          <a:xfrm>
            <a:off x="179512" y="561975"/>
            <a:ext cx="8424936" cy="504056"/>
          </a:xfrm>
          <a:prstGeom prst="rect">
            <a:avLst/>
          </a:prstGeom>
        </p:spPr>
        <p:txBody>
          <a:bodyPr>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b="1" dirty="0" smtClean="0"/>
              <a:t>Resultados e interpretación </a:t>
            </a:r>
            <a:endParaRPr lang="es-MX" sz="2400" b="1" dirty="0"/>
          </a:p>
        </p:txBody>
      </p:sp>
      <p:sp>
        <p:nvSpPr>
          <p:cNvPr id="19" name="CuadroTexto 18"/>
          <p:cNvSpPr txBox="1"/>
          <p:nvPr/>
        </p:nvSpPr>
        <p:spPr>
          <a:xfrm>
            <a:off x="4572000" y="1268760"/>
            <a:ext cx="3816424" cy="1754326"/>
          </a:xfrm>
          <a:prstGeom prst="rect">
            <a:avLst/>
          </a:prstGeom>
          <a:noFill/>
        </p:spPr>
        <p:txBody>
          <a:bodyPr wrap="square" rtlCol="0">
            <a:spAutoFit/>
          </a:bodyPr>
          <a:lstStyle/>
          <a:p>
            <a:pPr algn="just"/>
            <a:r>
              <a:rPr lang="es-MX" dirty="0" smtClean="0"/>
              <a:t>La correlación de Pearson es </a:t>
            </a:r>
            <a:r>
              <a:rPr lang="es-MX" b="1" u="sng" dirty="0" smtClean="0"/>
              <a:t>positiva o directa</a:t>
            </a:r>
            <a:r>
              <a:rPr lang="es-MX" dirty="0" smtClean="0"/>
              <a:t>, </a:t>
            </a:r>
            <a:r>
              <a:rPr lang="es-MX" dirty="0" smtClean="0"/>
              <a:t>casi perfecta</a:t>
            </a:r>
            <a:r>
              <a:rPr lang="es-MX" dirty="0" smtClean="0"/>
              <a:t>; </a:t>
            </a:r>
            <a:r>
              <a:rPr lang="es-MX" dirty="0" smtClean="0"/>
              <a:t>lo que nos indica que las variables tienen una </a:t>
            </a:r>
            <a:r>
              <a:rPr lang="es-MX" b="1" u="sng" dirty="0" smtClean="0"/>
              <a:t>relación fuerte </a:t>
            </a:r>
            <a:r>
              <a:rPr lang="es-MX" dirty="0" smtClean="0"/>
              <a:t>pues estatura de los hijos depende de la estatura de los padres.</a:t>
            </a:r>
            <a:endParaRPr lang="es-MX" dirty="0"/>
          </a:p>
        </p:txBody>
      </p:sp>
      <p:graphicFrame>
        <p:nvGraphicFramePr>
          <p:cNvPr id="20" name="Gráfico 19"/>
          <p:cNvGraphicFramePr>
            <a:graphicFrameLocks/>
          </p:cNvGraphicFramePr>
          <p:nvPr>
            <p:extLst>
              <p:ext uri="{D42A27DB-BD31-4B8C-83A1-F6EECF244321}">
                <p14:modId xmlns:p14="http://schemas.microsoft.com/office/powerpoint/2010/main" val="2737990660"/>
              </p:ext>
            </p:extLst>
          </p:nvPr>
        </p:nvGraphicFramePr>
        <p:xfrm>
          <a:off x="3996185" y="3225815"/>
          <a:ext cx="5147815" cy="3443545"/>
        </p:xfrm>
        <a:graphic>
          <a:graphicData uri="http://schemas.openxmlformats.org/drawingml/2006/chart">
            <c:chart xmlns:c="http://schemas.openxmlformats.org/drawingml/2006/chart" xmlns:r="http://schemas.openxmlformats.org/officeDocument/2006/relationships" r:id="rId5"/>
          </a:graphicData>
        </a:graphic>
      </p:graphicFrame>
      <p:pic>
        <p:nvPicPr>
          <p:cNvPr id="7172" name="CuadroTexto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09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47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2505472" cy="853988"/>
          </a:xfrm>
        </p:spPr>
        <p:txBody>
          <a:bodyPr>
            <a:normAutofit fontScale="90000"/>
          </a:bodyPr>
          <a:lstStyle/>
          <a:p>
            <a:r>
              <a:rPr lang="es-MX" b="1" dirty="0" smtClean="0"/>
              <a:t>Ejercicio 6</a:t>
            </a:r>
            <a:endParaRPr lang="es-MX" b="1" dirty="0"/>
          </a:p>
        </p:txBody>
      </p:sp>
      <p:sp>
        <p:nvSpPr>
          <p:cNvPr id="3" name="2 Marcador de contenido"/>
          <p:cNvSpPr>
            <a:spLocks noGrp="1"/>
          </p:cNvSpPr>
          <p:nvPr>
            <p:ph idx="1"/>
          </p:nvPr>
        </p:nvSpPr>
        <p:spPr>
          <a:xfrm>
            <a:off x="251520" y="1196752"/>
            <a:ext cx="8568952" cy="5400600"/>
          </a:xfrm>
        </p:spPr>
        <p:txBody>
          <a:bodyPr>
            <a:normAutofit fontScale="92500" lnSpcReduction="20000"/>
          </a:bodyPr>
          <a:lstStyle/>
          <a:p>
            <a:r>
              <a:rPr lang="es-MX" dirty="0"/>
              <a:t>Considera las calificaciones de 10 alumnos en las asignaturas de</a:t>
            </a:r>
            <a:br>
              <a:rPr lang="es-MX" dirty="0"/>
            </a:br>
            <a:r>
              <a:rPr lang="es-MX" dirty="0" smtClean="0"/>
              <a:t>Matemáticas </a:t>
            </a:r>
            <a:r>
              <a:rPr lang="es-MX" dirty="0"/>
              <a:t>y Física</a:t>
            </a:r>
            <a:br>
              <a:rPr lang="es-MX" dirty="0"/>
            </a:br>
            <a:r>
              <a:rPr lang="es-MX" dirty="0"/>
              <a:t/>
            </a:r>
            <a:br>
              <a:rPr lang="es-MX" dirty="0"/>
            </a:br>
            <a:endParaRPr lang="es-MX" b="1" dirty="0" smtClean="0"/>
          </a:p>
          <a:p>
            <a:pPr algn="just"/>
            <a:endParaRPr lang="es-MX" b="1" dirty="0" smtClean="0"/>
          </a:p>
          <a:p>
            <a:pPr algn="just"/>
            <a:endParaRPr lang="es-MX" b="1" dirty="0"/>
          </a:p>
          <a:p>
            <a:pPr algn="just"/>
            <a:r>
              <a:rPr lang="es-MX" b="1" dirty="0" smtClean="0"/>
              <a:t>Obtén el promedio de calificaciones. En ambos casos</a:t>
            </a:r>
          </a:p>
          <a:p>
            <a:pPr algn="just"/>
            <a:r>
              <a:rPr lang="es-MX" b="1" dirty="0" smtClean="0"/>
              <a:t>Elabora la gráfica de dispersión correspondiente</a:t>
            </a:r>
          </a:p>
          <a:p>
            <a:pPr algn="just"/>
            <a:r>
              <a:rPr lang="es-MX" b="1" dirty="0" smtClean="0"/>
              <a:t>Obtén el coeficiente de </a:t>
            </a:r>
            <a:r>
              <a:rPr lang="es-MX" b="1" i="1" dirty="0" smtClean="0">
                <a:solidFill>
                  <a:srgbClr val="FF0000"/>
                </a:solidFill>
              </a:rPr>
              <a:t>Correlación de Pearson </a:t>
            </a:r>
            <a:r>
              <a:rPr lang="es-MX" b="1" i="1" dirty="0" smtClean="0"/>
              <a:t>a partir de:</a:t>
            </a:r>
          </a:p>
          <a:p>
            <a:pPr algn="just"/>
            <a:endParaRPr lang="es-MX" b="1" i="1" dirty="0" smtClean="0"/>
          </a:p>
          <a:p>
            <a:pPr algn="just"/>
            <a:endParaRPr lang="es-MX" b="1" i="1" dirty="0"/>
          </a:p>
          <a:p>
            <a:pPr algn="just"/>
            <a:endParaRPr lang="es-MX" b="1" i="1" dirty="0" smtClean="0"/>
          </a:p>
          <a:p>
            <a:pPr algn="just"/>
            <a:r>
              <a:rPr lang="es-MX" b="1" i="1" dirty="0" smtClean="0"/>
              <a:t>Interpretación</a:t>
            </a:r>
          </a:p>
          <a:p>
            <a:pPr lvl="1" algn="just"/>
            <a:r>
              <a:rPr lang="es-MX" b="1" i="1" dirty="0" smtClean="0"/>
              <a:t>Si r = 0 no existe ninguna correlación</a:t>
            </a:r>
          </a:p>
          <a:p>
            <a:pPr lvl="1" algn="just"/>
            <a:r>
              <a:rPr lang="es-MX" b="1" i="1" dirty="0" smtClean="0"/>
              <a:t>Si r = 1 existe una correlación positiva perfecta</a:t>
            </a:r>
          </a:p>
          <a:p>
            <a:pPr lvl="1" algn="just"/>
            <a:r>
              <a:rPr lang="es-MX" b="1" i="1" dirty="0" smtClean="0"/>
              <a:t>Si 0 &lt; r &lt; 1, existe una correlación positiva</a:t>
            </a:r>
          </a:p>
          <a:p>
            <a:pPr lvl="1" algn="just"/>
            <a:r>
              <a:rPr lang="es-MX" b="1" i="1" dirty="0" smtClean="0"/>
              <a:t>Si r = -1 existe una correlación negativa perfecta</a:t>
            </a:r>
          </a:p>
          <a:p>
            <a:pPr lvl="1" algn="just"/>
            <a:r>
              <a:rPr lang="es-MX" b="1" i="1" dirty="0" smtClean="0"/>
              <a:t>Si -1 &lt; r &lt; 0 existe una correlación negativa</a:t>
            </a:r>
          </a:p>
          <a:p>
            <a:pPr algn="just"/>
            <a:endParaRPr lang="es-MX" b="1" i="1" dirty="0"/>
          </a:p>
          <a:p>
            <a:pPr algn="just"/>
            <a:endParaRPr lang="es-MX" b="1" i="1" dirty="0" smtClean="0"/>
          </a:p>
          <a:p>
            <a:pPr algn="just"/>
            <a:endParaRPr lang="es-MX" b="1" i="1" dirty="0"/>
          </a:p>
          <a:p>
            <a:pPr algn="just"/>
            <a:endParaRPr lang="es-MX" b="1" i="1" dirty="0" smtClean="0"/>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861048"/>
            <a:ext cx="56054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número de diapositiva"/>
          <p:cNvSpPr>
            <a:spLocks noGrp="1"/>
          </p:cNvSpPr>
          <p:nvPr>
            <p:ph type="sldNum" sz="quarter" idx="12"/>
          </p:nvPr>
        </p:nvSpPr>
        <p:spPr/>
        <p:txBody>
          <a:bodyPr/>
          <a:lstStyle/>
          <a:p>
            <a:fld id="{17E28E9E-9F5B-48B9-98A3-1025AA124BC1}" type="slidenum">
              <a:rPr lang="es-MX" smtClean="0"/>
              <a:t>22</a:t>
            </a:fld>
            <a:endParaRPr lang="es-MX"/>
          </a:p>
        </p:txBody>
      </p:sp>
      <p:pic>
        <p:nvPicPr>
          <p:cNvPr id="4" name="Imagen 3"/>
          <p:cNvPicPr>
            <a:picLocks noChangeAspect="1"/>
          </p:cNvPicPr>
          <p:nvPr/>
        </p:nvPicPr>
        <p:blipFill>
          <a:blip r:embed="rId3"/>
          <a:stretch>
            <a:fillRect/>
          </a:stretch>
        </p:blipFill>
        <p:spPr>
          <a:xfrm>
            <a:off x="435102" y="1880394"/>
            <a:ext cx="3238259" cy="684510"/>
          </a:xfrm>
          <a:prstGeom prst="rect">
            <a:avLst/>
          </a:prstGeom>
        </p:spPr>
      </p:pic>
    </p:spTree>
    <p:extLst>
      <p:ext uri="{BB962C8B-B14F-4D97-AF65-F5344CB8AC3E}">
        <p14:creationId xmlns:p14="http://schemas.microsoft.com/office/powerpoint/2010/main" val="2997943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51520" y="618250"/>
            <a:ext cx="2505472" cy="504056"/>
          </a:xfrm>
          <a:prstGeom prst="rect">
            <a:avLst/>
          </a:prstGeom>
        </p:spPr>
        <p:txBody>
          <a:bodyPr>
            <a:normAutofit fontScale="82500" lnSpcReduction="1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800" b="1" dirty="0" smtClean="0"/>
              <a:t>Tabla de valores</a:t>
            </a:r>
            <a:endParaRPr lang="es-MX" sz="2800" b="1" dirty="0"/>
          </a:p>
        </p:txBody>
      </p:sp>
      <p:graphicFrame>
        <p:nvGraphicFramePr>
          <p:cNvPr id="2" name="Tabla 1"/>
          <p:cNvGraphicFramePr>
            <a:graphicFrameLocks noGrp="1"/>
          </p:cNvGraphicFramePr>
          <p:nvPr>
            <p:extLst>
              <p:ext uri="{D42A27DB-BD31-4B8C-83A1-F6EECF244321}">
                <p14:modId xmlns:p14="http://schemas.microsoft.com/office/powerpoint/2010/main" val="3356140853"/>
              </p:ext>
            </p:extLst>
          </p:nvPr>
        </p:nvGraphicFramePr>
        <p:xfrm>
          <a:off x="323528" y="1412776"/>
          <a:ext cx="8496945" cy="5187012"/>
        </p:xfrm>
        <a:graphic>
          <a:graphicData uri="http://schemas.openxmlformats.org/drawingml/2006/table">
            <a:tbl>
              <a:tblPr>
                <a:tableStyleId>{16D9F66E-5EB9-4882-86FB-DCBF35E3C3E4}</a:tableStyleId>
              </a:tblPr>
              <a:tblGrid>
                <a:gridCol w="1666975"/>
                <a:gridCol w="1365994"/>
                <a:gridCol w="1365994"/>
                <a:gridCol w="1365994"/>
                <a:gridCol w="1365994"/>
                <a:gridCol w="1365994"/>
              </a:tblGrid>
              <a:tr h="674946">
                <a:tc>
                  <a:txBody>
                    <a:bodyPr/>
                    <a:lstStyle/>
                    <a:p>
                      <a:pPr algn="ctr" fontAlgn="b"/>
                      <a:r>
                        <a:rPr lang="es-MX" sz="1800" u="none" strike="noStrike" dirty="0">
                          <a:effectLst/>
                        </a:rPr>
                        <a:t>i</a:t>
                      </a:r>
                      <a:endParaRPr lang="es-MX"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MATES (Xi)</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FÍSICA (Yi)</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(Xi)(Xi)</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(Yi)(Yi)</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Xi*Yi</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1</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2</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16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3</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30</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30</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7</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36</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42</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7</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7</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25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dirty="0">
                          <a:effectLst/>
                        </a:rPr>
                        <a:t>35</a:t>
                      </a:r>
                      <a:endParaRPr lang="es-MX" sz="1800" b="0" i="0" u="none" strike="noStrike" dirty="0">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7</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49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64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56</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a:effectLst/>
                        </a:rPr>
                        <a:t>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8</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7</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64</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dirty="0">
                          <a:effectLst/>
                        </a:rPr>
                        <a:t>49</a:t>
                      </a:r>
                      <a:endParaRPr lang="es-MX"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56</a:t>
                      </a:r>
                      <a:endParaRPr lang="es-MX" sz="1800" b="0" i="0" u="none" strike="noStrike">
                        <a:solidFill>
                          <a:srgbClr val="000000"/>
                        </a:solidFill>
                        <a:effectLst/>
                        <a:latin typeface="Calibri" panose="020F0502020204030204" pitchFamily="34" charset="0"/>
                      </a:endParaRPr>
                    </a:p>
                  </a:txBody>
                  <a:tcPr marL="9525" marR="9525" marT="9525" marB="0" anchor="b"/>
                </a:tc>
              </a:tr>
              <a:tr h="391543">
                <a:tc>
                  <a:txBody>
                    <a:bodyPr/>
                    <a:lstStyle/>
                    <a:p>
                      <a:pPr algn="ctr" fontAlgn="b"/>
                      <a:r>
                        <a:rPr lang="es-MX" sz="1800" u="none" strike="noStrike">
                          <a:effectLst/>
                        </a:rPr>
                        <a:t>10</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10</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81</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100</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90</a:t>
                      </a:r>
                      <a:endParaRPr lang="es-MX" sz="1800" b="0" i="0" u="none" strike="noStrike">
                        <a:solidFill>
                          <a:srgbClr val="000000"/>
                        </a:solidFill>
                        <a:effectLst/>
                        <a:latin typeface="Calibri" panose="020F0502020204030204" pitchFamily="34" charset="0"/>
                      </a:endParaRPr>
                    </a:p>
                  </a:txBody>
                  <a:tcPr marL="9525" marR="9525" marT="9525" marB="0" anchor="b"/>
                </a:tc>
              </a:tr>
              <a:tr h="372898">
                <a:tc>
                  <a:txBody>
                    <a:bodyPr/>
                    <a:lstStyle/>
                    <a:p>
                      <a:pPr algn="ctr" fontAlgn="b"/>
                      <a:r>
                        <a:rPr lang="es-MX" sz="1800" u="none" strike="noStrike" dirty="0" smtClean="0">
                          <a:effectLst/>
                        </a:rPr>
                        <a:t>SUMATORIA</a:t>
                      </a:r>
                      <a:endParaRPr lang="es-MX"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 </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 </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385</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381</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376</a:t>
                      </a:r>
                      <a:endParaRPr lang="es-MX" sz="1800" b="0" i="0" u="none" strike="noStrike">
                        <a:solidFill>
                          <a:srgbClr val="000000"/>
                        </a:solidFill>
                        <a:effectLst/>
                        <a:latin typeface="Calibri" panose="020F0502020204030204" pitchFamily="34" charset="0"/>
                      </a:endParaRPr>
                    </a:p>
                  </a:txBody>
                  <a:tcPr marL="9525" marR="9525" marT="9525" marB="0" anchor="b"/>
                </a:tc>
              </a:tr>
              <a:tr h="391543">
                <a:tc>
                  <a:txBody>
                    <a:bodyPr/>
                    <a:lstStyle/>
                    <a:p>
                      <a:pPr algn="ctr" fontAlgn="b"/>
                      <a:r>
                        <a:rPr lang="es-MX" sz="1800" u="none" strike="noStrike">
                          <a:effectLst/>
                        </a:rPr>
                        <a:t>PROMEDIO </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5.9</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dirty="0">
                          <a:effectLst/>
                        </a:rPr>
                        <a:t>5.7</a:t>
                      </a:r>
                      <a:endParaRPr lang="es-MX"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 </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a:effectLst/>
                        </a:rPr>
                        <a:t> </a:t>
                      </a:r>
                      <a:endParaRPr lang="es-MX"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u="none" strike="noStrike" dirty="0">
                          <a:effectLst/>
                        </a:rPr>
                        <a:t> </a:t>
                      </a:r>
                      <a:endParaRPr lang="es-MX" sz="18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72853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txBox="1">
            <a:spLocks/>
          </p:cNvSpPr>
          <p:nvPr/>
        </p:nvSpPr>
        <p:spPr>
          <a:xfrm>
            <a:off x="179512" y="561975"/>
            <a:ext cx="8424936" cy="504056"/>
          </a:xfrm>
          <a:prstGeom prst="rect">
            <a:avLst/>
          </a:prstGeom>
        </p:spPr>
        <p:txBody>
          <a:bodyPr>
            <a:normAutofit fontScale="975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b="1" dirty="0" smtClean="0"/>
              <a:t>Resultados e interpretación </a:t>
            </a:r>
            <a:endParaRPr lang="es-MX" sz="2400" b="1" dirty="0"/>
          </a:p>
        </p:txBody>
      </p:sp>
      <p:sp>
        <p:nvSpPr>
          <p:cNvPr id="19" name="CuadroTexto 18"/>
          <p:cNvSpPr txBox="1"/>
          <p:nvPr/>
        </p:nvSpPr>
        <p:spPr>
          <a:xfrm>
            <a:off x="4226279" y="1192537"/>
            <a:ext cx="4539933" cy="2862322"/>
          </a:xfrm>
          <a:prstGeom prst="rect">
            <a:avLst/>
          </a:prstGeom>
          <a:noFill/>
        </p:spPr>
        <p:txBody>
          <a:bodyPr wrap="square" rtlCol="0">
            <a:spAutoFit/>
          </a:bodyPr>
          <a:lstStyle/>
          <a:p>
            <a:pPr algn="just"/>
            <a:r>
              <a:rPr lang="es-MX" dirty="0" smtClean="0"/>
              <a:t>La correlación de Pearson es </a:t>
            </a:r>
            <a:r>
              <a:rPr lang="es-MX" b="1" u="sng" dirty="0" smtClean="0"/>
              <a:t>positiva o directa</a:t>
            </a:r>
            <a:r>
              <a:rPr lang="es-MX" dirty="0" smtClean="0"/>
              <a:t>; las variables tienen una </a:t>
            </a:r>
            <a:r>
              <a:rPr lang="es-MX" b="1" u="sng" dirty="0" smtClean="0"/>
              <a:t>relación fuerte </a:t>
            </a:r>
            <a:r>
              <a:rPr lang="es-MX" dirty="0" smtClean="0"/>
              <a:t>lo que indica que si existe correlación entre las calificaciones que se obtengan por alumno entre las dos materias. Si un alumno tiene malas calificaciones en una materia las tendrá de igual manera en la otra, mientras que si tiene buenas calificaciones en una materia las tendrá en la otra. </a:t>
            </a:r>
            <a:endParaRPr lang="es-MX" dirty="0"/>
          </a:p>
        </p:txBody>
      </p:sp>
      <p:graphicFrame>
        <p:nvGraphicFramePr>
          <p:cNvPr id="3" name="Objeto 2"/>
          <p:cNvGraphicFramePr>
            <a:graphicFrameLocks noChangeAspect="1"/>
          </p:cNvGraphicFramePr>
          <p:nvPr>
            <p:extLst>
              <p:ext uri="{D42A27DB-BD31-4B8C-83A1-F6EECF244321}">
                <p14:modId xmlns:p14="http://schemas.microsoft.com/office/powerpoint/2010/main" val="2918256756"/>
              </p:ext>
            </p:extLst>
          </p:nvPr>
        </p:nvGraphicFramePr>
        <p:xfrm>
          <a:off x="467544" y="1844824"/>
          <a:ext cx="3544683" cy="3384376"/>
        </p:xfrm>
        <a:graphic>
          <a:graphicData uri="http://schemas.openxmlformats.org/presentationml/2006/ole">
            <mc:AlternateContent xmlns:mc="http://schemas.openxmlformats.org/markup-compatibility/2006">
              <mc:Choice xmlns:v="urn:schemas-microsoft-com:vml" Requires="v">
                <p:oleObj spid="_x0000_s9225" name="Worksheet" r:id="rId3" imgW="2409710" imgH="2105110" progId="Excel.Sheet.12">
                  <p:embed/>
                </p:oleObj>
              </mc:Choice>
              <mc:Fallback>
                <p:oleObj name="Worksheet" r:id="rId3" imgW="2409710" imgH="2105110" progId="Excel.Sheet.12">
                  <p:embed/>
                  <p:pic>
                    <p:nvPicPr>
                      <p:cNvPr id="0" name=""/>
                      <p:cNvPicPr/>
                      <p:nvPr/>
                    </p:nvPicPr>
                    <p:blipFill>
                      <a:blip r:embed="rId4"/>
                      <a:stretch>
                        <a:fillRect/>
                      </a:stretch>
                    </p:blipFill>
                    <p:spPr>
                      <a:xfrm>
                        <a:off x="467544" y="1844824"/>
                        <a:ext cx="3544683" cy="3384376"/>
                      </a:xfrm>
                      <a:prstGeom prst="rect">
                        <a:avLst/>
                      </a:prstGeom>
                    </p:spPr>
                  </p:pic>
                </p:oleObj>
              </mc:Fallback>
            </mc:AlternateContent>
          </a:graphicData>
        </a:graphic>
      </p:graphicFrame>
      <p:graphicFrame>
        <p:nvGraphicFramePr>
          <p:cNvPr id="13" name="Gráfico 12"/>
          <p:cNvGraphicFramePr>
            <a:graphicFrameLocks/>
          </p:cNvGraphicFramePr>
          <p:nvPr>
            <p:extLst>
              <p:ext uri="{D42A27DB-BD31-4B8C-83A1-F6EECF244321}">
                <p14:modId xmlns:p14="http://schemas.microsoft.com/office/powerpoint/2010/main" val="2750705439"/>
              </p:ext>
            </p:extLst>
          </p:nvPr>
        </p:nvGraphicFramePr>
        <p:xfrm>
          <a:off x="4226279" y="4139362"/>
          <a:ext cx="4572000" cy="2743200"/>
        </p:xfrm>
        <a:graphic>
          <a:graphicData uri="http://schemas.openxmlformats.org/drawingml/2006/chart">
            <c:chart xmlns:c="http://schemas.openxmlformats.org/drawingml/2006/chart" xmlns:r="http://schemas.openxmlformats.org/officeDocument/2006/relationships" r:id="rId5"/>
          </a:graphicData>
        </a:graphic>
      </p:graphicFrame>
      <p:pic>
        <p:nvPicPr>
          <p:cNvPr id="9220" name="CuadroTexto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09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81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325442"/>
            <a:ext cx="8064896" cy="6532558"/>
          </a:xfrm>
          <a:prstGeom prst="rect">
            <a:avLst/>
          </a:prstGeom>
        </p:spPr>
        <p:txBody>
          <a:bodyPr wrap="square">
            <a:spAutoFit/>
          </a:bodyPr>
          <a:lstStyle/>
          <a:p>
            <a:pPr algn="just">
              <a:lnSpc>
                <a:spcPct val="107000"/>
              </a:lnSpc>
              <a:spcAft>
                <a:spcPts val="800"/>
              </a:spcAft>
            </a:pPr>
            <a:r>
              <a:rPr lang="es-MX" b="1" u="sng" dirty="0">
                <a:latin typeface="Calibri" panose="020F0502020204030204" pitchFamily="34" charset="0"/>
                <a:ea typeface="Calibri" panose="020F0502020204030204" pitchFamily="34" charset="0"/>
                <a:cs typeface="Times New Roman" panose="02020603050405020304" pitchFamily="18" charset="0"/>
              </a:rPr>
              <a:t>Fase 2 Ejecutar el programa:</a:t>
            </a:r>
            <a:r>
              <a:rPr lang="es-MX" dirty="0">
                <a:latin typeface="Calibri" panose="020F0502020204030204" pitchFamily="34" charset="0"/>
                <a:ea typeface="Calibri" panose="020F0502020204030204" pitchFamily="34" charset="0"/>
                <a:cs typeface="Times New Roman" panose="02020603050405020304" pitchFamily="18" charset="0"/>
              </a:rPr>
              <a:t> lo único que hay que hacer es solicitar los análisis requeridos seleccionando las opciones apropiadas.</a:t>
            </a:r>
          </a:p>
          <a:p>
            <a:pPr algn="just">
              <a:lnSpc>
                <a:spcPct val="107000"/>
              </a:lnSpc>
              <a:spcAft>
                <a:spcPts val="800"/>
              </a:spcAft>
            </a:pPr>
            <a:r>
              <a:rPr lang="es-MX" b="1" u="sng" dirty="0">
                <a:latin typeface="Calibri" panose="020F0502020204030204" pitchFamily="34" charset="0"/>
                <a:ea typeface="Calibri" panose="020F0502020204030204" pitchFamily="34" charset="0"/>
                <a:cs typeface="Times New Roman" panose="02020603050405020304" pitchFamily="18" charset="0"/>
              </a:rPr>
              <a:t>Fase 3 Explorar los datos</a:t>
            </a:r>
            <a:r>
              <a:rPr lang="es-MX" b="1" dirty="0">
                <a:latin typeface="Calibri" panose="020F0502020204030204" pitchFamily="34" charset="0"/>
                <a:ea typeface="Calibri" panose="020F0502020204030204" pitchFamily="34" charset="0"/>
                <a:cs typeface="Times New Roman" panose="02020603050405020304" pitchFamily="18" charset="0"/>
              </a:rPr>
              <a:t>:</a:t>
            </a:r>
            <a:r>
              <a:rPr lang="es-MX" dirty="0">
                <a:latin typeface="Calibri" panose="020F0502020204030204" pitchFamily="34" charset="0"/>
                <a:ea typeface="Calibri" panose="020F0502020204030204" pitchFamily="34" charset="0"/>
                <a:cs typeface="Times New Roman" panose="02020603050405020304" pitchFamily="18" charset="0"/>
              </a:rPr>
              <a:t> Es la etapa en donde se inicia el análisis.</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Distribución de frecuencias</a:t>
            </a:r>
            <a:r>
              <a:rPr lang="es-MX" dirty="0">
                <a:latin typeface="Calibri" panose="020F0502020204030204" pitchFamily="34" charset="0"/>
                <a:ea typeface="Calibri" panose="020F0502020204030204" pitchFamily="34" charset="0"/>
                <a:cs typeface="Times New Roman" panose="02020603050405020304" pitchFamily="18" charset="0"/>
              </a:rPr>
              <a:t> es un conjunto de puntuaciones ordenadas en sus respectivas categorías, pueden completarse agregando los porcentajes de casos en cada categoría, los </a:t>
            </a:r>
            <a:r>
              <a:rPr lang="es-MX" b="1" dirty="0">
                <a:latin typeface="Calibri" panose="020F0502020204030204" pitchFamily="34" charset="0"/>
                <a:ea typeface="Calibri" panose="020F0502020204030204" pitchFamily="34" charset="0"/>
                <a:cs typeface="Times New Roman" panose="02020603050405020304" pitchFamily="18" charset="0"/>
              </a:rPr>
              <a:t>porcentajes válidos</a:t>
            </a:r>
            <a:r>
              <a:rPr lang="es-MX" dirty="0">
                <a:latin typeface="Calibri" panose="020F0502020204030204" pitchFamily="34" charset="0"/>
                <a:ea typeface="Calibri" panose="020F0502020204030204" pitchFamily="34" charset="0"/>
                <a:cs typeface="Times New Roman" panose="02020603050405020304" pitchFamily="18" charset="0"/>
              </a:rPr>
              <a:t> (excluyendo los valores perdidos) y los </a:t>
            </a:r>
            <a:r>
              <a:rPr lang="es-MX" b="1" dirty="0">
                <a:latin typeface="Calibri" panose="020F0502020204030204" pitchFamily="34" charset="0"/>
                <a:ea typeface="Calibri" panose="020F0502020204030204" pitchFamily="34" charset="0"/>
                <a:cs typeface="Times New Roman" panose="02020603050405020304" pitchFamily="18" charset="0"/>
              </a:rPr>
              <a:t>porcentajes acumulados</a:t>
            </a:r>
            <a:r>
              <a:rPr lang="es-MX" dirty="0">
                <a:latin typeface="Calibri" panose="020F0502020204030204" pitchFamily="34" charset="0"/>
                <a:ea typeface="Calibri" panose="020F0502020204030204" pitchFamily="34" charset="0"/>
                <a:cs typeface="Times New Roman" panose="02020603050405020304" pitchFamily="18" charset="0"/>
              </a:rPr>
              <a:t> (porcentaje de lo que se va acumulando en cada categoría, desde la más baja hasta la más alta). Las distribuciones de frecuencias, especialmente cuando utilizamos los porcentajes, </a:t>
            </a:r>
            <a:r>
              <a:rPr lang="es-MX" b="1" dirty="0">
                <a:latin typeface="Calibri" panose="020F0502020204030204" pitchFamily="34" charset="0"/>
                <a:ea typeface="Calibri" panose="020F0502020204030204" pitchFamily="34" charset="0"/>
                <a:cs typeface="Times New Roman" panose="02020603050405020304" pitchFamily="18" charset="0"/>
              </a:rPr>
              <a:t>pueden presentarse en forma de histogramas, gráficas de otro tipo, polígonos de frecuencias </a:t>
            </a:r>
            <a:r>
              <a:rPr lang="es-MX" dirty="0">
                <a:latin typeface="Calibri" panose="020F0502020204030204" pitchFamily="34" charset="0"/>
                <a:ea typeface="Calibri" panose="020F0502020204030204" pitchFamily="34" charset="0"/>
                <a:cs typeface="Times New Roman" panose="02020603050405020304" pitchFamily="18" charset="0"/>
              </a:rPr>
              <a:t>(relacionan las puntuaciones con sus respectivas frecuencias, por medio de gráficas útiles para describir los datos.)</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Además del polígono de frecuencias, deben calcularse las medidas de tendencia central y de variabilidad o dispersión.</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Medidas de tendencia central: </a:t>
            </a:r>
            <a:r>
              <a:rPr lang="es-MX" dirty="0">
                <a:latin typeface="Calibri" panose="020F0502020204030204" pitchFamily="34" charset="0"/>
                <a:ea typeface="Calibri" panose="020F0502020204030204" pitchFamily="34" charset="0"/>
                <a:cs typeface="Times New Roman" panose="02020603050405020304" pitchFamily="18" charset="0"/>
              </a:rPr>
              <a:t>Valores medios o centrales de una distribución que sirven para  ubicarla dentro de la escala de medición, las principales medidas son: </a:t>
            </a:r>
            <a:r>
              <a:rPr lang="es-MX" b="1" dirty="0">
                <a:latin typeface="Calibri" panose="020F0502020204030204" pitchFamily="34" charset="0"/>
                <a:ea typeface="Calibri" panose="020F0502020204030204" pitchFamily="34" charset="0"/>
                <a:cs typeface="Times New Roman" panose="02020603050405020304" pitchFamily="18" charset="0"/>
              </a:rPr>
              <a:t>media, moda y mediana</a:t>
            </a:r>
            <a:r>
              <a:rPr lang="es-MX"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Medidas de variabilidad o dispersión:</a:t>
            </a:r>
            <a:r>
              <a:rPr lang="es-MX" dirty="0">
                <a:latin typeface="Calibri" panose="020F0502020204030204" pitchFamily="34" charset="0"/>
                <a:ea typeface="Calibri" panose="020F0502020204030204" pitchFamily="34" charset="0"/>
                <a:cs typeface="Times New Roman" panose="02020603050405020304" pitchFamily="18" charset="0"/>
              </a:rPr>
              <a:t> son intervalos que indican la dispersión de los datos en la escala de medición, las más utilizadas son: </a:t>
            </a:r>
            <a:r>
              <a:rPr lang="es-MX" b="1" dirty="0">
                <a:latin typeface="Calibri" panose="020F0502020204030204" pitchFamily="34" charset="0"/>
                <a:ea typeface="Calibri" panose="020F0502020204030204" pitchFamily="34" charset="0"/>
                <a:cs typeface="Times New Roman" panose="02020603050405020304" pitchFamily="18" charset="0"/>
              </a:rPr>
              <a:t>rango, desviación estándar y varianza</a:t>
            </a:r>
            <a:r>
              <a:rPr lang="es-MX" dirty="0">
                <a:latin typeface="Calibri" panose="020F0502020204030204" pitchFamily="34" charset="0"/>
                <a:ea typeface="Calibri" panose="020F0502020204030204" pitchFamily="34" charset="0"/>
                <a:cs typeface="Times New Roman" panose="02020603050405020304" pitchFamily="18" charset="0"/>
              </a:rPr>
              <a:t>.</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715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486190"/>
            <a:ext cx="8208912" cy="6039154"/>
          </a:xfrm>
          <a:prstGeom prst="rect">
            <a:avLst/>
          </a:prstGeom>
        </p:spPr>
        <p:txBody>
          <a:bodyPr wrap="square">
            <a:spAutoFit/>
          </a:bodyPr>
          <a:lstStyle/>
          <a:p>
            <a:pPr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Al describir los datos se deben de interpretar  las medidas de tendencia central y de variabilidad o dispersión de manera conjunta.</a:t>
            </a:r>
          </a:p>
          <a:p>
            <a:pPr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La asimetría y la curtosis son otro tipo de estadística descriptiva, y son esenciales para las curvas representadas en los polígonos de frecuencia.</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Asimetría:</a:t>
            </a:r>
            <a:r>
              <a:rPr lang="es-MX" sz="1600" dirty="0">
                <a:latin typeface="Calibri" panose="020F0502020204030204" pitchFamily="34" charset="0"/>
                <a:ea typeface="Calibri" panose="020F0502020204030204" pitchFamily="34" charset="0"/>
                <a:cs typeface="Times New Roman" panose="02020603050405020304" pitchFamily="18" charset="0"/>
              </a:rPr>
              <a:t> se usa para conocer cuánto se parece nuestra distribución a una distribución teórica llamada </a:t>
            </a:r>
            <a:r>
              <a:rPr lang="es-MX" sz="1600" b="1" dirty="0">
                <a:latin typeface="Calibri" panose="020F0502020204030204" pitchFamily="34" charset="0"/>
                <a:ea typeface="Calibri" panose="020F0502020204030204" pitchFamily="34" charset="0"/>
                <a:cs typeface="Times New Roman" panose="02020603050405020304" pitchFamily="18" charset="0"/>
              </a:rPr>
              <a:t>curva normal</a:t>
            </a:r>
            <a:r>
              <a:rPr lang="es-MX" sz="1600" dirty="0">
                <a:latin typeface="Calibri" panose="020F0502020204030204" pitchFamily="34" charset="0"/>
                <a:ea typeface="Calibri" panose="020F0502020204030204" pitchFamily="34" charset="0"/>
                <a:cs typeface="Times New Roman" panose="02020603050405020304" pitchFamily="18" charset="0"/>
              </a:rPr>
              <a:t>, y constituye un indicador del lado de la curva donde se agrupan las frecuencias. Si es cero (asimetría = 0), la curva o distribución es simétrica. Cuando es positiva, quiere decir que hay más valores agrupados hacia la izquierda de la curva (por debajo de la media). Cuando es negativa, significa que los valores tienden a agruparse hacia la derecha de la curva (por encima de la media).</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Curtosis:</a:t>
            </a:r>
            <a:r>
              <a:rPr lang="es-MX" sz="1600" dirty="0">
                <a:latin typeface="Calibri" panose="020F0502020204030204" pitchFamily="34" charset="0"/>
                <a:ea typeface="Calibri" panose="020F0502020204030204" pitchFamily="34" charset="0"/>
                <a:cs typeface="Times New Roman" panose="02020603050405020304" pitchFamily="18" charset="0"/>
              </a:rPr>
              <a:t> es un indicador de lo plana o "picuda" que es una curva. Cuando es cero (curtosis = 0), significa que puede tratarse de una </a:t>
            </a:r>
            <a:r>
              <a:rPr lang="es-MX" sz="1600" b="1" dirty="0">
                <a:latin typeface="Calibri" panose="020F0502020204030204" pitchFamily="34" charset="0"/>
                <a:ea typeface="Calibri" panose="020F0502020204030204" pitchFamily="34" charset="0"/>
                <a:cs typeface="Times New Roman" panose="02020603050405020304" pitchFamily="18" charset="0"/>
              </a:rPr>
              <a:t>curva normal</a:t>
            </a:r>
            <a:r>
              <a:rPr lang="es-MX" sz="1600" dirty="0">
                <a:latin typeface="Calibri" panose="020F0502020204030204" pitchFamily="34" charset="0"/>
                <a:ea typeface="Calibri" panose="020F0502020204030204" pitchFamily="34" charset="0"/>
                <a:cs typeface="Times New Roman" panose="02020603050405020304" pitchFamily="18" charset="0"/>
              </a:rPr>
              <a:t>. Si es positiva, quiere decir que la curva, la distribución o el polígono es más "picuda(o)" o elevada(o). Si la curtosis es negativa, indica que es más plana la curva</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Puntuación z</a:t>
            </a:r>
            <a:r>
              <a:rPr lang="es-MX" sz="1600" dirty="0">
                <a:latin typeface="Calibri" panose="020F0502020204030204" pitchFamily="34" charset="0"/>
                <a:ea typeface="Calibri" panose="020F0502020204030204" pitchFamily="34" charset="0"/>
                <a:cs typeface="Times New Roman" panose="02020603050405020304" pitchFamily="18" charset="0"/>
              </a:rPr>
              <a:t>: Medida que indica la dirección y el grado en que un valor individual se aleja de la media, en una escala de unidades de desviación estándar.</a:t>
            </a:r>
            <a:r>
              <a:rPr lang="es-MX"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s-MX" sz="1600" dirty="0">
                <a:latin typeface="Calibri" panose="020F0502020204030204" pitchFamily="34" charset="0"/>
                <a:ea typeface="Calibri" panose="020F0502020204030204" pitchFamily="34" charset="0"/>
                <a:cs typeface="Times New Roman" panose="02020603050405020304" pitchFamily="18" charset="0"/>
              </a:rPr>
              <a:t>Son el método más </a:t>
            </a:r>
            <a:r>
              <a:rPr lang="es-MX" sz="1600" dirty="0" smtClean="0">
                <a:latin typeface="Calibri" panose="020F0502020204030204" pitchFamily="34" charset="0"/>
                <a:ea typeface="Calibri" panose="020F0502020204030204" pitchFamily="34" charset="0"/>
                <a:cs typeface="Times New Roman" panose="02020603050405020304" pitchFamily="18" charset="0"/>
              </a:rPr>
              <a:t>comúnmente utilizado </a:t>
            </a:r>
            <a:r>
              <a:rPr lang="es-MX" sz="1600" dirty="0">
                <a:latin typeface="Calibri" panose="020F0502020204030204" pitchFamily="34" charset="0"/>
                <a:ea typeface="Calibri" panose="020F0502020204030204" pitchFamily="34" charset="0"/>
                <a:cs typeface="Times New Roman" panose="02020603050405020304" pitchFamily="18" charset="0"/>
              </a:rPr>
              <a:t>para estandarizar la escala de una variable medida en un nivel por intervalos. </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Razones y tasas:</a:t>
            </a:r>
            <a:r>
              <a:rPr lang="es-MX" sz="1600" dirty="0">
                <a:latin typeface="Calibri" panose="020F0502020204030204" pitchFamily="34" charset="0"/>
                <a:ea typeface="Calibri" panose="020F0502020204030204" pitchFamily="34" charset="0"/>
                <a:cs typeface="Times New Roman" panose="02020603050405020304" pitchFamily="18" charset="0"/>
              </a:rPr>
              <a:t> Una razón es la relación entre dos categorías; Una tasa es la relación entre el número de casos, frecuencias o eventos de una categoría y el número total de observaciones</a:t>
            </a:r>
            <a:r>
              <a:rPr lang="es-MX" sz="1600" dirty="0" smtClean="0">
                <a:latin typeface="Calibri" panose="020F0502020204030204" pitchFamily="34" charset="0"/>
                <a:ea typeface="Calibri" panose="020F0502020204030204" pitchFamily="34" charset="0"/>
                <a:cs typeface="Times New Roman" panose="02020603050405020304" pitchFamily="18" charset="0"/>
              </a:rPr>
              <a:t>, multiplicada </a:t>
            </a:r>
            <a:r>
              <a:rPr lang="es-MX" sz="1600" dirty="0">
                <a:latin typeface="Calibri" panose="020F0502020204030204" pitchFamily="34" charset="0"/>
                <a:ea typeface="Calibri" panose="020F0502020204030204" pitchFamily="34" charset="0"/>
                <a:cs typeface="Times New Roman" panose="02020603050405020304" pitchFamily="18" charset="0"/>
              </a:rPr>
              <a:t>por un múltiplo de 10.</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79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476672"/>
            <a:ext cx="8064896" cy="5772093"/>
          </a:xfrm>
          <a:prstGeom prst="rect">
            <a:avLst/>
          </a:prstGeom>
        </p:spPr>
        <p:txBody>
          <a:bodyPr wrap="square">
            <a:spAutoFit/>
          </a:bodyPr>
          <a:lstStyle/>
          <a:p>
            <a:pPr algn="just">
              <a:lnSpc>
                <a:spcPct val="107000"/>
              </a:lnSpc>
              <a:spcAft>
                <a:spcPts val="800"/>
              </a:spcAft>
            </a:pPr>
            <a:r>
              <a:rPr lang="es-MX" sz="1600" b="1" u="sng" dirty="0">
                <a:latin typeface="Calibri" panose="020F0502020204030204" pitchFamily="34" charset="0"/>
                <a:ea typeface="Calibri" panose="020F0502020204030204" pitchFamily="34" charset="0"/>
                <a:cs typeface="Times New Roman" panose="02020603050405020304" pitchFamily="18" charset="0"/>
              </a:rPr>
              <a:t>Fase 4 Evaluar la confiabilidad y validez lograda por el instrumento de medición:</a:t>
            </a:r>
            <a:r>
              <a:rPr lang="es-MX" sz="1600" dirty="0">
                <a:latin typeface="Calibri" panose="020F0502020204030204" pitchFamily="34" charset="0"/>
                <a:ea typeface="Calibri" panose="020F0502020204030204" pitchFamily="34" charset="0"/>
                <a:cs typeface="Times New Roman" panose="02020603050405020304" pitchFamily="18" charset="0"/>
              </a:rPr>
              <a:t> se debe demostrar que tales escalas fueron confiables y válidas en la investigación.</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Confiabilidad:</a:t>
            </a:r>
            <a:r>
              <a:rPr lang="es-MX" sz="1600" dirty="0">
                <a:latin typeface="Calibri" panose="020F0502020204030204" pitchFamily="34" charset="0"/>
                <a:ea typeface="Calibri" panose="020F0502020204030204" pitchFamily="34" charset="0"/>
                <a:cs typeface="Times New Roman" panose="02020603050405020304" pitchFamily="18" charset="0"/>
              </a:rPr>
              <a:t> Puede ser medida por diferentes métodos:</a:t>
            </a:r>
          </a:p>
          <a:p>
            <a:pPr marL="342900" lvl="0" indent="-342900" algn="just">
              <a:lnSpc>
                <a:spcPct val="107000"/>
              </a:lnSpc>
              <a:spcAft>
                <a:spcPts val="0"/>
              </a:spcAft>
              <a:buFont typeface="Symbol" panose="05050102010706020507" pitchFamily="18" charset="2"/>
              <a:buChar char=""/>
            </a:pPr>
            <a:r>
              <a:rPr lang="es-MX" sz="1600" dirty="0">
                <a:latin typeface="Calibri" panose="020F0502020204030204" pitchFamily="34" charset="0"/>
                <a:ea typeface="Calibri" panose="020F0502020204030204" pitchFamily="34" charset="0"/>
                <a:cs typeface="Times New Roman" panose="02020603050405020304" pitchFamily="18" charset="0"/>
              </a:rPr>
              <a:t>Medida de estabilidad: debemos demostrar que tales escalas fueron confiables y válidas en la investigación.</a:t>
            </a:r>
          </a:p>
          <a:p>
            <a:pPr marL="342900" lvl="0" indent="-342900" algn="just">
              <a:lnSpc>
                <a:spcPct val="107000"/>
              </a:lnSpc>
              <a:spcAft>
                <a:spcPts val="0"/>
              </a:spcAft>
              <a:buFont typeface="Symbol" panose="05050102010706020507" pitchFamily="18" charset="2"/>
              <a:buChar char=""/>
            </a:pPr>
            <a:r>
              <a:rPr lang="es-MX" sz="1600" dirty="0">
                <a:latin typeface="Calibri" panose="020F0502020204030204" pitchFamily="34" charset="0"/>
                <a:ea typeface="Calibri" panose="020F0502020204030204" pitchFamily="34" charset="0"/>
                <a:cs typeface="Times New Roman" panose="02020603050405020304" pitchFamily="18" charset="0"/>
              </a:rPr>
              <a:t>Método de formas alternativas o paralelas: se calcula a través de un coeficiente de correlación entre los resultados de dos pruebas supuestamente equivalentes.</a:t>
            </a:r>
          </a:p>
          <a:p>
            <a:pPr marL="342900" lvl="0" indent="-342900" algn="just">
              <a:lnSpc>
                <a:spcPct val="107000"/>
              </a:lnSpc>
              <a:spcAft>
                <a:spcPts val="0"/>
              </a:spcAft>
              <a:buFont typeface="Symbol" panose="05050102010706020507" pitchFamily="18" charset="2"/>
              <a:buChar char=""/>
            </a:pPr>
            <a:r>
              <a:rPr lang="es-MX" sz="1600" dirty="0">
                <a:latin typeface="Calibri" panose="020F0502020204030204" pitchFamily="34" charset="0"/>
                <a:ea typeface="Calibri" panose="020F0502020204030204" pitchFamily="34" charset="0"/>
                <a:cs typeface="Times New Roman" panose="02020603050405020304" pitchFamily="18" charset="0"/>
              </a:rPr>
              <a:t>Método de mitades partidas: se calcula por medio de un coeficiente de correlación entre las puntuaciones de las mitades del instrumento.</a:t>
            </a:r>
          </a:p>
          <a:p>
            <a:pPr marL="342900" lvl="0" indent="-342900" algn="just">
              <a:lnSpc>
                <a:spcPct val="107000"/>
              </a:lnSpc>
              <a:spcAft>
                <a:spcPts val="800"/>
              </a:spcAft>
              <a:buFont typeface="Symbol" panose="05050102010706020507" pitchFamily="18" charset="2"/>
              <a:buChar char=""/>
            </a:pPr>
            <a:r>
              <a:rPr lang="es-MX" sz="1600" dirty="0">
                <a:latin typeface="Calibri" panose="020F0502020204030204" pitchFamily="34" charset="0"/>
                <a:ea typeface="Calibri" panose="020F0502020204030204" pitchFamily="34" charset="0"/>
                <a:cs typeface="Times New Roman" panose="02020603050405020304" pitchFamily="18" charset="0"/>
              </a:rPr>
              <a:t>Medidas de coherencia interna: Coeficientes de confiabilidad alfa de </a:t>
            </a:r>
            <a:r>
              <a:rPr lang="es-MX" sz="1600" dirty="0" err="1">
                <a:latin typeface="Calibri" panose="020F0502020204030204" pitchFamily="34" charset="0"/>
                <a:ea typeface="Calibri" panose="020F0502020204030204" pitchFamily="34" charset="0"/>
                <a:cs typeface="Times New Roman" panose="02020603050405020304" pitchFamily="18" charset="0"/>
              </a:rPr>
              <a:t>Cronbach</a:t>
            </a:r>
            <a:r>
              <a:rPr lang="es-MX" sz="1600" dirty="0">
                <a:latin typeface="Calibri" panose="020F0502020204030204" pitchFamily="34" charset="0"/>
                <a:ea typeface="Calibri" panose="020F0502020204030204" pitchFamily="34" charset="0"/>
                <a:cs typeface="Times New Roman" panose="02020603050405020304" pitchFamily="18" charset="0"/>
              </a:rPr>
              <a:t> (a) y los coeficientes KR-20 y KR-21. </a:t>
            </a:r>
          </a:p>
          <a:p>
            <a:pPr marL="228600"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Todos estos coeficientes oscilan entre 0 y 1, donde un coeficiente de 0 significa nula confiabilidad y 1 representa un máximo de confiabilidad (confiabilidad total). El coeficiente que se elija para determinar la confiablidad debe ser apropiado al nivel de medición de la escala de nuestra variable.</a:t>
            </a:r>
          </a:p>
          <a:p>
            <a:pPr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Validez: </a:t>
            </a:r>
            <a:r>
              <a:rPr lang="es-MX" sz="1600" dirty="0">
                <a:latin typeface="Calibri" panose="020F0502020204030204" pitchFamily="34" charset="0"/>
                <a:ea typeface="Calibri" panose="020F0502020204030204" pitchFamily="34" charset="0"/>
                <a:cs typeface="Times New Roman" panose="02020603050405020304" pitchFamily="18" charset="0"/>
              </a:rPr>
              <a:t>la evidencia sobre la validez del contenido se obtiene mediante las opiniones de expertos y al asegurarse que las dimensiones medidas por el instrumento sean representativas del universo o dominio de dimensiones de la(s) variable(s) de interés y se produce al correlacionar las puntuaciones de los participantes, obtenidas por medio del instrumento, con sus valores logrados en el criterio.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716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1196752"/>
            <a:ext cx="8424936" cy="5347746"/>
          </a:xfrm>
          <a:prstGeom prst="rect">
            <a:avLst/>
          </a:prstGeom>
        </p:spPr>
        <p:txBody>
          <a:bodyPr wrap="square">
            <a:spAutoFit/>
          </a:bodyPr>
          <a:lstStyle/>
          <a:p>
            <a:pPr algn="just">
              <a:lnSpc>
                <a:spcPct val="107000"/>
              </a:lnSpc>
              <a:spcAft>
                <a:spcPts val="800"/>
              </a:spcAft>
            </a:pPr>
            <a:r>
              <a:rPr lang="es-MX" sz="1600" b="1" u="sng" dirty="0">
                <a:latin typeface="Calibri" panose="020F0502020204030204" pitchFamily="34" charset="0"/>
                <a:ea typeface="Calibri" panose="020F0502020204030204" pitchFamily="34" charset="0"/>
                <a:cs typeface="Times New Roman" panose="02020603050405020304" pitchFamily="18" charset="0"/>
              </a:rPr>
              <a:t>Fase 5 Analizar mediante pruebas estadísticas las hipótesis planteadas (análisis estadístico inferencial)</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La estadística inferencial se utiliza para efectuar generalizaciones de la muestra a la población. Se utiliza para probar hipótesis y estimar parámetros. Se basa en el concepto de distribución muestral.</a:t>
            </a:r>
          </a:p>
          <a:p>
            <a:pPr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
            </a:r>
            <a:br>
              <a:rPr lang="es-MX" sz="1600" dirty="0">
                <a:latin typeface="Calibri" panose="020F0502020204030204" pitchFamily="34" charset="0"/>
                <a:ea typeface="Calibri" panose="020F0502020204030204" pitchFamily="34" charset="0"/>
                <a:cs typeface="Times New Roman" panose="02020603050405020304" pitchFamily="18" charset="0"/>
              </a:rPr>
            </a:br>
            <a:r>
              <a:rPr lang="es-MX" sz="1600" u="sng" dirty="0">
                <a:latin typeface="Calibri" panose="020F0502020204030204" pitchFamily="34" charset="0"/>
                <a:ea typeface="Calibri" panose="020F0502020204030204" pitchFamily="34" charset="0"/>
                <a:cs typeface="Times New Roman" panose="02020603050405020304" pitchFamily="18" charset="0"/>
              </a:rPr>
              <a:t>a) Probar hipótesis:</a:t>
            </a:r>
            <a:r>
              <a:rPr lang="es-MX" sz="1600" dirty="0">
                <a:latin typeface="Calibri" panose="020F0502020204030204" pitchFamily="34" charset="0"/>
                <a:ea typeface="Calibri" panose="020F0502020204030204" pitchFamily="34" charset="0"/>
                <a:cs typeface="Times New Roman" panose="02020603050405020304" pitchFamily="18" charset="0"/>
              </a:rPr>
              <a:t> determinar si la hipótesis es congruente con los datos obtenidos en la muestra.</a:t>
            </a:r>
          </a:p>
          <a:p>
            <a:pPr marL="228600"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Distribución muestral:</a:t>
            </a:r>
            <a:r>
              <a:rPr lang="es-MX" sz="1600" dirty="0">
                <a:latin typeface="Calibri" panose="020F0502020204030204" pitchFamily="34" charset="0"/>
                <a:ea typeface="Calibri" panose="020F0502020204030204" pitchFamily="34" charset="0"/>
                <a:cs typeface="Times New Roman" panose="02020603050405020304" pitchFamily="18" charset="0"/>
              </a:rPr>
              <a:t> es un conjunto de valores sobre una estadística calculada de todas</a:t>
            </a:r>
            <a:br>
              <a:rPr lang="es-MX" sz="1600" dirty="0">
                <a:latin typeface="Calibri" panose="020F0502020204030204" pitchFamily="34" charset="0"/>
                <a:ea typeface="Calibri" panose="020F0502020204030204" pitchFamily="34" charset="0"/>
                <a:cs typeface="Times New Roman" panose="02020603050405020304" pitchFamily="18" charset="0"/>
              </a:rPr>
            </a:br>
            <a:r>
              <a:rPr lang="es-MX" sz="1600" dirty="0">
                <a:latin typeface="Calibri" panose="020F0502020204030204" pitchFamily="34" charset="0"/>
                <a:ea typeface="Calibri" panose="020F0502020204030204" pitchFamily="34" charset="0"/>
                <a:cs typeface="Times New Roman" panose="02020603050405020304" pitchFamily="18" charset="0"/>
              </a:rPr>
              <a:t>las muestras posibles de determinado tamaño de una población, muy  rara vez se obtiene la distribución muestral (la distribución de las medias de todas las muestras posibles). Es más bien un concepto teórico definido por la estadística para los investigadores. Lo que comúnmente se hace es extraer una sola muestra.</a:t>
            </a:r>
          </a:p>
          <a:p>
            <a:pPr marL="228600"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Nivel de significancia:</a:t>
            </a:r>
            <a:r>
              <a:rPr lang="es-MX" sz="1600" dirty="0">
                <a:latin typeface="Calibri" panose="020F0502020204030204" pitchFamily="34" charset="0"/>
                <a:ea typeface="Calibri" panose="020F0502020204030204" pitchFamily="34" charset="0"/>
                <a:cs typeface="Times New Roman" panose="02020603050405020304" pitchFamily="18" charset="0"/>
              </a:rPr>
              <a:t> es un nivel de la probabilidad de equivocarse y que fija de manera a priori el investigador. La probabilidad de que un evento ocurra oscila entre cero (0) y uno (1), donde cero significa la imposibilidad de ocurrencia y uno la certeza de que el fenómeno ocurra. </a:t>
            </a:r>
          </a:p>
          <a:p>
            <a:pPr marL="228600"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Relación de la distribución muestral y el nivel de significancia:</a:t>
            </a:r>
            <a:r>
              <a:rPr lang="es-MX" sz="1600" dirty="0">
                <a:latin typeface="Calibri" panose="020F0502020204030204" pitchFamily="34" charset="0"/>
                <a:ea typeface="Calibri" panose="020F0502020204030204" pitchFamily="34" charset="0"/>
                <a:cs typeface="Times New Roman" panose="02020603050405020304" pitchFamily="18" charset="0"/>
              </a:rPr>
              <a:t> para ver si existe o no confianza al generalizar acudimos a la distribución muestral, con una probabilidad adecuada para la investigación. El nivel de significancia lo tomamos como un área bajo la distribución muestral. Así, el nivel de significancia representa áreas de riesgo o confianza en la distribución muestral.</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787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908720"/>
            <a:ext cx="8352928" cy="5464316"/>
          </a:xfrm>
          <a:prstGeom prst="rect">
            <a:avLst/>
          </a:prstGeom>
        </p:spPr>
        <p:txBody>
          <a:bodyPr wrap="square">
            <a:spAutoFit/>
          </a:bodyPr>
          <a:lstStyle/>
          <a:p>
            <a:pPr marL="228600"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Procedimiento para ver si nuestra hipótesis sobre la media poblacional es aceptada o rechazada:</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Considerar:</a:t>
            </a:r>
            <a:r>
              <a:rPr lang="es-MX"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es-MX"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s-MX" sz="1600" dirty="0">
                <a:latin typeface="Calibri" panose="020F0502020204030204" pitchFamily="34" charset="0"/>
                <a:ea typeface="Calibri" panose="020F0502020204030204" pitchFamily="34" charset="0"/>
                <a:cs typeface="Times New Roman" panose="02020603050405020304" pitchFamily="18" charset="0"/>
              </a:rPr>
              <a:t>a) La distribución muestral es una distribución normal de puntuaciones z, la base de la curva son puntuaciones z o unidades de desviación estándar.</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b) Las puntuaciones z son distancias que indican áreas bajo la distribución normal.</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c) El área de riesgo es tomada como el área de rechazo de la hipótesis; por el contrario, el área de confianza, como el área de aceptación de la hipótesis. </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d) Se habla de una hipótesis acerca del parámetro (en este caso, media poblacional</a:t>
            </a:r>
            <a:r>
              <a:rPr lang="es-MX" sz="1600" dirty="0" smtClean="0">
                <a:latin typeface="Calibri" panose="020F0502020204030204" pitchFamily="34" charset="0"/>
                <a:ea typeface="Calibri" panose="020F0502020204030204" pitchFamily="34" charset="0"/>
                <a:cs typeface="Times New Roman" panose="02020603050405020304" pitchFamily="18" charset="0"/>
              </a:rPr>
              <a:t>).</a:t>
            </a:r>
          </a:p>
          <a:p>
            <a:pPr marL="228600" algn="just">
              <a:lnSpc>
                <a:spcPct val="107000"/>
              </a:lnSpc>
              <a:spcAft>
                <a:spcPts val="0"/>
              </a:spcAft>
            </a:pP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Establecer una hipótesis acerca del parámetro poblacional.</a:t>
            </a: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Definir el nivel de significancia.</a:t>
            </a: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Recolectar los datos en una muestra representativa.</a:t>
            </a: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Estimar la desviación estándar de la distribución muestral de la media.</a:t>
            </a: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Transformar la media de la muestra en una puntuación z, en el contexto de la distribución</a:t>
            </a:r>
            <a:br>
              <a:rPr lang="es-MX" sz="1600" dirty="0">
                <a:latin typeface="Calibri" panose="020F0502020204030204" pitchFamily="34" charset="0"/>
                <a:ea typeface="Calibri" panose="020F0502020204030204" pitchFamily="34" charset="0"/>
                <a:cs typeface="Times New Roman" panose="02020603050405020304" pitchFamily="18" charset="0"/>
              </a:rPr>
            </a:br>
            <a:r>
              <a:rPr lang="es-MX" sz="1600" dirty="0">
                <a:latin typeface="Calibri" panose="020F0502020204030204" pitchFamily="34" charset="0"/>
                <a:ea typeface="Calibri" panose="020F0502020204030204" pitchFamily="34" charset="0"/>
                <a:cs typeface="Times New Roman" panose="02020603050405020304" pitchFamily="18" charset="0"/>
              </a:rPr>
              <a:t>muestral</a:t>
            </a:r>
          </a:p>
          <a:p>
            <a:pPr marL="342900" lvl="0" indent="-342900" algn="just">
              <a:lnSpc>
                <a:spcPct val="107000"/>
              </a:lnSpc>
              <a:spcAft>
                <a:spcPts val="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En la tabla de áreas bajo la cuna normal, buscar aquella puntuación z que deje a 2.5% por encima de ella.</a:t>
            </a:r>
          </a:p>
          <a:p>
            <a:pPr marL="342900" lvl="0" indent="-342900" algn="just">
              <a:lnSpc>
                <a:spcPct val="107000"/>
              </a:lnSpc>
              <a:spcAft>
                <a:spcPts val="800"/>
              </a:spcAft>
              <a:buFont typeface="+mj-lt"/>
              <a:buAutoNum type="arabicPeriod"/>
            </a:pPr>
            <a:r>
              <a:rPr lang="es-MX" sz="1600" dirty="0">
                <a:latin typeface="Calibri" panose="020F0502020204030204" pitchFamily="34" charset="0"/>
                <a:ea typeface="Calibri" panose="020F0502020204030204" pitchFamily="34" charset="0"/>
                <a:cs typeface="Times New Roman" panose="02020603050405020304" pitchFamily="18" charset="0"/>
              </a:rPr>
              <a:t>Comparar la media de la muestra transformada a puntuación z con el valor obtenido en el paso anterior; si es menor, aceptar la hipótesis; si es mayor, rechazarla. </a:t>
            </a:r>
          </a:p>
        </p:txBody>
      </p:sp>
    </p:spTree>
    <p:extLst>
      <p:ext uri="{BB962C8B-B14F-4D97-AF65-F5344CB8AC3E}">
        <p14:creationId xmlns:p14="http://schemas.microsoft.com/office/powerpoint/2010/main" val="21984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548680"/>
            <a:ext cx="8064896" cy="6184706"/>
          </a:xfrm>
          <a:prstGeom prst="rect">
            <a:avLst/>
          </a:prstGeom>
        </p:spPr>
        <p:txBody>
          <a:bodyPr wrap="square">
            <a:spAutoFit/>
          </a:bodyPr>
          <a:lstStyle/>
          <a:p>
            <a:pPr marL="228600" algn="just">
              <a:lnSpc>
                <a:spcPct val="107000"/>
              </a:lnSpc>
              <a:spcAft>
                <a:spcPts val="800"/>
              </a:spcAft>
            </a:pPr>
            <a:r>
              <a:rPr lang="es-MX" sz="1600" dirty="0">
                <a:latin typeface="Calibri" panose="020F0502020204030204" pitchFamily="34" charset="0"/>
                <a:ea typeface="Calibri" panose="020F0502020204030204" pitchFamily="34" charset="0"/>
                <a:cs typeface="Times New Roman" panose="02020603050405020304" pitchFamily="18" charset="0"/>
              </a:rPr>
              <a:t>Nunca estaremos completamente seguros de nuestra estimación. Trabajamos con altos niveles de confianza o seguridad, pero, aunque el riesgo es mínimo, </a:t>
            </a:r>
            <a:r>
              <a:rPr lang="es-MX" sz="1600" b="1" dirty="0">
                <a:latin typeface="Calibri" panose="020F0502020204030204" pitchFamily="34" charset="0"/>
                <a:ea typeface="Calibri" panose="020F0502020204030204" pitchFamily="34" charset="0"/>
                <a:cs typeface="Times New Roman" panose="02020603050405020304" pitchFamily="18" charset="0"/>
              </a:rPr>
              <a:t>podría cometerse un error</a:t>
            </a:r>
            <a:r>
              <a:rPr lang="es-MX" sz="1600" dirty="0">
                <a:latin typeface="Calibri" panose="020F0502020204030204" pitchFamily="34" charset="0"/>
                <a:ea typeface="Calibri" panose="020F0502020204030204" pitchFamily="34" charset="0"/>
                <a:cs typeface="Times New Roman" panose="02020603050405020304" pitchFamily="18" charset="0"/>
              </a:rPr>
              <a:t>. Los resultados posibles al probar hipótesis serían:</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1. Aceptar una hipótesis verdadera (decisión correcta).</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2. Rechazar una hipótesis falsa (decisión correcta).</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3. Aceptar una hipótesis falsa (conocido como error del Tipo II o error beta).</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4. Rechazar una hipótesis verdadera (conocido como error del Tipo I o error alfa).</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Ambos tipos de error son indeseables; sin embargo, puede reducirse la posibilidad de que se presenten mediante:</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a) Muestras representativas probabilísticas.</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b) Inspección cuidadosa de los datos.</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c) Selección de las pruebas estadísticas apropiadas.</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d) Mayor conocimiento de la población.</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 </a:t>
            </a:r>
          </a:p>
          <a:p>
            <a:pPr marL="228600" algn="just">
              <a:lnSpc>
                <a:spcPct val="107000"/>
              </a:lnSpc>
              <a:spcAft>
                <a:spcPts val="800"/>
              </a:spcAft>
            </a:pPr>
            <a:r>
              <a:rPr lang="es-MX" sz="1600" u="sng" dirty="0">
                <a:latin typeface="Calibri" panose="020F0502020204030204" pitchFamily="34" charset="0"/>
                <a:ea typeface="Calibri" panose="020F0502020204030204" pitchFamily="34" charset="0"/>
                <a:cs typeface="Times New Roman" panose="02020603050405020304" pitchFamily="18" charset="0"/>
              </a:rPr>
              <a:t>b) Estimar parámetros: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s-MX" sz="1600" b="1" dirty="0">
                <a:latin typeface="Calibri" panose="020F0502020204030204" pitchFamily="34" charset="0"/>
                <a:ea typeface="Calibri" panose="020F0502020204030204" pitchFamily="34" charset="0"/>
                <a:cs typeface="Times New Roman" panose="02020603050405020304" pitchFamily="18" charset="0"/>
              </a:rPr>
              <a:t>Análisis paramétricos: </a:t>
            </a:r>
            <a:r>
              <a:rPr lang="es-MX" sz="1600" dirty="0">
                <a:latin typeface="Calibri" panose="020F0502020204030204" pitchFamily="34" charset="0"/>
                <a:ea typeface="Calibri" panose="020F0502020204030204" pitchFamily="34" charset="0"/>
                <a:cs typeface="Times New Roman" panose="02020603050405020304" pitchFamily="18" charset="0"/>
              </a:rPr>
              <a:t>Para realizar análisis paramétricos debe partirse de los siguientes supuestos:</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1. La distribución poblacional de la variable dependiente es normal: el universo tiene una distribución normal.</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2. El nivel de medición de la variable dependiente es por intervalos o razón.</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3. Cuando dos o más poblaciones son estudiadas, tienen una varianza homogénea: las poblaciones en cuestión poseen una dispersión similar en sus distribuciones.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361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19804"/>
            <a:ext cx="8208912" cy="6679073"/>
          </a:xfrm>
          <a:prstGeom prst="rect">
            <a:avLst/>
          </a:prstGeom>
        </p:spPr>
        <p:txBody>
          <a:bodyPr wrap="square">
            <a:spAutoFit/>
          </a:bodyPr>
          <a:lstStyle/>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Las </a:t>
            </a:r>
            <a:r>
              <a:rPr lang="es-MX" sz="1600" b="1" dirty="0">
                <a:latin typeface="Calibri" panose="020F0502020204030204" pitchFamily="34" charset="0"/>
                <a:ea typeface="Calibri" panose="020F0502020204030204" pitchFamily="34" charset="0"/>
                <a:cs typeface="Times New Roman" panose="02020603050405020304" pitchFamily="18" charset="0"/>
              </a:rPr>
              <a:t>pruebas estadísticas paramétricas</a:t>
            </a:r>
            <a:r>
              <a:rPr lang="es-MX" sz="1600" dirty="0">
                <a:latin typeface="Calibri" panose="020F0502020204030204" pitchFamily="34" charset="0"/>
                <a:ea typeface="Calibri" panose="020F0502020204030204" pitchFamily="34" charset="0"/>
                <a:cs typeface="Times New Roman" panose="02020603050405020304" pitchFamily="18" charset="0"/>
              </a:rPr>
              <a:t> más utilizadas son:</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 </a:t>
            </a:r>
            <a:r>
              <a:rPr lang="es-MX" sz="1600" u="sng" dirty="0">
                <a:latin typeface="Calibri" panose="020F0502020204030204" pitchFamily="34" charset="0"/>
                <a:ea typeface="Calibri" panose="020F0502020204030204" pitchFamily="34" charset="0"/>
                <a:cs typeface="Times New Roman" panose="02020603050405020304" pitchFamily="18" charset="0"/>
              </a:rPr>
              <a:t>Coeficiente de correlación de Pearson y</a:t>
            </a:r>
            <a:r>
              <a:rPr lang="es-MX" sz="1600" dirty="0">
                <a:latin typeface="Calibri" panose="020F0502020204030204" pitchFamily="34" charset="0"/>
                <a:ea typeface="Calibri" panose="020F0502020204030204" pitchFamily="34" charset="0"/>
                <a:cs typeface="Times New Roman" panose="02020603050405020304" pitchFamily="18" charset="0"/>
              </a:rPr>
              <a:t>: Es una prueba estadística para analizar la relación entre dos variables medidas en un nivel por intervalos o de razón. Se calcula a partir de las puntuaciones obtenidas en una muestra en dos variables. Se relacionan las puntuaciones obtenidas de una variable con las puntuaciones obtenidas de la otra, con los mismos participantes o casos.</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a:t>
            </a:r>
            <a:r>
              <a:rPr lang="es-MX" sz="1600" u="sng" dirty="0">
                <a:latin typeface="Calibri" panose="020F0502020204030204" pitchFamily="34" charset="0"/>
                <a:ea typeface="Calibri" panose="020F0502020204030204" pitchFamily="34" charset="0"/>
                <a:cs typeface="Times New Roman" panose="02020603050405020304" pitchFamily="18" charset="0"/>
              </a:rPr>
              <a:t> Regresión lineal</a:t>
            </a:r>
            <a:r>
              <a:rPr lang="es-MX" sz="1600" dirty="0">
                <a:latin typeface="Calibri" panose="020F0502020204030204" pitchFamily="34" charset="0"/>
                <a:ea typeface="Calibri" panose="020F0502020204030204" pitchFamily="34" charset="0"/>
                <a:cs typeface="Times New Roman" panose="02020603050405020304" pitchFamily="18" charset="0"/>
              </a:rPr>
              <a:t>: Es un modelo matemático para estimar el efecto de una variable sobre otra. Está asociado con el coeficiente r de Pearson. Brinda la oportunidad de predecir las puntuaciones de una variable tomando las puntuaciones de la otra variable. Entre mayor sea la correlación entre las variables (</a:t>
            </a:r>
            <a:r>
              <a:rPr lang="es-MX" sz="1600" dirty="0" err="1">
                <a:latin typeface="Calibri" panose="020F0502020204030204" pitchFamily="34" charset="0"/>
                <a:ea typeface="Calibri" panose="020F0502020204030204" pitchFamily="34" charset="0"/>
                <a:cs typeface="Times New Roman" panose="02020603050405020304" pitchFamily="18" charset="0"/>
              </a:rPr>
              <a:t>covariación</a:t>
            </a:r>
            <a:r>
              <a:rPr lang="es-MX" sz="1600" dirty="0">
                <a:latin typeface="Calibri" panose="020F0502020204030204" pitchFamily="34" charset="0"/>
                <a:ea typeface="Calibri" panose="020F0502020204030204" pitchFamily="34" charset="0"/>
                <a:cs typeface="Times New Roman" panose="02020603050405020304" pitchFamily="18" charset="0"/>
              </a:rPr>
              <a:t>), mayor capacidad de predicción. La regresión lineal se determina con base en el diagrama de dispersión.</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 </a:t>
            </a:r>
            <a:r>
              <a:rPr lang="es-MX" sz="1600" u="sng" dirty="0">
                <a:latin typeface="Calibri" panose="020F0502020204030204" pitchFamily="34" charset="0"/>
                <a:ea typeface="Calibri" panose="020F0502020204030204" pitchFamily="34" charset="0"/>
                <a:cs typeface="Times New Roman" panose="02020603050405020304" pitchFamily="18" charset="0"/>
              </a:rPr>
              <a:t>Prueba t</a:t>
            </a:r>
            <a:r>
              <a:rPr lang="es-MX" sz="1600" dirty="0">
                <a:latin typeface="Calibri" panose="020F0502020204030204" pitchFamily="34" charset="0"/>
                <a:ea typeface="Calibri" panose="020F0502020204030204" pitchFamily="34" charset="0"/>
                <a:cs typeface="Times New Roman" panose="02020603050405020304" pitchFamily="18" charset="0"/>
              </a:rPr>
              <a:t>: Prueba estadística para evaluar si dos grupos difieren entre sí de manera significativa respecto a sus medias. La prueba t se utiliza para comparar los resultados de una </a:t>
            </a:r>
            <a:r>
              <a:rPr lang="es-MX" sz="1600" dirty="0" err="1">
                <a:latin typeface="Calibri" panose="020F0502020204030204" pitchFamily="34" charset="0"/>
                <a:ea typeface="Calibri" panose="020F0502020204030204" pitchFamily="34" charset="0"/>
                <a:cs typeface="Times New Roman" panose="02020603050405020304" pitchFamily="18" charset="0"/>
              </a:rPr>
              <a:t>preprueba</a:t>
            </a:r>
            <a:r>
              <a:rPr lang="es-MX" sz="1600" dirty="0">
                <a:latin typeface="Calibri" panose="020F0502020204030204" pitchFamily="34" charset="0"/>
                <a:ea typeface="Calibri" panose="020F0502020204030204" pitchFamily="34" charset="0"/>
                <a:cs typeface="Times New Roman" panose="02020603050405020304" pitchFamily="18" charset="0"/>
              </a:rPr>
              <a:t> con los resultados de una </a:t>
            </a:r>
            <a:r>
              <a:rPr lang="es-MX" sz="1600" dirty="0" err="1">
                <a:latin typeface="Calibri" panose="020F0502020204030204" pitchFamily="34" charset="0"/>
                <a:ea typeface="Calibri" panose="020F0502020204030204" pitchFamily="34" charset="0"/>
                <a:cs typeface="Times New Roman" panose="02020603050405020304" pitchFamily="18" charset="0"/>
              </a:rPr>
              <a:t>posprueba</a:t>
            </a:r>
            <a:r>
              <a:rPr lang="es-MX" sz="1600" dirty="0">
                <a:latin typeface="Calibri" panose="020F0502020204030204" pitchFamily="34" charset="0"/>
                <a:ea typeface="Calibri" panose="020F0502020204030204" pitchFamily="34" charset="0"/>
                <a:cs typeface="Times New Roman" panose="02020603050405020304" pitchFamily="18" charset="0"/>
              </a:rPr>
              <a:t> en un contexto experimental. Se comparan las medias y las varianzas del grupo en dos momentos diferentes. O bien, para comparar las </a:t>
            </a:r>
            <a:r>
              <a:rPr lang="es-MX" sz="1600" dirty="0" err="1">
                <a:latin typeface="Calibri" panose="020F0502020204030204" pitchFamily="34" charset="0"/>
                <a:ea typeface="Calibri" panose="020F0502020204030204" pitchFamily="34" charset="0"/>
                <a:cs typeface="Times New Roman" panose="02020603050405020304" pitchFamily="18" charset="0"/>
              </a:rPr>
              <a:t>prepruebas</a:t>
            </a:r>
            <a:r>
              <a:rPr lang="es-MX" sz="1600" dirty="0">
                <a:latin typeface="Calibri" panose="020F0502020204030204" pitchFamily="34" charset="0"/>
                <a:ea typeface="Calibri" panose="020F0502020204030204" pitchFamily="34" charset="0"/>
                <a:cs typeface="Times New Roman" panose="02020603050405020304" pitchFamily="18" charset="0"/>
              </a:rPr>
              <a:t> o </a:t>
            </a:r>
            <a:r>
              <a:rPr lang="es-MX" sz="1600" dirty="0" err="1">
                <a:latin typeface="Calibri" panose="020F0502020204030204" pitchFamily="34" charset="0"/>
                <a:ea typeface="Calibri" panose="020F0502020204030204" pitchFamily="34" charset="0"/>
                <a:cs typeface="Times New Roman" panose="02020603050405020304" pitchFamily="18" charset="0"/>
              </a:rPr>
              <a:t>pospruebas</a:t>
            </a:r>
            <a:r>
              <a:rPr lang="es-MX" sz="1600" dirty="0">
                <a:latin typeface="Calibri" panose="020F0502020204030204" pitchFamily="34" charset="0"/>
                <a:ea typeface="Calibri" panose="020F0502020204030204" pitchFamily="34" charset="0"/>
                <a:cs typeface="Times New Roman" panose="02020603050405020304" pitchFamily="18" charset="0"/>
              </a:rPr>
              <a:t> de dos grupos que participan en un experimento.</a:t>
            </a:r>
          </a:p>
          <a:p>
            <a:pPr marL="228600" algn="just">
              <a:lnSpc>
                <a:spcPct val="107000"/>
              </a:lnSpc>
              <a:spcAft>
                <a:spcPts val="0"/>
              </a:spcAft>
            </a:pPr>
            <a:r>
              <a:rPr lang="es-MX" sz="1600" u="sng" dirty="0">
                <a:latin typeface="Calibri" panose="020F0502020204030204" pitchFamily="34" charset="0"/>
                <a:ea typeface="Calibri" panose="020F0502020204030204" pitchFamily="34" charset="0"/>
                <a:cs typeface="Times New Roman" panose="02020603050405020304" pitchFamily="18" charset="0"/>
              </a:rPr>
              <a:t>• Prueba de contraste de la diferencia de proporciones</a:t>
            </a:r>
            <a:r>
              <a:rPr lang="es-MX" sz="1600" dirty="0">
                <a:latin typeface="Calibri" panose="020F0502020204030204" pitchFamily="34" charset="0"/>
                <a:ea typeface="Calibri" panose="020F0502020204030204" pitchFamily="34" charset="0"/>
                <a:cs typeface="Times New Roman" panose="02020603050405020304" pitchFamily="18" charset="0"/>
              </a:rPr>
              <a:t>: prueba estadística para analizar si dos proporciones difieren significativamente entre sí. </a:t>
            </a:r>
          </a:p>
          <a:p>
            <a:pPr marL="228600" algn="just">
              <a:lnSpc>
                <a:spcPct val="107000"/>
              </a:lnSpc>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a:t>
            </a:r>
            <a:r>
              <a:rPr lang="es-MX" sz="1600" u="sng" dirty="0">
                <a:latin typeface="Calibri" panose="020F0502020204030204" pitchFamily="34" charset="0"/>
                <a:ea typeface="Calibri" panose="020F0502020204030204" pitchFamily="34" charset="0"/>
                <a:cs typeface="Times New Roman" panose="02020603050405020304" pitchFamily="18" charset="0"/>
              </a:rPr>
              <a:t> Análisis de varianza unidireccional (ANOVA </a:t>
            </a:r>
            <a:r>
              <a:rPr lang="es-MX" sz="1600" u="sng" dirty="0" err="1">
                <a:latin typeface="Calibri" panose="020F0502020204030204" pitchFamily="34" charset="0"/>
                <a:ea typeface="Calibri" panose="020F0502020204030204" pitchFamily="34" charset="0"/>
                <a:cs typeface="Times New Roman" panose="02020603050405020304" pitchFamily="18" charset="0"/>
              </a:rPr>
              <a:t>Oneway</a:t>
            </a:r>
            <a:r>
              <a:rPr lang="es-MX" sz="1600" u="sng" dirty="0">
                <a:latin typeface="Calibri" panose="020F0502020204030204" pitchFamily="34" charset="0"/>
                <a:ea typeface="Calibri" panose="020F0502020204030204" pitchFamily="34" charset="0"/>
                <a:cs typeface="Times New Roman" panose="02020603050405020304" pitchFamily="18" charset="0"/>
              </a:rPr>
              <a:t>): </a:t>
            </a:r>
            <a:r>
              <a:rPr lang="es-MX" sz="1600" dirty="0">
                <a:latin typeface="Calibri" panose="020F0502020204030204" pitchFamily="34" charset="0"/>
                <a:ea typeface="Calibri" panose="020F0502020204030204" pitchFamily="34" charset="0"/>
                <a:cs typeface="Times New Roman" panose="02020603050405020304" pitchFamily="18" charset="0"/>
              </a:rPr>
              <a:t>Es una prueba estadística para analizar si más de dos grupos difieren significativamente entre sí en cuanto a sus medias y varianzas, </a:t>
            </a:r>
            <a:r>
              <a:rPr lang="es-MX" sz="1600" dirty="0" err="1">
                <a:latin typeface="Calibri" panose="020F0502020204030204" pitchFamily="34" charset="0"/>
                <a:ea typeface="Calibri" panose="020F0502020204030204" pitchFamily="34" charset="0"/>
                <a:cs typeface="Times New Roman" panose="02020603050405020304" pitchFamily="18" charset="0"/>
              </a:rPr>
              <a:t>generalemente</a:t>
            </a:r>
            <a:r>
              <a:rPr lang="es-MX" sz="1600" dirty="0">
                <a:latin typeface="Calibri" panose="020F0502020204030204" pitchFamily="34" charset="0"/>
                <a:ea typeface="Calibri" panose="020F0502020204030204" pitchFamily="34" charset="0"/>
                <a:cs typeface="Times New Roman" panose="02020603050405020304" pitchFamily="18" charset="0"/>
              </a:rPr>
              <a:t> se usa para 3, 4 o más grupos. El análisis de varianza unidireccional produce un valor conocido como F o razón F, que se basa en una distribución muestral, conocida como distribución F, que es otro miembro de la familia de distribuciones muéstrales. La razón F compara las variaciones en las puntuaciones debidas a dos diferentes fuentes: variaciones entre los grupos que se comparan y variaciones dentro de los grupos.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578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526</TotalTime>
  <Words>2794</Words>
  <Application>Microsoft Office PowerPoint</Application>
  <PresentationFormat>Presentación en pantalla (4:3)</PresentationFormat>
  <Paragraphs>498</Paragraphs>
  <Slides>24</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2" baseType="lpstr">
      <vt:lpstr>Arial</vt:lpstr>
      <vt:lpstr>Calibri</vt:lpstr>
      <vt:lpstr>Cambria Math</vt:lpstr>
      <vt:lpstr>Symbol</vt:lpstr>
      <vt:lpstr>Times New Roman</vt:lpstr>
      <vt:lpstr>Wingdings</vt:lpstr>
      <vt:lpstr>Perspectiva</vt:lpstr>
      <vt:lpstr>Worksheet</vt:lpstr>
      <vt:lpstr>ESTADÍSTICA DESCRIPTIVA Y CONTROL DE LECTURA.</vt:lpstr>
      <vt:lpstr>Análisis de datos cuantitativos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 Estadística Descriptiva</vt:lpstr>
      <vt:lpstr>Ejercicio 1</vt:lpstr>
      <vt:lpstr>Ejercicio 2</vt:lpstr>
      <vt:lpstr>Ejercicio 3</vt:lpstr>
      <vt:lpstr>Ejercicio 4 Con los siguientes datos</vt:lpstr>
      <vt:lpstr>Presentación de PowerPoint</vt:lpstr>
      <vt:lpstr>Presentación de PowerPoint</vt:lpstr>
      <vt:lpstr>Ejercicio 5</vt:lpstr>
      <vt:lpstr>Presentación de PowerPoint</vt:lpstr>
      <vt:lpstr>Presentación de PowerPoint</vt:lpstr>
      <vt:lpstr>Ejercicio 6</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Estadística Descriptiva</dc:title>
  <dc:creator>Enrique</dc:creator>
  <cp:lastModifiedBy>Pau Rubalcava</cp:lastModifiedBy>
  <cp:revision>32</cp:revision>
  <dcterms:created xsi:type="dcterms:W3CDTF">2015-09-17T22:20:46Z</dcterms:created>
  <dcterms:modified xsi:type="dcterms:W3CDTF">2016-02-23T02:38:14Z</dcterms:modified>
</cp:coreProperties>
</file>