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0"/>
  </p:notesMasterIdLst>
  <p:sldIdLst>
    <p:sldId id="270" r:id="rId2"/>
    <p:sldId id="256" r:id="rId3"/>
    <p:sldId id="263" r:id="rId4"/>
    <p:sldId id="268" r:id="rId5"/>
    <p:sldId id="269" r:id="rId6"/>
    <p:sldId id="257" r:id="rId7"/>
    <p:sldId id="266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40995-4E06-458D-A39F-AB8577F159DA}" type="datetimeFigureOut">
              <a:rPr lang="es-MX" smtClean="0"/>
              <a:pPr/>
              <a:t>04/05/2016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0F16-B6E4-44DB-838F-A420AB13DD9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1338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C0F16-B6E4-44DB-838F-A420AB13DD90}" type="slidenum">
              <a:rPr lang="es-MX" smtClean="0"/>
              <a:pPr/>
              <a:t>5</a:t>
            </a:fld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C0F16-B6E4-44DB-838F-A420AB13DD90}" type="slidenum">
              <a:rPr lang="es-MX" smtClean="0"/>
              <a:pPr/>
              <a:t>7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04/05/2016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348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04/05/2016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242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04/05/2016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579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04/05/2016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7864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04/05/2016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5573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04/05/2016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7691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04/05/2016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2358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04/05/2016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8792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68FE-CD4D-4A95-8760-5576EF47919B}" type="datetimeFigureOut">
              <a:rPr lang="es-MX" smtClean="0"/>
              <a:pPr/>
              <a:t>04/05/2016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27AE-DF5B-4C78-8768-048C1579D67A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44879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04/05/2016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27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04/05/2016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05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04/05/2016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858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04/05/2016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328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04/05/2016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401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04/05/2016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535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04/05/2016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839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04/05/2016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509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D1557-6399-4739-8D0F-A8D8EEB8CF10}" type="datetimeFigureOut">
              <a:rPr lang="es-MX" smtClean="0"/>
              <a:pPr/>
              <a:t>04/05/2016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4635C3B-D2D5-4B0B-B7A2-E7140725978A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9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3648" y="764704"/>
            <a:ext cx="6347713" cy="1320800"/>
          </a:xfrm>
        </p:spPr>
        <p:txBody>
          <a:bodyPr>
            <a:normAutofit/>
          </a:bodyPr>
          <a:lstStyle/>
          <a:p>
            <a:pPr algn="ctr"/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LIC. CLAUDIA CRISTINA LORENZANA GÓMEZ.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MX" dirty="0"/>
              <a:t>Actividad 8.</a:t>
            </a:r>
          </a:p>
        </p:txBody>
      </p:sp>
    </p:spTree>
    <p:extLst>
      <p:ext uri="{BB962C8B-B14F-4D97-AF65-F5344CB8AC3E}">
        <p14:creationId xmlns:p14="http://schemas.microsoft.com/office/powerpoint/2010/main" val="265179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785786" y="2242014"/>
            <a:ext cx="7715304" cy="3562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sz="1100" b="1" u="sng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1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itchFamily="18" charset="0"/>
                <a:cs typeface="Arial" pitchFamily="34" charset="0"/>
              </a:rPr>
              <a:t>OBJETIVOS  ESTRATEGICOS DEL ÁREA DE CONSTANCIAS Y</a:t>
            </a:r>
            <a:r>
              <a:rPr kumimoji="0" lang="es-MX" sz="1100" b="1" i="0" u="sng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FIERRO PARA GANADO.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100" b="1" i="0" u="sng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1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ASISTIR A REUNIONES CON GANADEROS PARA TENERLOS MAS INFORMADOS, SOBRE LOS OBJETIVOS DEL AREA.</a:t>
            </a:r>
            <a:r>
              <a:rPr kumimoji="0" lang="es-MX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sz="11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TENER UN NUM. DE REGISTRO MAS ALTO QUE EL DEL AÑO PASADO.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MX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sz="11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CO</a:t>
            </a:r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NSOLIDAR LA ESTRUCTURA ADMINISTRATIVA. 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MX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EFICIENTIZAR CADA DIA NUESTRO SERVICIO.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MX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TENER</a:t>
            </a:r>
            <a:r>
              <a:rPr kumimoji="0" lang="es-MX" sz="11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TECNOLOGÍA DE PUNTA PARA BRINDAR UN MEJOR SERVICIO.</a:t>
            </a:r>
            <a:endParaRPr kumimoji="0" lang="es-MX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645446" y="1052736"/>
            <a:ext cx="38531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35300" algn="l"/>
              </a:tabLst>
            </a:pPr>
            <a:r>
              <a:rPr kumimoji="0" 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endParaRPr kumimoji="0" lang="es-MX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35300" algn="l"/>
              </a:tabLst>
            </a:pPr>
            <a:r>
              <a:rPr kumimoji="0" 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MECANISMOS DE EVALUACION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2000238"/>
            <a:ext cx="8643966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1200" b="1" dirty="0">
              <a:solidFill>
                <a:srgbClr val="000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ESTRATEGIAS: </a:t>
            </a:r>
            <a:endParaRPr kumimoji="0" 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171450" lvl="0" indent="-17145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asistir a reuniones con ganaderos para tenerlos mas informados, sobre los objetivos del área.</a:t>
            </a:r>
            <a:r>
              <a:rPr lang="es-MX" sz="12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0" indent="-17145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tener un núm.. de registro mas alto que el del año pasado.</a:t>
            </a:r>
            <a:endParaRPr lang="es-MX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171450" lvl="0" indent="-17145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co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nsolidar la estructura administrativa. </a:t>
            </a:r>
          </a:p>
          <a:p>
            <a:pPr marL="171450" lvl="0" indent="-17145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eficientizar cada día nuestro servicio.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0" indent="-17145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tener tecnología de punta para brindar un mejor servicio.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4710507"/>
            <a:ext cx="871540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INDICADORES: </a:t>
            </a:r>
            <a:endParaRPr kumimoji="0" 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1.-Número de Personas</a:t>
            </a:r>
            <a:r>
              <a:rPr kumimoji="0" lang="es-MX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que asisten alas reuniones en la fecha establecida.</a:t>
            </a: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2.-Número de registro</a:t>
            </a:r>
            <a:r>
              <a:rPr kumimoji="0" lang="es-MX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por cada mes para así sacar el núm.. De registro anuales.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3.-Número de funcionarios que recibimos capacitación y cada cuando la recibimos para dar un mejor servicio.</a:t>
            </a:r>
            <a:endParaRPr kumimoji="0" 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4.-Número de equipos con capacidad de tecnología de punta.,</a:t>
            </a:r>
            <a:endParaRPr kumimoji="0" 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023160" y="1571612"/>
            <a:ext cx="462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/>
              <a:t> </a:t>
            </a:r>
            <a:r>
              <a:rPr lang="es-MX" b="1" dirty="0"/>
              <a:t>Diseñar por cada Estrategia un indicador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66202"/>
              </p:ext>
            </p:extLst>
          </p:nvPr>
        </p:nvGraphicFramePr>
        <p:xfrm>
          <a:off x="285720" y="452644"/>
          <a:ext cx="8461077" cy="5795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1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7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5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6639">
                <a:tc rowSpan="2">
                  <a:txBody>
                    <a:bodyPr/>
                    <a:lstStyle/>
                    <a:p>
                      <a:r>
                        <a:rPr lang="es-ES" sz="1400" b="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Meta</a:t>
                      </a:r>
                      <a:endParaRPr lang="es-MX" sz="14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6" marR="91446" marT="45719" marB="4571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s-ES" sz="1400" b="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Indicador</a:t>
                      </a:r>
                      <a:endParaRPr lang="es-MX" sz="14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6" marR="91446" marT="45719" marB="4571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Unidad de Medida</a:t>
                      </a:r>
                      <a:endParaRPr lang="es-MX" sz="14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6" marR="91446" marT="45719" marB="4571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Frecuencia de Evaluación</a:t>
                      </a:r>
                      <a:endParaRPr lang="es-MX" sz="14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6" marR="91446" marT="45719" marB="4571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Rangos de Control</a:t>
                      </a:r>
                      <a:endParaRPr lang="es-MX" sz="14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6" marR="91446" marT="45719" marB="4571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400" b="0" dirty="0"/>
                    </a:p>
                  </a:txBody>
                  <a:tcPr marL="91444" marR="91444" marT="45714" marB="45714"/>
                </a:tc>
                <a:tc hMerge="1">
                  <a:txBody>
                    <a:bodyPr/>
                    <a:lstStyle/>
                    <a:p>
                      <a:endParaRPr lang="es-MX" sz="1400" b="0" dirty="0"/>
                    </a:p>
                  </a:txBody>
                  <a:tcPr marL="91444" marR="91444"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223">
                <a:tc vMerge="1">
                  <a:txBody>
                    <a:bodyPr/>
                    <a:lstStyle/>
                    <a:p>
                      <a:endParaRPr lang="es-MX" sz="1400" b="0" dirty="0"/>
                    </a:p>
                  </a:txBody>
                  <a:tcPr marL="91444" marR="91444" marT="45714" marB="45714"/>
                </a:tc>
                <a:tc vMerge="1">
                  <a:txBody>
                    <a:bodyPr/>
                    <a:lstStyle/>
                    <a:p>
                      <a:endParaRPr lang="es-MX" sz="1400" b="0" dirty="0"/>
                    </a:p>
                  </a:txBody>
                  <a:tcPr marL="91444" marR="91444" marT="45714" marB="45714"/>
                </a:tc>
                <a:tc vMerge="1">
                  <a:txBody>
                    <a:bodyPr/>
                    <a:lstStyle/>
                    <a:p>
                      <a:pPr algn="ctr"/>
                      <a:endParaRPr lang="es-MX" sz="1400" b="0" dirty="0"/>
                    </a:p>
                  </a:txBody>
                  <a:tcPr marL="91444" marR="91444" marT="45714" marB="45714"/>
                </a:tc>
                <a:tc vMerge="1">
                  <a:txBody>
                    <a:bodyPr/>
                    <a:lstStyle/>
                    <a:p>
                      <a:endParaRPr lang="es-MX" sz="1400" b="0" dirty="0"/>
                    </a:p>
                  </a:txBody>
                  <a:tcPr marL="91444" marR="91444" marT="45714" marB="45714"/>
                </a:tc>
                <a:tc>
                  <a:txBody>
                    <a:bodyPr/>
                    <a:lstStyle/>
                    <a:p>
                      <a:endParaRPr lang="es-MX" sz="14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6" marR="91446" marT="45719" marB="45719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4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6" marR="91446" marT="45719" marB="45719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4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6" marR="91446" marT="45719" marB="45719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3488"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>
                          <a:latin typeface="Arial" pitchFamily="34" charset="0"/>
                          <a:cs typeface="Arial" pitchFamily="34" charset="0"/>
                        </a:rPr>
                        <a:t>200 fierros mensuales</a:t>
                      </a:r>
                      <a:endParaRPr lang="es-MX" sz="1000" baseline="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endParaRPr lang="es-MX" sz="1000" baseline="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r>
                        <a:rPr lang="es-MX" sz="1000" baseline="0" dirty="0">
                          <a:latin typeface="Arial" pitchFamily="34" charset="0"/>
                          <a:cs typeface="Arial" pitchFamily="34" charset="0"/>
                        </a:rPr>
                        <a:t>90%</a:t>
                      </a:r>
                      <a:endParaRPr lang="es-MX" sz="10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dirty="0">
                          <a:latin typeface="Arial" pitchFamily="34" charset="0"/>
                          <a:cs typeface="Arial" pitchFamily="34" charset="0"/>
                        </a:rPr>
                        <a:t>Número de registros de fierros.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  Porcentaje</a:t>
                      </a:r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mensual</a:t>
                      </a:r>
                      <a:r>
                        <a:rPr lang="es-MX" sz="1400" baseline="0" dirty="0"/>
                        <a:t> 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95%</a:t>
                      </a:r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80-90%</a:t>
                      </a:r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-90%</a:t>
                      </a:r>
                    </a:p>
                  </a:txBody>
                  <a:tcPr marL="91446" marR="91446" marT="45719" marB="457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3488">
                <a:tc>
                  <a:txBody>
                    <a:bodyPr/>
                    <a:lstStyle/>
                    <a:p>
                      <a:r>
                        <a:rPr lang="es-MX" sz="1000" dirty="0">
                          <a:latin typeface="Arial" pitchFamily="34" charset="0"/>
                          <a:cs typeface="Arial" pitchFamily="34" charset="0"/>
                        </a:rPr>
                        <a:t>3 numero de capacitados con </a:t>
                      </a:r>
                    </a:p>
                    <a:p>
                      <a:pPr marL="228600" indent="-228600">
                        <a:buNone/>
                      </a:pPr>
                      <a:r>
                        <a:rPr lang="es-MX" sz="1000" baseline="0" dirty="0">
                          <a:latin typeface="Arial" pitchFamily="34" charset="0"/>
                          <a:cs typeface="Arial" pitchFamily="34" charset="0"/>
                        </a:rPr>
                        <a:t>1  Conferencias,</a:t>
                      </a:r>
                    </a:p>
                    <a:p>
                      <a:pPr marL="228600" indent="-228600">
                        <a:buNone/>
                      </a:pPr>
                      <a:r>
                        <a:rPr lang="es-MX" sz="1000" baseline="0" dirty="0">
                          <a:latin typeface="Arial" pitchFamily="34" charset="0"/>
                          <a:cs typeface="Arial" pitchFamily="34" charset="0"/>
                        </a:rPr>
                        <a:t>1 Diplomado</a:t>
                      </a:r>
                    </a:p>
                    <a:p>
                      <a:pPr marL="228600" indent="-228600">
                        <a:buNone/>
                      </a:pPr>
                      <a:r>
                        <a:rPr lang="es-MX" sz="1000" baseline="0" dirty="0">
                          <a:latin typeface="Arial" pitchFamily="34" charset="0"/>
                          <a:cs typeface="Arial" pitchFamily="34" charset="0"/>
                        </a:rPr>
                        <a:t>1Cursos  </a:t>
                      </a:r>
                    </a:p>
                    <a:p>
                      <a:pPr marL="228600" indent="-228600">
                        <a:buAutoNum type="arabicPlain" startAt="152"/>
                      </a:pPr>
                      <a:endParaRPr lang="es-MX" sz="1000" baseline="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228600" indent="-228600">
                        <a:buNone/>
                      </a:pPr>
                      <a:r>
                        <a:rPr lang="es-MX" sz="1000" baseline="0" dirty="0"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dirty="0">
                          <a:latin typeface="Arial" pitchFamily="34" charset="0"/>
                          <a:cs typeface="Arial" pitchFamily="34" charset="0"/>
                        </a:rPr>
                        <a:t>Número de funcionarios capacitados en el área de fierro.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  Porcentaje</a:t>
                      </a:r>
                      <a:r>
                        <a:rPr lang="es-MX" sz="1400" baseline="0" dirty="0"/>
                        <a:t> 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Anual</a:t>
                      </a:r>
                      <a:r>
                        <a:rPr lang="es-MX" sz="1400" baseline="0" dirty="0"/>
                        <a:t> 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80%</a:t>
                      </a:r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80-90%</a:t>
                      </a:r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100%</a:t>
                      </a:r>
                    </a:p>
                  </a:txBody>
                  <a:tcPr marL="91446" marR="91446" marT="45719" marB="45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9878"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>
                          <a:latin typeface="Arial" pitchFamily="34" charset="0"/>
                          <a:cs typeface="Arial" pitchFamily="34" charset="0"/>
                        </a:rPr>
                        <a:t>En el 2015 se</a:t>
                      </a:r>
                      <a:r>
                        <a:rPr lang="es-MX" sz="1000" baseline="0" dirty="0">
                          <a:latin typeface="Arial" pitchFamily="34" charset="0"/>
                          <a:cs typeface="Arial" pitchFamily="34" charset="0"/>
                        </a:rPr>
                        <a:t> registraron 1250 anuales</a:t>
                      </a:r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r>
                        <a:rPr lang="es-MX" sz="1000" dirty="0"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dirty="0">
                          <a:latin typeface="Arial" pitchFamily="34" charset="0"/>
                          <a:cs typeface="Arial" pitchFamily="34" charset="0"/>
                        </a:rPr>
                        <a:t>Número de registros anuales.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Porcentaje</a:t>
                      </a:r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     Anual</a:t>
                      </a:r>
                      <a:r>
                        <a:rPr lang="es-MX" sz="1400" baseline="0" dirty="0"/>
                        <a:t> 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   95%</a:t>
                      </a:r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95-90%</a:t>
                      </a:r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 - 90%</a:t>
                      </a:r>
                    </a:p>
                  </a:txBody>
                  <a:tcPr marL="91446" marR="91446" marT="45719" marB="4571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200">
                <a:tc>
                  <a:txBody>
                    <a:bodyPr/>
                    <a:lstStyle/>
                    <a:p>
                      <a:r>
                        <a:rPr lang="es-MX" sz="1000" dirty="0">
                          <a:latin typeface="Arial" pitchFamily="34" charset="0"/>
                          <a:cs typeface="Arial" pitchFamily="34" charset="0"/>
                        </a:rPr>
                        <a:t>Se han generado solo</a:t>
                      </a:r>
                      <a:r>
                        <a:rPr lang="es-MX" sz="1000" baseline="0" dirty="0">
                          <a:latin typeface="Arial" pitchFamily="34" charset="0"/>
                          <a:cs typeface="Arial" pitchFamily="34" charset="0"/>
                        </a:rPr>
                        <a:t> 3 maquinas que brinda tecnología de punta. </a:t>
                      </a:r>
                    </a:p>
                    <a:p>
                      <a:r>
                        <a:rPr lang="es-MX" sz="1000" baseline="0" dirty="0"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kern="1200" dirty="0">
                          <a:latin typeface="Arial" pitchFamily="34" charset="0"/>
                          <a:cs typeface="Arial" pitchFamily="34" charset="0"/>
                        </a:rPr>
                        <a:t>Número de maquinas actualizadas.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Porcentaje</a:t>
                      </a:r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semestral</a:t>
                      </a:r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  95%</a:t>
                      </a:r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95-90%</a:t>
                      </a:r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-90%</a:t>
                      </a:r>
                    </a:p>
                  </a:txBody>
                  <a:tcPr marL="91446" marR="91446" marT="45719" marB="4571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214414" y="0"/>
            <a:ext cx="5292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s-MX" sz="3200" dirty="0">
                <a:latin typeface="Calibri" pitchFamily="34" charset="0"/>
                <a:cs typeface="Arial" charset="0"/>
              </a:rPr>
              <a:t>TABLERO DE CONTROL</a:t>
            </a:r>
            <a:endParaRPr lang="es-ES" sz="3200" dirty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51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1 Marcador de número de diapositiva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CF45561-B5A5-42ED-BE00-73FB5FDB0FB8}" type="slidenum">
              <a:rPr lang="es-MX"/>
              <a:pPr eaLnBrk="1" hangingPunct="1"/>
              <a:t>5</a:t>
            </a:fld>
            <a:endParaRPr lang="es-MX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821598"/>
              </p:ext>
            </p:extLst>
          </p:nvPr>
        </p:nvGraphicFramePr>
        <p:xfrm>
          <a:off x="0" y="857232"/>
          <a:ext cx="9143999" cy="7639435"/>
        </p:xfrm>
        <a:graphic>
          <a:graphicData uri="http://schemas.openxmlformats.org/drawingml/2006/table">
            <a:tbl>
              <a:tblPr/>
              <a:tblGrid>
                <a:gridCol w="1488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1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5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3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0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2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8286">
                <a:tc gridSpan="7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s-MX" sz="1600" dirty="0"/>
                      </a:br>
                      <a:endParaRPr kumimoji="0" 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001" marR="36001" marT="18003" marB="180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707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Estrategia</a:t>
                      </a:r>
                    </a:p>
                  </a:txBody>
                  <a:tcPr marL="36001" marR="36001" marT="18003" marB="180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Riesgo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Ponderación.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41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Fuente de incertidumbre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Factor de riesgo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</a:t>
                      </a:r>
                      <a:endParaRPr kumimoji="0" 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71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Causas que generan la incertidumbre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Valor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+mn-lt"/>
                          <a:cs typeface="Times New Roman" pitchFamily="18" charset="0"/>
                        </a:rPr>
                        <a:t>Circunstancias o agentes que pueden propiciar la materialización del riesgo</a:t>
                      </a:r>
                      <a:r>
                        <a:rPr lang="es-ES" sz="1200" b="1" dirty="0">
                          <a:latin typeface="+mn-lt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Valor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1298">
                <a:tc>
                  <a:txBody>
                    <a:bodyPr/>
                    <a:lstStyle/>
                    <a:p>
                      <a:pPr marL="171450" marR="0" lvl="0" indent="-171450" algn="just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MX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ASISTIR A REUNIONES CON GANADEROS PARA TENERLOS MAS INFORMADOS, SOBRE LOS OBJETIVOS DEL AREA.</a:t>
                      </a:r>
                      <a:endParaRPr kumimoji="0" lang="es-MX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/>
                        <a:t>Que</a:t>
                      </a:r>
                      <a:r>
                        <a:rPr lang="es-MX" sz="1000" baseline="0" dirty="0"/>
                        <a:t> los ganaderos no lleguen alas reuniones, que hayan desacuerdos.</a:t>
                      </a:r>
                      <a:endParaRPr lang="es-MX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Falta de Cultura y de interés por parte de la gente.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60%</a:t>
                      </a:r>
                      <a:endParaRPr kumimoji="0" lang="es-MX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Falta de capacitación o desconocimiento en la materia.</a:t>
                      </a:r>
                      <a:endParaRPr kumimoji="0" lang="es-MX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30%</a:t>
                      </a:r>
                      <a:endParaRPr kumimoji="0" lang="es-MX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90%</a:t>
                      </a:r>
                      <a:endParaRPr kumimoji="0" lang="es-MX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8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TENER UN NUM. DE REGISTRO MAS ALTO QUE EL DEL AÑO PASADO.</a:t>
                      </a:r>
                    </a:p>
                    <a:p>
                      <a:endParaRPr lang="es-MX" sz="11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/>
                        <a:t>Que los ganaderos no registren su fierro</a:t>
                      </a:r>
                      <a:r>
                        <a:rPr lang="es-MX" sz="1000" baseline="0" dirty="0"/>
                        <a:t>. 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 falta de información.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200" b="0" dirty="0">
                          <a:latin typeface="+mn-lt"/>
                        </a:rPr>
                        <a:t>   30%</a:t>
                      </a:r>
                      <a:endParaRPr lang="es-MX" sz="1200" b="0" dirty="0">
                        <a:latin typeface="+mn-lt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/>
                        <a:t>Falta</a:t>
                      </a:r>
                      <a:r>
                        <a:rPr lang="es-MX" sz="1200" baseline="0" dirty="0"/>
                        <a:t> de información.</a:t>
                      </a:r>
                      <a:endParaRPr lang="es-MX" sz="1200" dirty="0"/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200" b="0" dirty="0">
                          <a:latin typeface="+mn-lt"/>
                        </a:rPr>
                        <a:t>    20%</a:t>
                      </a:r>
                      <a:endParaRPr lang="es-MX" sz="1200" b="0" dirty="0">
                        <a:latin typeface="+mn-lt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200" b="0" dirty="0">
                          <a:latin typeface="+mn-lt"/>
                        </a:rPr>
                        <a:t>       50%</a:t>
                      </a:r>
                      <a:endParaRPr lang="es-MX" sz="1200" b="0" dirty="0">
                        <a:latin typeface="+mn-lt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36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CO</a:t>
                      </a:r>
                      <a:r>
                        <a:rPr lang="es-MX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NSOLIDAR LA ESTRUCTURA ADMINISTRATIVA</a:t>
                      </a:r>
                      <a:endParaRPr lang="es-MX" sz="1000" kern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/>
                        <a:t>Que no se pueda consolidar la estructura administrativa en la oficina por niveles jerárquicos.</a:t>
                      </a:r>
                      <a:r>
                        <a:rPr lang="es-MX" sz="1000" baseline="0" dirty="0"/>
                        <a:t> </a:t>
                      </a:r>
                      <a:endParaRPr lang="es-MX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 poca capacidad o los gastos de capacitación de cada una de la personas o funcionarios.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20%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Capacitaciones costosas.</a:t>
                      </a:r>
                      <a:endParaRPr kumimoji="0" lang="es-MX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20%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40%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368">
                <a:tc>
                  <a:txBody>
                    <a:bodyPr/>
                    <a:lstStyle/>
                    <a:p>
                      <a:pPr marL="171450" marR="0" lvl="0" indent="-171450" algn="just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MX" sz="1000" kern="1200" dirty="0"/>
                        <a:t>.</a:t>
                      </a:r>
                      <a:r>
                        <a:rPr kumimoji="0" lang="es-MX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TENER</a:t>
                      </a:r>
                      <a:r>
                        <a:rPr kumimoji="0" lang="es-MX" sz="1000" b="0" i="0" u="none" strike="noStrike" cap="none" normalizeH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TECNOLOGÍA DE PUNTA PARA BRINDAR UN MEJOR SERVICIO.</a:t>
                      </a:r>
                      <a:endParaRPr kumimoji="0" lang="es-MX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kern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>
                          <a:latin typeface="Arial" pitchFamily="34" charset="0"/>
                          <a:cs typeface="Arial" pitchFamily="34" charset="0"/>
                        </a:rPr>
                        <a:t>Problemas</a:t>
                      </a:r>
                      <a:r>
                        <a:rPr lang="es-MX" sz="900" baseline="0" dirty="0">
                          <a:latin typeface="Arial" pitchFamily="34" charset="0"/>
                          <a:cs typeface="Arial" pitchFamily="34" charset="0"/>
                        </a:rPr>
                        <a:t> en el  uso de los sistemas nuevos y computadoras.</a:t>
                      </a:r>
                      <a:endParaRPr lang="es-MX" sz="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>
                          <a:latin typeface="Arial" pitchFamily="34" charset="0"/>
                          <a:cs typeface="Arial" pitchFamily="34" charset="0"/>
                        </a:rPr>
                        <a:t>Mal</a:t>
                      </a:r>
                      <a:r>
                        <a:rPr lang="es-MX" sz="1100" baseline="0" dirty="0">
                          <a:latin typeface="Arial" pitchFamily="34" charset="0"/>
                          <a:cs typeface="Arial" pitchFamily="34" charset="0"/>
                        </a:rPr>
                        <a:t> Diseño y funcionamiento en los sistemas </a:t>
                      </a:r>
                      <a:endParaRPr kumimoji="0" lang="es-MX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30%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Equipos de computo obsoletos para el uso de sistemas. 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20%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50%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8362" name="Text Box 3"/>
          <p:cNvSpPr txBox="1">
            <a:spLocks noChangeArrowheads="1"/>
          </p:cNvSpPr>
          <p:nvPr/>
        </p:nvSpPr>
        <p:spPr bwMode="auto">
          <a:xfrm>
            <a:off x="2196876" y="260648"/>
            <a:ext cx="47513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s-MX" sz="3200" dirty="0"/>
              <a:t>Evaluación del riesgo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42008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301781"/>
              </p:ext>
            </p:extLst>
          </p:nvPr>
        </p:nvGraphicFramePr>
        <p:xfrm>
          <a:off x="323528" y="1236367"/>
          <a:ext cx="8572560" cy="4568897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841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3454">
                <a:tc>
                  <a:txBody>
                    <a:bodyPr/>
                    <a:lstStyle/>
                    <a:p>
                      <a:r>
                        <a:rPr lang="es-MX" sz="1000" dirty="0"/>
                        <a:t>ESTRATEGIAS</a:t>
                      </a:r>
                      <a:r>
                        <a:rPr lang="es-MX" sz="1000" baseline="0" dirty="0"/>
                        <a:t> </a:t>
                      </a:r>
                      <a:endParaRPr lang="es-MX" sz="1000" dirty="0"/>
                    </a:p>
                    <a:p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TECNICAS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FINANCIERAS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RECURSOS HUMANOS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6744">
                <a:tc>
                  <a:txBody>
                    <a:bodyPr/>
                    <a:lstStyle/>
                    <a:p>
                      <a:pPr marL="171450" marR="0" lvl="0" indent="-171450" algn="just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MX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asistir a reuniones con ganaderos para tenerlos mas informados, sobre los objetivos del área.</a:t>
                      </a:r>
                      <a:endParaRPr kumimoji="0" lang="es-MX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100" dirty="0"/>
                        <a:t>Reunirlos por medio de perifoneas o anuncios para reunirnos en una sala de juntas.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100" dirty="0"/>
                        <a:t>Falta de</a:t>
                      </a:r>
                      <a:r>
                        <a:rPr lang="es-MX" sz="1100" baseline="0" dirty="0"/>
                        <a:t> recurso debido a que es un tema nuevo. 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100" dirty="0"/>
                        <a:t>El aérea cuenta</a:t>
                      </a:r>
                      <a:r>
                        <a:rPr lang="es-MX" sz="1100" baseline="0" dirty="0"/>
                        <a:t> únicamente con 3 personas. 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3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tener un núm.. de registro mas alto que el del año pasado.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Brindar</a:t>
                      </a:r>
                      <a:r>
                        <a:rPr lang="es-MX" sz="1100" baseline="0" dirty="0"/>
                        <a:t> mejor servicio y brindar la mayor información.  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100" dirty="0"/>
                        <a:t>Falta</a:t>
                      </a:r>
                      <a:r>
                        <a:rPr lang="es-MX" sz="1100" baseline="0" dirty="0"/>
                        <a:t> de recursos para tener ala gente o ciudadanía informada.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100" dirty="0"/>
                        <a:t>No se cuenta con el personal capacitado para llevar acabo</a:t>
                      </a:r>
                      <a:r>
                        <a:rPr lang="es-MX" sz="1100" baseline="0" dirty="0"/>
                        <a:t>  el registro de cada ganadero.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869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co</a:t>
                      </a:r>
                      <a:r>
                        <a:rPr lang="es-MX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nsolidar la estructura administrativa</a:t>
                      </a:r>
                      <a:endParaRPr lang="es-MX" sz="1100" kern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100" dirty="0"/>
                        <a:t>Capacitación</a:t>
                      </a:r>
                      <a:r>
                        <a:rPr lang="es-MX" sz="1100" baseline="0" dirty="0"/>
                        <a:t> inmediata al personal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100" dirty="0"/>
                        <a:t>Fatal de recursos para la capacitación al personal.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El área cuenta únicamente con</a:t>
                      </a:r>
                      <a:r>
                        <a:rPr lang="es-MX" sz="1100" baseline="0" dirty="0"/>
                        <a:t> 3 personas. </a:t>
                      </a:r>
                      <a:endParaRPr lang="es-MX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9494">
                <a:tc>
                  <a:txBody>
                    <a:bodyPr/>
                    <a:lstStyle/>
                    <a:p>
                      <a:pPr marL="171450" marR="0" lvl="0" indent="-171450" algn="just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MX" sz="11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kumimoji="0" lang="es-MX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tener</a:t>
                      </a:r>
                      <a:r>
                        <a:rPr kumimoji="0" lang="es-MX" sz="1100" b="0" i="0" u="none" strike="noStrike" cap="none" normalizeH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tecnología de punta para brindar un mejor servicio.</a:t>
                      </a:r>
                      <a:endParaRPr kumimoji="0" lang="es-MX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100" baseline="0" dirty="0"/>
                        <a:t>Tener manuales d que nos indiquen como usar las maquinaria y equipo de oficina.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100" dirty="0"/>
                        <a:t>Falta de recursos para la compra</a:t>
                      </a:r>
                      <a:r>
                        <a:rPr lang="es-MX" sz="1100" baseline="0" dirty="0"/>
                        <a:t> de equipo nuevo. 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100" dirty="0"/>
                        <a:t>Falta</a:t>
                      </a:r>
                      <a:r>
                        <a:rPr lang="es-MX" sz="1100" baseline="0" dirty="0"/>
                        <a:t> de personal en el área de organización y métodos para llevar acabo toda la actualización. </a:t>
                      </a:r>
                    </a:p>
                    <a:p>
                      <a:pPr algn="just"/>
                      <a:endParaRPr lang="es-MX" sz="11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3000364" y="357166"/>
            <a:ext cx="2952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ANALISIS DE RESTRICCIONES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071802" y="-24"/>
            <a:ext cx="265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EVALUACION DEL RIESGO 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85720" y="357166"/>
            <a:ext cx="8643998" cy="42862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285720" y="447240"/>
            <a:ext cx="5357850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1600" dirty="0"/>
              <a:t>DEPARTAMENTO: CONSTANCIAS Y FIERROS.</a:t>
            </a:r>
          </a:p>
        </p:txBody>
      </p:sp>
      <p:sp>
        <p:nvSpPr>
          <p:cNvPr id="7" name="6 Rectángulo"/>
          <p:cNvSpPr/>
          <p:nvPr/>
        </p:nvSpPr>
        <p:spPr>
          <a:xfrm>
            <a:off x="285720" y="785794"/>
            <a:ext cx="8643998" cy="35719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285720" y="785794"/>
            <a:ext cx="8643998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1600" dirty="0"/>
              <a:t>OBJETIVO ESTRATEGICO                                                        </a:t>
            </a: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772902"/>
              </p:ext>
            </p:extLst>
          </p:nvPr>
        </p:nvGraphicFramePr>
        <p:xfrm>
          <a:off x="285720" y="1071546"/>
          <a:ext cx="8643998" cy="57927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8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6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86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39046">
                <a:tc>
                  <a:txBody>
                    <a:bodyPr/>
                    <a:lstStyle/>
                    <a:p>
                      <a:r>
                        <a:rPr lang="es-MX" dirty="0"/>
                        <a:t>ESTRATEGIA 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RIESGO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IMPACTO </a:t>
                      </a:r>
                    </a:p>
                    <a:p>
                      <a:pPr algn="ctr"/>
                      <a:r>
                        <a:rPr lang="es-MX" sz="900" dirty="0"/>
                        <a:t>CONSECUENCIAS EN CASO DE MATERIALIZAR EL RIESGO 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VALOR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PROBABILIDAD</a:t>
                      </a:r>
                    </a:p>
                    <a:p>
                      <a:pPr algn="ctr"/>
                      <a:r>
                        <a:rPr lang="es-MX" sz="1000" dirty="0"/>
                        <a:t>CONSIDERACION</a:t>
                      </a:r>
                      <a:r>
                        <a:rPr lang="es-MX" sz="1000" baseline="0" dirty="0"/>
                        <a:t> PARA DETERMINAR LA PROBABILIDAD </a:t>
                      </a:r>
                      <a:endParaRPr lang="es-MX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    VALOR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4664">
                <a:tc>
                  <a:txBody>
                    <a:bodyPr/>
                    <a:lstStyle/>
                    <a:p>
                      <a:pPr marL="171450" marR="0" lvl="0" indent="-171450" algn="just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MX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asistir a reuniones con ganaderos para tenerlos mas informados, sobre los objetivos del área.</a:t>
                      </a:r>
                      <a:endParaRPr kumimoji="0" lang="es-MX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/>
                        <a:t>Que no asistan los ganaderos alas reuniones.</a:t>
                      </a:r>
                      <a:r>
                        <a:rPr lang="es-MX" sz="1000" baseline="0" dirty="0"/>
                        <a:t>. 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/>
                        <a:t>Que no cumplan con los requisitos.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  </a:t>
                      </a:r>
                      <a:r>
                        <a:rPr lang="es-MX" baseline="0" dirty="0"/>
                        <a:t> 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/>
                        <a:t>98%</a:t>
                      </a:r>
                      <a:r>
                        <a:rPr lang="es-MX" sz="1000" baseline="0" dirty="0"/>
                        <a:t> de los ganaderos realicen su tramite y que el  2% se resistan al cambio.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    </a:t>
                      </a:r>
                      <a:r>
                        <a:rPr lang="es-MX" baseline="0" dirty="0"/>
                        <a:t>         7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98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tener un núm.. de registro mas alto que el del año pasado.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/>
                        <a:t>No alcanzar el objetivo deseado.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/>
                        <a:t>No poder obtener el objetivo deseado.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    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/>
                        <a:t>Que los ganaderos no registren su fierro por resistencia al cambio.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          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263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co</a:t>
                      </a:r>
                      <a:r>
                        <a:rPr lang="es-MX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nsolidar la estructura administrativa</a:t>
                      </a:r>
                      <a:endParaRPr lang="es-MX" sz="1100" kern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/>
                        <a:t>Ubicar</a:t>
                      </a:r>
                      <a:r>
                        <a:rPr lang="es-MX" sz="1000" baseline="0" dirty="0"/>
                        <a:t> a gente sin experiencia en espacios que no tengan nada que ver con el perfil.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/>
                        <a:t>Gastos en capacitación innecesarios.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    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/>
                        <a:t>Que</a:t>
                      </a:r>
                      <a:r>
                        <a:rPr lang="es-MX" sz="1000" baseline="0" dirty="0"/>
                        <a:t> no nos adaptemos a los cambios.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            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2473">
                <a:tc>
                  <a:txBody>
                    <a:bodyPr/>
                    <a:lstStyle/>
                    <a:p>
                      <a:pPr marL="171450" marR="0" lvl="0" indent="-171450" algn="just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MX" sz="11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kumimoji="0" lang="es-MX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tener</a:t>
                      </a:r>
                      <a:r>
                        <a:rPr kumimoji="0" lang="es-MX" sz="1100" b="0" i="0" u="none" strike="noStrike" cap="none" normalizeH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tecnología de punta para brindar un mejor servicio.</a:t>
                      </a:r>
                      <a:endParaRPr kumimoji="0" lang="es-MX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>
                          <a:latin typeface="Arial" pitchFamily="34" charset="0"/>
                          <a:cs typeface="Arial" pitchFamily="34" charset="0"/>
                        </a:rPr>
                        <a:t>Problemas</a:t>
                      </a:r>
                      <a:r>
                        <a:rPr lang="es-MX" sz="900" baseline="0" dirty="0">
                          <a:latin typeface="Arial" pitchFamily="34" charset="0"/>
                          <a:cs typeface="Arial" pitchFamily="34" charset="0"/>
                        </a:rPr>
                        <a:t> en el  uso de los sistemas nuevos y computadoras.</a:t>
                      </a:r>
                      <a:endParaRPr lang="es-MX" sz="9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endParaRPr lang="es-MX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/>
                        <a:t>Implementación</a:t>
                      </a:r>
                      <a:r>
                        <a:rPr lang="es-MX" sz="1000" baseline="0" dirty="0"/>
                        <a:t> de nuevos sistemas, causando negación en su utilización. 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    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/>
                        <a:t>Capacitación</a:t>
                      </a:r>
                      <a:r>
                        <a:rPr lang="es-MX" sz="1000" baseline="0" dirty="0"/>
                        <a:t> nula, únicamente a la practica. 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          </a:t>
                      </a:r>
                    </a:p>
                    <a:p>
                      <a:pPr algn="ctr"/>
                      <a:r>
                        <a:rPr lang="es-MX" dirty="0"/>
                        <a:t>9</a:t>
                      </a:r>
                    </a:p>
                    <a:p>
                      <a:pPr algn="ctr"/>
                      <a:endParaRPr lang="es-MX" dirty="0"/>
                    </a:p>
                    <a:p>
                      <a:pPr algn="ctr"/>
                      <a:endParaRPr lang="es-MX" dirty="0"/>
                    </a:p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357554" y="71414"/>
            <a:ext cx="2504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PLAN DE CONTIGENCIA  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798026"/>
              </p:ext>
            </p:extLst>
          </p:nvPr>
        </p:nvGraphicFramePr>
        <p:xfrm>
          <a:off x="285718" y="425243"/>
          <a:ext cx="8501124" cy="56521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5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4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5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981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INDICADOR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RIESGO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RESTRICCIONES 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PLAN DE CONTIGENCIA 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81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Número de</a:t>
                      </a:r>
                      <a:r>
                        <a:rPr lang="es-MX" sz="1000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fierros sin registrar.</a:t>
                      </a:r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>
                          <a:latin typeface="Arial" pitchFamily="34" charset="0"/>
                          <a:cs typeface="Arial" pitchFamily="34" charset="0"/>
                        </a:rPr>
                        <a:t>No aceptación por la poca información que tienen</a:t>
                      </a:r>
                      <a:r>
                        <a:rPr lang="es-MX" sz="1000" baseline="0" dirty="0">
                          <a:latin typeface="Arial" pitchFamily="34" charset="0"/>
                          <a:cs typeface="Arial" pitchFamily="34" charset="0"/>
                        </a:rPr>
                        <a:t> los ganaderos</a:t>
                      </a:r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>
                          <a:latin typeface="Arial" pitchFamily="34" charset="0"/>
                          <a:cs typeface="Arial" pitchFamily="34" charset="0"/>
                        </a:rPr>
                        <a:t>Falta de</a:t>
                      </a:r>
                      <a:r>
                        <a:rPr lang="es-MX" sz="1000" baseline="0" dirty="0">
                          <a:latin typeface="Arial" pitchFamily="34" charset="0"/>
                          <a:cs typeface="Arial" pitchFamily="34" charset="0"/>
                        </a:rPr>
                        <a:t> interés por la ciudadanía</a:t>
                      </a:r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900" b="1" baseline="0" dirty="0">
                          <a:latin typeface="Arial" pitchFamily="34" charset="0"/>
                          <a:cs typeface="Arial" pitchFamily="34" charset="0"/>
                        </a:rPr>
                        <a:t>Durante:</a:t>
                      </a:r>
                      <a:r>
                        <a:rPr lang="es-MX" sz="900" baseline="0" dirty="0">
                          <a:latin typeface="Arial" pitchFamily="34" charset="0"/>
                          <a:cs typeface="Arial" pitchFamily="34" charset="0"/>
                        </a:rPr>
                        <a:t> reunión para informar ala ciudadanía que deben registrar su fierro</a:t>
                      </a:r>
                    </a:p>
                    <a:p>
                      <a:pPr algn="just"/>
                      <a:endParaRPr lang="es-MX" sz="900" baseline="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r>
                        <a:rPr lang="es-MX" sz="900" b="1" baseline="0" dirty="0">
                          <a:latin typeface="Arial" pitchFamily="34" charset="0"/>
                          <a:cs typeface="Arial" pitchFamily="34" charset="0"/>
                        </a:rPr>
                        <a:t>Después:</a:t>
                      </a:r>
                      <a:r>
                        <a:rPr lang="es-MX" sz="900" baseline="0" dirty="0">
                          <a:latin typeface="Arial" pitchFamily="34" charset="0"/>
                          <a:cs typeface="Arial" pitchFamily="34" charset="0"/>
                        </a:rPr>
                        <a:t> inducir a que inviten a mas ganaderos para que registren su fierro.</a:t>
                      </a:r>
                    </a:p>
                    <a:p>
                      <a:pPr algn="just"/>
                      <a:endParaRPr lang="es-MX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943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Número de fierros registrados</a:t>
                      </a:r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>
                          <a:latin typeface="Arial" pitchFamily="34" charset="0"/>
                          <a:cs typeface="Arial" pitchFamily="34" charset="0"/>
                        </a:rPr>
                        <a:t>No alcanzar los niveles deseados.</a:t>
                      </a:r>
                      <a:r>
                        <a:rPr lang="es-MX" sz="1000" baseline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>
                          <a:latin typeface="Arial" pitchFamily="34" charset="0"/>
                          <a:cs typeface="Arial" pitchFamily="34" charset="0"/>
                        </a:rPr>
                        <a:t>Falta</a:t>
                      </a:r>
                      <a:r>
                        <a:rPr lang="es-MX" sz="1000" baseline="0" dirty="0">
                          <a:latin typeface="Arial" pitchFamily="34" charset="0"/>
                          <a:cs typeface="Arial" pitchFamily="34" charset="0"/>
                        </a:rPr>
                        <a:t> de interés por querer actualizar o registrar su fierro</a:t>
                      </a:r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9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r>
                        <a:rPr lang="es-MX" sz="900" b="1" dirty="0">
                          <a:latin typeface="Arial" pitchFamily="34" charset="0"/>
                          <a:cs typeface="Arial" pitchFamily="34" charset="0"/>
                        </a:rPr>
                        <a:t>Durante</a:t>
                      </a:r>
                      <a:r>
                        <a:rPr lang="es-MX" sz="900" b="1" baseline="0" dirty="0">
                          <a:latin typeface="Arial" pitchFamily="34" charset="0"/>
                          <a:cs typeface="Arial" pitchFamily="34" charset="0"/>
                        </a:rPr>
                        <a:t>: </a:t>
                      </a:r>
                      <a:r>
                        <a:rPr lang="es-MX" sz="900" baseline="0" dirty="0">
                          <a:latin typeface="Arial" pitchFamily="34" charset="0"/>
                          <a:cs typeface="Arial" pitchFamily="34" charset="0"/>
                        </a:rPr>
                        <a:t>Verificar que los datos pasados.</a:t>
                      </a:r>
                      <a:endParaRPr lang="es-MX" sz="9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endParaRPr lang="es-MX" sz="9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r>
                        <a:rPr lang="es-MX" sz="900" b="1" dirty="0">
                          <a:latin typeface="Arial" pitchFamily="34" charset="0"/>
                          <a:cs typeface="Arial" pitchFamily="34" charset="0"/>
                        </a:rPr>
                        <a:t>Despues:</a:t>
                      </a:r>
                      <a:r>
                        <a:rPr lang="es-MX" sz="900" b="0" dirty="0">
                          <a:latin typeface="Arial" pitchFamily="34" charset="0"/>
                          <a:cs typeface="Arial" pitchFamily="34" charset="0"/>
                        </a:rPr>
                        <a:t>verificar</a:t>
                      </a:r>
                      <a:r>
                        <a:rPr lang="es-MX" sz="900" b="0" baseline="0" dirty="0">
                          <a:latin typeface="Arial" pitchFamily="34" charset="0"/>
                          <a:cs typeface="Arial" pitchFamily="34" charset="0"/>
                        </a:rPr>
                        <a:t> datos actuales.</a:t>
                      </a:r>
                      <a:endParaRPr lang="es-MX" sz="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965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Número de</a:t>
                      </a:r>
                      <a:r>
                        <a:rPr lang="es-MX" sz="1000" kern="1200" baseline="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personal capacitado.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just"/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latin typeface="Arial" pitchFamily="34" charset="0"/>
                          <a:cs typeface="Arial" pitchFamily="34" charset="0"/>
                        </a:rPr>
                        <a:t>Mala</a:t>
                      </a:r>
                      <a:r>
                        <a:rPr lang="es-MX" sz="1000" baseline="0" dirty="0">
                          <a:latin typeface="Arial" pitchFamily="34" charset="0"/>
                          <a:cs typeface="Arial" pitchFamily="34" charset="0"/>
                        </a:rPr>
                        <a:t> capacitación</a:t>
                      </a:r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aseline="0" dirty="0">
                          <a:latin typeface="Arial" pitchFamily="34" charset="0"/>
                          <a:cs typeface="Arial" pitchFamily="34" charset="0"/>
                        </a:rPr>
                        <a:t>Resistencia al cambio. </a:t>
                      </a:r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b="1" dirty="0">
                          <a:latin typeface="Arial" pitchFamily="34" charset="0"/>
                          <a:cs typeface="Arial" pitchFamily="34" charset="0"/>
                        </a:rPr>
                        <a:t>Durante:</a:t>
                      </a:r>
                      <a:r>
                        <a:rPr lang="es-MX" sz="900" b="1" baseline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s-MX" sz="900" baseline="0" dirty="0">
                          <a:latin typeface="Arial" pitchFamily="34" charset="0"/>
                          <a:cs typeface="Arial" pitchFamily="34" charset="0"/>
                        </a:rPr>
                        <a:t>poco financiamiento para la </a:t>
                      </a:r>
                      <a:r>
                        <a:rPr lang="es-MX" sz="900" baseline="0" dirty="0" err="1">
                          <a:latin typeface="Arial" pitchFamily="34" charset="0"/>
                          <a:cs typeface="Arial" pitchFamily="34" charset="0"/>
                        </a:rPr>
                        <a:t>capacitacion</a:t>
                      </a:r>
                      <a:r>
                        <a:rPr lang="es-MX" sz="900" baseline="0" dirty="0">
                          <a:latin typeface="Arial" pitchFamily="34" charset="0"/>
                          <a:cs typeface="Arial" pitchFamily="34" charset="0"/>
                        </a:rPr>
                        <a:t>. </a:t>
                      </a:r>
                      <a:endParaRPr lang="es-MX" sz="9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s-MX" sz="9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s-MX" sz="900" b="1" dirty="0">
                          <a:latin typeface="Arial" pitchFamily="34" charset="0"/>
                          <a:cs typeface="Arial" pitchFamily="34" charset="0"/>
                        </a:rPr>
                        <a:t>Después: </a:t>
                      </a:r>
                      <a:r>
                        <a:rPr lang="es-MX" sz="900" dirty="0">
                          <a:latin typeface="Arial" pitchFamily="34" charset="0"/>
                          <a:cs typeface="Arial" pitchFamily="34" charset="0"/>
                        </a:rPr>
                        <a:t>Capacitaciones personalizadas</a:t>
                      </a:r>
                      <a:r>
                        <a:rPr lang="es-MX" sz="900" baseline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s-MX" sz="900" dirty="0">
                          <a:latin typeface="Arial" pitchFamily="34" charset="0"/>
                          <a:cs typeface="Arial" pitchFamily="34" charset="0"/>
                        </a:rPr>
                        <a:t>por áreas de los nuevos sistemas.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7897">
                <a:tc>
                  <a:txBody>
                    <a:bodyPr/>
                    <a:lstStyle/>
                    <a:p>
                      <a:pPr algn="just"/>
                      <a:r>
                        <a:rPr lang="es-MX" sz="100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Número de maquinas con tecnología de punta.</a:t>
                      </a:r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>
                          <a:latin typeface="Arial" pitchFamily="34" charset="0"/>
                          <a:cs typeface="Arial" pitchFamily="34" charset="0"/>
                        </a:rPr>
                        <a:t>Mal</a:t>
                      </a:r>
                      <a:r>
                        <a:rPr lang="es-MX" sz="1000" baseline="0" dirty="0">
                          <a:latin typeface="Arial" pitchFamily="34" charset="0"/>
                          <a:cs typeface="Arial" pitchFamily="34" charset="0"/>
                        </a:rPr>
                        <a:t> Diseño y funcionamiento en la plataforma del sistema. </a:t>
                      </a:r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>
                          <a:latin typeface="Arial" pitchFamily="34" charset="0"/>
                          <a:cs typeface="Arial" pitchFamily="34" charset="0"/>
                        </a:rPr>
                        <a:t>Mal uso de la maquinaria y equipo.</a:t>
                      </a:r>
                    </a:p>
                    <a:p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b="1" dirty="0">
                          <a:latin typeface="Arial" pitchFamily="34" charset="0"/>
                          <a:cs typeface="Arial" pitchFamily="34" charset="0"/>
                        </a:rPr>
                        <a:t>Durante:</a:t>
                      </a:r>
                      <a:r>
                        <a:rPr lang="es-MX" sz="900" dirty="0">
                          <a:latin typeface="Arial" pitchFamily="34" charset="0"/>
                          <a:cs typeface="Arial" pitchFamily="34" charset="0"/>
                        </a:rPr>
                        <a:t> mal uso de la</a:t>
                      </a:r>
                      <a:r>
                        <a:rPr lang="es-MX" sz="900" baseline="0" dirty="0">
                          <a:latin typeface="Arial" pitchFamily="34" charset="0"/>
                          <a:cs typeface="Arial" pitchFamily="34" charset="0"/>
                        </a:rPr>
                        <a:t> maquinas que tengamos</a:t>
                      </a:r>
                      <a:endParaRPr lang="es-MX" sz="9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s-MX" sz="9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r>
                        <a:rPr lang="es-MX" sz="900" b="1" dirty="0">
                          <a:latin typeface="Arial" pitchFamily="34" charset="0"/>
                          <a:cs typeface="Arial" pitchFamily="34" charset="0"/>
                        </a:rPr>
                        <a:t>Después:</a:t>
                      </a:r>
                      <a:r>
                        <a:rPr lang="es-MX" sz="900" dirty="0">
                          <a:latin typeface="Arial" pitchFamily="34" charset="0"/>
                          <a:cs typeface="Arial" pitchFamily="34" charset="0"/>
                        </a:rPr>
                        <a:t> Monitoreo constante de su funcionamiento para su uso.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918</TotalTime>
  <Words>1105</Words>
  <Application>Microsoft Office PowerPoint</Application>
  <PresentationFormat>Presentación en pantalla (4:3)</PresentationFormat>
  <Paragraphs>206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Wingdings 3</vt:lpstr>
      <vt:lpstr>Faceta</vt:lpstr>
      <vt:lpstr>LIC. CLAUDIA CRISTINA LORENZANA GÓMEZ.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Proteccion Civil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Proteccion Civil</dc:creator>
  <cp:lastModifiedBy>CLAUDIALORENZANA</cp:lastModifiedBy>
  <cp:revision>78</cp:revision>
  <dcterms:created xsi:type="dcterms:W3CDTF">2015-11-10T16:02:12Z</dcterms:created>
  <dcterms:modified xsi:type="dcterms:W3CDTF">2016-05-05T04:13:21Z</dcterms:modified>
</cp:coreProperties>
</file>