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0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2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6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6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7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8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9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2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07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6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3/18/2016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58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5038121" y="2947516"/>
            <a:ext cx="1672622" cy="5537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b="1" dirty="0" smtClean="0">
                <a:latin typeface="Comic Sans MS" panose="030F0702030302020204" pitchFamily="66" charset="0"/>
              </a:rPr>
              <a:t>MACROECONOMIA PARA EL DESARROLLO</a:t>
            </a:r>
            <a:endParaRPr lang="es-ES" sz="1000" b="1" dirty="0">
              <a:latin typeface="Comic Sans MS" panose="030F0702030302020204" pitchFamily="66" charset="0"/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7543869" y="4419306"/>
            <a:ext cx="1176826" cy="82992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b="1" dirty="0" smtClean="0">
                <a:latin typeface="Comic Sans MS" panose="030F0702030302020204" pitchFamily="66" charset="0"/>
              </a:rPr>
              <a:t>POLITICA ANTICICLICA EN AMERICA LATINA</a:t>
            </a:r>
            <a:endParaRPr lang="es-ES" sz="1000" b="1" dirty="0">
              <a:latin typeface="Comic Sans MS" panose="030F0702030302020204" pitchFamily="66" charset="0"/>
            </a:endParaRPr>
          </a:p>
        </p:txBody>
      </p:sp>
      <p:sp>
        <p:nvSpPr>
          <p:cNvPr id="6" name="Rectángulo redondeado 5"/>
          <p:cNvSpPr/>
          <p:nvPr/>
        </p:nvSpPr>
        <p:spPr>
          <a:xfrm>
            <a:off x="4853701" y="1457083"/>
            <a:ext cx="2071859" cy="88139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b="1" dirty="0" smtClean="0">
                <a:latin typeface="Comic Sans MS" panose="030F0702030302020204" pitchFamily="66" charset="0"/>
              </a:rPr>
              <a:t>A partir de la crisis de los años 30  surge el análisis macroeconómico</a:t>
            </a:r>
            <a:endParaRPr lang="es-ES" sz="1000" b="1" dirty="0">
              <a:latin typeface="Comic Sans MS" panose="030F0702030302020204" pitchFamily="66" charset="0"/>
            </a:endParaRPr>
          </a:p>
        </p:txBody>
      </p:sp>
      <p:sp>
        <p:nvSpPr>
          <p:cNvPr id="8" name="AutoShape 4" descr="Resultado de imagen para cepal"/>
          <p:cNvSpPr>
            <a:spLocks noChangeAspect="1" noChangeArrowheads="1"/>
          </p:cNvSpPr>
          <p:nvPr/>
        </p:nvSpPr>
        <p:spPr bwMode="auto">
          <a:xfrm>
            <a:off x="728103" y="674843"/>
            <a:ext cx="2272673" cy="227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436" y="2644441"/>
            <a:ext cx="1040130" cy="1159941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7226246" y="853897"/>
            <a:ext cx="1954279" cy="82093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b="1" dirty="0" smtClean="0">
                <a:latin typeface="Comic Sans MS" panose="030F0702030302020204" pitchFamily="66" charset="0"/>
              </a:rPr>
              <a:t>BALANZA DE PAGOS como determinante de los ciclos económicos de los países en desarrollo</a:t>
            </a:r>
            <a:endParaRPr lang="es-ES" sz="1000" b="1" dirty="0">
              <a:latin typeface="Comic Sans MS" panose="030F0702030302020204" pitchFamily="66" charset="0"/>
            </a:endParaRPr>
          </a:p>
        </p:txBody>
      </p:sp>
      <p:sp>
        <p:nvSpPr>
          <p:cNvPr id="10" name="Rectángulo redondeado 9"/>
          <p:cNvSpPr/>
          <p:nvPr/>
        </p:nvSpPr>
        <p:spPr>
          <a:xfrm>
            <a:off x="9850518" y="173316"/>
            <a:ext cx="1593024" cy="71664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b="1" dirty="0" smtClean="0">
                <a:latin typeface="Comic Sans MS" panose="030F0702030302020204" pitchFamily="66" charset="0"/>
              </a:rPr>
              <a:t>Estabilización de la demanda agregada </a:t>
            </a:r>
            <a:endParaRPr lang="es-ES" sz="1000" b="1" dirty="0">
              <a:latin typeface="Comic Sans MS" panose="030F0702030302020204" pitchFamily="66" charset="0"/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9533928" y="1387611"/>
            <a:ext cx="2083410" cy="95087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b="1" dirty="0" smtClean="0">
                <a:latin typeface="Comic Sans MS" panose="030F0702030302020204" pitchFamily="66" charset="0"/>
              </a:rPr>
              <a:t>INDUSTRIALIZACION: importancia del cambio en las estructuras productivas en el crecimiento económico</a:t>
            </a:r>
            <a:endParaRPr lang="es-ES" sz="1000" b="1" dirty="0">
              <a:latin typeface="Comic Sans MS" panose="030F0702030302020204" pitchFamily="66" charset="0"/>
            </a:endParaRPr>
          </a:p>
        </p:txBody>
      </p:sp>
      <p:sp>
        <p:nvSpPr>
          <p:cNvPr id="12" name="Rectángulo redondeado 11"/>
          <p:cNvSpPr/>
          <p:nvPr/>
        </p:nvSpPr>
        <p:spPr>
          <a:xfrm>
            <a:off x="10139136" y="2932490"/>
            <a:ext cx="1685163" cy="58384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b="1" dirty="0" smtClean="0">
                <a:latin typeface="Comic Sans MS" panose="030F0702030302020204" pitchFamily="66" charset="0"/>
              </a:rPr>
              <a:t>ESTRUCTURALISMO LATINOAMERICANO</a:t>
            </a:r>
            <a:endParaRPr lang="es-ES" sz="1000" b="1" dirty="0">
              <a:latin typeface="Comic Sans MS" panose="030F0702030302020204" pitchFamily="66" charset="0"/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5143741" y="206219"/>
            <a:ext cx="1482659" cy="77050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b="1" dirty="0" smtClean="0">
                <a:latin typeface="Comic Sans MS" panose="030F0702030302020204" pitchFamily="66" charset="0"/>
              </a:rPr>
              <a:t>ESTABILIZACION DE LA DEMANDA AGREGADA</a:t>
            </a:r>
            <a:endParaRPr lang="es-ES" sz="1000" b="1" dirty="0">
              <a:latin typeface="Comic Sans MS" panose="030F0702030302020204" pitchFamily="66" charset="0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2303816" y="1396733"/>
            <a:ext cx="1800949" cy="102129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b="1" dirty="0" smtClean="0">
                <a:latin typeface="Comic Sans MS" panose="030F0702030302020204" pitchFamily="66" charset="0"/>
              </a:rPr>
              <a:t>Pensamiento Keynesiano: la tarea fundamental de la política macroeconómica es moderar ciclos económicas</a:t>
            </a:r>
            <a:endParaRPr lang="es-ES" sz="1000" b="1" dirty="0">
              <a:latin typeface="Comic Sans MS" panose="030F0702030302020204" pitchFamily="66" charset="0"/>
            </a:endParaRPr>
          </a:p>
        </p:txBody>
      </p:sp>
      <p:sp>
        <p:nvSpPr>
          <p:cNvPr id="15" name="Rectángulo redondeado 14"/>
          <p:cNvSpPr/>
          <p:nvPr/>
        </p:nvSpPr>
        <p:spPr>
          <a:xfrm>
            <a:off x="2443915" y="0"/>
            <a:ext cx="1211886" cy="724993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b="1" dirty="0" smtClean="0">
                <a:latin typeface="Comic Sans MS" panose="030F0702030302020204" pitchFamily="66" charset="0"/>
              </a:rPr>
              <a:t>POLITICA FISCAL </a:t>
            </a:r>
            <a:endParaRPr lang="es-ES" sz="1000" b="1" dirty="0">
              <a:latin typeface="Comic Sans MS" panose="030F0702030302020204" pitchFamily="66" charset="0"/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2541256" y="3077580"/>
            <a:ext cx="1141703" cy="72680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000" b="1" dirty="0" smtClean="0">
                <a:latin typeface="Comic Sans MS" panose="030F0702030302020204" pitchFamily="66" charset="0"/>
              </a:rPr>
              <a:t>POLITICA MONETARIA</a:t>
            </a:r>
            <a:endParaRPr lang="es-ES" sz="1000" b="1" dirty="0">
              <a:latin typeface="Comic Sans MS" panose="030F0702030302020204" pitchFamily="66" charset="0"/>
            </a:endParaRPr>
          </a:p>
        </p:txBody>
      </p:sp>
      <p:sp>
        <p:nvSpPr>
          <p:cNvPr id="2" name="Flecha arriba 1"/>
          <p:cNvSpPr/>
          <p:nvPr/>
        </p:nvSpPr>
        <p:spPr>
          <a:xfrm>
            <a:off x="5642755" y="2346525"/>
            <a:ext cx="484632" cy="584902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 arriba 16"/>
          <p:cNvSpPr/>
          <p:nvPr/>
        </p:nvSpPr>
        <p:spPr>
          <a:xfrm rot="10800000">
            <a:off x="7775601" y="3804382"/>
            <a:ext cx="484632" cy="584902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 arriba 17"/>
          <p:cNvSpPr/>
          <p:nvPr/>
        </p:nvSpPr>
        <p:spPr>
          <a:xfrm rot="5400000">
            <a:off x="9034210" y="2513085"/>
            <a:ext cx="484632" cy="1537989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 arriba 18"/>
          <p:cNvSpPr/>
          <p:nvPr/>
        </p:nvSpPr>
        <p:spPr>
          <a:xfrm rot="4086788">
            <a:off x="8557666" y="2208563"/>
            <a:ext cx="484632" cy="584902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 arriba 19"/>
          <p:cNvSpPr/>
          <p:nvPr/>
        </p:nvSpPr>
        <p:spPr>
          <a:xfrm rot="1477262">
            <a:off x="7739915" y="1749193"/>
            <a:ext cx="484632" cy="584902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Flecha arriba 20"/>
          <p:cNvSpPr/>
          <p:nvPr/>
        </p:nvSpPr>
        <p:spPr>
          <a:xfrm rot="3831180">
            <a:off x="9238895" y="470100"/>
            <a:ext cx="484632" cy="584902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 arriba 21"/>
          <p:cNvSpPr/>
          <p:nvPr/>
        </p:nvSpPr>
        <p:spPr>
          <a:xfrm rot="16200000">
            <a:off x="4249911" y="1536308"/>
            <a:ext cx="484632" cy="722947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lecha arriba 22"/>
          <p:cNvSpPr/>
          <p:nvPr/>
        </p:nvSpPr>
        <p:spPr>
          <a:xfrm>
            <a:off x="2869792" y="765435"/>
            <a:ext cx="484632" cy="584902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lecha arriba 23"/>
          <p:cNvSpPr/>
          <p:nvPr/>
        </p:nvSpPr>
        <p:spPr>
          <a:xfrm rot="10800000">
            <a:off x="2854753" y="2450651"/>
            <a:ext cx="484632" cy="584902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echa arriba 24"/>
          <p:cNvSpPr/>
          <p:nvPr/>
        </p:nvSpPr>
        <p:spPr>
          <a:xfrm rot="5400000">
            <a:off x="6913278" y="3084361"/>
            <a:ext cx="484632" cy="584902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lecha arriba 25"/>
          <p:cNvSpPr/>
          <p:nvPr/>
        </p:nvSpPr>
        <p:spPr>
          <a:xfrm rot="18288681">
            <a:off x="6735234" y="480627"/>
            <a:ext cx="484632" cy="584902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931" y="3524396"/>
            <a:ext cx="1811297" cy="1936775"/>
          </a:xfrm>
          <a:prstGeom prst="rect">
            <a:avLst/>
          </a:prstGeom>
        </p:spPr>
      </p:pic>
      <p:sp>
        <p:nvSpPr>
          <p:cNvPr id="28" name="Rectángulo redondeado 27"/>
          <p:cNvSpPr/>
          <p:nvPr/>
        </p:nvSpPr>
        <p:spPr>
          <a:xfrm>
            <a:off x="-22132" y="-7620"/>
            <a:ext cx="1608141" cy="125086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_tradnl" sz="1000" b="1" dirty="0" smtClean="0">
                <a:latin typeface="Comic Sans MS" panose="030F0702030302020204" pitchFamily="66" charset="0"/>
              </a:rPr>
              <a:t>PRESUPUESTO DEL ESTADO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_tradnl" sz="1000" b="1" dirty="0" smtClean="0">
                <a:latin typeface="Comic Sans MS" panose="030F0702030302020204" pitchFamily="66" charset="0"/>
              </a:rPr>
              <a:t>GASTO PUBLICO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_tradnl" sz="1000" b="1" dirty="0" smtClean="0">
                <a:latin typeface="Comic Sans MS" panose="030F0702030302020204" pitchFamily="66" charset="0"/>
              </a:rPr>
              <a:t>IMPUESTOS </a:t>
            </a:r>
            <a:r>
              <a:rPr lang="es-ES_tradnl" sz="1000" b="1" dirty="0" smtClean="0">
                <a:latin typeface="Comic Sans MS" panose="030F0702030302020204" pitchFamily="66" charset="0"/>
              </a:rPr>
              <a:t> </a:t>
            </a:r>
            <a:endParaRPr lang="es-ES" sz="1000" b="1" dirty="0">
              <a:latin typeface="Comic Sans MS" panose="030F0702030302020204" pitchFamily="66" charset="0"/>
            </a:endParaRPr>
          </a:p>
        </p:txBody>
      </p:sp>
      <p:sp>
        <p:nvSpPr>
          <p:cNvPr id="29" name="Flecha arriba 28"/>
          <p:cNvSpPr/>
          <p:nvPr/>
        </p:nvSpPr>
        <p:spPr>
          <a:xfrm rot="16200000">
            <a:off x="1752831" y="26201"/>
            <a:ext cx="484632" cy="722947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redondeado 29"/>
          <p:cNvSpPr/>
          <p:nvPr/>
        </p:nvSpPr>
        <p:spPr>
          <a:xfrm>
            <a:off x="38449" y="2722985"/>
            <a:ext cx="1608141" cy="125086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_tradnl" sz="1000" b="1" dirty="0" smtClean="0">
                <a:latin typeface="Comic Sans MS" panose="030F0702030302020204" pitchFamily="66" charset="0"/>
              </a:rPr>
              <a:t>TASAS DE INTERES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_tradnl" sz="1000" b="1" dirty="0" smtClean="0">
                <a:latin typeface="Comic Sans MS" panose="030F0702030302020204" pitchFamily="66" charset="0"/>
              </a:rPr>
              <a:t>BALANZA DE PAGOS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_tradnl" sz="1000" b="1" dirty="0" smtClean="0">
                <a:latin typeface="Comic Sans MS" panose="030F0702030302020204" pitchFamily="66" charset="0"/>
              </a:rPr>
              <a:t>INFLACION</a:t>
            </a:r>
          </a:p>
          <a:p>
            <a:pPr algn="ctr"/>
            <a:r>
              <a:rPr lang="es-ES_tradnl" sz="1000" b="1" dirty="0" smtClean="0">
                <a:latin typeface="Comic Sans MS" panose="030F0702030302020204" pitchFamily="66" charset="0"/>
              </a:rPr>
              <a:t> </a:t>
            </a:r>
            <a:r>
              <a:rPr lang="es-ES_tradnl" sz="1000" b="1" dirty="0" smtClean="0">
                <a:latin typeface="Comic Sans MS" panose="030F0702030302020204" pitchFamily="66" charset="0"/>
              </a:rPr>
              <a:t> </a:t>
            </a:r>
            <a:endParaRPr lang="es-ES" sz="1000" b="1" dirty="0">
              <a:latin typeface="Comic Sans MS" panose="030F0702030302020204" pitchFamily="66" charset="0"/>
            </a:endParaRPr>
          </a:p>
        </p:txBody>
      </p:sp>
      <p:sp>
        <p:nvSpPr>
          <p:cNvPr id="31" name="Flecha arriba 30"/>
          <p:cNvSpPr/>
          <p:nvPr/>
        </p:nvSpPr>
        <p:spPr>
          <a:xfrm rot="16200000">
            <a:off x="1840125" y="3065617"/>
            <a:ext cx="484632" cy="722947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/>
          <p:cNvSpPr/>
          <p:nvPr/>
        </p:nvSpPr>
        <p:spPr>
          <a:xfrm>
            <a:off x="3506824" y="4109328"/>
            <a:ext cx="1355162" cy="1043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LA NUEVA ARQUITECTURA FINANCIERA REGIONAL</a:t>
            </a:r>
            <a:endParaRPr lang="es-ES" sz="1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5" name="Flecha abajo 34"/>
          <p:cNvSpPr/>
          <p:nvPr/>
        </p:nvSpPr>
        <p:spPr>
          <a:xfrm rot="1952042">
            <a:off x="4723350" y="3519500"/>
            <a:ext cx="484632" cy="66015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,,</a:t>
            </a:r>
            <a:endParaRPr lang="es-ES" dirty="0"/>
          </a:p>
        </p:txBody>
      </p:sp>
      <p:sp>
        <p:nvSpPr>
          <p:cNvPr id="36" name="Flecha abajo 35"/>
          <p:cNvSpPr/>
          <p:nvPr/>
        </p:nvSpPr>
        <p:spPr>
          <a:xfrm rot="3711460">
            <a:off x="2991500" y="4913495"/>
            <a:ext cx="484632" cy="7288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,,</a:t>
            </a:r>
            <a:endParaRPr lang="es-ES" dirty="0"/>
          </a:p>
        </p:txBody>
      </p:sp>
      <p:sp>
        <p:nvSpPr>
          <p:cNvPr id="37" name="Rectángulo redondeado 36"/>
          <p:cNvSpPr/>
          <p:nvPr/>
        </p:nvSpPr>
        <p:spPr>
          <a:xfrm>
            <a:off x="1142564" y="4892352"/>
            <a:ext cx="1727228" cy="1043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CRECIMIENTO A LARGO PLAZO: INDSTRIALIZACION</a:t>
            </a:r>
            <a:endParaRPr lang="es-ES" sz="1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Rectángulo redondeado 37"/>
          <p:cNvSpPr/>
          <p:nvPr/>
        </p:nvSpPr>
        <p:spPr>
          <a:xfrm>
            <a:off x="3506824" y="5763468"/>
            <a:ext cx="1727228" cy="10431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CRECIMIENTO COMO PROCESO DE CAMBIO ESTRUCTURAL</a:t>
            </a:r>
            <a:endParaRPr lang="es-ES" sz="1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Flecha abajo 39"/>
          <p:cNvSpPr/>
          <p:nvPr/>
        </p:nvSpPr>
        <p:spPr>
          <a:xfrm rot="18408699">
            <a:off x="2944723" y="5797161"/>
            <a:ext cx="484632" cy="72880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,,</a:t>
            </a:r>
            <a:endParaRPr lang="es-ES" dirty="0"/>
          </a:p>
        </p:txBody>
      </p:sp>
      <p:sp>
        <p:nvSpPr>
          <p:cNvPr id="41" name="Rectángulo redondeado 40"/>
          <p:cNvSpPr/>
          <p:nvPr/>
        </p:nvSpPr>
        <p:spPr>
          <a:xfrm>
            <a:off x="5663484" y="4603431"/>
            <a:ext cx="1355162" cy="840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SECTOR PRIMARIO</a:t>
            </a:r>
            <a:endParaRPr lang="es-ES" sz="1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Rectángulo redondeado 41"/>
          <p:cNvSpPr/>
          <p:nvPr/>
        </p:nvSpPr>
        <p:spPr>
          <a:xfrm>
            <a:off x="5800432" y="5965738"/>
            <a:ext cx="1355162" cy="840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ACTIVIDADES INDUSTRIALES</a:t>
            </a:r>
            <a:endParaRPr lang="es-ES" sz="1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3" name="Flecha abajo 42"/>
          <p:cNvSpPr/>
          <p:nvPr/>
        </p:nvSpPr>
        <p:spPr>
          <a:xfrm rot="14504482">
            <a:off x="5218536" y="5387744"/>
            <a:ext cx="484632" cy="55139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,,</a:t>
            </a:r>
            <a:endParaRPr lang="es-ES" dirty="0"/>
          </a:p>
        </p:txBody>
      </p:sp>
      <p:sp>
        <p:nvSpPr>
          <p:cNvPr id="44" name="Flecha abajo 43"/>
          <p:cNvSpPr/>
          <p:nvPr/>
        </p:nvSpPr>
        <p:spPr>
          <a:xfrm rot="15965891">
            <a:off x="5296982" y="6204475"/>
            <a:ext cx="484632" cy="44835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,,</a:t>
            </a:r>
            <a:endParaRPr lang="es-ES" dirty="0"/>
          </a:p>
        </p:txBody>
      </p:sp>
      <p:sp>
        <p:nvSpPr>
          <p:cNvPr id="45" name="Rectángulo redondeado 44"/>
          <p:cNvSpPr/>
          <p:nvPr/>
        </p:nvSpPr>
        <p:spPr>
          <a:xfrm>
            <a:off x="7312713" y="5381196"/>
            <a:ext cx="1520963" cy="780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NEOLIBERLISMO</a:t>
            </a:r>
            <a:endParaRPr lang="es-ES" sz="1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6" name="Flecha arriba y abajo 45"/>
          <p:cNvSpPr/>
          <p:nvPr/>
        </p:nvSpPr>
        <p:spPr>
          <a:xfrm>
            <a:off x="6146995" y="5345727"/>
            <a:ext cx="484632" cy="679909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Flecha abajo 46"/>
          <p:cNvSpPr/>
          <p:nvPr/>
        </p:nvSpPr>
        <p:spPr>
          <a:xfrm rot="16200000">
            <a:off x="6695770" y="5447725"/>
            <a:ext cx="484632" cy="55139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,,</a:t>
            </a:r>
            <a:endParaRPr lang="es-ES" dirty="0"/>
          </a:p>
        </p:txBody>
      </p:sp>
      <p:pic>
        <p:nvPicPr>
          <p:cNvPr id="49" name="Imagen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495" y="3754018"/>
            <a:ext cx="1166196" cy="865962"/>
          </a:xfrm>
          <a:prstGeom prst="rect">
            <a:avLst/>
          </a:prstGeom>
        </p:spPr>
      </p:pic>
      <p:pic>
        <p:nvPicPr>
          <p:cNvPr id="50" name="Imagen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673" y="6171644"/>
            <a:ext cx="1098683" cy="635014"/>
          </a:xfrm>
          <a:prstGeom prst="rect">
            <a:avLst/>
          </a:prstGeom>
        </p:spPr>
      </p:pic>
      <p:pic>
        <p:nvPicPr>
          <p:cNvPr id="51" name="Imagen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781" y="5550412"/>
            <a:ext cx="1192447" cy="1073202"/>
          </a:xfrm>
          <a:prstGeom prst="rect">
            <a:avLst/>
          </a:prstGeom>
        </p:spPr>
      </p:pic>
      <p:sp>
        <p:nvSpPr>
          <p:cNvPr id="53" name="Flecha abajo 52"/>
          <p:cNvSpPr/>
          <p:nvPr/>
        </p:nvSpPr>
        <p:spPr>
          <a:xfrm rot="16953860">
            <a:off x="8975107" y="5728031"/>
            <a:ext cx="484632" cy="63301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,,</a:t>
            </a:r>
            <a:endParaRPr lang="es-ES" dirty="0"/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88" y="49303"/>
            <a:ext cx="1213002" cy="79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50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122</Words>
  <Application>Microsoft Office PowerPoint</Application>
  <PresentationFormat>Panorámica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14</cp:revision>
  <dcterms:created xsi:type="dcterms:W3CDTF">2016-03-18T19:19:14Z</dcterms:created>
  <dcterms:modified xsi:type="dcterms:W3CDTF">2016-03-19T02:24:30Z</dcterms:modified>
</cp:coreProperties>
</file>