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56" r:id="rId3"/>
    <p:sldId id="263" r:id="rId4"/>
    <p:sldId id="268" r:id="rId5"/>
    <p:sldId id="269" r:id="rId6"/>
    <p:sldId id="257" r:id="rId7"/>
    <p:sldId id="266" r:id="rId8"/>
    <p:sldId id="259" r:id="rId9"/>
    <p:sldId id="262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0995-4E06-458D-A39F-AB8577F159DA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0F16-B6E4-44DB-838F-A420AB13DD9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33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C0F16-B6E4-44DB-838F-A420AB13DD90}" type="slidenum">
              <a:rPr lang="es-MX" smtClean="0"/>
              <a:pPr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981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C0F16-B6E4-44DB-838F-A420AB13DD90}" type="slidenum">
              <a:rPr lang="es-MX" smtClean="0"/>
              <a:pPr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51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68FE-CD4D-4A95-8760-5576EF47919B}" type="datetimeFigureOut">
              <a:rPr lang="es-MX" smtClean="0"/>
              <a:pPr/>
              <a:t>04/05/2016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27AE-DF5B-4C78-8768-048C1579D67A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7186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30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iapchiapas.org.mx/wp-content/uploads/2013/07/logopng21-300x112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://iapchiapas.org.mx/wp-content/uploads/2013/07/logopng21-300x112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049" name="Picture 1" descr="http://iapchiapas.org.mx/wp-content/uploads/2013/07/logopng21-300x112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7200"/>
            <a:ext cx="2540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512" y="1916832"/>
            <a:ext cx="836511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71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71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71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71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71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71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71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71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71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1538" algn="l"/>
              </a:tabLst>
            </a:pPr>
            <a:endParaRPr lang="es-ES" altLang="es-MX" sz="1100" b="1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492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1538" algn="l"/>
              </a:tabLst>
            </a:pPr>
            <a:r>
              <a:rPr kumimoji="0" lang="es-ES" altLang="es-MX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MAESTRÍA EN ADMINISTRACIÓN PÚBLICA Y     POLÍTICAS PÚBLICAS.</a:t>
            </a:r>
            <a:endParaRPr kumimoji="0" lang="es-MX" altLang="es-MX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1538" algn="l"/>
              </a:tabLst>
            </a:pPr>
            <a:endParaRPr kumimoji="0" lang="es-ES" altLang="es-MX" sz="1100" b="1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492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1538" algn="l"/>
              </a:tabLst>
            </a:pPr>
            <a:r>
              <a:rPr kumimoji="0" lang="es-ES" altLang="es-MX" sz="1100" b="1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ACTIVIDAD </a:t>
            </a:r>
            <a:r>
              <a:rPr lang="es-ES" altLang="es-MX" sz="1100" b="1" dirty="0" smtClean="0">
                <a:solidFill>
                  <a:srgbClr val="1A1A1A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8</a:t>
            </a:r>
          </a:p>
          <a:p>
            <a:pPr lvl="0"/>
            <a:r>
              <a:rPr lang="es-MX" altLang="es-MX" sz="1100" b="1" dirty="0"/>
              <a:t>ELABORACIÓN DE LOS MECANISMOS DE EVALUACIÓN DEL PLAN </a:t>
            </a:r>
            <a:r>
              <a:rPr lang="es-MX" altLang="es-MX" sz="1100" b="1" dirty="0" smtClean="0"/>
              <a:t>ESTRATÉGICO.(registro de fierros de ganado)</a:t>
            </a:r>
            <a:endParaRPr lang="es-MX" altLang="es-MX" sz="1100" b="1" dirty="0"/>
          </a:p>
          <a:p>
            <a:pPr marL="0" marR="0" lvl="0" indent="4492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1538" algn="l"/>
              </a:tabLst>
            </a:pPr>
            <a:r>
              <a:rPr kumimoji="0" lang="es-ES" altLang="es-MX" sz="1200" b="1" i="0" u="none" strike="noStrike" cap="none" normalizeH="0" baseline="0" dirty="0" smtClean="0">
                <a:ln>
                  <a:noFill/>
                </a:ln>
                <a:solidFill>
                  <a:srgbClr val="226E1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Maestro:</a:t>
            </a:r>
            <a:r>
              <a:rPr kumimoji="0" lang="es-ES" altLang="es-MX" sz="1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altLang="es-MX" sz="1200" b="1" i="0" u="none" strike="noStrike" cap="none" normalizeH="0" baseline="0" dirty="0" smtClean="0">
                <a:ln>
                  <a:noFill/>
                </a:ln>
                <a:solidFill>
                  <a:srgbClr val="5381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Antonio Pérez Gómez</a:t>
            </a:r>
            <a:r>
              <a:rPr kumimoji="0" lang="es-ES" altLang="es-MX" sz="1200" b="0" i="0" u="none" strike="noStrike" cap="none" normalizeH="0" baseline="0" dirty="0" smtClean="0">
                <a:ln>
                  <a:noFill/>
                </a:ln>
                <a:solidFill>
                  <a:srgbClr val="5381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kumimoji="0" lang="es-ES" altLang="es-MX" sz="1200" b="1" i="0" u="none" strike="noStrike" cap="none" normalizeH="0" baseline="0" dirty="0" smtClean="0">
                <a:ln>
                  <a:noFill/>
                </a:ln>
                <a:solidFill>
                  <a:srgbClr val="5381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s-ES" altLang="es-MX" sz="1200" b="1" i="0" u="none" strike="noStrike" cap="none" normalizeH="0" baseline="0" dirty="0" smtClean="0">
                <a:ln>
                  <a:noFill/>
                </a:ln>
                <a:solidFill>
                  <a:srgbClr val="226E1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                                              </a:t>
            </a:r>
            <a:endParaRPr lang="es-MX" altLang="es-MX" sz="800" dirty="0" smtClean="0"/>
          </a:p>
          <a:p>
            <a:pPr marL="0" marR="0" lvl="0" indent="4492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1538" algn="l"/>
              </a:tabLst>
            </a:pPr>
            <a:r>
              <a:rPr kumimoji="0" lang="es-ES" altLang="es-MX" sz="1200" b="1" i="0" u="none" strike="noStrike" cap="none" normalizeH="0" baseline="0" dirty="0" smtClean="0">
                <a:ln>
                  <a:noFill/>
                </a:ln>
                <a:solidFill>
                  <a:srgbClr val="226E1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Alumno online: Yashua </a:t>
            </a:r>
            <a:r>
              <a:rPr kumimoji="0" lang="es-ES" altLang="es-MX" sz="1200" b="1" i="0" u="none" strike="noStrike" cap="none" normalizeH="0" baseline="0" dirty="0" err="1" smtClean="0">
                <a:ln>
                  <a:noFill/>
                </a:ln>
                <a:solidFill>
                  <a:srgbClr val="226E1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Hadit</a:t>
            </a:r>
            <a:r>
              <a:rPr kumimoji="0" lang="es-ES" altLang="es-MX" sz="1200" b="1" i="0" u="none" strike="noStrike" cap="none" normalizeH="0" baseline="0" dirty="0" smtClean="0">
                <a:ln>
                  <a:noFill/>
                </a:ln>
                <a:solidFill>
                  <a:srgbClr val="226E1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Feria Escobedo.</a:t>
            </a:r>
            <a:endParaRPr kumimoji="0" lang="es-MX" altLang="es-MX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1538" algn="l"/>
              </a:tabLst>
            </a:pPr>
            <a:r>
              <a:rPr kumimoji="0" lang="es-ES" altLang="es-MX" sz="2400" b="1" i="0" u="none" strike="noStrike" cap="none" normalizeH="0" baseline="0" dirty="0" smtClean="0">
                <a:ln>
                  <a:noFill/>
                </a:ln>
                <a:solidFill>
                  <a:srgbClr val="226E1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MATERIA: Planeación Estratégica.</a:t>
            </a:r>
            <a:endParaRPr kumimoji="0" lang="es-ES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9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67544" y="988011"/>
            <a:ext cx="7715304" cy="358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1100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1100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OBJETIVOS  ESTRATEGICOS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*Crear y operar</a:t>
            </a:r>
            <a:r>
              <a:rPr kumimoji="0" lang="es-MX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 área especializada a nivel institucional en materia </a:t>
            </a:r>
            <a:r>
              <a:rPr lang="es-MX" sz="11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de ganadería en el registro de fierros marcadores de ganado</a:t>
            </a: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*Fortalecer la profesionalización. 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*Consolidar la estructura administrativa del </a:t>
            </a:r>
            <a:r>
              <a:rPr lang="es-MX" sz="11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Sistema de registro de marcas de herrar.</a:t>
            </a: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*Eficientizar  el adecuado funcionamiento administrativo </a:t>
            </a:r>
            <a:r>
              <a:rPr lang="es-MX" sz="11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con la reducción de procesos y tiempos de </a:t>
            </a:r>
            <a:r>
              <a:rPr lang="es-MX" sz="1100" dirty="0" err="1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espèra</a:t>
            </a: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*Fortalecer la Rendición de Cuentas.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*Modernizar </a:t>
            </a:r>
            <a:r>
              <a:rPr lang="es-MX" sz="11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el área de registro de fierros</a:t>
            </a: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mediante la implementación y aplicación de tecnologías de información y comunicaciones ala</a:t>
            </a:r>
            <a:r>
              <a:rPr kumimoji="0" lang="es-MX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vanguardia y mejores posibles</a:t>
            </a: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645446" y="1052736"/>
            <a:ext cx="3853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5300" algn="l"/>
              </a:tabLst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5300" algn="l"/>
              </a:tabLst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MECANISMOS DE EVALUACION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0" y="29224"/>
            <a:ext cx="9144000" cy="5844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2138739"/>
            <a:ext cx="8643966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ESTRATEGIAS: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1.- 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Consolidar  </a:t>
            </a:r>
            <a:r>
              <a:rPr lang="es-MX" sz="12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existencia de ambientes laborales libres de violencia y discriminación.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2.-Implementar un sistema de educación a distancia, a efecto que los servidores públicos de todos los distritos del estado puedan recibir capacitación sin desplazarse de sus centros de trabajo.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3.-Actualizar los manuales administrativos y procesos administrativos con apego a la normatividad interna vigente.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4.-Fortalecer el ejercicio de la transparencia mediante la optimización del Portal Único de Transparencia </a:t>
            </a:r>
            <a:r>
              <a:rPr lang="es-MX" sz="12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en el registro de marcadores de fierro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en</a:t>
            </a:r>
            <a:r>
              <a:rPr kumimoji="0" lang="es-MX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el municipio de palenque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4433509"/>
            <a:ext cx="871540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INDICADORES: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1.-Número de programas, adaptaciones tecnológicas o acciones   implementadas para propiciar el acceso a la información.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2.-Número de quejas recibidas en materia de derechos humanos y equidad de género para mejorar el servicio a</a:t>
            </a:r>
            <a:r>
              <a:rPr kumimoji="0" lang="es-MX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todas las      personas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3.-Número de funcionarios públicos en general reciben cursos de capacitación, ya sean de educación continua, actualización o formación.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4.-Número de manuales actualizados en el periodo</a:t>
            </a:r>
            <a:r>
              <a:rPr kumimoji="0" lang="es-MX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y de 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procesos administrativos actualizados en el periodo.,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1571612"/>
            <a:ext cx="408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 </a:t>
            </a:r>
            <a:r>
              <a:rPr lang="es-MX" b="1" dirty="0" smtClean="0"/>
              <a:t>Diseñar por cada Estrategia un indicador</a:t>
            </a:r>
            <a:endParaRPr lang="es-MX" b="1" dirty="0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Picture 2" descr="http://iapchiapas.org.mx/wp-content/uploads/2013/07/logopng21-300x112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14282" y="714356"/>
            <a:ext cx="2540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23451"/>
              </p:ext>
            </p:extLst>
          </p:nvPr>
        </p:nvGraphicFramePr>
        <p:xfrm>
          <a:off x="285720" y="452644"/>
          <a:ext cx="8461077" cy="6405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743"/>
                <a:gridCol w="1639617"/>
                <a:gridCol w="1152128"/>
                <a:gridCol w="1231340"/>
                <a:gridCol w="945750"/>
                <a:gridCol w="945749"/>
                <a:gridCol w="945750"/>
              </a:tblGrid>
              <a:tr h="436639">
                <a:tc rowSpan="2"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Meta</a:t>
                      </a:r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Indicador</a:t>
                      </a:r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Unidad de Medida</a:t>
                      </a:r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Frecuencia de Evaluación</a:t>
                      </a:r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Rangos de Control</a:t>
                      </a:r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</a:tr>
              <a:tr h="611223">
                <a:tc v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 v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 vMerge="1">
                  <a:txBody>
                    <a:bodyPr/>
                    <a:lstStyle/>
                    <a:p>
                      <a:pPr algn="ctr"/>
                      <a:endParaRPr lang="es-MX" sz="1400" b="0" dirty="0"/>
                    </a:p>
                  </a:txBody>
                  <a:tcPr marL="91444" marR="91444" marT="45714" marB="45714"/>
                </a:tc>
                <a:tc v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rgbClr val="FF0000"/>
                    </a:solidFill>
                  </a:tcPr>
                </a:tc>
              </a:tr>
              <a:tr h="1353488">
                <a:tc>
                  <a:txBody>
                    <a:bodyPr/>
                    <a:lstStyle/>
                    <a:p>
                      <a:pPr algn="just"/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Licencias de fierros entregadas a tiempo y forma. </a:t>
                      </a:r>
                    </a:p>
                    <a:p>
                      <a:pPr algn="just"/>
                      <a:endParaRPr lang="es-MX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90%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Número de quejas recibidas en materia de derechos humanos y equidad de género.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 Porcentaje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aseline="0" dirty="0" smtClean="0"/>
                        <a:t>semestral 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95%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80-90%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</a:tr>
              <a:tr h="1353488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100 numero de capacitados con 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30  Conferencias,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10 Diplomados</a:t>
                      </a:r>
                    </a:p>
                    <a:p>
                      <a:pPr marL="0" indent="0">
                        <a:buNone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100Cursos  </a:t>
                      </a:r>
                    </a:p>
                    <a:p>
                      <a:pPr marL="228600" indent="-228600">
                        <a:buAutoNum type="arabicPlain" startAt="152"/>
                      </a:pPr>
                      <a:endParaRPr lang="es-MX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Número de funcionarios públicos en general reciben cursos de capacitación, ya sean de educación continua, actualización o formación.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 Porcentaje</a:t>
                      </a:r>
                      <a:r>
                        <a:rPr lang="es-MX" sz="1400" baseline="0" dirty="0" smtClean="0"/>
                        <a:t> 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Anual</a:t>
                      </a:r>
                      <a:r>
                        <a:rPr lang="es-MX" sz="1400" baseline="0" dirty="0" smtClean="0"/>
                        <a:t> 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80%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80-90%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100%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</a:tr>
              <a:tr h="1339878"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En el 2015 se aprobaron proyectos por registraron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mas de 1,000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Número de programas, adaptaciones tecnológicas o acciones            implementadas para propiciar el acceso a la información.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Porcentaje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    Anual</a:t>
                      </a:r>
                      <a:r>
                        <a:rPr lang="es-MX" sz="1400" baseline="0" dirty="0" smtClean="0"/>
                        <a:t> 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  95%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95-90%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- 90%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</a:tr>
              <a:tr h="531200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Se han generado 20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sistemas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de desarrollo </a:t>
                      </a:r>
                    </a:p>
                    <a:p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Número de manuales actualizados en el periodo. </a:t>
                      </a:r>
                    </a:p>
                    <a:p>
                      <a:endParaRPr lang="es-MX" sz="1000" kern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Número de procesos administrativos actualizados en el periodo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Porcentaje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</a:t>
                      </a:r>
                      <a:r>
                        <a:rPr lang="es-MX" sz="1400" baseline="0" dirty="0" smtClean="0"/>
                        <a:t>  Bimestral 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 95%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95-90%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</a:tr>
            </a:tbl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14414" y="0"/>
            <a:ext cx="5292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MX" sz="3200" dirty="0" smtClean="0">
                <a:latin typeface="Calibri" pitchFamily="34" charset="0"/>
                <a:cs typeface="Arial" charset="0"/>
              </a:rPr>
              <a:t>TABLERO DE CONTROL</a:t>
            </a:r>
            <a:endParaRPr lang="es-ES" sz="32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34781"/>
              </p:ext>
            </p:extLst>
          </p:nvPr>
        </p:nvGraphicFramePr>
        <p:xfrm>
          <a:off x="179512" y="805186"/>
          <a:ext cx="8621713" cy="6512246"/>
        </p:xfrm>
        <a:graphic>
          <a:graphicData uri="http://schemas.openxmlformats.org/drawingml/2006/table">
            <a:tbl>
              <a:tblPr/>
              <a:tblGrid>
                <a:gridCol w="1570641"/>
                <a:gridCol w="1389992"/>
                <a:gridCol w="1720943"/>
                <a:gridCol w="595711"/>
                <a:gridCol w="1832214"/>
                <a:gridCol w="576081"/>
                <a:gridCol w="936131"/>
              </a:tblGrid>
              <a:tr h="338286"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/>
                        <a:t/>
                      </a:r>
                      <a:br>
                        <a:rPr lang="es-MX" sz="1600" dirty="0" smtClean="0"/>
                      </a:b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1" marR="36001" marT="18003" marB="180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470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Estrategia</a:t>
                      </a:r>
                    </a:p>
                  </a:txBody>
                  <a:tcPr marL="36001" marR="36001" marT="18003" marB="180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Riesgo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Ponderación.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</a:tr>
              <a:tr h="3604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Fuente de incertidumbre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 de riesgo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571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Causas que generan la incertidumbre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Valor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n-lt"/>
                          <a:cs typeface="Times New Roman" pitchFamily="18" charset="0"/>
                        </a:rPr>
                        <a:t>Circunstancias o agentes que pueden propiciar la materialización del riesgo</a:t>
                      </a:r>
                      <a:r>
                        <a:rPr lang="es-ES" sz="1200" b="1" dirty="0" smtClean="0">
                          <a:latin typeface="+mn-lt"/>
                          <a:cs typeface="Times New Roman" pitchFamily="18" charset="0"/>
                        </a:rPr>
                        <a:t>.</a:t>
                      </a:r>
                      <a:endParaRPr lang="es-ES" sz="12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Valor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</a:tr>
              <a:tr h="3239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/>
                        <a:t>Consolidar  coexistencia de ambientes laborales libres de violencia y discriminación.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No</a:t>
                      </a:r>
                      <a:r>
                        <a:rPr lang="es-MX" sz="1000" baseline="0" dirty="0" smtClean="0"/>
                        <a:t> aceptación de la cultura de equidad y genero en algunas áreas realizando algunas manifestaciones. </a:t>
                      </a:r>
                      <a:endParaRPr lang="es-MX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Falta de Cultura en tema de equidad de genero e lenguaje incluyente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60%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Falta de capacitación o desconocimiento en la materia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30%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90%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80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/>
                        <a:t>Implementar un sistema de educación a distancia, a efecto que los servidores públicos de todos los distritos del estado puedan recibir capacitación sin desplazarse de sus centros de trabajo. </a:t>
                      </a:r>
                      <a:endParaRPr lang="es-MX" sz="11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Mal</a:t>
                      </a:r>
                      <a:r>
                        <a:rPr lang="es-MX" sz="1000" baseline="0" dirty="0" smtClean="0"/>
                        <a:t> Diseño y funcionamiento en la plataforma del sistema.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 mala proyección en recursos para llevar acabo, los proyectos. 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b="0" dirty="0" smtClean="0">
                          <a:latin typeface="+mn-lt"/>
                        </a:rPr>
                        <a:t>   30%</a:t>
                      </a:r>
                      <a:endParaRPr lang="es-MX" sz="1200" b="0" dirty="0"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Falta</a:t>
                      </a:r>
                      <a:r>
                        <a:rPr lang="es-MX" sz="1200" baseline="0" dirty="0" smtClean="0"/>
                        <a:t> de recursos.</a:t>
                      </a:r>
                      <a:endParaRPr lang="es-MX" sz="1200" dirty="0" smtClean="0"/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b="0" dirty="0" smtClean="0">
                          <a:latin typeface="+mn-lt"/>
                        </a:rPr>
                        <a:t>    20%</a:t>
                      </a:r>
                      <a:endParaRPr lang="es-MX" sz="1200" b="0" dirty="0"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b="0" dirty="0" smtClean="0">
                          <a:latin typeface="+mn-lt"/>
                        </a:rPr>
                        <a:t>       50%</a:t>
                      </a:r>
                      <a:endParaRPr lang="es-MX" sz="1200" b="0" dirty="0"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36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/>
                        <a:t>Fortalecer el ejercicio de la transparencia mediante la optimización del Portal Único de Transparencia en el registro de marcadores de fierro en el municipio de palenque.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Manejar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dirty="0" smtClean="0"/>
                        <a:t>información herronea .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Cuestionamientos en la información presentada. 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nformación Errónea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191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/>
                        <a:t>Actualizar los manuales administrativos y procesos administrativos con apego a la normatividad interna vigente.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>
                          <a:latin typeface="Arial" pitchFamily="34" charset="0"/>
                          <a:cs typeface="Arial" pitchFamily="34" charset="0"/>
                        </a:rPr>
                        <a:t>Problemas</a:t>
                      </a:r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 en el  uso de los sistemas nuevos y computadoras.</a:t>
                      </a:r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Arial" pitchFamily="34" charset="0"/>
                          <a:cs typeface="Arial" pitchFamily="34" charset="0"/>
                        </a:rPr>
                        <a:t>Mal</a:t>
                      </a:r>
                      <a:r>
                        <a:rPr lang="es-MX" sz="1100" baseline="0" dirty="0" smtClean="0">
                          <a:latin typeface="Arial" pitchFamily="34" charset="0"/>
                          <a:cs typeface="Arial" pitchFamily="34" charset="0"/>
                        </a:rPr>
                        <a:t> Diseño y funcionamiento en los sistemas </a:t>
                      </a: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30%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Equipos de computo obsoletos para el uso de sistemas. 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362" name="Text Box 3"/>
          <p:cNvSpPr txBox="1">
            <a:spLocks noChangeArrowheads="1"/>
          </p:cNvSpPr>
          <p:nvPr/>
        </p:nvSpPr>
        <p:spPr bwMode="auto">
          <a:xfrm>
            <a:off x="2376388" y="240128"/>
            <a:ext cx="4751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MX" sz="3200" dirty="0"/>
              <a:t>Evaluación del riesgo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420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50907"/>
              </p:ext>
            </p:extLst>
          </p:nvPr>
        </p:nvGraphicFramePr>
        <p:xfrm>
          <a:off x="214282" y="1000108"/>
          <a:ext cx="8572560" cy="559763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41736"/>
                <a:gridCol w="2444546"/>
                <a:gridCol w="2143139"/>
                <a:gridCol w="2143139"/>
              </a:tblGrid>
              <a:tr h="543454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ESTRATEGIAS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dirty="0" smtClean="0"/>
                    </a:p>
                    <a:p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TECNICAS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FINANCIERAS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RECURSOS HUMANOS</a:t>
                      </a:r>
                      <a:endParaRPr lang="es-MX" sz="1100" dirty="0"/>
                    </a:p>
                  </a:txBody>
                  <a:tcPr/>
                </a:tc>
              </a:tr>
              <a:tr h="95674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/>
                        <a:t>Consolidar  coexistencia de ambientes laborales libres de violencia y discriminación.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Falta de comprensión del leguaje y moralidad</a:t>
                      </a:r>
                      <a:r>
                        <a:rPr lang="es-MX" sz="1100" baseline="0" dirty="0" smtClean="0"/>
                        <a:t> equidad y la negación ala aceptación hacia los demás.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Falta de</a:t>
                      </a:r>
                      <a:r>
                        <a:rPr lang="es-MX" sz="1100" baseline="0" dirty="0" smtClean="0"/>
                        <a:t> recurso debido a que es un tema nuevo.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El aérea cuenta</a:t>
                      </a:r>
                      <a:r>
                        <a:rPr lang="es-MX" sz="1100" baseline="0" dirty="0" smtClean="0"/>
                        <a:t> únicamente con 2 personas. </a:t>
                      </a:r>
                      <a:endParaRPr lang="es-MX" sz="1100" dirty="0"/>
                    </a:p>
                  </a:txBody>
                  <a:tcPr/>
                </a:tc>
              </a:tr>
              <a:tr h="71438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/>
                        <a:t>Implementar un sistema de educación a distancia, a efecto que los servidores públicos de todos los distritos del estado puedan recibir capacitación sin desplazarse de sus centros de trabajo. </a:t>
                      </a:r>
                      <a:endParaRPr lang="es-MX" sz="1100" dirty="0" smtClean="0"/>
                    </a:p>
                    <a:p>
                      <a:endParaRPr lang="es-MX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baseline="0" dirty="0" smtClean="0"/>
                        <a:t>Inconcluso los trabajos de la  plataforma para impartir los cursos.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Falta</a:t>
                      </a:r>
                      <a:r>
                        <a:rPr lang="es-MX" sz="1100" baseline="0" dirty="0" smtClean="0"/>
                        <a:t> de recursos para conformar  la plataforma. 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No se cuenta con el personal capacitado para llevar acabo</a:t>
                      </a:r>
                      <a:r>
                        <a:rPr lang="es-MX" sz="1100" baseline="0" dirty="0" smtClean="0"/>
                        <a:t>  el uso de la plataforma. </a:t>
                      </a:r>
                      <a:endParaRPr lang="es-MX" sz="1100" dirty="0"/>
                    </a:p>
                  </a:txBody>
                  <a:tcPr/>
                </a:tc>
              </a:tr>
              <a:tr h="92869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/>
                        <a:t>Fortalecer el ejercicio de la transparencia mediante la optimización del Portal Único de Transparencia en el registro de marcadores de fierro en el municipio de palenque. </a:t>
                      </a:r>
                    </a:p>
                    <a:p>
                      <a:pPr algn="just"/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Se</a:t>
                      </a:r>
                      <a:r>
                        <a:rPr lang="es-MX" sz="1100" baseline="0" dirty="0" smtClean="0"/>
                        <a:t> cuenta solo con equipo de Computo en el área de registro.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En algunas ocasiones</a:t>
                      </a:r>
                      <a:r>
                        <a:rPr lang="es-MX" sz="1100" baseline="0" dirty="0" smtClean="0"/>
                        <a:t> falta de insumos para poder llevar acabo las respuestas, no hay papel, tintas.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El área cuenta únicamente con</a:t>
                      </a:r>
                      <a:r>
                        <a:rPr lang="es-MX" sz="1100" baseline="0" dirty="0" smtClean="0"/>
                        <a:t> 2 personas. </a:t>
                      </a:r>
                      <a:endParaRPr lang="es-MX" sz="1100" dirty="0"/>
                    </a:p>
                  </a:txBody>
                  <a:tcPr/>
                </a:tc>
              </a:tr>
              <a:tr h="105949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/>
                        <a:t>Actualizar los manuales administrativos y procesos administrativos con apego a la normatividad interna vigente.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Se</a:t>
                      </a:r>
                      <a:r>
                        <a:rPr lang="es-MX" sz="1100" baseline="0" dirty="0" smtClean="0"/>
                        <a:t> elaborado 20 sistemas administrativas que algunas ocasiones no se pueden operar por el equipo de computo se cuenta en estado obsoleto.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Para</a:t>
                      </a:r>
                      <a:r>
                        <a:rPr lang="es-MX" sz="1100" baseline="0" dirty="0" smtClean="0"/>
                        <a:t> poder realizar la actualización de los sistema, en algunas ocasiones no se realiza por falta de recursos.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Falta</a:t>
                      </a:r>
                      <a:r>
                        <a:rPr lang="es-MX" sz="1100" baseline="0" dirty="0" smtClean="0"/>
                        <a:t> de personal en el área de organización y métodos para llevar acabo toda la actualización. </a:t>
                      </a:r>
                    </a:p>
                    <a:p>
                      <a:pPr algn="just"/>
                      <a:endParaRPr lang="es-MX" sz="11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000364" y="357166"/>
            <a:ext cx="295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ANALISIS DE RESTRICCIONES </a:t>
            </a:r>
            <a:endParaRPr lang="es-MX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071802" y="-24"/>
            <a:ext cx="265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EVALUACION DEL RIESGO </a:t>
            </a:r>
            <a:endParaRPr lang="es-MX" b="1" dirty="0"/>
          </a:p>
        </p:txBody>
      </p:sp>
      <p:sp>
        <p:nvSpPr>
          <p:cNvPr id="5" name="4 Rectángulo"/>
          <p:cNvSpPr/>
          <p:nvPr/>
        </p:nvSpPr>
        <p:spPr>
          <a:xfrm>
            <a:off x="285720" y="357166"/>
            <a:ext cx="8643998" cy="4286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285720" y="447240"/>
            <a:ext cx="5357850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ORGANO ADMINISTRATIVO: PODER JUDICIAL DEL ESTADO </a:t>
            </a:r>
            <a:endParaRPr lang="es-MX" sz="1600" dirty="0"/>
          </a:p>
        </p:txBody>
      </p:sp>
      <p:sp>
        <p:nvSpPr>
          <p:cNvPr id="7" name="6 Rectángulo"/>
          <p:cNvSpPr/>
          <p:nvPr/>
        </p:nvSpPr>
        <p:spPr>
          <a:xfrm>
            <a:off x="285720" y="785794"/>
            <a:ext cx="8643998" cy="35719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85720" y="785794"/>
            <a:ext cx="8643998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OBJETIVO ESTRATEGICO                                                        </a:t>
            </a:r>
            <a:endParaRPr lang="es-MX" sz="1600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11682"/>
              </p:ext>
            </p:extLst>
          </p:nvPr>
        </p:nvGraphicFramePr>
        <p:xfrm>
          <a:off x="285720" y="1071546"/>
          <a:ext cx="8643998" cy="6843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836"/>
                <a:gridCol w="1260583"/>
                <a:gridCol w="1350625"/>
                <a:gridCol w="858688"/>
                <a:gridCol w="1686634"/>
                <a:gridCol w="1686632"/>
              </a:tblGrid>
              <a:tr h="804502">
                <a:tc>
                  <a:txBody>
                    <a:bodyPr/>
                    <a:lstStyle/>
                    <a:p>
                      <a:r>
                        <a:rPr lang="es-MX" dirty="0" smtClean="0"/>
                        <a:t>ESTRATEGIA 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RIESGO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IMPACTO </a:t>
                      </a:r>
                    </a:p>
                    <a:p>
                      <a:pPr algn="ctr"/>
                      <a:r>
                        <a:rPr lang="es-MX" sz="900" dirty="0" smtClean="0"/>
                        <a:t>CONSECUENCIAS EN CASO DE MATERIALIZAR EL RIESGO </a:t>
                      </a:r>
                      <a:endParaRPr lang="es-MX" sz="9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VALOR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PROBABILIDAD</a:t>
                      </a:r>
                    </a:p>
                    <a:p>
                      <a:pPr algn="ctr"/>
                      <a:r>
                        <a:rPr lang="es-MX" sz="1000" dirty="0" smtClean="0"/>
                        <a:t>CONSIDERACION</a:t>
                      </a:r>
                      <a:r>
                        <a:rPr lang="es-MX" sz="1000" baseline="0" dirty="0" smtClean="0"/>
                        <a:t> PARA DETERMINAR LA PROBABILIDAD </a:t>
                      </a:r>
                      <a:endParaRPr lang="es-MX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 VALOR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17445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/>
                        <a:t>Consolidar  coexistencia de ambientes laborales libres de violencia y discriminación. </a:t>
                      </a:r>
                    </a:p>
                    <a:p>
                      <a:pPr algn="just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No</a:t>
                      </a:r>
                      <a:r>
                        <a:rPr lang="es-MX" sz="1000" baseline="0" dirty="0" smtClean="0"/>
                        <a:t> aceptación de la cultura de equidad y genero en algunas áreas realizando algunas manifestaciones.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Que</a:t>
                      </a:r>
                      <a:r>
                        <a:rPr lang="es-MX" sz="1000" baseline="0" dirty="0" smtClean="0"/>
                        <a:t> en el área de registro de fierros no se pueda aplicar.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</a:t>
                      </a:r>
                      <a:r>
                        <a:rPr lang="es-MX" baseline="0" dirty="0" smtClean="0"/>
                        <a:t> 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Existen</a:t>
                      </a:r>
                      <a:r>
                        <a:rPr lang="es-MX" sz="1000" baseline="0" dirty="0" smtClean="0"/>
                        <a:t> 1 área especifica para el registro de fierros en `palenque.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</a:t>
                      </a:r>
                      <a:r>
                        <a:rPr lang="es-MX" baseline="0" dirty="0" smtClean="0"/>
                        <a:t>         6</a:t>
                      </a:r>
                      <a:endParaRPr lang="es-MX" dirty="0"/>
                    </a:p>
                  </a:txBody>
                  <a:tcPr/>
                </a:tc>
              </a:tr>
              <a:tr h="95348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/>
                        <a:t>Implementar un sistema de educación a distancia, a efecto que los servidores públicos de todos los distritos del estado puedan recibir capacitación sin desplazarse de sus centros de trabajo. </a:t>
                      </a:r>
                      <a:endParaRPr lang="es-MX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Mal</a:t>
                      </a:r>
                      <a:r>
                        <a:rPr lang="es-MX" sz="1000" baseline="0" dirty="0" smtClean="0"/>
                        <a:t> Diseño y funcionamiento en la plataforma del sistema.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No</a:t>
                      </a:r>
                      <a:r>
                        <a:rPr lang="es-MX" sz="1000" baseline="0" dirty="0" smtClean="0"/>
                        <a:t> poder utilizar el sistema a distancia por la falta de la tecnología suficiente para una buena comunicación con los servidores.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  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De</a:t>
                      </a:r>
                      <a:r>
                        <a:rPr lang="es-MX" sz="1000" baseline="0" dirty="0" smtClean="0"/>
                        <a:t> que la señal no funcione bien.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       7</a:t>
                      </a:r>
                      <a:endParaRPr lang="es-MX" dirty="0"/>
                    </a:p>
                  </a:txBody>
                  <a:tcPr/>
                </a:tc>
              </a:tr>
              <a:tr h="113226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/>
                        <a:t>Fortalecer el ejercicio de la transparencia mediante la optimización del Portal Único de Transparencia en el registro de marcadores de fierro en el municipio de palenque. 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Manejar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dirty="0" smtClean="0"/>
                        <a:t>información herronea .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Mediante las solicitudes que se reciben muchas veces por no querer</a:t>
                      </a:r>
                      <a:r>
                        <a:rPr lang="es-MX" sz="1000" baseline="0" dirty="0" smtClean="0"/>
                        <a:t> afectar a la Institución, se  contestan datos poco confiables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  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Resultado</a:t>
                      </a:r>
                      <a:r>
                        <a:rPr lang="es-MX" sz="1000" baseline="0" dirty="0" smtClean="0"/>
                        <a:t> situaciones con </a:t>
                      </a:r>
                      <a:r>
                        <a:rPr lang="es-MX" sz="1000" baseline="0" dirty="0" err="1" smtClean="0"/>
                        <a:t>informacion</a:t>
                      </a:r>
                      <a:r>
                        <a:rPr lang="es-MX" sz="1000" baseline="0" dirty="0" smtClean="0"/>
                        <a:t> demasiado irreal.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         8</a:t>
                      </a:r>
                      <a:endParaRPr lang="es-MX" dirty="0"/>
                    </a:p>
                  </a:txBody>
                  <a:tcPr/>
                </a:tc>
              </a:tr>
              <a:tr h="2234729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/>
                        <a:t>Actualizar los manuales administrativos y procesos administrativos con apego a la normatividad interna vigente. </a:t>
                      </a:r>
                    </a:p>
                    <a:p>
                      <a:pPr algn="just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>
                          <a:latin typeface="Arial" pitchFamily="34" charset="0"/>
                          <a:cs typeface="Arial" pitchFamily="34" charset="0"/>
                        </a:rPr>
                        <a:t>Problemas</a:t>
                      </a:r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 en el  uso de los sistemas nuevos y computadoras.</a:t>
                      </a:r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es-MX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Implementación</a:t>
                      </a:r>
                      <a:r>
                        <a:rPr lang="es-MX" sz="1000" baseline="0" dirty="0" smtClean="0"/>
                        <a:t> de nuevos sistemas, causando negación en su utilización.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 9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Capacitación</a:t>
                      </a:r>
                      <a:r>
                        <a:rPr lang="es-MX" sz="1000" baseline="0" dirty="0" smtClean="0"/>
                        <a:t> nula, únicamente a la practica.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      9</a:t>
                      </a:r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 rot="5400000">
            <a:off x="429390" y="2857496"/>
            <a:ext cx="3428230" cy="79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2143108" y="4572008"/>
            <a:ext cx="3786214" cy="158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2500298" y="142852"/>
            <a:ext cx="2857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/>
              <a:t>MAPA DE RIESGO </a:t>
            </a:r>
            <a:endParaRPr lang="es-MX" sz="2800" b="1" dirty="0"/>
          </a:p>
        </p:txBody>
      </p:sp>
      <p:sp>
        <p:nvSpPr>
          <p:cNvPr id="14" name="13 CuadroTexto"/>
          <p:cNvSpPr txBox="1"/>
          <p:nvPr/>
        </p:nvSpPr>
        <p:spPr>
          <a:xfrm rot="16200000">
            <a:off x="473891" y="2477469"/>
            <a:ext cx="185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PROBABILIDAD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000364" y="507207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IMPACTO</a:t>
            </a:r>
            <a:r>
              <a:rPr lang="es-MX" sz="2400" b="1" dirty="0" smtClean="0"/>
              <a:t> </a:t>
            </a:r>
            <a:endParaRPr lang="es-MX" sz="2400" b="1" dirty="0"/>
          </a:p>
        </p:txBody>
      </p:sp>
      <p:sp>
        <p:nvSpPr>
          <p:cNvPr id="16" name="15 CuadroTexto"/>
          <p:cNvSpPr txBox="1"/>
          <p:nvPr/>
        </p:nvSpPr>
        <p:spPr>
          <a:xfrm rot="16200000">
            <a:off x="-162106" y="2376631"/>
            <a:ext cx="392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   1   2   3   4   5   6   7   8   9  10 </a:t>
            </a:r>
            <a:endParaRPr lang="es-MX" sz="24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357422" y="4572008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1   2   3   4    5   6   7   8   9   10 </a:t>
            </a:r>
            <a:endParaRPr lang="es-MX" sz="2400" b="1" dirty="0"/>
          </a:p>
        </p:txBody>
      </p:sp>
      <p:graphicFrame>
        <p:nvGraphicFramePr>
          <p:cNvPr id="18" name="17 Tabla"/>
          <p:cNvGraphicFramePr>
            <a:graphicFrameLocks noGrp="1"/>
          </p:cNvGraphicFramePr>
          <p:nvPr/>
        </p:nvGraphicFramePr>
        <p:xfrm>
          <a:off x="2143108" y="928670"/>
          <a:ext cx="36433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34"/>
                <a:gridCol w="364334"/>
                <a:gridCol w="364334"/>
                <a:gridCol w="364334"/>
                <a:gridCol w="364334"/>
                <a:gridCol w="364334"/>
                <a:gridCol w="364334"/>
                <a:gridCol w="364334"/>
                <a:gridCol w="364334"/>
                <a:gridCol w="364334"/>
              </a:tblGrid>
              <a:tr h="34432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11 Elipse"/>
          <p:cNvSpPr/>
          <p:nvPr/>
        </p:nvSpPr>
        <p:spPr>
          <a:xfrm>
            <a:off x="4286248" y="194866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5357818" y="1982879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5012559" y="1555479"/>
            <a:ext cx="142876" cy="142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5357818" y="1214422"/>
            <a:ext cx="142876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CuadroTexto"/>
          <p:cNvSpPr txBox="1"/>
          <p:nvPr/>
        </p:nvSpPr>
        <p:spPr>
          <a:xfrm>
            <a:off x="642910" y="5643578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En nuestro mapa de riesgo podemos ver por la ubicación, que existen riesgos que deben se atendidos de manera inmediata. </a:t>
            </a:r>
            <a:endParaRPr lang="es-MX" sz="1400" b="1" dirty="0"/>
          </a:p>
        </p:txBody>
      </p:sp>
      <p:cxnSp>
        <p:nvCxnSpPr>
          <p:cNvPr id="28" name="27 Conector recto"/>
          <p:cNvCxnSpPr/>
          <p:nvPr/>
        </p:nvCxnSpPr>
        <p:spPr>
          <a:xfrm rot="5400000">
            <a:off x="2178032" y="2750339"/>
            <a:ext cx="364333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rot="10800000" flipV="1">
            <a:off x="2143110" y="2786058"/>
            <a:ext cx="3643337" cy="103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2423531" y="87156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ATENCIÓN 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PERIÓDICA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058150" y="889059"/>
            <a:ext cx="1328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ATENCIÓN 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INMEDIATA 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2203833" y="4170206"/>
            <a:ext cx="176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CONTROLADOS  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4210096" y="414775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SEGUIMIENTO </a:t>
            </a:r>
            <a:endParaRPr lang="es-MX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57554" y="71414"/>
            <a:ext cx="250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PLAN DE CONTIGENCIA  </a:t>
            </a:r>
            <a:endParaRPr lang="es-MX" b="1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16656"/>
              </p:ext>
            </p:extLst>
          </p:nvPr>
        </p:nvGraphicFramePr>
        <p:xfrm>
          <a:off x="285718" y="425243"/>
          <a:ext cx="8501124" cy="580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281"/>
                <a:gridCol w="1914511"/>
                <a:gridCol w="2336051"/>
                <a:gridCol w="2125281"/>
              </a:tblGrid>
              <a:tr h="623981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INDICADOR</a:t>
                      </a:r>
                      <a:endParaRPr lang="es-MX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RIESGO</a:t>
                      </a:r>
                      <a:endParaRPr lang="es-MX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RESTRICCIONES </a:t>
                      </a:r>
                      <a:endParaRPr lang="es-MX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PLAN DE CONTIGENCIA </a:t>
                      </a:r>
                      <a:endParaRPr lang="es-MX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9581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Número de quejas recibidas en materia de derechos humanos y equidad de género. </a:t>
                      </a: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aceptación de la cultura de equidad y genero en algunas áreas realizando algunas manifestaciones. 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Falta de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recurso debido a que es un tema nuevo. 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900" b="1" baseline="0" dirty="0" smtClean="0">
                          <a:latin typeface="Arial" pitchFamily="34" charset="0"/>
                          <a:cs typeface="Arial" pitchFamily="34" charset="0"/>
                        </a:rPr>
                        <a:t>Durante:</a:t>
                      </a:r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 En caso de existir una manifestación, realizar una   reunión de trabajo con el personal inconformé.  </a:t>
                      </a:r>
                    </a:p>
                    <a:p>
                      <a:pPr algn="just"/>
                      <a:endParaRPr lang="es-MX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900" b="1" baseline="0" dirty="0" smtClean="0">
                          <a:latin typeface="Arial" pitchFamily="34" charset="0"/>
                          <a:cs typeface="Arial" pitchFamily="34" charset="0"/>
                        </a:rPr>
                        <a:t>Después:</a:t>
                      </a:r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 Implementar platicas de inducción a los derecho y la igualdad.</a:t>
                      </a:r>
                    </a:p>
                  </a:txBody>
                  <a:tcPr/>
                </a:tc>
              </a:tr>
              <a:tr h="90194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Número de programas, adaptaciones tecnológicas o acciones          Implementadas para propiciar el acceso a la información.</a:t>
                      </a: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Manejar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información herronea .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Falta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de recursos para conformar  la plataforma.  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900" b="1" dirty="0" smtClean="0">
                          <a:latin typeface="Arial" pitchFamily="34" charset="0"/>
                          <a:cs typeface="Arial" pitchFamily="34" charset="0"/>
                        </a:rPr>
                        <a:t>Durante</a:t>
                      </a:r>
                      <a:r>
                        <a:rPr lang="es-MX" sz="900" b="1" baseline="0" dirty="0" smtClean="0"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Verificar que los datos sean reales. </a:t>
                      </a:r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900" b="1" dirty="0" smtClean="0">
                          <a:latin typeface="Arial" pitchFamily="34" charset="0"/>
                          <a:cs typeface="Arial" pitchFamily="34" charset="0"/>
                        </a:rPr>
                        <a:t>Despues:</a:t>
                      </a:r>
                      <a:r>
                        <a:rPr lang="es-MX" sz="900" dirty="0" smtClean="0">
                          <a:latin typeface="Arial" pitchFamily="34" charset="0"/>
                          <a:cs typeface="Arial" pitchFamily="34" charset="0"/>
                        </a:rPr>
                        <a:t>Toda</a:t>
                      </a:r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 información será presenta ante el área de  la Contraloría Interna y tener una mejor certeza de ello. </a:t>
                      </a:r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996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Número de manuales actualizados en el periodo, Número de procesos administrativos actualizados en el periodo.</a:t>
                      </a:r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/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Problemas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en el  uso de los sistemas nuevos y computadoras.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Se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elaborado 20 sistemas administrativas que algunas ocasiones no se pueden operar por el equipo de computo que esta obsoleto. 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b="1" dirty="0" smtClean="0">
                          <a:latin typeface="Arial" pitchFamily="34" charset="0"/>
                          <a:cs typeface="Arial" pitchFamily="34" charset="0"/>
                        </a:rPr>
                        <a:t>Durante:</a:t>
                      </a:r>
                      <a:r>
                        <a:rPr lang="es-MX" sz="9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Checar los equipos de computo con el área correspondiente y realizar las instalaciones de los sistema en cada computadora. </a:t>
                      </a:r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s-MX" sz="900" b="1" dirty="0" smtClean="0">
                          <a:latin typeface="Arial" pitchFamily="34" charset="0"/>
                          <a:cs typeface="Arial" pitchFamily="34" charset="0"/>
                        </a:rPr>
                        <a:t>Después: </a:t>
                      </a:r>
                      <a:r>
                        <a:rPr lang="es-MX" sz="900" dirty="0" smtClean="0">
                          <a:latin typeface="Arial" pitchFamily="34" charset="0"/>
                          <a:cs typeface="Arial" pitchFamily="34" charset="0"/>
                        </a:rPr>
                        <a:t>Capacitaciones personalizadas</a:t>
                      </a:r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900" dirty="0" smtClean="0">
                          <a:latin typeface="Arial" pitchFamily="34" charset="0"/>
                          <a:cs typeface="Arial" pitchFamily="34" charset="0"/>
                        </a:rPr>
                        <a:t>por áreas de los nuevos sistemas. </a:t>
                      </a:r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637897">
                <a:tc>
                  <a:txBody>
                    <a:bodyPr/>
                    <a:lstStyle/>
                    <a:p>
                      <a:pPr algn="just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Número de funcionarios</a:t>
                      </a:r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públicos que reciben cursos de capacitación, ya sean de educación continua, actualización o formación. 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Mal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Diseño y funcionamiento en la plataforma del sistema. 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No se cuenta con el personal capacitado para llevar acabo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 el uso de la plataforma. 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b="1" dirty="0" smtClean="0">
                          <a:latin typeface="Arial" pitchFamily="34" charset="0"/>
                          <a:cs typeface="Arial" pitchFamily="34" charset="0"/>
                        </a:rPr>
                        <a:t>Durante:</a:t>
                      </a:r>
                      <a:r>
                        <a:rPr lang="es-MX" sz="900" dirty="0" smtClean="0">
                          <a:latin typeface="Arial" pitchFamily="34" charset="0"/>
                          <a:cs typeface="Arial" pitchFamily="34" charset="0"/>
                        </a:rPr>
                        <a:t> realizar los ajustes necesarios para poner a trabajar la plataforma de educación a distancia.</a:t>
                      </a:r>
                    </a:p>
                    <a:p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900" b="1" dirty="0" smtClean="0">
                          <a:latin typeface="Arial" pitchFamily="34" charset="0"/>
                          <a:cs typeface="Arial" pitchFamily="34" charset="0"/>
                        </a:rPr>
                        <a:t>Después:</a:t>
                      </a:r>
                      <a:r>
                        <a:rPr lang="es-MX" sz="900" dirty="0" smtClean="0">
                          <a:latin typeface="Arial" pitchFamily="34" charset="0"/>
                          <a:cs typeface="Arial" pitchFamily="34" charset="0"/>
                        </a:rPr>
                        <a:t> Monitoreo constante de su funcionamiento para su uso. </a:t>
                      </a:r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1623</Words>
  <Application>Microsoft Office PowerPoint</Application>
  <PresentationFormat>Presentación en pantalla (4:3)</PresentationFormat>
  <Paragraphs>225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Proteccion Civil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Proteccion Civil</dc:creator>
  <cp:lastModifiedBy>yashua feria escobedo</cp:lastModifiedBy>
  <cp:revision>75</cp:revision>
  <dcterms:created xsi:type="dcterms:W3CDTF">2015-11-10T16:02:12Z</dcterms:created>
  <dcterms:modified xsi:type="dcterms:W3CDTF">2016-05-05T04:33:08Z</dcterms:modified>
</cp:coreProperties>
</file>