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8" r:id="rId1"/>
  </p:sldMasterIdLst>
  <p:sldIdLst>
    <p:sldId id="325" r:id="rId2"/>
    <p:sldId id="324" r:id="rId3"/>
    <p:sldId id="326" r:id="rId4"/>
    <p:sldId id="327" r:id="rId5"/>
    <p:sldId id="328" r:id="rId6"/>
    <p:sldId id="329" r:id="rId7"/>
    <p:sldId id="330" r:id="rId8"/>
    <p:sldId id="331" r:id="rId9"/>
    <p:sldId id="333" r:id="rId10"/>
    <p:sldId id="316" r:id="rId11"/>
    <p:sldId id="318" r:id="rId12"/>
    <p:sldId id="317" r:id="rId13"/>
    <p:sldId id="319" r:id="rId14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77" autoAdjust="0"/>
    <p:restoredTop sz="94671" autoAdjust="0"/>
  </p:normalViewPr>
  <p:slideViewPr>
    <p:cSldViewPr>
      <p:cViewPr>
        <p:scale>
          <a:sx n="100" d="100"/>
          <a:sy n="100" d="100"/>
        </p:scale>
        <p:origin x="-276" y="3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428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MX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Hoja1!$B$1</c:f>
              <c:strCache>
                <c:ptCount val="1"/>
                <c:pt idx="0">
                  <c:v>Ventas</c:v>
                </c:pt>
              </c:strCache>
            </c:strRef>
          </c:tx>
          <c:dLbls>
            <c:showLegendKey val="0"/>
            <c:showVal val="1"/>
            <c:showCatName val="0"/>
            <c:showSerName val="0"/>
            <c:showPercent val="0"/>
            <c:showBubbleSize val="0"/>
            <c:showLeaderLines val="1"/>
          </c:dLbls>
          <c:cat>
            <c:strRef>
              <c:f>Hoja1!$A$2:$A$5</c:f>
              <c:strCache>
                <c:ptCount val="2"/>
                <c:pt idx="0">
                  <c:v>Riesgo 1</c:v>
                </c:pt>
                <c:pt idx="1">
                  <c:v>Riesgo 2</c:v>
                </c:pt>
              </c:strCache>
            </c:strRef>
          </c:cat>
          <c:val>
            <c:numRef>
              <c:f>Hoja1!$B$2:$B$5</c:f>
              <c:numCache>
                <c:formatCode>0%</c:formatCode>
                <c:ptCount val="4"/>
                <c:pt idx="0">
                  <c:v>0.8</c:v>
                </c:pt>
                <c:pt idx="1">
                  <c:v>0.4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>
        <c:manualLayout>
          <c:xMode val="edge"/>
          <c:yMode val="edge"/>
          <c:x val="0.80658825459317585"/>
          <c:y val="0.32653001968503936"/>
          <c:w val="0.18091174540682414"/>
          <c:h val="0.18756496062992126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s-MX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C7E47-28A5-4363-9286-DC973997D173}" type="datetimeFigureOut">
              <a:rPr lang="es-MX" smtClean="0"/>
              <a:pPr/>
              <a:t>03/05/2016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100E7-9D55-496E-9389-8E3BBF3E3820}" type="slidenum">
              <a:rPr lang="es-MX" smtClean="0"/>
              <a:pPr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71576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C7E47-28A5-4363-9286-DC973997D173}" type="datetimeFigureOut">
              <a:rPr lang="es-MX" smtClean="0"/>
              <a:pPr/>
              <a:t>03/05/2016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100E7-9D55-496E-9389-8E3BBF3E3820}" type="slidenum">
              <a:rPr lang="es-MX" smtClean="0"/>
              <a:pPr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11951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C7E47-28A5-4363-9286-DC973997D173}" type="datetimeFigureOut">
              <a:rPr lang="es-MX" smtClean="0"/>
              <a:pPr/>
              <a:t>03/05/2016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100E7-9D55-496E-9389-8E3BBF3E3820}" type="slidenum">
              <a:rPr lang="es-MX" smtClean="0"/>
              <a:pPr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475062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268FE-CD4D-4A95-8760-5576EF47919B}" type="datetimeFigureOut">
              <a:rPr lang="es-MX" smtClean="0"/>
              <a:t>03/05/2016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627AE-DF5B-4C78-8768-048C1579D67A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671865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5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11418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6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13014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7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07983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8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04438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9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89620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0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1414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C7E47-28A5-4363-9286-DC973997D173}" type="datetimeFigureOut">
              <a:rPr lang="es-MX" smtClean="0"/>
              <a:pPr/>
              <a:t>03/05/2016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100E7-9D55-496E-9389-8E3BBF3E3820}" type="slidenum">
              <a:rPr lang="es-MX" smtClean="0"/>
              <a:pPr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08167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C7E47-28A5-4363-9286-DC973997D173}" type="datetimeFigureOut">
              <a:rPr lang="es-MX" smtClean="0"/>
              <a:pPr/>
              <a:t>03/05/2016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100E7-9D55-496E-9389-8E3BBF3E3820}" type="slidenum">
              <a:rPr lang="es-MX" smtClean="0"/>
              <a:pPr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30828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C7E47-28A5-4363-9286-DC973997D173}" type="datetimeFigureOut">
              <a:rPr lang="es-MX" smtClean="0"/>
              <a:pPr/>
              <a:t>03/05/2016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100E7-9D55-496E-9389-8E3BBF3E3820}" type="slidenum">
              <a:rPr lang="es-MX" smtClean="0"/>
              <a:pPr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08200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C7E47-28A5-4363-9286-DC973997D173}" type="datetimeFigureOut">
              <a:rPr lang="es-MX" smtClean="0"/>
              <a:pPr/>
              <a:t>03/05/2016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100E7-9D55-496E-9389-8E3BBF3E3820}" type="slidenum">
              <a:rPr lang="es-MX" smtClean="0"/>
              <a:pPr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49491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C7E47-28A5-4363-9286-DC973997D173}" type="datetimeFigureOut">
              <a:rPr lang="es-MX" smtClean="0"/>
              <a:pPr/>
              <a:t>03/05/2016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100E7-9D55-496E-9389-8E3BBF3E3820}" type="slidenum">
              <a:rPr lang="es-MX" smtClean="0"/>
              <a:pPr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024906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C7E47-28A5-4363-9286-DC973997D173}" type="datetimeFigureOut">
              <a:rPr lang="es-MX" smtClean="0"/>
              <a:pPr/>
              <a:t>03/05/2016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100E7-9D55-496E-9389-8E3BBF3E3820}" type="slidenum">
              <a:rPr lang="es-MX" smtClean="0"/>
              <a:pPr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45810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C7E47-28A5-4363-9286-DC973997D173}" type="datetimeFigureOut">
              <a:rPr lang="es-MX" smtClean="0"/>
              <a:pPr/>
              <a:t>03/05/2016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100E7-9D55-496E-9389-8E3BBF3E3820}" type="slidenum">
              <a:rPr lang="es-MX" smtClean="0"/>
              <a:pPr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654013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C7E47-28A5-4363-9286-DC973997D173}" type="datetimeFigureOut">
              <a:rPr lang="es-MX" smtClean="0"/>
              <a:pPr/>
              <a:t>03/05/2016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100E7-9D55-496E-9389-8E3BBF3E3820}" type="slidenum">
              <a:rPr lang="es-MX" smtClean="0"/>
              <a:pPr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68475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C7E47-28A5-4363-9286-DC973997D173}" type="datetimeFigureOut">
              <a:rPr lang="es-MX" smtClean="0"/>
              <a:pPr/>
              <a:t>03/05/2016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1100E7-9D55-496E-9389-8E3BBF3E3820}" type="slidenum">
              <a:rPr lang="es-MX" smtClean="0"/>
              <a:pPr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04647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1" r:id="rId13"/>
    <p:sldLayoutId id="2147483702" r:id="rId14"/>
    <p:sldLayoutId id="2147483703" r:id="rId15"/>
    <p:sldLayoutId id="2147483704" r:id="rId16"/>
    <p:sldLayoutId id="2147483705" r:id="rId17"/>
    <p:sldLayoutId id="2147483707" r:id="rId18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2066968"/>
              </p:ext>
            </p:extLst>
          </p:nvPr>
        </p:nvGraphicFramePr>
        <p:xfrm>
          <a:off x="539552" y="1340768"/>
          <a:ext cx="8461077" cy="45398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743"/>
                <a:gridCol w="1639617"/>
                <a:gridCol w="1152128"/>
                <a:gridCol w="1231340"/>
                <a:gridCol w="945750"/>
                <a:gridCol w="945749"/>
                <a:gridCol w="945750"/>
              </a:tblGrid>
              <a:tr h="38399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="0" dirty="0" smtClean="0"/>
                        <a:t>Estrategia: </a:t>
                      </a:r>
                      <a:endParaRPr lang="es-MX" sz="1400" b="0" dirty="0"/>
                    </a:p>
                  </a:txBody>
                  <a:tcPr marL="91446" marR="91446" marT="45719" marB="45719"/>
                </a:tc>
                <a:tc gridSpan="6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1" dirty="0" smtClean="0"/>
                        <a:t>Valorar a todos los pacientes de nuevo ingreso por el servicio de nefrología</a:t>
                      </a:r>
                    </a:p>
                    <a:p>
                      <a:endParaRPr lang="es-MX" sz="1400" b="0" dirty="0"/>
                    </a:p>
                  </a:txBody>
                  <a:tcPr marL="91446" marR="91446" marT="45719" marB="45719"/>
                </a:tc>
                <a:tc hMerge="1">
                  <a:txBody>
                    <a:bodyPr/>
                    <a:lstStyle/>
                    <a:p>
                      <a:pPr algn="ctr"/>
                      <a:endParaRPr lang="es-MX" sz="1400" b="0" dirty="0"/>
                    </a:p>
                  </a:txBody>
                  <a:tcPr marL="91444" marR="91444" marT="45714" marB="45714"/>
                </a:tc>
                <a:tc hMerge="1">
                  <a:txBody>
                    <a:bodyPr/>
                    <a:lstStyle/>
                    <a:p>
                      <a:pPr algn="ctr"/>
                      <a:endParaRPr lang="es-MX" sz="1400" b="0" dirty="0"/>
                    </a:p>
                  </a:txBody>
                  <a:tcPr marL="91444" marR="91444" marT="45714" marB="45714"/>
                </a:tc>
                <a:tc hMerge="1">
                  <a:txBody>
                    <a:bodyPr/>
                    <a:lstStyle/>
                    <a:p>
                      <a:pPr algn="ctr"/>
                      <a:endParaRPr lang="es-MX" sz="1400" b="0" dirty="0"/>
                    </a:p>
                  </a:txBody>
                  <a:tcPr marL="91444" marR="91444" marT="45714" marB="45714"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383999">
                <a:tc rowSpan="2">
                  <a:txBody>
                    <a:bodyPr/>
                    <a:lstStyle/>
                    <a:p>
                      <a:r>
                        <a:rPr lang="es-ES" sz="1400" b="0" dirty="0" smtClean="0"/>
                        <a:t>Meta</a:t>
                      </a:r>
                      <a:endParaRPr lang="es-MX" sz="1400" b="0" dirty="0"/>
                    </a:p>
                  </a:txBody>
                  <a:tcPr marL="91446" marR="91446" marT="45719" marB="45719"/>
                </a:tc>
                <a:tc rowSpan="2">
                  <a:txBody>
                    <a:bodyPr/>
                    <a:lstStyle/>
                    <a:p>
                      <a:r>
                        <a:rPr lang="es-ES" sz="1400" b="0" dirty="0" smtClean="0"/>
                        <a:t>Indicador</a:t>
                      </a:r>
                      <a:endParaRPr lang="es-MX" sz="1400" b="0" dirty="0"/>
                    </a:p>
                  </a:txBody>
                  <a:tcPr marL="91446" marR="91446" marT="45719" marB="45719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ES" sz="1400" b="0" dirty="0" smtClean="0"/>
                        <a:t>Unidad de Medida</a:t>
                      </a:r>
                      <a:endParaRPr lang="es-MX" sz="1400" b="0" dirty="0"/>
                    </a:p>
                  </a:txBody>
                  <a:tcPr marL="91446" marR="91446" marT="45719" marB="45719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ES" sz="1400" b="0" dirty="0" smtClean="0"/>
                        <a:t>Frecuencia de Evaluación</a:t>
                      </a:r>
                      <a:endParaRPr lang="es-MX" sz="1400" b="0" dirty="0"/>
                    </a:p>
                  </a:txBody>
                  <a:tcPr marL="91446" marR="91446" marT="45719" marB="45719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s-ES" sz="1400" b="0" dirty="0" smtClean="0"/>
                        <a:t>Rangos de Control</a:t>
                      </a:r>
                      <a:endParaRPr lang="es-MX" sz="1400" b="0" dirty="0"/>
                    </a:p>
                  </a:txBody>
                  <a:tcPr marL="91446" marR="91446" marT="45719" marB="45719"/>
                </a:tc>
                <a:tc hMerge="1">
                  <a:txBody>
                    <a:bodyPr/>
                    <a:lstStyle/>
                    <a:p>
                      <a:endParaRPr lang="es-MX" sz="1400" b="0" dirty="0"/>
                    </a:p>
                  </a:txBody>
                  <a:tcPr marL="91444" marR="91444" marT="45714" marB="45714"/>
                </a:tc>
                <a:tc hMerge="1">
                  <a:txBody>
                    <a:bodyPr/>
                    <a:lstStyle/>
                    <a:p>
                      <a:endParaRPr lang="es-MX" sz="1400" b="0" dirty="0"/>
                    </a:p>
                  </a:txBody>
                  <a:tcPr marL="91444" marR="91444" marT="45714" marB="45714"/>
                </a:tc>
              </a:tr>
              <a:tr h="537535">
                <a:tc vMerge="1">
                  <a:txBody>
                    <a:bodyPr/>
                    <a:lstStyle/>
                    <a:p>
                      <a:endParaRPr lang="es-MX" sz="1400" b="0" dirty="0"/>
                    </a:p>
                  </a:txBody>
                  <a:tcPr marL="91444" marR="91444" marT="45714" marB="45714"/>
                </a:tc>
                <a:tc vMerge="1">
                  <a:txBody>
                    <a:bodyPr/>
                    <a:lstStyle/>
                    <a:p>
                      <a:endParaRPr lang="es-MX" sz="1400" b="0" dirty="0"/>
                    </a:p>
                  </a:txBody>
                  <a:tcPr marL="91444" marR="91444" marT="45714" marB="45714"/>
                </a:tc>
                <a:tc vMerge="1">
                  <a:txBody>
                    <a:bodyPr/>
                    <a:lstStyle/>
                    <a:p>
                      <a:pPr algn="ctr"/>
                      <a:endParaRPr lang="es-MX" sz="1400" b="0" dirty="0"/>
                    </a:p>
                  </a:txBody>
                  <a:tcPr marL="91444" marR="91444" marT="45714" marB="45714"/>
                </a:tc>
                <a:tc vMerge="1">
                  <a:txBody>
                    <a:bodyPr/>
                    <a:lstStyle/>
                    <a:p>
                      <a:endParaRPr lang="es-MX" sz="1400" b="0" dirty="0"/>
                    </a:p>
                  </a:txBody>
                  <a:tcPr marL="91444" marR="91444" marT="45714" marB="45714"/>
                </a:tc>
                <a:tc>
                  <a:txBody>
                    <a:bodyPr/>
                    <a:lstStyle/>
                    <a:p>
                      <a:endParaRPr lang="es-MX" sz="1400" b="0" dirty="0"/>
                    </a:p>
                  </a:txBody>
                  <a:tcPr marL="91446" marR="91446" marT="45719" marB="45719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1400" b="0" dirty="0"/>
                    </a:p>
                  </a:txBody>
                  <a:tcPr marL="91446" marR="91446" marT="45719" marB="45719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1400" b="0" dirty="0"/>
                    </a:p>
                  </a:txBody>
                  <a:tcPr marL="91446" marR="91446" marT="45719" marB="45719">
                    <a:solidFill>
                      <a:srgbClr val="FF0000"/>
                    </a:solidFill>
                  </a:tcPr>
                </a:tc>
              </a:tr>
              <a:tr h="1190315"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Atención del 100%</a:t>
                      </a:r>
                      <a:r>
                        <a:rPr lang="es-MX" sz="1400" baseline="0" dirty="0" smtClean="0"/>
                        <a:t> de las solicitudes atendidas</a:t>
                      </a:r>
                      <a:endParaRPr lang="es-MX" sz="1400" dirty="0"/>
                    </a:p>
                  </a:txBody>
                  <a:tcPr marL="91446" marR="91446" marT="45719" marB="45719"/>
                </a:tc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Porcentaje de ocupación de maquinas de riñones</a:t>
                      </a:r>
                      <a:r>
                        <a:rPr lang="es-MX" sz="1400" baseline="0" dirty="0" smtClean="0"/>
                        <a:t> artificiales</a:t>
                      </a:r>
                      <a:endParaRPr lang="es-MX" sz="1400" dirty="0" smtClean="0"/>
                    </a:p>
                  </a:txBody>
                  <a:tcPr marL="91446" marR="91446" marT="45719" marB="45719"/>
                </a:tc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Porcentaje</a:t>
                      </a:r>
                      <a:endParaRPr lang="es-MX" sz="1400" dirty="0"/>
                    </a:p>
                  </a:txBody>
                  <a:tcPr marL="91446" marR="91446"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 smtClean="0"/>
                        <a:t>Mensual</a:t>
                      </a:r>
                      <a:endParaRPr lang="es-MX" sz="1400" dirty="0"/>
                    </a:p>
                  </a:txBody>
                  <a:tcPr marL="91446" marR="91446"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 smtClean="0"/>
                        <a:t>80%</a:t>
                      </a:r>
                      <a:endParaRPr lang="es-MX" sz="1400" dirty="0"/>
                    </a:p>
                  </a:txBody>
                  <a:tcPr marL="91446" marR="91446"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 smtClean="0"/>
                        <a:t>80-90%</a:t>
                      </a:r>
                      <a:endParaRPr lang="es-MX" sz="1400" dirty="0"/>
                    </a:p>
                  </a:txBody>
                  <a:tcPr marL="91446" marR="91446"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 smtClean="0"/>
                        <a:t>100%</a:t>
                      </a:r>
                      <a:endParaRPr lang="es-MX" sz="1400" dirty="0"/>
                    </a:p>
                  </a:txBody>
                  <a:tcPr marL="91446" marR="91446" marT="45719" marB="45719"/>
                </a:tc>
              </a:tr>
              <a:tr h="1178345"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Cumplir</a:t>
                      </a:r>
                      <a:r>
                        <a:rPr lang="es-MX" sz="1400" baseline="0" dirty="0" smtClean="0"/>
                        <a:t> al 100% con el mantenimiento preventivo de los riñones artifíciales</a:t>
                      </a:r>
                      <a:endParaRPr lang="es-MX" sz="1400" dirty="0"/>
                    </a:p>
                  </a:txBody>
                  <a:tcPr marL="91446" marR="91446" marT="45719" marB="45719"/>
                </a:tc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Porcentaje de cumplimiento</a:t>
                      </a:r>
                      <a:r>
                        <a:rPr lang="es-MX" sz="1400" baseline="0" dirty="0" smtClean="0"/>
                        <a:t> de mantenimiento</a:t>
                      </a:r>
                      <a:endParaRPr lang="es-MX" sz="1400" dirty="0"/>
                    </a:p>
                  </a:txBody>
                  <a:tcPr marL="91446" marR="91446" marT="45719" marB="45719"/>
                </a:tc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Porcentaje</a:t>
                      </a:r>
                      <a:endParaRPr lang="es-MX" sz="1400" dirty="0"/>
                    </a:p>
                  </a:txBody>
                  <a:tcPr marL="91446" marR="91446" marT="45719" marB="45719"/>
                </a:tc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   Trimestral</a:t>
                      </a:r>
                      <a:endParaRPr lang="es-MX" sz="1400" dirty="0"/>
                    </a:p>
                  </a:txBody>
                  <a:tcPr marL="91446" marR="91446" marT="45719" marB="45719"/>
                </a:tc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   95%</a:t>
                      </a:r>
                      <a:endParaRPr lang="es-MX" sz="1400" dirty="0"/>
                    </a:p>
                  </a:txBody>
                  <a:tcPr marL="91446" marR="91446" marT="45719" marB="45719"/>
                </a:tc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95-90%</a:t>
                      </a:r>
                      <a:endParaRPr lang="es-MX" sz="1400" dirty="0"/>
                    </a:p>
                  </a:txBody>
                  <a:tcPr marL="91446" marR="91446" marT="45719" marB="45719"/>
                </a:tc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 - 90%</a:t>
                      </a:r>
                      <a:endParaRPr lang="es-MX" sz="1400" dirty="0"/>
                    </a:p>
                  </a:txBody>
                  <a:tcPr marL="91446" marR="91446" marT="45719" marB="45719"/>
                </a:tc>
              </a:tr>
              <a:tr h="467160"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Cumplir al 100% con los</a:t>
                      </a:r>
                      <a:r>
                        <a:rPr lang="es-MX" sz="1400" baseline="0" dirty="0" smtClean="0"/>
                        <a:t> exhaustivos</a:t>
                      </a:r>
                      <a:endParaRPr lang="es-MX" sz="1400" dirty="0"/>
                    </a:p>
                  </a:txBody>
                  <a:tcPr marL="91446" marR="91446" marT="45719" marB="45719"/>
                </a:tc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Porcentaje</a:t>
                      </a:r>
                      <a:r>
                        <a:rPr lang="es-MX" sz="1400" baseline="0" dirty="0" smtClean="0"/>
                        <a:t> de cumplimiento de exhaustivos</a:t>
                      </a:r>
                      <a:endParaRPr lang="es-MX" sz="1400" dirty="0"/>
                    </a:p>
                  </a:txBody>
                  <a:tcPr marL="91446" marR="91446" marT="45719" marB="45719"/>
                </a:tc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Porcentaje</a:t>
                      </a:r>
                      <a:endParaRPr lang="es-MX" sz="1400" dirty="0"/>
                    </a:p>
                  </a:txBody>
                  <a:tcPr marL="91446" marR="91446" marT="45719" marB="45719"/>
                </a:tc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 Mensual</a:t>
                      </a:r>
                      <a:endParaRPr lang="es-MX" sz="1400" dirty="0"/>
                    </a:p>
                  </a:txBody>
                  <a:tcPr marL="91446" marR="91446" marT="45719" marB="45719"/>
                </a:tc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  95%</a:t>
                      </a:r>
                      <a:endParaRPr lang="es-MX" sz="1400" dirty="0"/>
                    </a:p>
                  </a:txBody>
                  <a:tcPr marL="91446" marR="91446" marT="45719" marB="45719"/>
                </a:tc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95-90%</a:t>
                      </a:r>
                      <a:endParaRPr lang="es-MX" sz="1400" dirty="0"/>
                    </a:p>
                  </a:txBody>
                  <a:tcPr marL="91446" marR="91446" marT="45719" marB="45719"/>
                </a:tc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-90%</a:t>
                      </a:r>
                      <a:endParaRPr lang="es-MX" sz="1400" dirty="0"/>
                    </a:p>
                  </a:txBody>
                  <a:tcPr marL="91446" marR="91446" marT="45719" marB="45719"/>
                </a:tc>
              </a:tr>
            </a:tbl>
          </a:graphicData>
        </a:graphic>
      </p:graphicFrame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3707904" y="316384"/>
            <a:ext cx="52927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s-MX" sz="3200" dirty="0">
                <a:latin typeface="Calibri" pitchFamily="34" charset="0"/>
                <a:cs typeface="Arial" charset="0"/>
              </a:rPr>
              <a:t>Tablero de control</a:t>
            </a:r>
            <a:endParaRPr lang="es-ES" sz="3200" dirty="0">
              <a:latin typeface="Calibri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6518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4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563394"/>
              </p:ext>
            </p:extLst>
          </p:nvPr>
        </p:nvGraphicFramePr>
        <p:xfrm>
          <a:off x="467544" y="1628800"/>
          <a:ext cx="8229600" cy="40360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495185"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RIESGO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Plan de Contingencia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587304">
                <a:tc>
                  <a:txBody>
                    <a:bodyPr/>
                    <a:lstStyle/>
                    <a:p>
                      <a:r>
                        <a:rPr lang="es-MX" dirty="0" smtClean="0"/>
                        <a:t>Incidencia no programada</a:t>
                      </a:r>
                      <a:r>
                        <a:rPr lang="es-MX" baseline="0" dirty="0" smtClean="0"/>
                        <a:t> del Nefrólogo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baseline="0" dirty="0" smtClean="0"/>
                        <a:t>Re agendar consulta </a:t>
                      </a:r>
                    </a:p>
                    <a:p>
                      <a:r>
                        <a:rPr lang="es-MX" baseline="0" dirty="0" smtClean="0"/>
                        <a:t>Intercambio de servicios con otra unidad médica </a:t>
                      </a:r>
                    </a:p>
                    <a:p>
                      <a:endParaRPr lang="es-MX" dirty="0"/>
                    </a:p>
                  </a:txBody>
                  <a:tcPr/>
                </a:tc>
              </a:tr>
              <a:tr h="1953605">
                <a:tc>
                  <a:txBody>
                    <a:bodyPr/>
                    <a:lstStyle/>
                    <a:p>
                      <a:r>
                        <a:rPr lang="es-MX" dirty="0" smtClean="0"/>
                        <a:t>Incidencia  no programada del Nutriólogo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Re agendar consulta</a:t>
                      </a:r>
                    </a:p>
                    <a:p>
                      <a:r>
                        <a:rPr lang="es-MX" dirty="0" smtClean="0"/>
                        <a:t>Consulta con el nefrólogo</a:t>
                      </a:r>
                    </a:p>
                    <a:p>
                      <a:r>
                        <a:rPr lang="es-MX" dirty="0" smtClean="0"/>
                        <a:t>Intercambio de servicios con otra unidad médica </a:t>
                      </a:r>
                    </a:p>
                    <a:p>
                      <a:endParaRPr lang="es-MX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57974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4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937446"/>
              </p:ext>
            </p:extLst>
          </p:nvPr>
        </p:nvGraphicFramePr>
        <p:xfrm>
          <a:off x="467544" y="1700808"/>
          <a:ext cx="8291264" cy="40324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76464"/>
                <a:gridCol w="4114800"/>
              </a:tblGrid>
              <a:tr h="494737"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RIESGO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chemeClr val="tx1"/>
                          </a:solidFill>
                        </a:rPr>
                        <a:t>Plan de Contingencia</a:t>
                      </a:r>
                      <a:endParaRPr lang="es-MX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585871">
                <a:tc>
                  <a:txBody>
                    <a:bodyPr/>
                    <a:lstStyle/>
                    <a:p>
                      <a:r>
                        <a:rPr lang="es-MX" dirty="0" smtClean="0"/>
                        <a:t>Falta</a:t>
                      </a:r>
                      <a:r>
                        <a:rPr lang="es-MX" baseline="0" dirty="0" smtClean="0"/>
                        <a:t> de apego a su cita de valoración de acceso vascular 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Realizar la evaluación del acceso</a:t>
                      </a:r>
                      <a:r>
                        <a:rPr lang="es-MX" baseline="0" dirty="0" smtClean="0"/>
                        <a:t> vascular </a:t>
                      </a:r>
                      <a:r>
                        <a:rPr lang="es-MX" dirty="0" smtClean="0"/>
                        <a:t>momentos</a:t>
                      </a:r>
                      <a:r>
                        <a:rPr lang="es-MX" baseline="0" dirty="0" smtClean="0"/>
                        <a:t> antes de la sesión de hemodiálisis</a:t>
                      </a:r>
                    </a:p>
                    <a:p>
                      <a:endParaRPr lang="es-MX" dirty="0"/>
                    </a:p>
                  </a:txBody>
                  <a:tcPr/>
                </a:tc>
              </a:tr>
              <a:tr h="1951840">
                <a:tc>
                  <a:txBody>
                    <a:bodyPr/>
                    <a:lstStyle/>
                    <a:p>
                      <a:r>
                        <a:rPr lang="es-MX" dirty="0" smtClean="0"/>
                        <a:t>Inhabilitación</a:t>
                      </a:r>
                      <a:r>
                        <a:rPr lang="es-MX" baseline="0" dirty="0" smtClean="0"/>
                        <a:t> de una maquina 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Utilizar</a:t>
                      </a:r>
                      <a:r>
                        <a:rPr lang="es-MX" baseline="0" dirty="0" smtClean="0"/>
                        <a:t> la maquina reservada para urgencias </a:t>
                      </a:r>
                    </a:p>
                    <a:p>
                      <a:endParaRPr lang="es-MX" baseline="0" dirty="0" smtClean="0"/>
                    </a:p>
                    <a:p>
                      <a:r>
                        <a:rPr lang="es-MX" baseline="0" dirty="0" smtClean="0"/>
                        <a:t>Solicitar soporte técnico </a:t>
                      </a:r>
                      <a:endParaRPr lang="es-MX" dirty="0" smtClean="0"/>
                    </a:p>
                    <a:p>
                      <a:endParaRPr lang="es-MX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59633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0665826"/>
              </p:ext>
            </p:extLst>
          </p:nvPr>
        </p:nvGraphicFramePr>
        <p:xfrm>
          <a:off x="467544" y="1628800"/>
          <a:ext cx="8352928" cy="41764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76464"/>
                <a:gridCol w="4176464"/>
              </a:tblGrid>
              <a:tr h="904176">
                <a:tc>
                  <a:txBody>
                    <a:bodyPr/>
                    <a:lstStyle/>
                    <a:p>
                      <a:r>
                        <a:rPr lang="es-MX" dirty="0" smtClean="0"/>
                        <a:t>Riesgo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Plan de Contingencia</a:t>
                      </a:r>
                      <a:endParaRPr lang="es-MX" dirty="0"/>
                    </a:p>
                  </a:txBody>
                  <a:tcPr/>
                </a:tc>
              </a:tr>
              <a:tr h="2368113">
                <a:tc>
                  <a:txBody>
                    <a:bodyPr/>
                    <a:lstStyle/>
                    <a:p>
                      <a:r>
                        <a:rPr lang="es-MX" dirty="0" smtClean="0"/>
                        <a:t>Ausentismo</a:t>
                      </a:r>
                      <a:r>
                        <a:rPr lang="es-MX" baseline="0" dirty="0" smtClean="0"/>
                        <a:t> de personal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Incrementar</a:t>
                      </a:r>
                      <a:r>
                        <a:rPr lang="es-MX" baseline="0" dirty="0" smtClean="0"/>
                        <a:t> </a:t>
                      </a:r>
                      <a:r>
                        <a:rPr lang="es-MX" dirty="0" smtClean="0"/>
                        <a:t>el numero de pacientes por enfermera</a:t>
                      </a:r>
                    </a:p>
                    <a:p>
                      <a:endParaRPr lang="es-MX" dirty="0" smtClean="0"/>
                    </a:p>
                    <a:p>
                      <a:r>
                        <a:rPr lang="es-MX" dirty="0" smtClean="0"/>
                        <a:t>Nivelación de servicio</a:t>
                      </a:r>
                    </a:p>
                    <a:p>
                      <a:r>
                        <a:rPr lang="es-MX" dirty="0" smtClean="0"/>
                        <a:t>Hacer efectivo el programa</a:t>
                      </a:r>
                      <a:r>
                        <a:rPr lang="es-MX" baseline="0" dirty="0" smtClean="0"/>
                        <a:t> de estímulos y recompensas</a:t>
                      </a:r>
                      <a:endParaRPr lang="es-MX" dirty="0" smtClean="0"/>
                    </a:p>
                    <a:p>
                      <a:endParaRPr lang="es-MX" dirty="0"/>
                    </a:p>
                  </a:txBody>
                  <a:tcPr/>
                </a:tc>
              </a:tr>
              <a:tr h="904176">
                <a:tc>
                  <a:txBody>
                    <a:bodyPr/>
                    <a:lstStyle/>
                    <a:p>
                      <a:r>
                        <a:rPr lang="es-MX" dirty="0" smtClean="0"/>
                        <a:t>Falta</a:t>
                      </a:r>
                      <a:r>
                        <a:rPr lang="es-MX" baseline="0" dirty="0" smtClean="0"/>
                        <a:t> insumos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Intercambio</a:t>
                      </a:r>
                      <a:r>
                        <a:rPr lang="es-MX" baseline="0" dirty="0" smtClean="0"/>
                        <a:t> de servicios con otra unidad de hemodiálisis </a:t>
                      </a:r>
                      <a:endParaRPr lang="es-MX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36718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6897797"/>
              </p:ext>
            </p:extLst>
          </p:nvPr>
        </p:nvGraphicFramePr>
        <p:xfrm>
          <a:off x="467544" y="1844824"/>
          <a:ext cx="8208912" cy="40324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04456"/>
                <a:gridCol w="4104456"/>
              </a:tblGrid>
              <a:tr h="1192684">
                <a:tc>
                  <a:txBody>
                    <a:bodyPr/>
                    <a:lstStyle/>
                    <a:p>
                      <a:r>
                        <a:rPr lang="es-MX" dirty="0" smtClean="0"/>
                        <a:t>Riesgo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Plan de Contingencia</a:t>
                      </a:r>
                      <a:endParaRPr lang="es-MX" dirty="0"/>
                    </a:p>
                  </a:txBody>
                  <a:tcPr/>
                </a:tc>
              </a:tr>
              <a:tr h="1419882">
                <a:tc>
                  <a:txBody>
                    <a:bodyPr/>
                    <a:lstStyle/>
                    <a:p>
                      <a:r>
                        <a:rPr lang="es-MX" dirty="0" smtClean="0"/>
                        <a:t>Resistencia del personal al apego de las metas internacionales 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Hacer efectivo</a:t>
                      </a:r>
                      <a:r>
                        <a:rPr lang="es-MX" baseline="0" dirty="0" smtClean="0"/>
                        <a:t> el programa de incentivo de estímulos y recompensas</a:t>
                      </a:r>
                      <a:endParaRPr lang="es-MX" dirty="0"/>
                    </a:p>
                  </a:txBody>
                  <a:tcPr/>
                </a:tc>
              </a:tr>
              <a:tr h="1419882">
                <a:tc>
                  <a:txBody>
                    <a:bodyPr/>
                    <a:lstStyle/>
                    <a:p>
                      <a:r>
                        <a:rPr lang="es-MX" dirty="0" smtClean="0"/>
                        <a:t>Ausentismo en las capacitaciones 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Capacitación en el servicio</a:t>
                      </a:r>
                    </a:p>
                    <a:p>
                      <a:r>
                        <a:rPr lang="es-MX" dirty="0" smtClean="0"/>
                        <a:t>Medidas</a:t>
                      </a:r>
                      <a:r>
                        <a:rPr lang="es-MX" baseline="0" dirty="0" smtClean="0"/>
                        <a:t> administrativas correctivas</a:t>
                      </a:r>
                      <a:endParaRPr lang="es-MX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1373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Tablero Control</a:t>
            </a:r>
            <a:endParaRPr lang="es-MX" dirty="0"/>
          </a:p>
        </p:txBody>
      </p:sp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sz="2800" dirty="0"/>
          </a:p>
          <a:p>
            <a:endParaRPr lang="es-MX" sz="2800" dirty="0"/>
          </a:p>
          <a:p>
            <a:endParaRPr lang="es-MX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7847667"/>
              </p:ext>
            </p:extLst>
          </p:nvPr>
        </p:nvGraphicFramePr>
        <p:xfrm>
          <a:off x="539553" y="1340768"/>
          <a:ext cx="8136904" cy="44057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9413"/>
                <a:gridCol w="1576798"/>
                <a:gridCol w="1107986"/>
                <a:gridCol w="1184163"/>
                <a:gridCol w="909515"/>
                <a:gridCol w="909514"/>
                <a:gridCol w="909515"/>
              </a:tblGrid>
              <a:tr h="38399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="0" dirty="0" smtClean="0"/>
                        <a:t>Estrategia: </a:t>
                      </a:r>
                      <a:endParaRPr lang="es-MX" sz="1400" b="0" dirty="0"/>
                    </a:p>
                  </a:txBody>
                  <a:tcPr marL="91446" marR="91446" marT="45719" marB="45719"/>
                </a:tc>
                <a:tc gridSpan="6">
                  <a:txBody>
                    <a:bodyPr/>
                    <a:lstStyle/>
                    <a:p>
                      <a:endParaRPr lang="es-MX" sz="1400" b="0" dirty="0"/>
                    </a:p>
                  </a:txBody>
                  <a:tcPr marL="91446" marR="91446" marT="45719" marB="45719"/>
                </a:tc>
                <a:tc hMerge="1">
                  <a:txBody>
                    <a:bodyPr/>
                    <a:lstStyle/>
                    <a:p>
                      <a:pPr algn="ctr"/>
                      <a:endParaRPr lang="es-MX" sz="1400" b="0" dirty="0"/>
                    </a:p>
                  </a:txBody>
                  <a:tcPr marL="91444" marR="91444" marT="45714" marB="45714"/>
                </a:tc>
                <a:tc hMerge="1">
                  <a:txBody>
                    <a:bodyPr/>
                    <a:lstStyle/>
                    <a:p>
                      <a:pPr algn="ctr"/>
                      <a:endParaRPr lang="es-MX" sz="1400" b="0" dirty="0"/>
                    </a:p>
                  </a:txBody>
                  <a:tcPr marL="91444" marR="91444" marT="45714" marB="45714"/>
                </a:tc>
                <a:tc hMerge="1">
                  <a:txBody>
                    <a:bodyPr/>
                    <a:lstStyle/>
                    <a:p>
                      <a:pPr algn="ctr"/>
                      <a:endParaRPr lang="es-MX" sz="1400" b="0" dirty="0"/>
                    </a:p>
                  </a:txBody>
                  <a:tcPr marL="91444" marR="91444" marT="45714" marB="45714"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383999">
                <a:tc rowSpan="2">
                  <a:txBody>
                    <a:bodyPr/>
                    <a:lstStyle/>
                    <a:p>
                      <a:r>
                        <a:rPr lang="es-ES" sz="1400" b="0" dirty="0" smtClean="0"/>
                        <a:t>Meta</a:t>
                      </a:r>
                      <a:endParaRPr lang="es-MX" sz="1400" b="0" dirty="0"/>
                    </a:p>
                  </a:txBody>
                  <a:tcPr marL="91446" marR="91446" marT="45719" marB="45719"/>
                </a:tc>
                <a:tc rowSpan="2">
                  <a:txBody>
                    <a:bodyPr/>
                    <a:lstStyle/>
                    <a:p>
                      <a:r>
                        <a:rPr lang="es-ES" sz="1400" b="0" dirty="0" smtClean="0"/>
                        <a:t>Indicador</a:t>
                      </a:r>
                      <a:endParaRPr lang="es-MX" sz="1400" b="0" dirty="0"/>
                    </a:p>
                  </a:txBody>
                  <a:tcPr marL="91446" marR="91446" marT="45719" marB="45719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ES" sz="1400" b="0" dirty="0" smtClean="0"/>
                        <a:t>Unidad de Medida</a:t>
                      </a:r>
                      <a:endParaRPr lang="es-MX" sz="1400" b="0" dirty="0"/>
                    </a:p>
                  </a:txBody>
                  <a:tcPr marL="91446" marR="91446" marT="45719" marB="45719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s-ES" sz="1400" b="0" dirty="0" smtClean="0"/>
                        <a:t>Frecuencia de Evaluación</a:t>
                      </a:r>
                      <a:endParaRPr lang="es-MX" sz="1400" b="0" dirty="0"/>
                    </a:p>
                  </a:txBody>
                  <a:tcPr marL="91446" marR="91446" marT="45719" marB="45719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s-ES" sz="1400" b="0" dirty="0" smtClean="0"/>
                        <a:t>Rangos de Control</a:t>
                      </a:r>
                      <a:endParaRPr lang="es-MX" sz="1400" b="0" dirty="0"/>
                    </a:p>
                  </a:txBody>
                  <a:tcPr marL="91446" marR="91446" marT="45719" marB="45719"/>
                </a:tc>
                <a:tc hMerge="1">
                  <a:txBody>
                    <a:bodyPr/>
                    <a:lstStyle/>
                    <a:p>
                      <a:endParaRPr lang="es-MX" sz="1400" b="0" dirty="0"/>
                    </a:p>
                  </a:txBody>
                  <a:tcPr marL="91444" marR="91444" marT="45714" marB="45714"/>
                </a:tc>
                <a:tc hMerge="1">
                  <a:txBody>
                    <a:bodyPr/>
                    <a:lstStyle/>
                    <a:p>
                      <a:endParaRPr lang="es-MX" sz="1400" b="0" dirty="0"/>
                    </a:p>
                  </a:txBody>
                  <a:tcPr marL="91444" marR="91444" marT="45714" marB="45714"/>
                </a:tc>
              </a:tr>
              <a:tr h="537535">
                <a:tc vMerge="1">
                  <a:txBody>
                    <a:bodyPr/>
                    <a:lstStyle/>
                    <a:p>
                      <a:endParaRPr lang="es-MX" sz="1400" b="0" dirty="0"/>
                    </a:p>
                  </a:txBody>
                  <a:tcPr marL="91444" marR="91444" marT="45714" marB="45714"/>
                </a:tc>
                <a:tc vMerge="1">
                  <a:txBody>
                    <a:bodyPr/>
                    <a:lstStyle/>
                    <a:p>
                      <a:endParaRPr lang="es-MX" sz="1400" b="0" dirty="0"/>
                    </a:p>
                  </a:txBody>
                  <a:tcPr marL="91444" marR="91444" marT="45714" marB="45714"/>
                </a:tc>
                <a:tc vMerge="1">
                  <a:txBody>
                    <a:bodyPr/>
                    <a:lstStyle/>
                    <a:p>
                      <a:pPr algn="ctr"/>
                      <a:endParaRPr lang="es-MX" sz="1400" b="0" dirty="0"/>
                    </a:p>
                  </a:txBody>
                  <a:tcPr marL="91444" marR="91444" marT="45714" marB="45714"/>
                </a:tc>
                <a:tc vMerge="1">
                  <a:txBody>
                    <a:bodyPr/>
                    <a:lstStyle/>
                    <a:p>
                      <a:endParaRPr lang="es-MX" sz="1400" b="0" dirty="0"/>
                    </a:p>
                  </a:txBody>
                  <a:tcPr marL="91444" marR="91444" marT="45714" marB="45714"/>
                </a:tc>
                <a:tc>
                  <a:txBody>
                    <a:bodyPr/>
                    <a:lstStyle/>
                    <a:p>
                      <a:endParaRPr lang="es-MX" sz="1400" b="0" dirty="0"/>
                    </a:p>
                  </a:txBody>
                  <a:tcPr marL="91446" marR="91446" marT="45719" marB="45719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1400" b="0" dirty="0"/>
                    </a:p>
                  </a:txBody>
                  <a:tcPr marL="91446" marR="91446" marT="45719" marB="45719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1400" b="0" dirty="0"/>
                    </a:p>
                  </a:txBody>
                  <a:tcPr marL="91446" marR="91446" marT="45719" marB="45719">
                    <a:solidFill>
                      <a:srgbClr val="FF0000"/>
                    </a:solidFill>
                  </a:tcPr>
                </a:tc>
              </a:tr>
              <a:tr h="1190315"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Atención del 100%</a:t>
                      </a:r>
                      <a:r>
                        <a:rPr lang="es-MX" sz="1400" baseline="0" dirty="0" smtClean="0"/>
                        <a:t> de las solicitudes atendidas</a:t>
                      </a:r>
                      <a:endParaRPr lang="es-MX" sz="1400" dirty="0"/>
                    </a:p>
                  </a:txBody>
                  <a:tcPr marL="91446" marR="91446" marT="45719" marB="45719"/>
                </a:tc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Porcentaje de ocupación de maquinas de riñones</a:t>
                      </a:r>
                      <a:r>
                        <a:rPr lang="es-MX" sz="1400" baseline="0" dirty="0" smtClean="0"/>
                        <a:t> artificiales</a:t>
                      </a:r>
                      <a:endParaRPr lang="es-MX" sz="1400" dirty="0" smtClean="0"/>
                    </a:p>
                  </a:txBody>
                  <a:tcPr marL="91446" marR="91446" marT="45719" marB="45719"/>
                </a:tc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Porcentaje</a:t>
                      </a:r>
                      <a:endParaRPr lang="es-MX" sz="1400" dirty="0"/>
                    </a:p>
                  </a:txBody>
                  <a:tcPr marL="91446" marR="91446"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 smtClean="0"/>
                        <a:t>Mensual</a:t>
                      </a:r>
                      <a:endParaRPr lang="es-MX" sz="1400" dirty="0"/>
                    </a:p>
                  </a:txBody>
                  <a:tcPr marL="91446" marR="91446"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 smtClean="0"/>
                        <a:t>80%</a:t>
                      </a:r>
                      <a:endParaRPr lang="es-MX" sz="1400" dirty="0"/>
                    </a:p>
                  </a:txBody>
                  <a:tcPr marL="91446" marR="91446"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 smtClean="0"/>
                        <a:t>80-90%</a:t>
                      </a:r>
                      <a:endParaRPr lang="es-MX" sz="1400" dirty="0"/>
                    </a:p>
                  </a:txBody>
                  <a:tcPr marL="91446" marR="91446" marT="45719" marB="45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 smtClean="0"/>
                        <a:t>100%</a:t>
                      </a:r>
                      <a:endParaRPr lang="es-MX" sz="1400" dirty="0"/>
                    </a:p>
                  </a:txBody>
                  <a:tcPr marL="91446" marR="91446" marT="45719" marB="45719"/>
                </a:tc>
              </a:tr>
              <a:tr h="1178345"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Cumplir</a:t>
                      </a:r>
                      <a:r>
                        <a:rPr lang="es-MX" sz="1400" baseline="0" dirty="0" smtClean="0"/>
                        <a:t> al 100% con el mantenimiento preventivo de los riñones artifíciales</a:t>
                      </a:r>
                      <a:endParaRPr lang="es-MX" sz="1400" dirty="0"/>
                    </a:p>
                  </a:txBody>
                  <a:tcPr marL="91446" marR="91446" marT="45719" marB="45719"/>
                </a:tc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Porcentaje de cumplimiento</a:t>
                      </a:r>
                      <a:r>
                        <a:rPr lang="es-MX" sz="1400" baseline="0" dirty="0" smtClean="0"/>
                        <a:t> de mantenimiento</a:t>
                      </a:r>
                      <a:endParaRPr lang="es-MX" sz="1400" dirty="0"/>
                    </a:p>
                  </a:txBody>
                  <a:tcPr marL="91446" marR="91446" marT="45719" marB="45719"/>
                </a:tc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Porcentaje</a:t>
                      </a:r>
                      <a:endParaRPr lang="es-MX" sz="1400" dirty="0"/>
                    </a:p>
                  </a:txBody>
                  <a:tcPr marL="91446" marR="91446" marT="45719" marB="45719"/>
                </a:tc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   Trimestral</a:t>
                      </a:r>
                      <a:endParaRPr lang="es-MX" sz="1400" dirty="0"/>
                    </a:p>
                  </a:txBody>
                  <a:tcPr marL="91446" marR="91446" marT="45719" marB="45719"/>
                </a:tc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   95%</a:t>
                      </a:r>
                      <a:endParaRPr lang="es-MX" sz="1400" dirty="0"/>
                    </a:p>
                  </a:txBody>
                  <a:tcPr marL="91446" marR="91446" marT="45719" marB="45719"/>
                </a:tc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95-90%</a:t>
                      </a:r>
                      <a:endParaRPr lang="es-MX" sz="1400" dirty="0"/>
                    </a:p>
                  </a:txBody>
                  <a:tcPr marL="91446" marR="91446" marT="45719" marB="45719"/>
                </a:tc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 - 90%</a:t>
                      </a:r>
                      <a:endParaRPr lang="es-MX" sz="1400" dirty="0"/>
                    </a:p>
                  </a:txBody>
                  <a:tcPr marL="91446" marR="91446" marT="45719" marB="45719"/>
                </a:tc>
              </a:tr>
              <a:tr h="467160"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Cumplir al 100% con los</a:t>
                      </a:r>
                      <a:r>
                        <a:rPr lang="es-MX" sz="1400" baseline="0" dirty="0" smtClean="0"/>
                        <a:t> exhaustivos</a:t>
                      </a:r>
                      <a:endParaRPr lang="es-MX" sz="1400" dirty="0"/>
                    </a:p>
                  </a:txBody>
                  <a:tcPr marL="91446" marR="91446" marT="45719" marB="45719"/>
                </a:tc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Porcentaje</a:t>
                      </a:r>
                      <a:r>
                        <a:rPr lang="es-MX" sz="1400" baseline="0" dirty="0" smtClean="0"/>
                        <a:t> de cumplimiento de exhaustivos</a:t>
                      </a:r>
                      <a:endParaRPr lang="es-MX" sz="1400" dirty="0"/>
                    </a:p>
                  </a:txBody>
                  <a:tcPr marL="91446" marR="91446" marT="45719" marB="45719"/>
                </a:tc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Porcentaje</a:t>
                      </a:r>
                      <a:endParaRPr lang="es-MX" sz="1400" dirty="0"/>
                    </a:p>
                  </a:txBody>
                  <a:tcPr marL="91446" marR="91446" marT="45719" marB="45719"/>
                </a:tc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 Mensual</a:t>
                      </a:r>
                      <a:endParaRPr lang="es-MX" sz="1400" dirty="0"/>
                    </a:p>
                  </a:txBody>
                  <a:tcPr marL="91446" marR="91446" marT="45719" marB="45719"/>
                </a:tc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  95%</a:t>
                      </a:r>
                      <a:endParaRPr lang="es-MX" sz="1400" dirty="0"/>
                    </a:p>
                  </a:txBody>
                  <a:tcPr marL="91446" marR="91446" marT="45719" marB="45719"/>
                </a:tc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95-90%</a:t>
                      </a:r>
                      <a:endParaRPr lang="es-MX" sz="1400" dirty="0"/>
                    </a:p>
                  </a:txBody>
                  <a:tcPr marL="91446" marR="91446" marT="45719" marB="45719"/>
                </a:tc>
                <a:tc>
                  <a:txBody>
                    <a:bodyPr/>
                    <a:lstStyle/>
                    <a:p>
                      <a:r>
                        <a:rPr lang="es-MX" sz="1400" dirty="0" smtClean="0"/>
                        <a:t>-90%</a:t>
                      </a:r>
                      <a:endParaRPr lang="es-MX" sz="1400" dirty="0"/>
                    </a:p>
                  </a:txBody>
                  <a:tcPr marL="91446" marR="91446" marT="45719" marB="45719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8756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2869983"/>
              </p:ext>
            </p:extLst>
          </p:nvPr>
        </p:nvGraphicFramePr>
        <p:xfrm>
          <a:off x="1187624" y="1340770"/>
          <a:ext cx="6275213" cy="38389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9583"/>
                <a:gridCol w="1332558"/>
                <a:gridCol w="691616"/>
                <a:gridCol w="984011"/>
                <a:gridCol w="685453"/>
                <a:gridCol w="705996"/>
                <a:gridCol w="705996"/>
              </a:tblGrid>
              <a:tr h="67892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3133725" algn="l"/>
                        </a:tabLst>
                      </a:pPr>
                      <a:r>
                        <a:rPr lang="es-ES" sz="1100" dirty="0">
                          <a:effectLst/>
                        </a:rPr>
                        <a:t>Estrategia: </a:t>
                      </a:r>
                      <a:endParaRPr lang="es-MX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3133725" algn="l"/>
                        </a:tabLst>
                      </a:pPr>
                      <a:r>
                        <a:rPr lang="es-MX" sz="1100" dirty="0">
                          <a:effectLst/>
                        </a:rPr>
                        <a:t>Mantener y aumentar </a:t>
                      </a:r>
                      <a:r>
                        <a:rPr lang="es-ES" sz="1100" dirty="0">
                          <a:effectLst/>
                        </a:rPr>
                        <a:t>la red de frio para distribución para crear atracción de una cartera de clientes mayor</a:t>
                      </a:r>
                      <a:endParaRPr lang="es-MX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378564">
                <a:tc rowSpan="2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3133725" algn="l"/>
                        </a:tabLst>
                      </a:pPr>
                      <a:r>
                        <a:rPr lang="es-ES" sz="1100">
                          <a:effectLst/>
                        </a:rPr>
                        <a:t>Meta</a:t>
                      </a:r>
                      <a:endParaRPr lang="es-MX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3133725" algn="l"/>
                        </a:tabLst>
                      </a:pPr>
                      <a:r>
                        <a:rPr lang="es-ES" sz="1100">
                          <a:effectLst/>
                        </a:rPr>
                        <a:t>Indicador</a:t>
                      </a:r>
                      <a:endParaRPr lang="es-MX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3133725" algn="l"/>
                        </a:tabLst>
                      </a:pPr>
                      <a:r>
                        <a:rPr lang="es-ES" sz="1100">
                          <a:effectLst/>
                        </a:rPr>
                        <a:t>Unidad de Medida</a:t>
                      </a:r>
                      <a:endParaRPr lang="es-MX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3133725" algn="l"/>
                        </a:tabLst>
                      </a:pPr>
                      <a:r>
                        <a:rPr lang="es-ES" sz="1100">
                          <a:effectLst/>
                        </a:rPr>
                        <a:t>Frecuencia de Evaluación</a:t>
                      </a:r>
                      <a:endParaRPr lang="es-MX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3133725" algn="l"/>
                        </a:tabLst>
                      </a:pPr>
                      <a:r>
                        <a:rPr lang="es-ES" sz="1100">
                          <a:effectLst/>
                        </a:rPr>
                        <a:t>Rangos de Control</a:t>
                      </a:r>
                      <a:endParaRPr lang="es-MX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600726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00" dirty="0">
                        <a:effectLst/>
                        <a:latin typeface="Calibri"/>
                        <a:cs typeface="Times New Roman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1000" dirty="0">
                        <a:effectLst/>
                        <a:latin typeface="Calibri"/>
                        <a:cs typeface="Times New Roman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MX" sz="1000" dirty="0">
                        <a:effectLst/>
                        <a:latin typeface="Calibri"/>
                        <a:cs typeface="Times New Roman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218074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3133725" algn="l"/>
                        </a:tabLst>
                      </a:pPr>
                      <a:r>
                        <a:rPr lang="es-ES" sz="1100">
                          <a:effectLst/>
                        </a:rPr>
                        <a:t>Incrementar en un 15 % la cartera de clientes al término de tres años</a:t>
                      </a:r>
                      <a:endParaRPr lang="es-MX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3133725" algn="l"/>
                        </a:tabLst>
                      </a:pPr>
                      <a:r>
                        <a:rPr lang="es-MX" sz="1100">
                          <a:effectLst/>
                        </a:rPr>
                        <a:t>Porcentaje de clientes obtenidos: ((número de clientes nuevos) / (número clientes actuales)) X 100</a:t>
                      </a:r>
                      <a:endParaRPr lang="es-MX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3133725" algn="l"/>
                        </a:tabLst>
                      </a:pPr>
                      <a:r>
                        <a:rPr lang="es-MX" sz="1100">
                          <a:effectLst/>
                        </a:rPr>
                        <a:t>%</a:t>
                      </a:r>
                      <a:endParaRPr lang="es-MX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3133725" algn="l"/>
                        </a:tabLst>
                      </a:pPr>
                      <a:r>
                        <a:rPr lang="es-MX" sz="1100">
                          <a:effectLst/>
                        </a:rPr>
                        <a:t>anual</a:t>
                      </a:r>
                      <a:endParaRPr lang="es-MX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3133725" algn="l"/>
                        </a:tabLst>
                      </a:pPr>
                      <a:r>
                        <a:rPr lang="es-MX" sz="1100">
                          <a:effectLst/>
                        </a:rPr>
                        <a:t>&gt;5%</a:t>
                      </a:r>
                      <a:endParaRPr lang="es-MX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3133725" algn="l"/>
                        </a:tabLst>
                      </a:pPr>
                      <a:r>
                        <a:rPr lang="es-MX" sz="1100">
                          <a:effectLst/>
                        </a:rPr>
                        <a:t>5%</a:t>
                      </a:r>
                      <a:endParaRPr lang="es-MX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3133725" algn="l"/>
                        </a:tabLst>
                      </a:pPr>
                      <a:r>
                        <a:rPr lang="es-MX" sz="1100" dirty="0">
                          <a:effectLst/>
                        </a:rPr>
                        <a:t>&lt;5%</a:t>
                      </a:r>
                      <a:endParaRPr lang="es-MX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5645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ChangeArrowheads="1"/>
          </p:cNvSpPr>
          <p:nvPr/>
        </p:nvSpPr>
        <p:spPr bwMode="auto">
          <a:xfrm>
            <a:off x="251520" y="1268413"/>
            <a:ext cx="8568952" cy="33972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s-MX"/>
              <a:t>Formato para identificar riesgos</a:t>
            </a:r>
          </a:p>
        </p:txBody>
      </p:sp>
      <p:sp>
        <p:nvSpPr>
          <p:cNvPr id="97283" name="Text Box 3"/>
          <p:cNvSpPr txBox="1">
            <a:spLocks noChangeArrowheads="1"/>
          </p:cNvSpPr>
          <p:nvPr/>
        </p:nvSpPr>
        <p:spPr bwMode="auto">
          <a:xfrm>
            <a:off x="2438400" y="352425"/>
            <a:ext cx="42989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/>
            <a:r>
              <a:rPr lang="es-MX" sz="3200" dirty="0"/>
              <a:t>Identificación de riesgos</a:t>
            </a:r>
            <a:endParaRPr lang="es-ES" sz="3200" dirty="0"/>
          </a:p>
        </p:txBody>
      </p:sp>
      <p:graphicFrame>
        <p:nvGraphicFramePr>
          <p:cNvPr id="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49146"/>
              </p:ext>
            </p:extLst>
          </p:nvPr>
        </p:nvGraphicFramePr>
        <p:xfrm>
          <a:off x="251519" y="1671638"/>
          <a:ext cx="8568954" cy="3793932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2559408"/>
                <a:gridCol w="2409145"/>
                <a:gridCol w="1756570"/>
                <a:gridCol w="1843831"/>
              </a:tblGrid>
              <a:tr h="479425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Objetivo: </a:t>
                      </a:r>
                      <a:r>
                        <a:rPr lang="es-MX" sz="1600" dirty="0" smtClean="0"/>
                        <a:t>Incrementar las valoraciones integrales a todos los pacientes que soliciten el servicio </a:t>
                      </a:r>
                      <a:br>
                        <a:rPr lang="es-MX" sz="1600" dirty="0" smtClean="0"/>
                      </a:br>
                      <a:endParaRPr kumimoji="0" lang="es-E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54003" marR="18001" marT="18000" marB="18000" horzOverflow="overflow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817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Estrategia</a:t>
                      </a:r>
                      <a:endParaRPr kumimoji="0" lang="es-E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54003" marR="18001" marT="18000" marB="18000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Posible riesgo</a:t>
                      </a:r>
                      <a:endParaRPr kumimoji="0" lang="es-E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54003" marR="18001" marT="18000" marB="18000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Fuente de incertidumbre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54003" marR="18001" marT="18000" marB="18000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Factores de riesgo</a:t>
                      </a:r>
                      <a:endParaRPr kumimoji="0" lang="es-MX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54003" marR="18001" marT="18000" marB="18000" anchor="ctr" horzOverflow="overflow">
                    <a:solidFill>
                      <a:schemeClr val="bg1"/>
                    </a:solidFill>
                  </a:tcPr>
                </a:tc>
              </a:tr>
              <a:tr h="81756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 smtClean="0">
                          <a:effectLst/>
                        </a:rPr>
                        <a:t>Mantener y aumentar </a:t>
                      </a:r>
                      <a:r>
                        <a:rPr lang="es-ES" sz="1200" dirty="0" smtClean="0">
                          <a:effectLst/>
                        </a:rPr>
                        <a:t>la red de frio para distribución para crear atracción de una cartera de clientes mayor</a:t>
                      </a:r>
                      <a:endParaRPr lang="es-MX" sz="1200" dirty="0" smtClean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54003" marR="18001" marT="18000" marB="18000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Fallas en el sistema de red en frio</a:t>
                      </a:r>
                      <a:endParaRPr kumimoji="0" lang="es-MX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36001" marR="36001" marT="18003" marB="18003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El jefe del servicio no realiza supervisión</a:t>
                      </a:r>
                      <a:endParaRPr kumimoji="0" lang="es-MX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36001" marR="36001" marT="18003" marB="18003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No existe un programa de mantenimiento preventivo</a:t>
                      </a:r>
                      <a:endParaRPr kumimoji="0" lang="es-MX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54003" marR="18001" marT="18000" marB="18000" anchor="ctr" horzOverflow="overflow">
                    <a:solidFill>
                      <a:schemeClr val="bg1"/>
                    </a:solidFill>
                  </a:tcPr>
                </a:tc>
              </a:tr>
              <a:tr h="81756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0" dirty="0" smtClean="0">
                          <a:latin typeface="+mn-lt"/>
                        </a:rPr>
                        <a:t>Valorar a todos los pacientes de nuevo ingreso por el servicio de nefrología</a:t>
                      </a:r>
                    </a:p>
                  </a:txBody>
                  <a:tcPr marL="36001" marR="36001" marT="18003" marB="18003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Falta</a:t>
                      </a:r>
                      <a:r>
                        <a:rPr lang="es-MX" sz="1200" baseline="0" dirty="0" smtClean="0"/>
                        <a:t> de apego a su cita de valoración de acceso vascular </a:t>
                      </a:r>
                      <a:endParaRPr lang="es-MX" sz="1200" dirty="0"/>
                    </a:p>
                  </a:txBody>
                  <a:tcPr marL="36001" marR="36001" marT="18003" marB="18003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Falta de bitácora o sistema de registro</a:t>
                      </a:r>
                      <a:endParaRPr kumimoji="0" lang="es-MX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54003" marR="18001" marT="18000" marB="18000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Falta de seguimiento a las citas</a:t>
                      </a:r>
                      <a:endParaRPr kumimoji="0" lang="es-MX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endParaRPr kumimoji="0" lang="es-MX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54003" marR="18001" marT="18000" marB="18000" anchor="ctr" horzOverflow="overflow">
                    <a:solidFill>
                      <a:schemeClr val="bg1"/>
                    </a:solidFill>
                  </a:tcPr>
                </a:tc>
              </a:tr>
              <a:tr h="817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54003" marR="18001" marT="18000" marB="18000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54003" marR="18001" marT="18000" marB="18000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54003" marR="18001" marT="18000" marB="18000" anchor="ctr" horzOverflow="overflow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54003" marR="18001" marT="18000" marB="18000" anchor="ctr" horzOverflow="overflow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9023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1 Marcador de número de diapositiva"/>
          <p:cNvSpPr txBox="1">
            <a:spLocks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4CF45561-B5A5-42ED-BE00-73FB5FDB0FB8}" type="slidenum">
              <a:rPr lang="es-MX"/>
              <a:pPr eaLnBrk="1" hangingPunct="1"/>
              <a:t>5</a:t>
            </a:fld>
            <a:endParaRPr lang="es-MX"/>
          </a:p>
        </p:txBody>
      </p:sp>
      <p:graphicFrame>
        <p:nvGraphicFramePr>
          <p:cNvPr id="4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7533727"/>
              </p:ext>
            </p:extLst>
          </p:nvPr>
        </p:nvGraphicFramePr>
        <p:xfrm>
          <a:off x="127000" y="908720"/>
          <a:ext cx="8621713" cy="4508042"/>
        </p:xfrm>
        <a:graphic>
          <a:graphicData uri="http://schemas.openxmlformats.org/drawingml/2006/table">
            <a:tbl>
              <a:tblPr/>
              <a:tblGrid>
                <a:gridCol w="1570641"/>
                <a:gridCol w="1389992"/>
                <a:gridCol w="1720943"/>
                <a:gridCol w="595711"/>
                <a:gridCol w="1832214"/>
                <a:gridCol w="576081"/>
                <a:gridCol w="936131"/>
              </a:tblGrid>
              <a:tr h="338286">
                <a:tc gridSpan="7"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Objetivo: </a:t>
                      </a:r>
                      <a:r>
                        <a:rPr lang="es-MX" sz="1600" dirty="0" smtClean="0"/>
                        <a:t>Incrementar las valoraciones integrales a todos los pacientes que soliciten el servicio </a:t>
                      </a:r>
                      <a:br>
                        <a:rPr lang="es-MX" sz="1600" dirty="0" smtClean="0"/>
                      </a:br>
                      <a:endParaRPr kumimoji="0" lang="es-MX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36001" marR="36001" marT="18003" marB="1800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36000" marR="36000" marT="18000" marB="18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374707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Estrategia</a:t>
                      </a:r>
                    </a:p>
                  </a:txBody>
                  <a:tcPr marL="36001" marR="36001" marT="18003" marB="1800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Riesgo</a:t>
                      </a:r>
                    </a:p>
                  </a:txBody>
                  <a:tcPr marL="36001" marR="36001" marT="18003" marB="180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Ponderación.</a:t>
                      </a:r>
                    </a:p>
                  </a:txBody>
                  <a:tcPr marL="36001" marR="36001" marT="18003" marB="180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FFF"/>
                    </a:solidFill>
                  </a:tcPr>
                </a:tc>
              </a:tr>
              <a:tr h="360418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Fuente de incertidumbre</a:t>
                      </a:r>
                    </a:p>
                  </a:txBody>
                  <a:tcPr marL="36001" marR="36001" marT="18003" marB="180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Factor de riesgo</a:t>
                      </a:r>
                    </a:p>
                  </a:txBody>
                  <a:tcPr marL="36001" marR="36001" marT="18003" marB="180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Total</a:t>
                      </a:r>
                      <a:endParaRPr kumimoji="0" lang="es-MX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36001" marR="36001" marT="18003" marB="180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635715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Causas que generan la incertidumbre</a:t>
                      </a:r>
                    </a:p>
                  </a:txBody>
                  <a:tcPr marL="36001" marR="36001" marT="18003" marB="180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Valor</a:t>
                      </a:r>
                    </a:p>
                  </a:txBody>
                  <a:tcPr marL="36001" marR="36001" marT="18003" marB="180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 smtClean="0">
                          <a:latin typeface="+mn-lt"/>
                          <a:cs typeface="Times New Roman" pitchFamily="18" charset="0"/>
                        </a:rPr>
                        <a:t>Circunstancias o agentes que pueden propiciar la materialización del riesgo</a:t>
                      </a:r>
                      <a:r>
                        <a:rPr lang="es-ES" sz="1200" b="1" dirty="0" smtClean="0">
                          <a:latin typeface="+mn-lt"/>
                          <a:cs typeface="Times New Roman" pitchFamily="18" charset="0"/>
                        </a:rPr>
                        <a:t>.</a:t>
                      </a:r>
                      <a:endParaRPr lang="es-ES" sz="1200" b="1" dirty="0">
                        <a:latin typeface="+mn-lt"/>
                        <a:cs typeface="Times New Roman" pitchFamily="18" charset="0"/>
                      </a:endParaRPr>
                    </a:p>
                  </a:txBody>
                  <a:tcPr marL="36001" marR="36001" marT="18003" marB="180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Valor</a:t>
                      </a:r>
                    </a:p>
                  </a:txBody>
                  <a:tcPr marL="36001" marR="36001" marT="18003" marB="180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FFF"/>
                    </a:solidFill>
                  </a:tcPr>
                </a:tc>
              </a:tr>
              <a:tr h="32390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0" dirty="0" smtClean="0">
                          <a:effectLst/>
                          <a:latin typeface="+mn-lt"/>
                        </a:rPr>
                        <a:t>Mantener y aumentar </a:t>
                      </a:r>
                      <a:r>
                        <a:rPr lang="es-ES" sz="1200" b="0" dirty="0" smtClean="0">
                          <a:effectLst/>
                          <a:latin typeface="+mn-lt"/>
                        </a:rPr>
                        <a:t>la red de frio para distribución para crear atracción de una cartera de clientes mayor</a:t>
                      </a:r>
                      <a:endParaRPr lang="es-MX" sz="1200" b="0" dirty="0" smtClean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36001" marR="36001" marT="18003" marB="1800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Fallas en el sistema de red en frio</a:t>
                      </a:r>
                      <a:endParaRPr kumimoji="0" lang="es-MX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36001" marR="36001" marT="18003" marB="180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El jefe del servicio no realiza supervisión</a:t>
                      </a:r>
                      <a:endParaRPr kumimoji="0" lang="es-MX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36001" marR="36001" marT="18003" marB="180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40%</a:t>
                      </a:r>
                      <a:endParaRPr kumimoji="0" lang="es-MX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36001" marR="36001" marT="18003" marB="180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No existe un programa de mantenimiento preventivo</a:t>
                      </a:r>
                      <a:endParaRPr kumimoji="0" lang="es-MX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36001" marR="36001" marT="18003" marB="180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40%</a:t>
                      </a:r>
                      <a:endParaRPr kumimoji="0" lang="es-MX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36001" marR="36001" marT="18003" marB="180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80%</a:t>
                      </a:r>
                      <a:endParaRPr kumimoji="0" lang="es-MX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36001" marR="36001" marT="18003" marB="180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1080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0" dirty="0" smtClean="0">
                          <a:latin typeface="+mn-lt"/>
                        </a:rPr>
                        <a:t>Valorar a todos los pacientes de nuevo ingreso por el servicio de nefrología</a:t>
                      </a:r>
                    </a:p>
                    <a:p>
                      <a:endParaRPr lang="es-MX" sz="1200" b="0" dirty="0">
                        <a:latin typeface="+mn-lt"/>
                      </a:endParaRPr>
                    </a:p>
                  </a:txBody>
                  <a:tcPr marL="36001" marR="36001" marT="18003" marB="1800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Falta</a:t>
                      </a:r>
                      <a:r>
                        <a:rPr lang="es-MX" sz="1200" baseline="0" dirty="0" smtClean="0"/>
                        <a:t> de apego a su cita de valoración de acceso vascular </a:t>
                      </a:r>
                      <a:endParaRPr lang="es-MX" sz="1200" dirty="0"/>
                    </a:p>
                  </a:txBody>
                  <a:tcPr marL="36001" marR="36001" marT="18003" marB="180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Falta de bitácora o sistema de registro</a:t>
                      </a:r>
                      <a:endParaRPr kumimoji="0" lang="es-MX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36001" marR="36001" marT="18003" marB="180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200" b="0" dirty="0" smtClean="0">
                          <a:latin typeface="+mn-lt"/>
                        </a:rPr>
                        <a:t>20%</a:t>
                      </a:r>
                      <a:endParaRPr lang="es-MX" sz="1200" b="0" dirty="0">
                        <a:latin typeface="+mn-lt"/>
                      </a:endParaRPr>
                    </a:p>
                  </a:txBody>
                  <a:tcPr marL="36001" marR="36001" marT="18003" marB="180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Falta de seguimiento a las citas</a:t>
                      </a:r>
                      <a:endParaRPr kumimoji="0" lang="es-MX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36001" marR="36001" marT="18003" marB="180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200" b="0" dirty="0" smtClean="0">
                          <a:latin typeface="+mn-lt"/>
                        </a:rPr>
                        <a:t>20%</a:t>
                      </a:r>
                      <a:endParaRPr lang="es-MX" sz="1200" b="0" dirty="0">
                        <a:latin typeface="+mn-lt"/>
                      </a:endParaRPr>
                    </a:p>
                  </a:txBody>
                  <a:tcPr marL="36001" marR="36001" marT="18003" marB="180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200" b="0" dirty="0" smtClean="0">
                          <a:latin typeface="+mn-lt"/>
                        </a:rPr>
                        <a:t>40%</a:t>
                      </a:r>
                      <a:endParaRPr lang="es-MX" sz="1200" b="0" dirty="0">
                        <a:latin typeface="+mn-lt"/>
                      </a:endParaRPr>
                    </a:p>
                  </a:txBody>
                  <a:tcPr marL="36001" marR="36001" marT="18003" marB="180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10368">
                <a:tc>
                  <a:txBody>
                    <a:bodyPr/>
                    <a:lstStyle/>
                    <a:p>
                      <a:endParaRPr lang="es-MX" sz="1800" dirty="0"/>
                    </a:p>
                  </a:txBody>
                  <a:tcPr marL="36001" marR="36001" marT="18003" marB="1800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36001" marR="36001" marT="18003" marB="180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36001" marR="36001" marT="18003" marB="180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36001" marR="36001" marT="18003" marB="180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36001" marR="36001" marT="18003" marB="180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36001" marR="36001" marT="18003" marB="180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36001" marR="36001" marT="18003" marB="180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8362" name="Text Box 3"/>
          <p:cNvSpPr txBox="1">
            <a:spLocks noChangeArrowheads="1"/>
          </p:cNvSpPr>
          <p:nvPr/>
        </p:nvSpPr>
        <p:spPr bwMode="auto">
          <a:xfrm>
            <a:off x="2196876" y="260648"/>
            <a:ext cx="4751388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s-MX" sz="3200" dirty="0"/>
              <a:t>Evaluación del riesgo</a:t>
            </a:r>
            <a:endParaRPr lang="es-ES" sz="3200" dirty="0"/>
          </a:p>
        </p:txBody>
      </p:sp>
      <p:sp>
        <p:nvSpPr>
          <p:cNvPr id="6" name="Text Box 107"/>
          <p:cNvSpPr txBox="1">
            <a:spLocks noChangeArrowheads="1"/>
          </p:cNvSpPr>
          <p:nvPr/>
        </p:nvSpPr>
        <p:spPr bwMode="auto">
          <a:xfrm>
            <a:off x="282774" y="5541970"/>
            <a:ext cx="8568952" cy="1057588"/>
          </a:xfrm>
          <a:prstGeom prst="rect">
            <a:avLst/>
          </a:prstGeom>
          <a:ln/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tIns="36000" bIns="36000" anchor="ctr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s-MX" sz="1600" b="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Fuente de incertidumbre : Se asigna un peso entre todos los riesgos y la suma es 50%</a:t>
            </a:r>
          </a:p>
          <a:p>
            <a:pPr>
              <a:spcBef>
                <a:spcPct val="50000"/>
              </a:spcBef>
              <a:defRPr/>
            </a:pPr>
            <a:r>
              <a:rPr lang="es-ES" sz="1600" b="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Factor de riesgo: Se asigna un peso entre todos los riesgos y la suma es 50%</a:t>
            </a:r>
          </a:p>
          <a:p>
            <a:pPr>
              <a:spcBef>
                <a:spcPct val="50000"/>
              </a:spcBef>
              <a:defRPr/>
            </a:pPr>
            <a:r>
              <a:rPr lang="es-ES" sz="1600" b="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Se suma el valor de Fuente de incertidumbre y Factor de riesgo para obtener el </a:t>
            </a:r>
            <a:r>
              <a:rPr lang="es-ES" sz="1600" dirty="0">
                <a:solidFill>
                  <a:schemeClr val="tx1"/>
                </a:solidFill>
              </a:rPr>
              <a:t>valor de 100%</a:t>
            </a:r>
            <a:endParaRPr lang="es-MX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008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Text Box 3"/>
          <p:cNvSpPr txBox="1">
            <a:spLocks noChangeArrowheads="1"/>
          </p:cNvSpPr>
          <p:nvPr/>
        </p:nvSpPr>
        <p:spPr bwMode="auto">
          <a:xfrm>
            <a:off x="2483768" y="404664"/>
            <a:ext cx="42481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s-MX" sz="2800" dirty="0"/>
              <a:t>Ponderación del riesgo</a:t>
            </a:r>
            <a:endParaRPr lang="es-ES" sz="2800" dirty="0"/>
          </a:p>
        </p:txBody>
      </p:sp>
      <p:sp>
        <p:nvSpPr>
          <p:cNvPr id="6" name="5 Rectángulo"/>
          <p:cNvSpPr/>
          <p:nvPr/>
        </p:nvSpPr>
        <p:spPr>
          <a:xfrm>
            <a:off x="467544" y="1484589"/>
            <a:ext cx="8192591" cy="92333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>
              <a:defRPr/>
            </a:pPr>
            <a:r>
              <a:rPr lang="es-MX" dirty="0"/>
              <a:t>La ponderación es el peso o la relevancia que a cada riesgo que se le asigna respecto a total del proceso, es decir, la suma del peso de los riesgos de un proceso debe sumar 100%.</a:t>
            </a:r>
          </a:p>
        </p:txBody>
      </p:sp>
      <p:graphicFrame>
        <p:nvGraphicFramePr>
          <p:cNvPr id="2" name="1 Gráfico"/>
          <p:cNvGraphicFramePr/>
          <p:nvPr>
            <p:extLst>
              <p:ext uri="{D42A27DB-BD31-4B8C-83A1-F6EECF244321}">
                <p14:modId xmlns:p14="http://schemas.microsoft.com/office/powerpoint/2010/main" val="4222688697"/>
              </p:ext>
            </p:extLst>
          </p:nvPr>
        </p:nvGraphicFramePr>
        <p:xfrm>
          <a:off x="1515839" y="2564904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91144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1721891"/>
              </p:ext>
            </p:extLst>
          </p:nvPr>
        </p:nvGraphicFramePr>
        <p:xfrm>
          <a:off x="395288" y="1268413"/>
          <a:ext cx="7951787" cy="4076224"/>
        </p:xfrm>
        <a:graphic>
          <a:graphicData uri="http://schemas.openxmlformats.org/drawingml/2006/table">
            <a:tbl>
              <a:tblPr/>
              <a:tblGrid>
                <a:gridCol w="648072"/>
                <a:gridCol w="5544616"/>
                <a:gridCol w="1759099"/>
              </a:tblGrid>
              <a:tr h="469382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Objetivo Estratégico: </a:t>
                      </a:r>
                      <a:r>
                        <a:rPr lang="es-MX" sz="1400" dirty="0" smtClean="0"/>
                        <a:t>Incrementar las valoraciones integrales a todos los pacientes que soliciten el servicio </a:t>
                      </a:r>
                      <a:endParaRPr kumimoji="0" lang="es-E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54000" marR="18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36515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No.</a:t>
                      </a:r>
                    </a:p>
                  </a:txBody>
                  <a:tcPr marL="54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Riesgo</a:t>
                      </a:r>
                    </a:p>
                  </a:txBody>
                  <a:tcPr marL="54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Ponderación</a:t>
                      </a:r>
                    </a:p>
                  </a:txBody>
                  <a:tcPr marL="54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</a:tr>
              <a:tr h="2493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54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Fallas en el sistema de red en frio</a:t>
                      </a:r>
                      <a:endParaRPr kumimoji="0" lang="es-MX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36001" marR="36001" marT="18003" marB="180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80%</a:t>
                      </a:r>
                    </a:p>
                  </a:txBody>
                  <a:tcPr marL="54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93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54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200" dirty="0" smtClean="0"/>
                        <a:t>Falta</a:t>
                      </a:r>
                      <a:r>
                        <a:rPr lang="es-MX" sz="1200" baseline="0" dirty="0" smtClean="0"/>
                        <a:t> de apego a su cita de valoración de acceso vascular </a:t>
                      </a:r>
                      <a:endParaRPr lang="es-MX" sz="1200" dirty="0"/>
                    </a:p>
                  </a:txBody>
                  <a:tcPr marL="36001" marR="36001" marT="18003" marB="180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40%</a:t>
                      </a:r>
                    </a:p>
                  </a:txBody>
                  <a:tcPr marL="54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93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54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54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54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93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54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54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54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93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54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54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54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93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54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54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54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93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54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54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54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93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54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54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54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93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54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54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54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93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54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54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54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93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54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54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54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93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54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54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54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93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54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s-E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54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54000" marR="18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0422" name="Text Box 3"/>
          <p:cNvSpPr txBox="1">
            <a:spLocks noChangeArrowheads="1"/>
          </p:cNvSpPr>
          <p:nvPr/>
        </p:nvSpPr>
        <p:spPr bwMode="auto">
          <a:xfrm>
            <a:off x="1907704" y="390228"/>
            <a:ext cx="5256213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s-MX" sz="3200" dirty="0"/>
              <a:t>Jerarquización del riesgo</a:t>
            </a:r>
            <a:endParaRPr lang="es-ES" sz="3200" dirty="0"/>
          </a:p>
        </p:txBody>
      </p:sp>
    </p:spTree>
    <p:extLst>
      <p:ext uri="{BB962C8B-B14F-4D97-AF65-F5344CB8AC3E}">
        <p14:creationId xmlns:p14="http://schemas.microsoft.com/office/powerpoint/2010/main" val="2717583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0301978"/>
              </p:ext>
            </p:extLst>
          </p:nvPr>
        </p:nvGraphicFramePr>
        <p:xfrm>
          <a:off x="323850" y="1506538"/>
          <a:ext cx="8208962" cy="4328722"/>
        </p:xfrm>
        <a:graphic>
          <a:graphicData uri="http://schemas.openxmlformats.org/drawingml/2006/table">
            <a:tbl>
              <a:tblPr/>
              <a:tblGrid>
                <a:gridCol w="1157262"/>
                <a:gridCol w="1240769"/>
                <a:gridCol w="1778457"/>
                <a:gridCol w="506673"/>
                <a:gridCol w="2373301"/>
                <a:gridCol w="1152500"/>
              </a:tblGrid>
              <a:tr h="266278"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Objetivo Estratégico: </a:t>
                      </a:r>
                      <a:r>
                        <a:rPr lang="es-MX" sz="1600" dirty="0" smtClean="0"/>
                        <a:t>Incrementar las valoraciones integrales a todos los pacientes que soliciten el servicio .</a:t>
                      </a:r>
                      <a:endParaRPr kumimoji="0" lang="es-E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36000" marR="36000" marT="17999" marB="1799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374629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Estrategia</a:t>
                      </a:r>
                    </a:p>
                  </a:txBody>
                  <a:tcPr marL="36000" marR="36000" marT="17999" marB="1799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FFF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Riesgo</a:t>
                      </a:r>
                    </a:p>
                  </a:txBody>
                  <a:tcPr marL="36000" marR="36000" marT="17999" marB="1799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FFF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Evaluación de cada riesgo</a:t>
                      </a:r>
                    </a:p>
                  </a:txBody>
                  <a:tcPr marL="36000" marR="36000" marT="17999" marB="1799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360344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Impacto</a:t>
                      </a:r>
                    </a:p>
                  </a:txBody>
                  <a:tcPr marL="36000" marR="36000" marT="17999" marB="1799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Probabilidad</a:t>
                      </a:r>
                    </a:p>
                  </a:txBody>
                  <a:tcPr marL="36000" marR="36000" marT="17999" marB="1799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</a:tr>
              <a:tr h="676076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Consecuencias en caso de materializarse el riesgo</a:t>
                      </a:r>
                    </a:p>
                  </a:txBody>
                  <a:tcPr marL="36000" marR="36000" marT="17999" marB="1799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Valor</a:t>
                      </a:r>
                    </a:p>
                  </a:txBody>
                  <a:tcPr marL="36000" marR="36000" marT="17999" marB="1799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Consideraciones para determinar la probabilidad </a:t>
                      </a:r>
                    </a:p>
                  </a:txBody>
                  <a:tcPr marL="36000" marR="36000" marT="17999" marB="1799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Valor</a:t>
                      </a:r>
                    </a:p>
                  </a:txBody>
                  <a:tcPr marL="36000" marR="36000" marT="17999" marB="1799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EFFF"/>
                    </a:solidFill>
                  </a:tcPr>
                </a:tc>
              </a:tr>
              <a:tr h="3238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000" b="0" dirty="0" smtClean="0">
                          <a:effectLst/>
                          <a:latin typeface="+mn-lt"/>
                        </a:rPr>
                        <a:t>Mantener y aumentar </a:t>
                      </a:r>
                      <a:r>
                        <a:rPr lang="es-ES" sz="1000" b="0" dirty="0" smtClean="0">
                          <a:effectLst/>
                          <a:latin typeface="+mn-lt"/>
                        </a:rPr>
                        <a:t>la red de frio para distribución para crear atracción de una cartera de clientes mayor</a:t>
                      </a:r>
                      <a:endParaRPr lang="es-MX" sz="1000" b="0" dirty="0" smtClean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36000" marR="36000" marT="17999" marB="1799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Fallas en el sistema de red en frio</a:t>
                      </a:r>
                      <a:endParaRPr kumimoji="0" lang="es-MX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36001" marR="36001" marT="18003" marB="180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Diferimiento de atención a los pacientes</a:t>
                      </a:r>
                      <a:endParaRPr kumimoji="0" lang="es-MX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36000" marR="36000" marT="17999" marB="1799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9</a:t>
                      </a:r>
                      <a:endParaRPr kumimoji="0" lang="es-MX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36000" marR="36000" marT="17999" marB="1799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Falta de personal en el departamento de mantenimiento</a:t>
                      </a:r>
                      <a:endParaRPr kumimoji="0" lang="es-MX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36000" marR="36000" marT="17999" marB="1799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9</a:t>
                      </a:r>
                      <a:endParaRPr kumimoji="0" lang="es-MX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36000" marR="36000" marT="17999" marB="1799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1073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000" b="0" dirty="0" smtClean="0">
                          <a:latin typeface="+mn-lt"/>
                        </a:rPr>
                        <a:t>Valorar a todos los pacientes de nuevo ingreso por el servicio de nefrología</a:t>
                      </a:r>
                    </a:p>
                    <a:p>
                      <a:endParaRPr lang="es-MX" sz="1000" dirty="0">
                        <a:latin typeface="+mn-lt"/>
                      </a:endParaRPr>
                    </a:p>
                  </a:txBody>
                  <a:tcPr marL="36000" marR="36000" marT="17999" marB="1799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1000" dirty="0" smtClean="0"/>
                        <a:t>Falta</a:t>
                      </a:r>
                      <a:r>
                        <a:rPr lang="es-MX" sz="1000" baseline="0" dirty="0" smtClean="0"/>
                        <a:t> de apego a su cita de valoración de acceso vascular </a:t>
                      </a:r>
                      <a:endParaRPr lang="es-MX" sz="1000" dirty="0"/>
                    </a:p>
                  </a:txBody>
                  <a:tcPr marL="36001" marR="36001" marT="18003" marB="180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Reprogramación de citas y prolongación del tiempo de tratamiento.</a:t>
                      </a:r>
                      <a:endParaRPr kumimoji="0" lang="es-MX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36000" marR="36000" marT="17999" marB="1799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dirty="0" smtClean="0">
                          <a:latin typeface="+mn-lt"/>
                        </a:rPr>
                        <a:t>3</a:t>
                      </a:r>
                      <a:endParaRPr lang="es-MX" sz="1000" dirty="0">
                        <a:latin typeface="+mn-lt"/>
                      </a:endParaRPr>
                    </a:p>
                  </a:txBody>
                  <a:tcPr marL="36000" marR="36000" marT="17999" marB="1799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E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Falta de un sistema de control de citas</a:t>
                      </a:r>
                      <a:endParaRPr kumimoji="0" lang="es-MX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36000" marR="36000" marT="17999" marB="1799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dirty="0" smtClean="0">
                          <a:latin typeface="+mn-lt"/>
                        </a:rPr>
                        <a:t>2</a:t>
                      </a:r>
                      <a:endParaRPr lang="es-MX" sz="1000" dirty="0">
                        <a:latin typeface="+mn-lt"/>
                      </a:endParaRPr>
                    </a:p>
                  </a:txBody>
                  <a:tcPr marL="36000" marR="36000" marT="17999" marB="1799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10317">
                <a:tc>
                  <a:txBody>
                    <a:bodyPr/>
                    <a:lstStyle/>
                    <a:p>
                      <a:endParaRPr lang="es-MX" sz="1000" dirty="0">
                        <a:latin typeface="+mn-lt"/>
                      </a:endParaRPr>
                    </a:p>
                  </a:txBody>
                  <a:tcPr marL="36000" marR="36000" marT="17999" marB="1799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36000" marR="36000" marT="17999" marB="1799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36000" marR="36000" marT="17999" marB="1799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36000" marR="36000" marT="17999" marB="1799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36000" marR="36000" marT="17999" marB="1799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36000" marR="36000" marT="17999" marB="1799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01434" name="Text Box 3"/>
          <p:cNvSpPr txBox="1">
            <a:spLocks noChangeArrowheads="1"/>
          </p:cNvSpPr>
          <p:nvPr/>
        </p:nvSpPr>
        <p:spPr bwMode="auto">
          <a:xfrm>
            <a:off x="2123728" y="394940"/>
            <a:ext cx="489585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s-MX" sz="3200" dirty="0"/>
              <a:t>Evaluación del riesgo</a:t>
            </a:r>
            <a:endParaRPr lang="es-ES" sz="3200" dirty="0"/>
          </a:p>
        </p:txBody>
      </p:sp>
      <p:sp>
        <p:nvSpPr>
          <p:cNvPr id="5" name="Text Box 107"/>
          <p:cNvSpPr txBox="1">
            <a:spLocks noChangeArrowheads="1"/>
          </p:cNvSpPr>
          <p:nvPr/>
        </p:nvSpPr>
        <p:spPr bwMode="auto">
          <a:xfrm>
            <a:off x="3059832" y="5771703"/>
            <a:ext cx="1672002" cy="688256"/>
          </a:xfrm>
          <a:prstGeom prst="rect">
            <a:avLst/>
          </a:prstGeom>
          <a:ln/>
          <a:ex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tIns="36000" bIns="36000" anchor="ctr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s-MX" sz="1600" dirty="0">
                <a:solidFill>
                  <a:schemeClr val="bg1"/>
                </a:solidFill>
              </a:rPr>
              <a:t>Impacto</a:t>
            </a:r>
          </a:p>
          <a:p>
            <a:pPr algn="ctr">
              <a:spcBef>
                <a:spcPct val="50000"/>
              </a:spcBef>
              <a:defRPr/>
            </a:pPr>
            <a:r>
              <a:rPr lang="es-MX" sz="1600" dirty="0">
                <a:solidFill>
                  <a:schemeClr val="bg1"/>
                </a:solidFill>
              </a:rPr>
              <a:t>Escala: 0 a 10</a:t>
            </a:r>
          </a:p>
        </p:txBody>
      </p:sp>
      <p:sp>
        <p:nvSpPr>
          <p:cNvPr id="6" name="Text Box 107"/>
          <p:cNvSpPr txBox="1">
            <a:spLocks noChangeArrowheads="1"/>
          </p:cNvSpPr>
          <p:nvPr/>
        </p:nvSpPr>
        <p:spPr bwMode="auto">
          <a:xfrm>
            <a:off x="5868144" y="5738142"/>
            <a:ext cx="1720997" cy="688256"/>
          </a:xfrm>
          <a:prstGeom prst="rect">
            <a:avLst/>
          </a:prstGeom>
          <a:ln/>
          <a:ex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tIns="36000" bIns="36000" anchor="ctr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s-MX" sz="1600" dirty="0">
                <a:solidFill>
                  <a:schemeClr val="bg1"/>
                </a:solidFill>
              </a:rPr>
              <a:t>Probabilidad</a:t>
            </a:r>
          </a:p>
          <a:p>
            <a:pPr algn="ctr">
              <a:spcBef>
                <a:spcPct val="50000"/>
              </a:spcBef>
              <a:defRPr/>
            </a:pPr>
            <a:r>
              <a:rPr lang="es-MX" sz="1600" dirty="0">
                <a:solidFill>
                  <a:schemeClr val="bg1"/>
                </a:solidFill>
              </a:rPr>
              <a:t>Escala: 0 a 10</a:t>
            </a:r>
          </a:p>
        </p:txBody>
      </p:sp>
    </p:spTree>
    <p:extLst>
      <p:ext uri="{BB962C8B-B14F-4D97-AF65-F5344CB8AC3E}">
        <p14:creationId xmlns:p14="http://schemas.microsoft.com/office/powerpoint/2010/main" val="1588755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ChangeArrowheads="1"/>
          </p:cNvSpPr>
          <p:nvPr/>
        </p:nvSpPr>
        <p:spPr bwMode="auto">
          <a:xfrm>
            <a:off x="1816100" y="1626642"/>
            <a:ext cx="4913313" cy="35306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cxnSp>
        <p:nvCxnSpPr>
          <p:cNvPr id="102403" name="AutoShape 3"/>
          <p:cNvCxnSpPr>
            <a:cxnSpLocks noChangeShapeType="1"/>
            <a:stCxn id="102402" idx="0"/>
            <a:endCxn id="102402" idx="2"/>
          </p:cNvCxnSpPr>
          <p:nvPr/>
        </p:nvCxnSpPr>
        <p:spPr bwMode="auto">
          <a:xfrm>
            <a:off x="4273550" y="1626642"/>
            <a:ext cx="0" cy="35306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2404" name="Text Box 4"/>
          <p:cNvSpPr txBox="1">
            <a:spLocks noChangeArrowheads="1"/>
          </p:cNvSpPr>
          <p:nvPr/>
        </p:nvSpPr>
        <p:spPr bwMode="auto">
          <a:xfrm>
            <a:off x="3089572" y="400051"/>
            <a:ext cx="29225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/>
            <a:r>
              <a:rPr lang="es-MX" sz="3200" dirty="0"/>
              <a:t>Mapa de riesgos</a:t>
            </a:r>
            <a:endParaRPr lang="es-ES" sz="3200" dirty="0"/>
          </a:p>
        </p:txBody>
      </p:sp>
      <p:sp>
        <p:nvSpPr>
          <p:cNvPr id="102405" name="Line 5"/>
          <p:cNvSpPr>
            <a:spLocks noChangeShapeType="1"/>
          </p:cNvSpPr>
          <p:nvPr/>
        </p:nvSpPr>
        <p:spPr bwMode="auto">
          <a:xfrm>
            <a:off x="2073275" y="1628230"/>
            <a:ext cx="0" cy="35274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2406" name="Line 6"/>
          <p:cNvSpPr>
            <a:spLocks noChangeShapeType="1"/>
          </p:cNvSpPr>
          <p:nvPr/>
        </p:nvSpPr>
        <p:spPr bwMode="auto">
          <a:xfrm>
            <a:off x="2557463" y="1628230"/>
            <a:ext cx="0" cy="35274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2407" name="Line 7"/>
          <p:cNvSpPr>
            <a:spLocks noChangeShapeType="1"/>
          </p:cNvSpPr>
          <p:nvPr/>
        </p:nvSpPr>
        <p:spPr bwMode="auto">
          <a:xfrm>
            <a:off x="3044825" y="1628230"/>
            <a:ext cx="0" cy="35274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2408" name="Line 8"/>
          <p:cNvSpPr>
            <a:spLocks noChangeShapeType="1"/>
          </p:cNvSpPr>
          <p:nvPr/>
        </p:nvSpPr>
        <p:spPr bwMode="auto">
          <a:xfrm>
            <a:off x="3532188" y="1628230"/>
            <a:ext cx="0" cy="35274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2409" name="Line 9"/>
          <p:cNvSpPr>
            <a:spLocks noChangeShapeType="1"/>
          </p:cNvSpPr>
          <p:nvPr/>
        </p:nvSpPr>
        <p:spPr bwMode="auto">
          <a:xfrm>
            <a:off x="4019550" y="1628230"/>
            <a:ext cx="0" cy="35274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2410" name="Line 10"/>
          <p:cNvSpPr>
            <a:spLocks noChangeShapeType="1"/>
          </p:cNvSpPr>
          <p:nvPr/>
        </p:nvSpPr>
        <p:spPr bwMode="auto">
          <a:xfrm>
            <a:off x="4505325" y="1628230"/>
            <a:ext cx="0" cy="35274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2411" name="Line 11"/>
          <p:cNvSpPr>
            <a:spLocks noChangeShapeType="1"/>
          </p:cNvSpPr>
          <p:nvPr/>
        </p:nvSpPr>
        <p:spPr bwMode="auto">
          <a:xfrm>
            <a:off x="4992688" y="1628230"/>
            <a:ext cx="0" cy="35274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2412" name="Line 12"/>
          <p:cNvSpPr>
            <a:spLocks noChangeShapeType="1"/>
          </p:cNvSpPr>
          <p:nvPr/>
        </p:nvSpPr>
        <p:spPr bwMode="auto">
          <a:xfrm>
            <a:off x="5480050" y="1628230"/>
            <a:ext cx="0" cy="35274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2413" name="Line 13"/>
          <p:cNvSpPr>
            <a:spLocks noChangeShapeType="1"/>
          </p:cNvSpPr>
          <p:nvPr/>
        </p:nvSpPr>
        <p:spPr bwMode="auto">
          <a:xfrm>
            <a:off x="5967413" y="1628230"/>
            <a:ext cx="0" cy="35274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2414" name="Line 14"/>
          <p:cNvSpPr>
            <a:spLocks noChangeShapeType="1"/>
          </p:cNvSpPr>
          <p:nvPr/>
        </p:nvSpPr>
        <p:spPr bwMode="auto">
          <a:xfrm>
            <a:off x="6454775" y="1628230"/>
            <a:ext cx="0" cy="35274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2415" name="Line 15"/>
          <p:cNvSpPr>
            <a:spLocks noChangeShapeType="1"/>
          </p:cNvSpPr>
          <p:nvPr/>
        </p:nvSpPr>
        <p:spPr bwMode="auto">
          <a:xfrm>
            <a:off x="1816100" y="1772692"/>
            <a:ext cx="49117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cxnSp>
        <p:nvCxnSpPr>
          <p:cNvPr id="102416" name="AutoShape 16"/>
          <p:cNvCxnSpPr>
            <a:cxnSpLocks noChangeShapeType="1"/>
            <a:stCxn id="102402" idx="1"/>
            <a:endCxn id="102402" idx="3"/>
          </p:cNvCxnSpPr>
          <p:nvPr/>
        </p:nvCxnSpPr>
        <p:spPr bwMode="auto">
          <a:xfrm>
            <a:off x="1816100" y="3391942"/>
            <a:ext cx="4913313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2417" name="Line 17"/>
          <p:cNvSpPr>
            <a:spLocks noChangeShapeType="1"/>
          </p:cNvSpPr>
          <p:nvPr/>
        </p:nvSpPr>
        <p:spPr bwMode="auto">
          <a:xfrm>
            <a:off x="1816100" y="2131467"/>
            <a:ext cx="49117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2418" name="Line 18"/>
          <p:cNvSpPr>
            <a:spLocks noChangeShapeType="1"/>
          </p:cNvSpPr>
          <p:nvPr/>
        </p:nvSpPr>
        <p:spPr bwMode="auto">
          <a:xfrm>
            <a:off x="1816100" y="2491830"/>
            <a:ext cx="49117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2419" name="Line 19"/>
          <p:cNvSpPr>
            <a:spLocks noChangeShapeType="1"/>
          </p:cNvSpPr>
          <p:nvPr/>
        </p:nvSpPr>
        <p:spPr bwMode="auto">
          <a:xfrm>
            <a:off x="1816100" y="2852192"/>
            <a:ext cx="49117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2420" name="Line 20"/>
          <p:cNvSpPr>
            <a:spLocks noChangeShapeType="1"/>
          </p:cNvSpPr>
          <p:nvPr/>
        </p:nvSpPr>
        <p:spPr bwMode="auto">
          <a:xfrm>
            <a:off x="1816100" y="3212555"/>
            <a:ext cx="49117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2421" name="Line 21"/>
          <p:cNvSpPr>
            <a:spLocks noChangeShapeType="1"/>
          </p:cNvSpPr>
          <p:nvPr/>
        </p:nvSpPr>
        <p:spPr bwMode="auto">
          <a:xfrm>
            <a:off x="1816100" y="3571330"/>
            <a:ext cx="49117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2422" name="Line 22"/>
          <p:cNvSpPr>
            <a:spLocks noChangeShapeType="1"/>
          </p:cNvSpPr>
          <p:nvPr/>
        </p:nvSpPr>
        <p:spPr bwMode="auto">
          <a:xfrm>
            <a:off x="1816100" y="3931692"/>
            <a:ext cx="49117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2423" name="Line 23"/>
          <p:cNvSpPr>
            <a:spLocks noChangeShapeType="1"/>
          </p:cNvSpPr>
          <p:nvPr/>
        </p:nvSpPr>
        <p:spPr bwMode="auto">
          <a:xfrm>
            <a:off x="1816100" y="4292055"/>
            <a:ext cx="49117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2424" name="Line 24"/>
          <p:cNvSpPr>
            <a:spLocks noChangeShapeType="1"/>
          </p:cNvSpPr>
          <p:nvPr/>
        </p:nvSpPr>
        <p:spPr bwMode="auto">
          <a:xfrm>
            <a:off x="1816100" y="4652417"/>
            <a:ext cx="49117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2425" name="Line 25"/>
          <p:cNvSpPr>
            <a:spLocks noChangeShapeType="1"/>
          </p:cNvSpPr>
          <p:nvPr/>
        </p:nvSpPr>
        <p:spPr bwMode="auto">
          <a:xfrm>
            <a:off x="1816100" y="5012780"/>
            <a:ext cx="49117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2426" name="Text Box 26"/>
          <p:cNvSpPr txBox="1">
            <a:spLocks noChangeArrowheads="1"/>
          </p:cNvSpPr>
          <p:nvPr/>
        </p:nvSpPr>
        <p:spPr bwMode="auto">
          <a:xfrm>
            <a:off x="1511300" y="5157242"/>
            <a:ext cx="5508625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s-MX" sz="1900" i="1"/>
              <a:t>1     2     3      4     5      6     7     8      9    10</a:t>
            </a:r>
            <a:endParaRPr lang="es-ES" sz="1900" i="1"/>
          </a:p>
        </p:txBody>
      </p:sp>
      <p:sp>
        <p:nvSpPr>
          <p:cNvPr id="102427" name="Text Box 27"/>
          <p:cNvSpPr txBox="1">
            <a:spLocks noChangeArrowheads="1"/>
          </p:cNvSpPr>
          <p:nvPr/>
        </p:nvSpPr>
        <p:spPr bwMode="auto">
          <a:xfrm>
            <a:off x="1177925" y="1556792"/>
            <a:ext cx="728663" cy="3652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33000"/>
              </a:spcBef>
            </a:pPr>
            <a:r>
              <a:rPr lang="es-MX" i="1"/>
              <a:t>10</a:t>
            </a:r>
          </a:p>
          <a:p>
            <a:pPr algn="ctr" eaLnBrk="1" hangingPunct="1">
              <a:spcBef>
                <a:spcPct val="33000"/>
              </a:spcBef>
            </a:pPr>
            <a:r>
              <a:rPr lang="es-MX" i="1"/>
              <a:t>9</a:t>
            </a:r>
          </a:p>
          <a:p>
            <a:pPr algn="ctr" eaLnBrk="1" hangingPunct="1">
              <a:spcBef>
                <a:spcPct val="33000"/>
              </a:spcBef>
            </a:pPr>
            <a:r>
              <a:rPr lang="es-MX" i="1"/>
              <a:t>8</a:t>
            </a:r>
          </a:p>
          <a:p>
            <a:pPr algn="ctr" eaLnBrk="1" hangingPunct="1">
              <a:spcBef>
                <a:spcPct val="33000"/>
              </a:spcBef>
            </a:pPr>
            <a:r>
              <a:rPr lang="es-MX" i="1"/>
              <a:t>7</a:t>
            </a:r>
          </a:p>
          <a:p>
            <a:pPr algn="ctr" eaLnBrk="1" hangingPunct="1">
              <a:spcBef>
                <a:spcPct val="33000"/>
              </a:spcBef>
            </a:pPr>
            <a:r>
              <a:rPr lang="es-MX" i="1"/>
              <a:t>6</a:t>
            </a:r>
          </a:p>
          <a:p>
            <a:pPr algn="ctr" eaLnBrk="1" hangingPunct="1">
              <a:spcBef>
                <a:spcPct val="33000"/>
              </a:spcBef>
            </a:pPr>
            <a:r>
              <a:rPr lang="es-MX" i="1"/>
              <a:t>5</a:t>
            </a:r>
          </a:p>
          <a:p>
            <a:pPr algn="ctr" eaLnBrk="1" hangingPunct="1">
              <a:spcBef>
                <a:spcPct val="33000"/>
              </a:spcBef>
            </a:pPr>
            <a:r>
              <a:rPr lang="es-MX" i="1"/>
              <a:t>4</a:t>
            </a:r>
          </a:p>
          <a:p>
            <a:pPr algn="ctr" eaLnBrk="1" hangingPunct="1">
              <a:spcBef>
                <a:spcPct val="33000"/>
              </a:spcBef>
            </a:pPr>
            <a:r>
              <a:rPr lang="es-MX" i="1"/>
              <a:t>3</a:t>
            </a:r>
          </a:p>
          <a:p>
            <a:pPr algn="ctr" eaLnBrk="1" hangingPunct="1">
              <a:spcBef>
                <a:spcPct val="33000"/>
              </a:spcBef>
            </a:pPr>
            <a:r>
              <a:rPr lang="es-MX" i="1"/>
              <a:t>2</a:t>
            </a:r>
          </a:p>
          <a:p>
            <a:pPr algn="ctr" eaLnBrk="1" hangingPunct="1">
              <a:spcBef>
                <a:spcPct val="33000"/>
              </a:spcBef>
            </a:pPr>
            <a:r>
              <a:rPr lang="es-MX" i="1"/>
              <a:t>1</a:t>
            </a:r>
            <a:endParaRPr lang="es-ES" i="1"/>
          </a:p>
        </p:txBody>
      </p:sp>
      <p:sp>
        <p:nvSpPr>
          <p:cNvPr id="102436" name="Oval 36"/>
          <p:cNvSpPr>
            <a:spLocks noChangeArrowheads="1"/>
          </p:cNvSpPr>
          <p:nvPr/>
        </p:nvSpPr>
        <p:spPr bwMode="auto">
          <a:xfrm>
            <a:off x="2466182" y="4219824"/>
            <a:ext cx="182562" cy="144462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s-ES" sz="1000" b="1" dirty="0">
                <a:solidFill>
                  <a:schemeClr val="bg1"/>
                </a:solidFill>
              </a:rPr>
              <a:t>2</a:t>
            </a:r>
            <a:endParaRPr lang="es-MX" sz="1000" b="1" dirty="0">
              <a:solidFill>
                <a:schemeClr val="bg1"/>
              </a:solidFill>
            </a:endParaRPr>
          </a:p>
        </p:txBody>
      </p:sp>
      <p:sp>
        <p:nvSpPr>
          <p:cNvPr id="102438" name="Oval 38"/>
          <p:cNvSpPr>
            <a:spLocks noChangeArrowheads="1"/>
          </p:cNvSpPr>
          <p:nvPr/>
        </p:nvSpPr>
        <p:spPr bwMode="auto">
          <a:xfrm>
            <a:off x="5875635" y="2059235"/>
            <a:ext cx="182563" cy="144463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s-ES" sz="1000" b="1" dirty="0" smtClean="0">
                <a:solidFill>
                  <a:schemeClr val="bg1"/>
                </a:solidFill>
              </a:rPr>
              <a:t>1</a:t>
            </a:r>
            <a:endParaRPr lang="es-MX" sz="1000" b="1" dirty="0">
              <a:solidFill>
                <a:schemeClr val="bg1"/>
              </a:solidFill>
            </a:endParaRPr>
          </a:p>
        </p:txBody>
      </p:sp>
      <p:sp>
        <p:nvSpPr>
          <p:cNvPr id="102439" name="Rectangle 39"/>
          <p:cNvSpPr>
            <a:spLocks noChangeArrowheads="1"/>
          </p:cNvSpPr>
          <p:nvPr/>
        </p:nvSpPr>
        <p:spPr bwMode="auto">
          <a:xfrm>
            <a:off x="2271713" y="5565230"/>
            <a:ext cx="4092575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s-MX" sz="2000" i="1"/>
              <a:t>Impacto</a:t>
            </a:r>
            <a:endParaRPr lang="es-ES" sz="2000" i="1"/>
          </a:p>
        </p:txBody>
      </p:sp>
      <p:sp>
        <p:nvSpPr>
          <p:cNvPr id="102444" name="Rectangle 44"/>
          <p:cNvSpPr>
            <a:spLocks noChangeArrowheads="1"/>
          </p:cNvSpPr>
          <p:nvPr/>
        </p:nvSpPr>
        <p:spPr bwMode="auto">
          <a:xfrm rot="-5400000">
            <a:off x="-456406" y="3129211"/>
            <a:ext cx="32400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s-MX" sz="2000" i="1"/>
              <a:t>Probabilidad</a:t>
            </a:r>
            <a:endParaRPr lang="es-ES" sz="2000" i="1"/>
          </a:p>
        </p:txBody>
      </p:sp>
    </p:spTree>
    <p:extLst>
      <p:ext uri="{BB962C8B-B14F-4D97-AF65-F5344CB8AC3E}">
        <p14:creationId xmlns:p14="http://schemas.microsoft.com/office/powerpoint/2010/main" val="2560394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1406</TotalTime>
  <Words>971</Words>
  <Application>Microsoft Office PowerPoint</Application>
  <PresentationFormat>Presentación en pantalla (4:3)</PresentationFormat>
  <Paragraphs>206</Paragraphs>
  <Slides>13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4" baseType="lpstr">
      <vt:lpstr>Tema de Office</vt:lpstr>
      <vt:lpstr>Presentación de PowerPoint</vt:lpstr>
      <vt:lpstr>Tablero Control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COMPAQ</dc:creator>
  <cp:lastModifiedBy>Admin</cp:lastModifiedBy>
  <cp:revision>134</cp:revision>
  <dcterms:created xsi:type="dcterms:W3CDTF">2014-10-11T18:11:38Z</dcterms:created>
  <dcterms:modified xsi:type="dcterms:W3CDTF">2016-05-04T01:15:41Z</dcterms:modified>
</cp:coreProperties>
</file>