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0" r:id="rId2"/>
    <p:sldId id="256" r:id="rId3"/>
    <p:sldId id="263" r:id="rId4"/>
    <p:sldId id="268" r:id="rId5"/>
    <p:sldId id="269" r:id="rId6"/>
    <p:sldId id="257" r:id="rId7"/>
    <p:sldId id="266" r:id="rId8"/>
    <p:sldId id="259" r:id="rId9"/>
    <p:sldId id="26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9"/>
    <p:restoredTop sz="94934"/>
  </p:normalViewPr>
  <p:slideViewPr>
    <p:cSldViewPr>
      <p:cViewPr>
        <p:scale>
          <a:sx n="118" d="100"/>
          <a:sy n="118" d="100"/>
        </p:scale>
        <p:origin x="7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40995-4E06-458D-A39F-AB8577F159DA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0F16-B6E4-44DB-838F-A420AB13DD90}" type="slidenum">
              <a:rPr lang="es-MX" smtClean="0"/>
              <a:pPr/>
              <a:t>‹Nr.›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33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C0F16-B6E4-44DB-838F-A420AB13DD90}" type="slidenum">
              <a:rPr lang="es-MX" smtClean="0"/>
              <a:pPr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5C0F16-B6E4-44DB-838F-A420AB13DD90}" type="slidenum">
              <a:rPr lang="es-MX" smtClean="0"/>
              <a:pPr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68FE-CD4D-4A95-8760-5576EF47919B}" type="datetimeFigureOut">
              <a:rPr lang="es-MX" smtClean="0"/>
              <a:pPr/>
              <a:t>04/05/16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7AE-DF5B-4C78-8768-048C1579D67A}" type="slidenum">
              <a:rPr lang="es-MX" smtClean="0"/>
              <a:pPr/>
              <a:t>‹Nr.›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7186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30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D1557-6399-4739-8D0F-A8D8EEB8CF10}" type="datetimeFigureOut">
              <a:rPr lang="es-MX" smtClean="0"/>
              <a:pPr/>
              <a:t>04/05/16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35C3B-D2D5-4B0B-B7A2-E7140725978A}" type="slidenum">
              <a:rPr lang="es-MX" smtClean="0"/>
              <a:pPr/>
              <a:t>‹Nr.›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http://iapchiapas.org.mx/wp-content/uploads/2013/07/logopng21-300x112.p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http://iapchiapas.org.mx/wp-content/uploads/2013/07/logopng21-300x112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iapchiapas.org.mx/wp-content/uploads/2013/07/logopng21-300x112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3131840" y="332656"/>
            <a:ext cx="2540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uadroTexto 4"/>
          <p:cNvSpPr txBox="1"/>
          <p:nvPr/>
        </p:nvSpPr>
        <p:spPr>
          <a:xfrm>
            <a:off x="1043608" y="1700808"/>
            <a:ext cx="640871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>
                <a:latin typeface="Arial" charset="0"/>
                <a:ea typeface="Arial" charset="0"/>
                <a:cs typeface="Arial" charset="0"/>
              </a:rPr>
              <a:t>MAESTRIA EN ADMINISTRACIÓN Y POLITICAS PÚBLICAS</a:t>
            </a:r>
            <a:endParaRPr lang="es-ES_tradnl" sz="11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MX" sz="1100" dirty="0">
                <a:latin typeface="Arial" charset="0"/>
                <a:ea typeface="Arial" charset="0"/>
                <a:cs typeface="Arial" charset="0"/>
              </a:rPr>
              <a:t> </a:t>
            </a:r>
            <a:endParaRPr lang="es-ES_tradnl" sz="11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MX" sz="1100" dirty="0">
                <a:latin typeface="Arial" charset="0"/>
                <a:ea typeface="Arial" charset="0"/>
                <a:cs typeface="Arial" charset="0"/>
              </a:rPr>
              <a:t> </a:t>
            </a:r>
            <a:endParaRPr lang="es-MX" sz="11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_tradnl" sz="11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MX" sz="1100" b="1" dirty="0">
                <a:latin typeface="Arial" charset="0"/>
                <a:ea typeface="Arial" charset="0"/>
                <a:cs typeface="Arial" charset="0"/>
              </a:rPr>
              <a:t>MATERIA: PLANEACION ESTRATEGICA</a:t>
            </a:r>
            <a:endParaRPr lang="es-ES_tradnl" sz="11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MX" sz="1100" dirty="0">
                <a:latin typeface="Arial" charset="0"/>
                <a:ea typeface="Arial" charset="0"/>
                <a:cs typeface="Arial" charset="0"/>
              </a:rPr>
              <a:t> </a:t>
            </a:r>
            <a:endParaRPr lang="es-MX" sz="1100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ES_tradnl" sz="11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MX" sz="1100" dirty="0">
                <a:latin typeface="Arial" charset="0"/>
                <a:ea typeface="Arial" charset="0"/>
                <a:cs typeface="Arial" charset="0"/>
              </a:rPr>
              <a:t> </a:t>
            </a:r>
            <a:endParaRPr lang="es-ES_tradnl" sz="11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MX" sz="1100" b="1" dirty="0">
                <a:latin typeface="Arial" charset="0"/>
                <a:ea typeface="Arial" charset="0"/>
                <a:cs typeface="Arial" charset="0"/>
              </a:rPr>
              <a:t>ACTIVIDAD </a:t>
            </a:r>
            <a:r>
              <a:rPr lang="es-MX" sz="1100" b="1" dirty="0" smtClean="0">
                <a:latin typeface="Arial" charset="0"/>
                <a:ea typeface="Arial" charset="0"/>
                <a:cs typeface="Arial" charset="0"/>
              </a:rPr>
              <a:t>8  MECANISMOS DE EVALUACION PE</a:t>
            </a:r>
          </a:p>
          <a:p>
            <a:pPr algn="ctr"/>
            <a:endParaRPr lang="es-MX" sz="1100" b="1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MX" sz="1100" b="1" dirty="0">
              <a:latin typeface="Arial" charset="0"/>
              <a:ea typeface="Arial" charset="0"/>
              <a:cs typeface="Arial" charset="0"/>
            </a:endParaRPr>
          </a:p>
          <a:p>
            <a:pPr algn="ctr"/>
            <a:endParaRPr lang="es-MX" sz="1100" b="1" dirty="0" smtClean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MX" sz="1100" b="1" dirty="0" smtClean="0">
                <a:latin typeface="Arial" charset="0"/>
                <a:ea typeface="Arial" charset="0"/>
                <a:cs typeface="Arial" charset="0"/>
              </a:rPr>
              <a:t>ALUMNO</a:t>
            </a:r>
            <a:r>
              <a:rPr lang="es-MX" sz="1100" b="1" dirty="0">
                <a:latin typeface="Arial" charset="0"/>
                <a:ea typeface="Arial" charset="0"/>
                <a:cs typeface="Arial" charset="0"/>
              </a:rPr>
              <a:t>: OMAR DE JESUS FLORES CLEMENTE</a:t>
            </a:r>
            <a:endParaRPr lang="es-ES_tradnl" sz="1100" dirty="0">
              <a:latin typeface="Arial" charset="0"/>
              <a:ea typeface="Arial" charset="0"/>
              <a:cs typeface="Arial" charset="0"/>
            </a:endParaRPr>
          </a:p>
          <a:p>
            <a:pPr algn="ctr"/>
            <a:r>
              <a:rPr lang="es-MX" sz="1100" dirty="0">
                <a:latin typeface="Arial" charset="0"/>
                <a:ea typeface="Arial" charset="0"/>
                <a:cs typeface="Arial" charset="0"/>
              </a:rPr>
              <a:t> </a:t>
            </a:r>
            <a:endParaRPr lang="es-ES_tradnl" sz="1100" dirty="0">
              <a:latin typeface="Arial" charset="0"/>
              <a:ea typeface="Arial" charset="0"/>
              <a:cs typeface="Arial" charset="0"/>
            </a:endParaRPr>
          </a:p>
          <a:p>
            <a:r>
              <a:rPr lang="es-MX" dirty="0"/>
              <a:t> </a:t>
            </a:r>
            <a:endParaRPr lang="es-ES_tradnl" dirty="0"/>
          </a:p>
          <a:p>
            <a:r>
              <a:rPr lang="es-MX" dirty="0"/>
              <a:t> </a:t>
            </a:r>
            <a:endParaRPr lang="es-ES_tradnl" dirty="0"/>
          </a:p>
          <a:p>
            <a:r>
              <a:rPr lang="es-MX" dirty="0"/>
              <a:t> </a:t>
            </a:r>
            <a:endParaRPr lang="es-ES_tradnl" dirty="0"/>
          </a:p>
          <a:p>
            <a:r>
              <a:rPr lang="es-MX" dirty="0"/>
              <a:t> 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0138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ChangeArrowheads="1"/>
          </p:cNvSpPr>
          <p:nvPr/>
        </p:nvSpPr>
        <p:spPr bwMode="auto">
          <a:xfrm>
            <a:off x="1428696" y="1503049"/>
            <a:ext cx="7715304" cy="229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1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1" i="0" u="sng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sz="1100" b="1" u="sng" dirty="0" smtClean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OBJETIVOS  ESTRATEGICOS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</a:t>
            </a:r>
            <a:r>
              <a:rPr kumimoji="0" lang="es-MX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Organizar</a:t>
            </a:r>
            <a:r>
              <a:rPr kumimoji="0" lang="es-MX" sz="11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y eficientar el Gasto Publico </a:t>
            </a:r>
            <a:endParaRPr kumimoji="0" lang="es-MX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*Cumplir</a:t>
            </a:r>
            <a:r>
              <a:rPr kumimoji="0" lang="es-MX" sz="11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con entrega de Cuenta Publica en Tiempo y Forma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MX" sz="1100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Transparentar recursos ejercidos</a:t>
            </a:r>
            <a:r>
              <a:rPr kumimoji="0" lang="es-MX" sz="1100" b="1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es-MX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2645446" y="1052736"/>
            <a:ext cx="38531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5300" algn="l"/>
              </a:tabLst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endParaRPr kumimoji="0" lang="es-MX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35300" algn="l"/>
              </a:tabLst>
            </a:pPr>
            <a:r>
              <a:rPr kumimoji="0" lang="es-E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MECANISMOS DE EVALUACION</a:t>
            </a:r>
            <a:endParaRPr kumimoji="0" 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2223307"/>
            <a:ext cx="8643966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ESTRATEGIAS: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1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1</a:t>
            </a:r>
            <a:r>
              <a:rPr lang="es-ES" sz="12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.- Realizar Diagnostico Financiero para Evaluar </a:t>
            </a:r>
            <a:r>
              <a:rPr lang="es-ES" sz="1200" dirty="0" err="1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areas</a:t>
            </a:r>
            <a:r>
              <a:rPr lang="es-ES" sz="1200" dirty="0" smtClean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de Gasto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2.-</a:t>
            </a:r>
            <a:r>
              <a:rPr kumimoji="0" lang="es-ES" sz="12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s-ES" sz="120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Elaboracion</a:t>
            </a:r>
            <a:r>
              <a:rPr kumimoji="0" lang="es-ES" sz="12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 </a:t>
            </a:r>
            <a:r>
              <a:rPr kumimoji="0" lang="es-ES" sz="120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Integracion</a:t>
            </a:r>
            <a:r>
              <a:rPr kumimoji="0" lang="es-ES" sz="120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Presupuestos Financieros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.- Cumplir con la Normatividad para la </a:t>
            </a:r>
            <a:r>
              <a:rPr kumimoji="0" lang="es-ES" sz="120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ejecucion</a:t>
            </a:r>
            <a:r>
              <a:rPr kumimoji="0" lang="es-ES" sz="120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el Gasto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-30697" y="3977632"/>
            <a:ext cx="87154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INDICADORES: 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1.-Distribucion</a:t>
            </a:r>
            <a:r>
              <a:rPr kumimoji="0" lang="es-MX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del Gasto por Fondo Aplicado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2.-Numero</a:t>
            </a:r>
            <a:r>
              <a:rPr kumimoji="0" lang="es-MX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localidades a beneficiar por programa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3.-Numero</a:t>
            </a:r>
            <a:r>
              <a:rPr kumimoji="0" lang="es-MX" sz="1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de acciones ejercidas por programa y subprograma</a:t>
            </a:r>
            <a:endParaRPr kumimoji="0" lang="es-MX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1571612"/>
            <a:ext cx="408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 </a:t>
            </a:r>
            <a:r>
              <a:rPr lang="es-MX" b="1" dirty="0" smtClean="0"/>
              <a:t>Diseñar por cada Estrategia un indicador</a:t>
            </a:r>
            <a:endParaRPr lang="es-MX" b="1" dirty="0"/>
          </a:p>
        </p:txBody>
      </p:sp>
      <p:sp>
        <p:nvSpPr>
          <p:cNvPr id="7" name="6 Rectángulo"/>
          <p:cNvSpPr/>
          <p:nvPr/>
        </p:nvSpPr>
        <p:spPr>
          <a:xfrm>
            <a:off x="0" y="0"/>
            <a:ext cx="9144000" cy="642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92D050"/>
              </a:solidFill>
            </a:endParaRPr>
          </a:p>
        </p:txBody>
      </p:sp>
      <p:pic>
        <p:nvPicPr>
          <p:cNvPr id="9" name="Picture 2" descr="http://iapchiapas.org.mx/wp-content/uploads/2013/07/logopng21-300x112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14282" y="714356"/>
            <a:ext cx="25400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95257"/>
              </p:ext>
            </p:extLst>
          </p:nvPr>
        </p:nvGraphicFramePr>
        <p:xfrm>
          <a:off x="285720" y="452644"/>
          <a:ext cx="8461077" cy="5094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43"/>
                <a:gridCol w="1639617"/>
                <a:gridCol w="1152128"/>
                <a:gridCol w="1231340"/>
                <a:gridCol w="945750"/>
                <a:gridCol w="945749"/>
                <a:gridCol w="945750"/>
              </a:tblGrid>
              <a:tr h="436639">
                <a:tc rowSpan="2"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Meta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s-ES" sz="14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Indicador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Unidad de Medida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Frecuencia de Evaluación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Rangos de Control</a:t>
                      </a:r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</a:tr>
              <a:tr h="611223"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pPr algn="ctr"/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b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6" marR="91446" marT="45719" marB="45719">
                    <a:solidFill>
                      <a:srgbClr val="FF0000"/>
                    </a:solidFill>
                  </a:tcPr>
                </a:tc>
              </a:tr>
              <a:tr h="1353488"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Distribucion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equitativa del FISM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Numero</a:t>
                      </a:r>
                      <a:r>
                        <a:rPr lang="es-MX" sz="1000" kern="1200" baseline="0" dirty="0" smtClean="0">
                          <a:latin typeface="Arial" pitchFamily="34" charset="0"/>
                          <a:cs typeface="Arial" pitchFamily="34" charset="0"/>
                        </a:rPr>
                        <a:t> de Obras Realizadas</a:t>
                      </a:r>
                      <a:endParaRPr lang="es-MX" sz="1000" kern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Porcentaje</a:t>
                      </a:r>
                      <a:r>
                        <a:rPr lang="es-MX" sz="1400" baseline="0" dirty="0" smtClean="0"/>
                        <a:t>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Semestral</a:t>
                      </a:r>
                      <a:r>
                        <a:rPr lang="es-MX" sz="1400" baseline="0" dirty="0" smtClean="0"/>
                        <a:t>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95%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80-90%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  <a:tr h="1353488">
                <a:tc>
                  <a:txBody>
                    <a:bodyPr/>
                    <a:lstStyle/>
                    <a:p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Aplicación correcta del FAFM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Numero</a:t>
                      </a:r>
                      <a:r>
                        <a:rPr lang="es-MX" sz="1000" kern="1200" baseline="0" dirty="0" smtClean="0">
                          <a:latin typeface="Arial" pitchFamily="34" charset="0"/>
                          <a:cs typeface="Arial" pitchFamily="34" charset="0"/>
                        </a:rPr>
                        <a:t> de Proyectos Realizados </a:t>
                      </a:r>
                      <a:endParaRPr lang="es-MX" sz="1000" kern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Porcentaje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Anual</a:t>
                      </a:r>
                      <a:r>
                        <a:rPr lang="es-MX" sz="1400" baseline="0" dirty="0" smtClean="0"/>
                        <a:t>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80%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80-90%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100%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  <a:tr h="1339878"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Recuersos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ejercidos con Transparencia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 smtClean="0">
                          <a:latin typeface="Arial" pitchFamily="34" charset="0"/>
                          <a:cs typeface="Arial" pitchFamily="34" charset="0"/>
                        </a:rPr>
                        <a:t>Conocimiento de la Sociedad del Gasto Eejercido  </a:t>
                      </a:r>
                      <a:endParaRPr lang="es-MX" sz="1000" kern="12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Campañas</a:t>
                      </a:r>
                      <a:r>
                        <a:rPr lang="es-MX" sz="1400" baseline="0" dirty="0" smtClean="0"/>
                        <a:t>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baseline="0" dirty="0" smtClean="0"/>
                        <a:t> Semestral 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 95%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95-90%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- 90%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214414" y="0"/>
            <a:ext cx="529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MX" sz="3200" dirty="0" smtClean="0">
                <a:latin typeface="Calibri" pitchFamily="34" charset="0"/>
                <a:cs typeface="Arial" charset="0"/>
              </a:rPr>
              <a:t>TABLERO DE CONTROL</a:t>
            </a:r>
            <a:endParaRPr lang="es-ES" sz="32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número de diapositiva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CF45561-B5A5-42ED-BE00-73FB5FDB0FB8}" type="slidenum">
              <a:rPr lang="es-MX"/>
              <a:pPr eaLnBrk="1" hangingPunct="1"/>
              <a:t>5</a:t>
            </a:fld>
            <a:endParaRPr lang="es-MX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707630"/>
              </p:ext>
            </p:extLst>
          </p:nvPr>
        </p:nvGraphicFramePr>
        <p:xfrm>
          <a:off x="0" y="857232"/>
          <a:ext cx="8621713" cy="4713926"/>
        </p:xfrm>
        <a:graphic>
          <a:graphicData uri="http://schemas.openxmlformats.org/drawingml/2006/table">
            <a:tbl>
              <a:tblPr/>
              <a:tblGrid>
                <a:gridCol w="1570641"/>
                <a:gridCol w="1389992"/>
                <a:gridCol w="1720943"/>
                <a:gridCol w="595711"/>
                <a:gridCol w="1832214"/>
                <a:gridCol w="576081"/>
                <a:gridCol w="936131"/>
              </a:tblGrid>
              <a:tr h="338286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 smtClean="0"/>
                        <a:t/>
                      </a:r>
                      <a:br>
                        <a:rPr lang="es-MX" sz="1600" dirty="0" smtClean="0"/>
                      </a:b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1" marR="36001" marT="18003" marB="180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470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Estrategia</a:t>
                      </a:r>
                    </a:p>
                  </a:txBody>
                  <a:tcPr marL="36001" marR="36001" marT="18003" marB="18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Riesgo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Ponderación.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</a:tr>
              <a:tr h="3604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Fuente de incertidumbre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de riesgo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6357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Causas que generan la incertidumbre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Valor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n-lt"/>
                          <a:cs typeface="Times New Roman" pitchFamily="18" charset="0"/>
                        </a:rPr>
                        <a:t>Circunstancias o agentes que pueden propiciar la materialización del riesgo</a:t>
                      </a:r>
                      <a:r>
                        <a:rPr lang="es-ES" sz="1200" b="1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es-ES" sz="12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Valor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</a:tr>
              <a:tr h="323901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Realizar Diagnostico Financiero para Evaluar </a:t>
                      </a:r>
                      <a:r>
                        <a:rPr lang="es-ES" sz="11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areas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de Gasto </a:t>
                      </a:r>
                      <a:endParaRPr lang="es-MX" sz="11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Nula</a:t>
                      </a:r>
                      <a:r>
                        <a:rPr lang="es-MX" sz="1100" baseline="0" dirty="0" smtClean="0"/>
                        <a:t> Coordinacion entre Direcciones </a:t>
                      </a:r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Comunicación 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60%</a:t>
                      </a:r>
                      <a:endParaRPr kumimoji="0" lang="es-MX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responsabilidad y </a:t>
                      </a:r>
                      <a:r>
                        <a:rPr kumimoji="0" lang="es-E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cooperacion</a:t>
                      </a: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kumimoji="0" lang="es-MX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30%</a:t>
                      </a:r>
                      <a:endParaRPr kumimoji="0" lang="es-MX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90%</a:t>
                      </a:r>
                      <a:endParaRPr kumimoji="0" lang="es-MX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i="0" u="none" strike="noStrike" cap="none" normalizeH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Elaboracion</a:t>
                      </a:r>
                      <a:r>
                        <a:rPr kumimoji="0" lang="es-ES" sz="1100" i="0" u="none" strike="noStrike" cap="none" normalizeH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e </a:t>
                      </a:r>
                      <a:r>
                        <a:rPr kumimoji="0" lang="es-ES" sz="1100" i="0" u="none" strike="noStrike" cap="none" normalizeH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Integracion</a:t>
                      </a:r>
                      <a:r>
                        <a:rPr kumimoji="0" lang="es-ES" sz="1100" i="0" u="none" strike="noStrike" cap="none" normalizeH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de Presupuestos Financieros</a:t>
                      </a:r>
                    </a:p>
                    <a:p>
                      <a:endParaRPr lang="es-MX" sz="11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Incumplimiento</a:t>
                      </a:r>
                      <a:r>
                        <a:rPr lang="es-MX" sz="1100" baseline="0" dirty="0" smtClean="0"/>
                        <a:t> con los tiempos </a:t>
                      </a:r>
                      <a:endParaRPr lang="es-MX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Retraso en la Publicacion de la Normatividad 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 b="0" dirty="0" smtClean="0">
                          <a:latin typeface="+mn-lt"/>
                        </a:rPr>
                        <a:t>70%</a:t>
                      </a:r>
                      <a:endParaRPr lang="es-MX" sz="11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Intercomunicacion entre Depedencias de Distinto Nivel 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 b="0" dirty="0" smtClean="0">
                          <a:latin typeface="+mn-lt"/>
                        </a:rPr>
                        <a:t>20%</a:t>
                      </a:r>
                      <a:endParaRPr lang="es-MX" sz="11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ES" sz="1100" b="0" dirty="0" smtClean="0">
                          <a:latin typeface="+mn-lt"/>
                        </a:rPr>
                        <a:t>      90%</a:t>
                      </a:r>
                      <a:endParaRPr lang="es-MX" sz="11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36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Cumplir con la Normatividad para la </a:t>
                      </a:r>
                      <a:r>
                        <a:rPr kumimoji="0" lang="es-ES" sz="110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ejecucion</a:t>
                      </a:r>
                      <a:r>
                        <a:rPr kumimoji="0" lang="es-ES" sz="110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el Gasto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kern="12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Falta</a:t>
                      </a:r>
                      <a:r>
                        <a:rPr lang="es-ES_tradnl" sz="1100" baseline="0" dirty="0" smtClean="0"/>
                        <a:t> de </a:t>
                      </a:r>
                      <a:r>
                        <a:rPr lang="es-ES_tradnl" sz="1100" baseline="0" dirty="0" err="1" smtClean="0"/>
                        <a:t>capacitacion</a:t>
                      </a:r>
                      <a:r>
                        <a:rPr lang="es-ES_tradnl" sz="1100" baseline="0" dirty="0" smtClean="0"/>
                        <a:t> de Funcionarios </a:t>
                      </a:r>
                      <a:endParaRPr lang="es-ES_tradnl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Poco</a:t>
                      </a:r>
                      <a:r>
                        <a:rPr lang="es-ES_tradnl" sz="1100" baseline="0" dirty="0" smtClean="0"/>
                        <a:t> </a:t>
                      </a:r>
                      <a:r>
                        <a:rPr lang="es-ES_tradnl" sz="1100" baseline="0" dirty="0" err="1" smtClean="0"/>
                        <a:t>interes</a:t>
                      </a:r>
                      <a:endParaRPr lang="es-ES_tradnl" sz="1100" dirty="0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30%</a:t>
                      </a:r>
                      <a:endParaRPr lang="es-ES_tradnl" sz="1100" dirty="0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Desconocimiento</a:t>
                      </a:r>
                      <a:r>
                        <a:rPr lang="es-ES_tradnl" sz="1100" baseline="0" dirty="0" smtClean="0"/>
                        <a:t> de Responsabilidades</a:t>
                      </a:r>
                      <a:endParaRPr lang="es-ES_tradnl" sz="1100" dirty="0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20%</a:t>
                      </a:r>
                      <a:endParaRPr lang="es-ES_tradnl" sz="1100" dirty="0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_tradnl" sz="1100" dirty="0" smtClean="0"/>
                        <a:t>50%</a:t>
                      </a:r>
                      <a:endParaRPr lang="es-ES_tradnl" sz="1100" dirty="0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368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kern="1200" dirty="0" smtClean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362" name="Text Box 3"/>
          <p:cNvSpPr txBox="1">
            <a:spLocks noChangeArrowheads="1"/>
          </p:cNvSpPr>
          <p:nvPr/>
        </p:nvSpPr>
        <p:spPr bwMode="auto">
          <a:xfrm>
            <a:off x="2196876" y="260648"/>
            <a:ext cx="4751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MX" sz="3200" dirty="0"/>
              <a:t>Evaluación del riesgo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3420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781887"/>
              </p:ext>
            </p:extLst>
          </p:nvPr>
        </p:nvGraphicFramePr>
        <p:xfrm>
          <a:off x="214282" y="1000108"/>
          <a:ext cx="8572560" cy="468323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41736"/>
                <a:gridCol w="2444546"/>
                <a:gridCol w="2143139"/>
                <a:gridCol w="2143139"/>
              </a:tblGrid>
              <a:tr h="543454">
                <a:tc>
                  <a:txBody>
                    <a:bodyPr/>
                    <a:lstStyle/>
                    <a:p>
                      <a:r>
                        <a:rPr lang="es-MX" sz="1000" dirty="0" smtClean="0"/>
                        <a:t>ESTRATEGIAS</a:t>
                      </a:r>
                      <a:r>
                        <a:rPr lang="es-MX" sz="1000" baseline="0" dirty="0" smtClean="0"/>
                        <a:t> </a:t>
                      </a:r>
                      <a:endParaRPr lang="es-MX" sz="1000" dirty="0" smtClean="0"/>
                    </a:p>
                    <a:p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TECNICAS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FINANCIERAS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RECURSOS HUMANOS</a:t>
                      </a:r>
                      <a:endParaRPr lang="es-MX" sz="1100" dirty="0"/>
                    </a:p>
                  </a:txBody>
                  <a:tcPr/>
                </a:tc>
              </a:tr>
              <a:tr h="956744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Realizar Diagnostico Financiero para Evaluar </a:t>
                      </a:r>
                      <a:r>
                        <a:rPr lang="es-ES" sz="11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areas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de Gasto </a:t>
                      </a:r>
                      <a:endParaRPr lang="es-MX" sz="11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Posible</a:t>
                      </a:r>
                      <a:r>
                        <a:rPr lang="es-MX" sz="1100" baseline="0" dirty="0" smtClean="0"/>
                        <a:t> falta de Perfil Academico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Retraso</a:t>
                      </a:r>
                      <a:r>
                        <a:rPr lang="es-MX" sz="1100" baseline="0" dirty="0" smtClean="0"/>
                        <a:t> en Participaciones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Falta</a:t>
                      </a:r>
                      <a:r>
                        <a:rPr lang="es-MX" sz="1100" baseline="0" dirty="0" smtClean="0"/>
                        <a:t> de Personal </a:t>
                      </a:r>
                      <a:endParaRPr lang="es-MX" sz="1100" dirty="0"/>
                    </a:p>
                  </a:txBody>
                  <a:tcPr/>
                </a:tc>
              </a:tr>
              <a:tr h="714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i="0" u="none" strike="noStrike" cap="none" normalizeH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Elaboracion</a:t>
                      </a:r>
                      <a:r>
                        <a:rPr kumimoji="0" lang="es-ES" sz="1100" i="0" u="none" strike="noStrike" cap="none" normalizeH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e </a:t>
                      </a:r>
                      <a:r>
                        <a:rPr kumimoji="0" lang="es-ES" sz="1100" i="0" u="none" strike="noStrike" cap="none" normalizeH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Integracion</a:t>
                      </a:r>
                      <a:r>
                        <a:rPr kumimoji="0" lang="es-ES" sz="1100" i="0" u="none" strike="noStrike" cap="none" normalizeH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de Presupuestos Financieros</a:t>
                      </a:r>
                    </a:p>
                    <a:p>
                      <a:endParaRPr lang="es-MX" sz="1100" dirty="0" smtClean="0"/>
                    </a:p>
                    <a:p>
                      <a:endParaRPr lang="es-MX" sz="11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baseline="0" dirty="0" smtClean="0"/>
                        <a:t>Falta de Cursos de Capacitacion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Reglas</a:t>
                      </a:r>
                      <a:r>
                        <a:rPr lang="es-MX" sz="1100" baseline="0" dirty="0" smtClean="0"/>
                        <a:t> de operación con retraso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Poco</a:t>
                      </a:r>
                      <a:r>
                        <a:rPr lang="es-MX" sz="1100" baseline="0" dirty="0" smtClean="0"/>
                        <a:t> conocimiento del area de gestion</a:t>
                      </a:r>
                      <a:endParaRPr lang="es-MX" sz="1100" dirty="0"/>
                    </a:p>
                  </a:txBody>
                  <a:tcPr/>
                </a:tc>
              </a:tr>
              <a:tr h="92869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Cumplir con la Normatividad para la </a:t>
                      </a:r>
                      <a:r>
                        <a:rPr kumimoji="0" lang="es-ES" sz="120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ejecucion</a:t>
                      </a:r>
                      <a:r>
                        <a:rPr kumimoji="0" lang="es-ES" sz="120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el Gasto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/>
                    </a:p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Retraso</a:t>
                      </a:r>
                      <a:r>
                        <a:rPr lang="es-MX" sz="1100" baseline="0" dirty="0" smtClean="0"/>
                        <a:t> en apertura de reglas de operación de programas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Reglas</a:t>
                      </a:r>
                      <a:r>
                        <a:rPr lang="es-MX" sz="1100" baseline="0" dirty="0" smtClean="0"/>
                        <a:t> de operación con retraso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100" dirty="0" smtClean="0"/>
                        <a:t>Distribucion</a:t>
                      </a:r>
                      <a:r>
                        <a:rPr lang="es-MX" sz="1100" baseline="0" dirty="0" smtClean="0"/>
                        <a:t> de funciones limitada </a:t>
                      </a:r>
                      <a:endParaRPr lang="es-MX" sz="1100" dirty="0"/>
                    </a:p>
                  </a:txBody>
                  <a:tcPr/>
                </a:tc>
              </a:tr>
              <a:tr h="1059494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6 CuadroTexto"/>
          <p:cNvSpPr txBox="1"/>
          <p:nvPr/>
        </p:nvSpPr>
        <p:spPr>
          <a:xfrm>
            <a:off x="3000364" y="357166"/>
            <a:ext cx="295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ANALISIS DE RESTRICCIONES </a:t>
            </a:r>
            <a:endParaRPr lang="es-MX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071802" y="-24"/>
            <a:ext cx="2651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EVALUACION DEL RIESGO </a:t>
            </a:r>
            <a:endParaRPr lang="es-MX" b="1" dirty="0"/>
          </a:p>
        </p:txBody>
      </p:sp>
      <p:sp>
        <p:nvSpPr>
          <p:cNvPr id="5" name="4 Rectángulo"/>
          <p:cNvSpPr/>
          <p:nvPr/>
        </p:nvSpPr>
        <p:spPr>
          <a:xfrm>
            <a:off x="285720" y="357166"/>
            <a:ext cx="8643998" cy="4286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5 CuadroTexto"/>
          <p:cNvSpPr txBox="1"/>
          <p:nvPr/>
        </p:nvSpPr>
        <p:spPr>
          <a:xfrm>
            <a:off x="285720" y="447240"/>
            <a:ext cx="5357850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ORGANO ADMINISTRATIVO: TESORERIA MUNICIPAL </a:t>
            </a:r>
            <a:endParaRPr lang="es-MX" sz="1600" dirty="0"/>
          </a:p>
        </p:txBody>
      </p:sp>
      <p:sp>
        <p:nvSpPr>
          <p:cNvPr id="7" name="6 Rectángulo"/>
          <p:cNvSpPr/>
          <p:nvPr/>
        </p:nvSpPr>
        <p:spPr>
          <a:xfrm>
            <a:off x="285720" y="785794"/>
            <a:ext cx="8643998" cy="35719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7 CuadroTexto"/>
          <p:cNvSpPr txBox="1"/>
          <p:nvPr/>
        </p:nvSpPr>
        <p:spPr>
          <a:xfrm>
            <a:off x="285720" y="785794"/>
            <a:ext cx="8643998" cy="338554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 smtClean="0"/>
              <a:t>OBJETIVO ESTRATEGICO                                                        </a:t>
            </a:r>
            <a:endParaRPr lang="es-MX" sz="1600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6593"/>
              </p:ext>
            </p:extLst>
          </p:nvPr>
        </p:nvGraphicFramePr>
        <p:xfrm>
          <a:off x="285720" y="1071546"/>
          <a:ext cx="8643998" cy="44891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0836"/>
                <a:gridCol w="1260583"/>
                <a:gridCol w="1350625"/>
                <a:gridCol w="858688"/>
                <a:gridCol w="1686634"/>
                <a:gridCol w="1686632"/>
              </a:tblGrid>
              <a:tr h="804502">
                <a:tc>
                  <a:txBody>
                    <a:bodyPr/>
                    <a:lstStyle/>
                    <a:p>
                      <a:r>
                        <a:rPr lang="es-MX" dirty="0" smtClean="0"/>
                        <a:t>ESTRATEGIA 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RIESGO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IMPACTO </a:t>
                      </a:r>
                    </a:p>
                    <a:p>
                      <a:pPr algn="ctr"/>
                      <a:r>
                        <a:rPr lang="es-MX" sz="900" dirty="0" smtClean="0"/>
                        <a:t>CONSECUENCIAS EN CASO DE MATERIALIZAR EL RIESGO </a:t>
                      </a:r>
                      <a:endParaRPr lang="es-MX" sz="9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VALOR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PROBABILIDAD</a:t>
                      </a:r>
                    </a:p>
                    <a:p>
                      <a:pPr algn="ctr"/>
                      <a:r>
                        <a:rPr lang="es-MX" sz="1000" dirty="0" smtClean="0"/>
                        <a:t>CONSIDERACION</a:t>
                      </a:r>
                      <a:r>
                        <a:rPr lang="es-MX" sz="1000" baseline="0" dirty="0" smtClean="0"/>
                        <a:t> PARA DETERMINAR LA PROBABILIDAD </a:t>
                      </a:r>
                      <a:endParaRPr lang="es-MX" sz="10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     VALOR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102466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Realizar Diagnostico Financiero para Evaluar </a:t>
                      </a:r>
                      <a:r>
                        <a:rPr lang="es-ES" sz="1100" dirty="0" err="1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areas</a:t>
                      </a:r>
                      <a:r>
                        <a:rPr lang="es-ES" sz="1100" dirty="0" smtClean="0">
                          <a:solidFill>
                            <a:srgbClr val="000000"/>
                          </a:solidFill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de Gasto </a:t>
                      </a:r>
                      <a:endParaRPr lang="es-MX" sz="11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kern="1200" dirty="0" smtClean="0">
                        <a:solidFill>
                          <a:schemeClr val="dk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aseline="0" dirty="0" smtClean="0"/>
                        <a:t>. </a:t>
                      </a:r>
                      <a:r>
                        <a:rPr lang="es-MX" sz="1000" dirty="0" smtClean="0"/>
                        <a:t>Nula</a:t>
                      </a:r>
                      <a:r>
                        <a:rPr lang="es-MX" sz="1000" baseline="0" dirty="0" smtClean="0"/>
                        <a:t> Coordinacion entre Direcciones </a:t>
                      </a:r>
                      <a:endParaRPr lang="es-MX" sz="1000" dirty="0" smtClean="0"/>
                    </a:p>
                    <a:p>
                      <a:pPr algn="just"/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Que</a:t>
                      </a:r>
                      <a:r>
                        <a:rPr lang="es-MX" sz="1000" baseline="0" dirty="0" smtClean="0"/>
                        <a:t> no exista informacion suficiente para conocer estados financieros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Existen</a:t>
                      </a:r>
                      <a:r>
                        <a:rPr lang="es-MX" sz="1000" baseline="0" dirty="0" smtClean="0"/>
                        <a:t> 5 areas operativas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  <a:tr h="953484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i="0" u="none" strike="noStrike" cap="none" normalizeH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Elaboracion</a:t>
                      </a:r>
                      <a:r>
                        <a:rPr kumimoji="0" lang="es-ES" sz="1100" i="0" u="none" strike="noStrike" cap="none" normalizeH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e </a:t>
                      </a:r>
                      <a:r>
                        <a:rPr kumimoji="0" lang="es-ES" sz="1100" i="0" u="none" strike="noStrike" cap="none" normalizeH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Integracion</a:t>
                      </a:r>
                      <a:r>
                        <a:rPr kumimoji="0" lang="es-ES" sz="1100" i="0" u="none" strike="noStrike" cap="none" normalizeH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de Presupuestos Financieros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dirty="0" smtClean="0"/>
                        <a:t>Aplicación</a:t>
                      </a:r>
                      <a:r>
                        <a:rPr lang="es-MX" sz="1100" baseline="0" dirty="0" smtClean="0"/>
                        <a:t> fortuita del gasto </a:t>
                      </a:r>
                      <a:endParaRPr lang="es-MX" sz="1100" dirty="0" smtClean="0"/>
                    </a:p>
                    <a:p>
                      <a:pPr algn="just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100" dirty="0" smtClean="0"/>
                        <a:t>Falta</a:t>
                      </a:r>
                      <a:r>
                        <a:rPr lang="es-MX" sz="1100" baseline="0" dirty="0" smtClean="0"/>
                        <a:t> de Equidad en aplicación del gasto </a:t>
                      </a:r>
                      <a:endParaRPr lang="es-MX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De</a:t>
                      </a:r>
                      <a:r>
                        <a:rPr lang="es-MX" sz="1000" baseline="0" dirty="0" smtClean="0"/>
                        <a:t> que  no se descuiden areas estrategicas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  <a:tr h="113226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10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Cumplir con la Normatividad para la </a:t>
                      </a:r>
                      <a:r>
                        <a:rPr kumimoji="0" lang="es-ES" sz="110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ejecucion</a:t>
                      </a:r>
                      <a:r>
                        <a:rPr kumimoji="0" lang="es-ES" sz="110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 el Gasto 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2800" kern="1200" dirty="0" smtClean="0"/>
                    </a:p>
                    <a:p>
                      <a:endParaRPr lang="es-ES_tradnl" dirty="0" smtClean="0"/>
                    </a:p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00" dirty="0" smtClean="0"/>
                        <a:t>Falta</a:t>
                      </a:r>
                      <a:r>
                        <a:rPr lang="es-ES_tradnl" sz="1000" baseline="0" dirty="0" smtClean="0"/>
                        <a:t> de </a:t>
                      </a:r>
                      <a:r>
                        <a:rPr lang="es-ES_tradnl" sz="1000" baseline="0" dirty="0" err="1" smtClean="0"/>
                        <a:t>capacitacion</a:t>
                      </a:r>
                      <a:r>
                        <a:rPr lang="es-ES_tradnl" sz="1000" baseline="0" dirty="0" smtClean="0"/>
                        <a:t> de Funcionarios </a:t>
                      </a:r>
                      <a:endParaRPr lang="es-ES_tradnl" sz="1000" dirty="0" smtClean="0"/>
                    </a:p>
                    <a:p>
                      <a:pPr algn="just"/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No</a:t>
                      </a:r>
                      <a:r>
                        <a:rPr lang="es-MX" sz="1000" baseline="0" dirty="0" smtClean="0"/>
                        <a:t> complir con los tiempos que nos marcan para entrega de cuenta publica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/>
                        <a:t>De</a:t>
                      </a:r>
                      <a:r>
                        <a:rPr lang="es-MX" sz="1000" baseline="0" dirty="0" smtClean="0"/>
                        <a:t> que no se entregue en tiempo y forma </a:t>
                      </a:r>
                      <a:endParaRPr lang="es-MX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3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4 Conector recto"/>
          <p:cNvCxnSpPr/>
          <p:nvPr/>
        </p:nvCxnSpPr>
        <p:spPr>
          <a:xfrm rot="5400000">
            <a:off x="429390" y="2857496"/>
            <a:ext cx="3428230" cy="794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2143108" y="4572008"/>
            <a:ext cx="3786214" cy="158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2500298" y="142852"/>
            <a:ext cx="2857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/>
              <a:t>MAPA DE RIESGO </a:t>
            </a:r>
            <a:endParaRPr lang="es-MX" sz="2800" b="1" dirty="0"/>
          </a:p>
        </p:txBody>
      </p:sp>
      <p:sp>
        <p:nvSpPr>
          <p:cNvPr id="14" name="13 CuadroTexto"/>
          <p:cNvSpPr txBox="1"/>
          <p:nvPr/>
        </p:nvSpPr>
        <p:spPr>
          <a:xfrm rot="16200000">
            <a:off x="473891" y="2477469"/>
            <a:ext cx="1850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000" b="1" dirty="0" smtClean="0"/>
              <a:t>PROBABILIDAD</a:t>
            </a:r>
            <a:r>
              <a:rPr lang="es-MX" dirty="0" smtClean="0"/>
              <a:t> </a:t>
            </a:r>
            <a:endParaRPr lang="es-MX" dirty="0"/>
          </a:p>
        </p:txBody>
      </p:sp>
      <p:sp>
        <p:nvSpPr>
          <p:cNvPr id="15" name="14 CuadroTexto"/>
          <p:cNvSpPr txBox="1"/>
          <p:nvPr/>
        </p:nvSpPr>
        <p:spPr>
          <a:xfrm>
            <a:off x="3000364" y="5072074"/>
            <a:ext cx="1500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smtClean="0"/>
              <a:t>IMPACTO</a:t>
            </a:r>
            <a:r>
              <a:rPr lang="es-MX" sz="2400" b="1" dirty="0" smtClean="0"/>
              <a:t> </a:t>
            </a:r>
            <a:endParaRPr lang="es-MX" sz="2400" b="1" dirty="0"/>
          </a:p>
        </p:txBody>
      </p:sp>
      <p:sp>
        <p:nvSpPr>
          <p:cNvPr id="16" name="15 CuadroTexto"/>
          <p:cNvSpPr txBox="1"/>
          <p:nvPr/>
        </p:nvSpPr>
        <p:spPr>
          <a:xfrm rot="16200000">
            <a:off x="-162106" y="2376631"/>
            <a:ext cx="3929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   1   2   3   4   5   6   7   8   9  10 </a:t>
            </a:r>
            <a:endParaRPr lang="es-MX" sz="24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357422" y="4572008"/>
            <a:ext cx="4000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 smtClean="0"/>
              <a:t>1   2   3   4    5   6   7   8   9   10 </a:t>
            </a:r>
            <a:endParaRPr lang="es-MX" sz="2400" b="1" dirty="0"/>
          </a:p>
        </p:txBody>
      </p:sp>
      <p:graphicFrame>
        <p:nvGraphicFramePr>
          <p:cNvPr id="18" name="17 Tabla"/>
          <p:cNvGraphicFramePr>
            <a:graphicFrameLocks noGrp="1"/>
          </p:cNvGraphicFramePr>
          <p:nvPr/>
        </p:nvGraphicFramePr>
        <p:xfrm>
          <a:off x="2143108" y="928670"/>
          <a:ext cx="364334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  <a:gridCol w="364334"/>
              </a:tblGrid>
              <a:tr h="344329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  <a:tr h="344329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10 Elipse"/>
          <p:cNvSpPr/>
          <p:nvPr/>
        </p:nvSpPr>
        <p:spPr>
          <a:xfrm flipV="1">
            <a:off x="3117614" y="3383289"/>
            <a:ext cx="123007" cy="275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21 Elipse"/>
          <p:cNvSpPr/>
          <p:nvPr/>
        </p:nvSpPr>
        <p:spPr>
          <a:xfrm>
            <a:off x="3057243" y="3431499"/>
            <a:ext cx="142876" cy="14287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23 Elipse"/>
          <p:cNvSpPr/>
          <p:nvPr/>
        </p:nvSpPr>
        <p:spPr>
          <a:xfrm>
            <a:off x="3195427" y="3441835"/>
            <a:ext cx="142876" cy="14287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25 CuadroTexto"/>
          <p:cNvSpPr txBox="1"/>
          <p:nvPr/>
        </p:nvSpPr>
        <p:spPr>
          <a:xfrm>
            <a:off x="642910" y="5643578"/>
            <a:ext cx="814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 smtClean="0"/>
              <a:t>En nuestro mapa de riesgo podemos ver por la ubicación, que existen riesgos que deben se atendidos de manera inmediata. </a:t>
            </a:r>
            <a:endParaRPr lang="es-MX" sz="1400" b="1" dirty="0"/>
          </a:p>
        </p:txBody>
      </p:sp>
      <p:cxnSp>
        <p:nvCxnSpPr>
          <p:cNvPr id="28" name="27 Conector recto"/>
          <p:cNvCxnSpPr/>
          <p:nvPr/>
        </p:nvCxnSpPr>
        <p:spPr>
          <a:xfrm rot="5400000">
            <a:off x="2178032" y="2750339"/>
            <a:ext cx="364333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 rot="10800000" flipV="1">
            <a:off x="2143110" y="2786058"/>
            <a:ext cx="3643337" cy="1031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500298" y="1643050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ATENCIÓN 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PERIÓDICA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4074757" y="1643866"/>
            <a:ext cx="1328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ATENCIÓN </a:t>
            </a:r>
          </a:p>
          <a:p>
            <a:r>
              <a:rPr lang="es-MX" b="1" dirty="0" smtClean="0">
                <a:solidFill>
                  <a:srgbClr val="FF0000"/>
                </a:solidFill>
              </a:rPr>
              <a:t>INMEDIATA 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2247221" y="2895301"/>
            <a:ext cx="176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CONTROLADOS  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4000496" y="3000372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SEGUIMIENTO </a:t>
            </a:r>
            <a:endParaRPr lang="es-MX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57554" y="71414"/>
            <a:ext cx="250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PLAN DE CONTIGENCIA  </a:t>
            </a:r>
            <a:endParaRPr lang="es-MX" b="1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944658"/>
              </p:ext>
            </p:extLst>
          </p:nvPr>
        </p:nvGraphicFramePr>
        <p:xfrm>
          <a:off x="285718" y="425243"/>
          <a:ext cx="8501124" cy="3933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281"/>
                <a:gridCol w="1914511"/>
                <a:gridCol w="2336051"/>
                <a:gridCol w="2125281"/>
              </a:tblGrid>
              <a:tr h="623981"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INDICADOR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RIESGO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RESTRICCIONES 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dirty="0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PLAN DE CONTIGENCIA </a:t>
                      </a:r>
                      <a:endParaRPr lang="es-MX" sz="1100" dirty="0">
                        <a:solidFill>
                          <a:schemeClr val="bg1">
                            <a:lumMod val="9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9581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Numero</a:t>
                      </a:r>
                      <a:r>
                        <a:rPr lang="es-MX" sz="1000" kern="1200" baseline="0" dirty="0" smtClean="0">
                          <a:latin typeface="Arial" pitchFamily="34" charset="0"/>
                          <a:cs typeface="Arial" pitchFamily="34" charset="0"/>
                        </a:rPr>
                        <a:t> de Obras Realizadas</a:t>
                      </a:r>
                      <a:endParaRPr lang="es-MX" sz="1000" kern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Que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no apliquen según las Priorizaciones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Falta de recurso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900" b="1" baseline="0" dirty="0" smtClean="0">
                          <a:latin typeface="Arial" pitchFamily="34" charset="0"/>
                          <a:cs typeface="Arial" pitchFamily="34" charset="0"/>
                        </a:rPr>
                        <a:t>Durante: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Gestion ante Dependencias </a:t>
                      </a:r>
                    </a:p>
                    <a:p>
                      <a:pPr algn="just"/>
                      <a:endParaRPr lang="es-MX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="1" baseline="0" dirty="0" smtClean="0">
                          <a:latin typeface="Arial" pitchFamily="34" charset="0"/>
                          <a:cs typeface="Arial" pitchFamily="34" charset="0"/>
                        </a:rPr>
                        <a:t>Después:</a:t>
                      </a:r>
                      <a:r>
                        <a:rPr lang="es-MX" sz="900" baseline="0" dirty="0" smtClean="0">
                          <a:latin typeface="Arial" pitchFamily="34" charset="0"/>
                          <a:cs typeface="Arial" pitchFamily="34" charset="0"/>
                        </a:rPr>
                        <a:t> Solicitud de mayores recursos para la aplicación de Obras </a:t>
                      </a:r>
                    </a:p>
                    <a:p>
                      <a:pPr algn="just"/>
                      <a:endParaRPr lang="es-MX" sz="900" baseline="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9019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 smtClean="0">
                          <a:latin typeface="Arial" pitchFamily="34" charset="0"/>
                          <a:cs typeface="Arial" pitchFamily="34" charset="0"/>
                        </a:rPr>
                        <a:t>Numero</a:t>
                      </a:r>
                      <a:r>
                        <a:rPr lang="es-MX" sz="1000" kern="1200" baseline="0" dirty="0" smtClean="0">
                          <a:latin typeface="Arial" pitchFamily="34" charset="0"/>
                          <a:cs typeface="Arial" pitchFamily="34" charset="0"/>
                        </a:rPr>
                        <a:t> de Proyectos Realizados </a:t>
                      </a:r>
                      <a:endParaRPr lang="es-MX" sz="1000" kern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Que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no se aplique según normatividad </a:t>
                      </a: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 .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Falta de Capacitacion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s-MX" sz="10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="1" dirty="0" smtClean="0">
                          <a:latin typeface="Arial" pitchFamily="34" charset="0"/>
                          <a:cs typeface="Arial" pitchFamily="34" charset="0"/>
                        </a:rPr>
                        <a:t>Durante</a:t>
                      </a:r>
                      <a:r>
                        <a:rPr lang="es-MX" sz="900" b="1" baseline="0" dirty="0" smtClean="0">
                          <a:latin typeface="Arial" pitchFamily="34" charset="0"/>
                          <a:cs typeface="Arial" pitchFamily="34" charset="0"/>
                        </a:rPr>
                        <a:t>: </a:t>
                      </a:r>
                      <a:r>
                        <a:rPr lang="es-MX" sz="900" b="0" baseline="0" dirty="0" smtClean="0">
                          <a:latin typeface="Arial" pitchFamily="34" charset="0"/>
                          <a:cs typeface="Arial" pitchFamily="34" charset="0"/>
                        </a:rPr>
                        <a:t>Solicitar capacitacion ante organizanimso afines a  la aplicación de recursos </a:t>
                      </a:r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s-MX" sz="900" b="1" dirty="0" smtClean="0">
                          <a:latin typeface="Arial" pitchFamily="34" charset="0"/>
                          <a:cs typeface="Arial" pitchFamily="34" charset="0"/>
                        </a:rPr>
                        <a:t>Despues:</a:t>
                      </a:r>
                      <a:r>
                        <a:rPr lang="es-MX" sz="900" b="0" dirty="0" smtClean="0">
                          <a:latin typeface="Arial" pitchFamily="34" charset="0"/>
                          <a:cs typeface="Arial" pitchFamily="34" charset="0"/>
                        </a:rPr>
                        <a:t>Mantener</a:t>
                      </a:r>
                      <a:r>
                        <a:rPr lang="es-MX" sz="900" b="0" baseline="0" dirty="0" smtClean="0">
                          <a:latin typeface="Arial" pitchFamily="34" charset="0"/>
                          <a:cs typeface="Arial" pitchFamily="34" charset="0"/>
                        </a:rPr>
                        <a:t> permanentemente evaluaciones 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  <a:tr h="1299652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baseline="0" dirty="0" smtClean="0">
                          <a:latin typeface="Arial" pitchFamily="34" charset="0"/>
                          <a:cs typeface="Arial" pitchFamily="34" charset="0"/>
                        </a:rPr>
                        <a:t>Conocimiento de la Sociedad del Gasto Eejercido  </a:t>
                      </a:r>
                      <a:endParaRPr lang="es-MX" sz="1000" kern="12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Que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la sociedad no conozca la aplicación de los recursos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dirty="0" smtClean="0">
                          <a:latin typeface="Arial" pitchFamily="34" charset="0"/>
                          <a:cs typeface="Arial" pitchFamily="34" charset="0"/>
                        </a:rPr>
                        <a:t>Acceso</a:t>
                      </a:r>
                      <a:r>
                        <a:rPr lang="es-MX" sz="1000" baseline="0" dirty="0" smtClean="0">
                          <a:latin typeface="Arial" pitchFamily="34" charset="0"/>
                          <a:cs typeface="Arial" pitchFamily="34" charset="0"/>
                        </a:rPr>
                        <a:t> a internet y medios impresos </a:t>
                      </a:r>
                      <a:endParaRPr lang="es-MX" sz="1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900" b="1" dirty="0" smtClean="0">
                          <a:latin typeface="Arial" pitchFamily="34" charset="0"/>
                          <a:cs typeface="Arial" pitchFamily="34" charset="0"/>
                        </a:rPr>
                        <a:t>Durante:</a:t>
                      </a:r>
                      <a:r>
                        <a:rPr lang="es-MX" sz="900" b="1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s-MX" sz="900" b="0" baseline="0" dirty="0" smtClean="0">
                          <a:latin typeface="Arial" pitchFamily="34" charset="0"/>
                          <a:cs typeface="Arial" pitchFamily="34" charset="0"/>
                        </a:rPr>
                        <a:t>Promover campañas de difusion </a:t>
                      </a:r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s-MX" sz="900" dirty="0" smtClean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r>
                        <a:rPr lang="es-MX" sz="900" b="1" dirty="0" smtClean="0">
                          <a:latin typeface="Arial" pitchFamily="34" charset="0"/>
                          <a:cs typeface="Arial" pitchFamily="34" charset="0"/>
                        </a:rPr>
                        <a:t>Después: </a:t>
                      </a:r>
                      <a:r>
                        <a:rPr lang="es-MX" sz="900" b="0" dirty="0" smtClean="0">
                          <a:latin typeface="Arial" pitchFamily="34" charset="0"/>
                          <a:cs typeface="Arial" pitchFamily="34" charset="0"/>
                        </a:rPr>
                        <a:t>Dar</a:t>
                      </a:r>
                      <a:r>
                        <a:rPr lang="es-MX" sz="900" b="0" baseline="0" dirty="0" smtClean="0">
                          <a:latin typeface="Arial" pitchFamily="34" charset="0"/>
                          <a:cs typeface="Arial" pitchFamily="34" charset="0"/>
                        </a:rPr>
                        <a:t> a conocer los numeros de informacion, paginas de internet y medios donde se manifiesta la informacion. </a:t>
                      </a:r>
                      <a:endParaRPr lang="es-MX" sz="9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657</Words>
  <Application>Microsoft Macintosh PowerPoint</Application>
  <PresentationFormat>Presentación en pantalla (4:3)</PresentationFormat>
  <Paragraphs>186</Paragraphs>
  <Slides>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Proteccion Civil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Proteccion Civil</dc:creator>
  <cp:lastModifiedBy>Usuario de Microsoft Office</cp:lastModifiedBy>
  <cp:revision>80</cp:revision>
  <dcterms:created xsi:type="dcterms:W3CDTF">2015-11-10T16:02:12Z</dcterms:created>
  <dcterms:modified xsi:type="dcterms:W3CDTF">2016-05-05T02:37:12Z</dcterms:modified>
</cp:coreProperties>
</file>