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1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_rels/presentation.xml.rels" ContentType="application/vnd.openxmlformats-package.relationships+xml"/>
  <Override PartName="/ppt/media/image29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11.png" ContentType="image/png"/>
  <Override PartName="/ppt/media/image17.png" ContentType="image/png"/>
  <Override PartName="/ppt/media/image8.png" ContentType="image/png"/>
  <Override PartName="/ppt/media/image3.png" ContentType="image/png"/>
  <Override PartName="/ppt/media/image12.png" ContentType="image/png"/>
  <Override PartName="/ppt/media/image18.png" ContentType="image/png"/>
  <Override PartName="/ppt/media/image9.png" ContentType="image/png"/>
  <Override PartName="/ppt/media/image4.png" ContentType="image/png"/>
  <Override PartName="/ppt/media/image13.png" ContentType="image/png"/>
  <Override PartName="/ppt/media/image30.png" ContentType="image/png"/>
  <Override PartName="/ppt/media/image28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20.png" ContentType="image/png"/>
  <Override PartName="/ppt/media/image2.jpeg" ContentType="image/jpe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14.svg" ContentType="image/svg"/>
  <Override PartName="/ppt/media/image2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61" r:id="rId7"/>
    <p:sldMasterId id="2147483663" r:id="rId8"/>
    <p:sldMasterId id="2147483665" r:id="rId9"/>
    <p:sldMasterId id="2147483667" r:id="rId10"/>
    <p:sldMasterId id="2147483669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8.xml"/><Relationship Id="rId8" Type="http://schemas.openxmlformats.org/officeDocument/2006/relationships/slideMaster" Target="slideMasters/slideMaster9.xml"/><Relationship Id="rId9" Type="http://schemas.openxmlformats.org/officeDocument/2006/relationships/slideMaster" Target="slideMasters/slideMaster10.xml"/><Relationship Id="rId10" Type="http://schemas.openxmlformats.org/officeDocument/2006/relationships/slideMaster" Target="slideMasters/slideMaster11.xml"/><Relationship Id="rId11" Type="http://schemas.openxmlformats.org/officeDocument/2006/relationships/slideMaster" Target="slideMasters/slideMaster12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move the slide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PlaceHolder 4"/>
          <p:cNvSpPr>
            <a:spLocks noGrp="1"/>
          </p:cNvSpPr>
          <p:nvPr>
            <p:ph type="dt" idx="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PlaceHolder 5"/>
          <p:cNvSpPr>
            <a:spLocks noGrp="1"/>
          </p:cNvSpPr>
          <p:nvPr>
            <p:ph type="ftr" idx="1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PlaceHolder 6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30D3987-14DE-4F9E-814C-2B064F2D291B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380880" y="685800"/>
            <a:ext cx="6095160" cy="342828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We want to introduce the concept/ proposed model of the paper deep kernel learning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12FEA2-EA6B-4378-8707-5AC2A3597C5B}" type="slidenum">
              <a:rPr b="0" lang="de-DE" sz="1200" strike="noStrike" u="none">
                <a:solidFill>
                  <a:srgbClr val="000000"/>
                </a:solidFill>
                <a:effectLst/>
                <a:uFillTx/>
                <a:latin typeface="Arial"/>
                <a:ea typeface="+mn-e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Spectral mixing kernel function: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Mathematical interpretation: augmentation of the kernel function with a transformation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Either simple DNN with ininite wide final layer: nice to include some prior beliefs about the data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000000"/>
              </a:buClr>
              <a:buFont typeface="Wingdings" charset="2"/>
              <a:buChar char=""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Or learnable complex kernel function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Backpropagating a RMSE through an ininite width layer could pose some challenges we need a different approach to training.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Also: we are doing probabilistic machine learning and just comparing the error of one point to a probabilistic distribution wouldnt make much sense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6417E04-893E-42BD-9DEF-3863C9AC390A}" type="slidenum">
              <a: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Determinat of the covariance matrix punishes over complex functions, so we already have some regularization against overfitting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Scaled inverse matrix basically measures the fit of the model to the function we want to approximate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Gradient decent to minimize: we just partially derive in resepect to the hyperparameters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A07C902-ECBF-442B-9198-7086EB8F603B}" type="slidenum">
              <a: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Because of some smart assumptions and picking the right points we get a diagonal matrix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 is depending on the choice of kernel functions (parameters and calculations) as well as the neural network (how much does the datapoints get reduced in dimensionality etc.)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DABE166-5BAE-42D3-A3CE-4B1386E703C3}" type="slidenum">
              <a: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Dependent: typically some form of matrix that gets combined with the kernel function (intuitive: multiplied with the cov matrix)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ADB1531-A8B9-4FEC-8112-6ED6B5762316}" type="slidenum">
              <a: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703560" cy="377172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2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Great theory and concept, but does it work in practice? :D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Because of KISS-GP Covariance matrix good scaling (typically you would have to invert the matrix …. Better because of?)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Different sizes and complexity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Seen: best results are marked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Runtime optimal with KISS GP almost linear? Depending on the kernel -&gt; more parameters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Generally better: RMSE although seems to be low ist quite a significant change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Really interesting way in probabilistic machine learning to include some prior believes</a:t>
            </a: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	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72480" cy="502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43AB44E-8265-4B91-A8F6-E9EF8E07C692}" type="slidenum">
              <a:rPr b="0" lang="de-DE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+mn-ea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4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4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4.png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4.png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<Relationship Id="rId2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jpeg"/><Relationship Id="rId3" Type="http://schemas.openxmlformats.org/officeDocument/2006/relationships/image" Target="../media/image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jpeg"/><Relationship Id="rId3" Type="http://schemas.openxmlformats.org/officeDocument/2006/relationships/image" Target="../media/image1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2.jpeg"/><Relationship Id="rId3" Type="http://schemas.openxmlformats.org/officeDocument/2006/relationships/image" Target="../media/image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foli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Bild 9" descr=""/>
          <p:cNvPicPr/>
          <p:nvPr/>
        </p:nvPicPr>
        <p:blipFill>
          <a:blip r:embed="rId2"/>
          <a:stretch/>
        </p:blipFill>
        <p:spPr>
          <a:xfrm>
            <a:off x="5639040" y="0"/>
            <a:ext cx="3523680" cy="5157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Bild 10" descr=""/>
          <p:cNvPicPr/>
          <p:nvPr/>
        </p:nvPicPr>
        <p:blipFill>
          <a:blip r:embed="rId3"/>
          <a:stretch/>
        </p:blipFill>
        <p:spPr>
          <a:xfrm>
            <a:off x="0" y="5040"/>
            <a:ext cx="3428280" cy="1441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365400" y="2024640"/>
            <a:ext cx="7984080" cy="6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</a:t>
            </a:r>
            <a:r>
              <a:rPr b="0" lang="de-DE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title text format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 und Inhalt - 2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D0492D4-2B46-48ED-A708-5B868F400E2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ild mit Bildunt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E37626-CB69-45AD-BA9E-2DB5FE955A9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5434C9B-22D3-4BDE-B82A-3EB0B1EC4D9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 Diagramm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76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Textfeld 7"/>
          <p:cNvSpPr/>
          <p:nvPr/>
        </p:nvSpPr>
        <p:spPr>
          <a:xfrm>
            <a:off x="457200" y="22680"/>
            <a:ext cx="7817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78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79" name="Textfeld 1"/>
          <p:cNvSpPr/>
          <p:nvPr/>
        </p:nvSpPr>
        <p:spPr>
          <a:xfrm>
            <a:off x="1154520" y="4837320"/>
            <a:ext cx="6784920" cy="2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 </a:t>
            </a:r>
            <a:r>
              <a:rPr b="0" lang="de-DE" sz="9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Lambert-Hartmann,</a:t>
            </a: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80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81" name="PlaceHolder 1"/>
          <p:cNvSpPr>
            <a:spLocks noGrp="1"/>
          </p:cNvSpPr>
          <p:nvPr>
            <p:ph type="sldNum" idx="5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ADF1725-0AD2-4745-8F36-EC6D571A63F0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85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Textfeld 7"/>
          <p:cNvSpPr/>
          <p:nvPr/>
        </p:nvSpPr>
        <p:spPr>
          <a:xfrm>
            <a:off x="457200" y="22680"/>
            <a:ext cx="7817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87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88" name="Textfeld 1"/>
          <p:cNvSpPr/>
          <p:nvPr/>
        </p:nvSpPr>
        <p:spPr>
          <a:xfrm>
            <a:off x="1154520" y="4837320"/>
            <a:ext cx="6784920" cy="2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 </a:t>
            </a:r>
            <a:r>
              <a:rPr b="0" lang="de-DE" sz="9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Lambert-Hartmann,</a:t>
            </a: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89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65400" y="2024640"/>
            <a:ext cx="7984080" cy="6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6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5F374BF-93A3-453B-836E-D7E20D7F7EA3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el und Inhalt mit Untertitel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94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5" name="Textfeld 7"/>
          <p:cNvSpPr/>
          <p:nvPr/>
        </p:nvSpPr>
        <p:spPr>
          <a:xfrm>
            <a:off x="457200" y="22680"/>
            <a:ext cx="7817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96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97" name="Textfeld 1"/>
          <p:cNvSpPr/>
          <p:nvPr/>
        </p:nvSpPr>
        <p:spPr>
          <a:xfrm>
            <a:off x="1154520" y="4837320"/>
            <a:ext cx="6784920" cy="2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 </a:t>
            </a:r>
            <a:r>
              <a:rPr b="0" lang="de-DE" sz="9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Lambert-Hartmann,</a:t>
            </a: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98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3392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Titelmasterformat durch Klicken bearbeiten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17120"/>
            <a:ext cx="8233920" cy="2985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70000" indent="-270000" defTabSz="914400">
              <a:lnSpc>
                <a:spcPct val="90000"/>
              </a:lnSpc>
              <a:spcBef>
                <a:spcPts val="1001"/>
              </a:spcBef>
              <a:buClr>
                <a:srgbClr val="d8413e"/>
              </a:buClr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Formatvorlagen des Textmasters bearbeiten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714240" indent="-257040" defTabSz="914400">
              <a:lnSpc>
                <a:spcPct val="90000"/>
              </a:lnSpc>
              <a:spcBef>
                <a:spcPts val="499"/>
              </a:spcBef>
              <a:buClr>
                <a:srgbClr val="d8413e"/>
              </a:buClr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Zweite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60640" indent="-246240" defTabSz="914400">
              <a:lnSpc>
                <a:spcPct val="90000"/>
              </a:lnSpc>
              <a:spcBef>
                <a:spcPts val="499"/>
              </a:spcBef>
              <a:buClr>
                <a:srgbClr val="d8413e"/>
              </a:buClr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Dritte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17840" indent="-246240" defTabSz="914400">
              <a:lnSpc>
                <a:spcPct val="90000"/>
              </a:lnSpc>
              <a:spcBef>
                <a:spcPts val="499"/>
              </a:spcBef>
              <a:buClr>
                <a:srgbClr val="d8413e"/>
              </a:buClr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Vierte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63880" indent="-235080" defTabSz="914400">
              <a:lnSpc>
                <a:spcPct val="90000"/>
              </a:lnSpc>
              <a:spcBef>
                <a:spcPts val="499"/>
              </a:spcBef>
              <a:buClr>
                <a:srgbClr val="d8413e"/>
              </a:buClr>
              <a:buFont typeface="Symbol" charset="2"/>
              <a:buChar char=""/>
            </a:pPr>
            <a:r>
              <a:rPr b="0" lang="de-DE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Fünfte Ebene</a:t>
            </a:r>
            <a:endParaRPr b="0" lang="de-DE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1126080"/>
            <a:ext cx="8233920" cy="377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d8413e"/>
              </a:buClr>
              <a:buFont typeface="Arial"/>
              <a:buChar char="•"/>
            </a:pPr>
            <a:r>
              <a:rPr b="0" lang="de-DE" sz="14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Formatvorlagen des Textmasters bearbeiten</a:t>
            </a:r>
            <a:endParaRPr b="0" lang="de-DE" sz="1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sldNum" idx="7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8F7EF15-944A-43D5-9B0E-0BDF73558ED8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1 Diagramm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104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5" name="Textfeld 7"/>
          <p:cNvSpPr/>
          <p:nvPr/>
        </p:nvSpPr>
        <p:spPr>
          <a:xfrm>
            <a:off x="457200" y="22680"/>
            <a:ext cx="7817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6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07" name="Textfeld 1"/>
          <p:cNvSpPr/>
          <p:nvPr/>
        </p:nvSpPr>
        <p:spPr>
          <a:xfrm>
            <a:off x="1154520" y="4837320"/>
            <a:ext cx="6784920" cy="2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 </a:t>
            </a:r>
            <a:r>
              <a:rPr b="0" lang="de-DE" sz="9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Lambert-Hartmann,</a:t>
            </a: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8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9240" cy="758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de-DE" sz="44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Titelmasterformat durch Klicken bearbeiten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4368960"/>
            <a:ext cx="8229240" cy="329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1000" strike="noStrike" u="none">
                <a:solidFill>
                  <a:schemeClr val="dk1">
                    <a:lumMod val="50000"/>
                    <a:lumOff val="50000"/>
                  </a:schemeClr>
                </a:solidFill>
                <a:effectLst/>
                <a:uFillTx/>
                <a:latin typeface="Arial"/>
                <a:ea typeface="DejaVu Sans"/>
              </a:rPr>
              <a:t>Formatvorlagen des Textmasters bearbeiten</a:t>
            </a:r>
            <a:endParaRPr b="0" lang="de-DE" sz="1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57200" y="1229040"/>
            <a:ext cx="8229240" cy="306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Diagramm durch Klicken auf Symbol hinzufügen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112" name="Gerade Verbindung 10"/>
          <p:cNvCxnSpPr/>
          <p:nvPr/>
        </p:nvCxnSpPr>
        <p:spPr>
          <a:xfrm>
            <a:off x="457200" y="4713480"/>
            <a:ext cx="8229960" cy="360"/>
          </a:xfrm>
          <a:prstGeom prst="straightConnector1">
            <a:avLst/>
          </a:prstGeom>
          <a:ln w="3175">
            <a:solidFill>
              <a:srgbClr val="d8413e"/>
            </a:solidFill>
          </a:ln>
        </p:spPr>
      </p:cxnSp>
      <p:sp>
        <p:nvSpPr>
          <p:cNvPr id="113" name="PlaceHolder 4"/>
          <p:cNvSpPr>
            <a:spLocks noGrp="1"/>
          </p:cNvSpPr>
          <p:nvPr>
            <p:ph type="sldNum" idx="8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2FBF925-9F60-4BB3-B735-48C135F33171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115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6" name="Textfeld 7"/>
          <p:cNvSpPr/>
          <p:nvPr/>
        </p:nvSpPr>
        <p:spPr>
          <a:xfrm>
            <a:off x="457200" y="22680"/>
            <a:ext cx="7817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7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18" name="Textfeld 1"/>
          <p:cNvSpPr/>
          <p:nvPr/>
        </p:nvSpPr>
        <p:spPr>
          <a:xfrm>
            <a:off x="1154520" y="4837320"/>
            <a:ext cx="6784920" cy="2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 </a:t>
            </a:r>
            <a:r>
              <a:rPr b="0" lang="de-DE" sz="9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Lambert-Hartmann,</a:t>
            </a: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9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120" name="PlaceHolder 1"/>
          <p:cNvSpPr>
            <a:spLocks noGrp="1"/>
          </p:cNvSpPr>
          <p:nvPr>
            <p:ph type="body"/>
          </p:nvPr>
        </p:nvSpPr>
        <p:spPr>
          <a:xfrm>
            <a:off x="8640" y="8640"/>
            <a:ext cx="9135000" cy="513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Click icon to add picture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9" descr=""/>
          <p:cNvPicPr/>
          <p:nvPr/>
        </p:nvPicPr>
        <p:blipFill>
          <a:blip r:embed="rId2"/>
          <a:stretch/>
        </p:blipFill>
        <p:spPr>
          <a:xfrm>
            <a:off x="5639040" y="0"/>
            <a:ext cx="3523680" cy="5157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Bild 10" descr=""/>
          <p:cNvPicPr/>
          <p:nvPr/>
        </p:nvPicPr>
        <p:blipFill>
          <a:blip r:embed="rId3"/>
          <a:stretch/>
        </p:blipFill>
        <p:spPr>
          <a:xfrm>
            <a:off x="0" y="5040"/>
            <a:ext cx="3428280" cy="1441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5400" y="2024640"/>
            <a:ext cx="7984080" cy="6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Zwischenfolie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Zwischen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ild (formatfülle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Vielen Dank!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 10" descr=""/>
          <p:cNvPicPr/>
          <p:nvPr/>
        </p:nvPicPr>
        <p:blipFill>
          <a:blip r:embed="rId2"/>
          <a:stretch/>
        </p:blipFill>
        <p:spPr>
          <a:xfrm>
            <a:off x="0" y="5040"/>
            <a:ext cx="3428280" cy="1441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4" name="Bild 9" descr=""/>
          <p:cNvPicPr/>
          <p:nvPr/>
        </p:nvPicPr>
        <p:blipFill>
          <a:blip r:embed="rId3"/>
          <a:stretch/>
        </p:blipFill>
        <p:spPr>
          <a:xfrm>
            <a:off x="5648760" y="0"/>
            <a:ext cx="3523680" cy="5157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65400" y="2024640"/>
            <a:ext cx="7984080" cy="6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Bild 10" descr=""/>
          <p:cNvPicPr/>
          <p:nvPr/>
        </p:nvPicPr>
        <p:blipFill>
          <a:blip r:embed="rId2"/>
          <a:stretch/>
        </p:blipFill>
        <p:spPr>
          <a:xfrm>
            <a:off x="0" y="5040"/>
            <a:ext cx="3428280" cy="1441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8" name="Bild 9" descr=""/>
          <p:cNvPicPr/>
          <p:nvPr/>
        </p:nvPicPr>
        <p:blipFill>
          <a:blip r:embed="rId3"/>
          <a:stretch/>
        </p:blipFill>
        <p:spPr>
          <a:xfrm>
            <a:off x="5648760" y="0"/>
            <a:ext cx="3523680" cy="5157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Bild 10" descr=""/>
          <p:cNvPicPr/>
          <p:nvPr/>
        </p:nvPicPr>
        <p:blipFill>
          <a:blip r:embed="rId2"/>
          <a:stretch/>
        </p:blipFill>
        <p:spPr>
          <a:xfrm>
            <a:off x="0" y="5040"/>
            <a:ext cx="3428280" cy="1441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2" name="Bild 9" descr=""/>
          <p:cNvPicPr/>
          <p:nvPr/>
        </p:nvPicPr>
        <p:blipFill>
          <a:blip r:embed="rId3"/>
          <a:stretch/>
        </p:blipFill>
        <p:spPr>
          <a:xfrm>
            <a:off x="5648760" y="0"/>
            <a:ext cx="3523680" cy="5157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 und Inhalt ohne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E5F5681-DDAB-4576-93C1-AC9D797C45A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56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7" name="Textfeld 7"/>
          <p:cNvSpPr/>
          <p:nvPr/>
        </p:nvSpPr>
        <p:spPr>
          <a:xfrm>
            <a:off x="457200" y="22680"/>
            <a:ext cx="7817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58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59" name="Textfeld 1"/>
          <p:cNvSpPr/>
          <p:nvPr/>
        </p:nvSpPr>
        <p:spPr>
          <a:xfrm>
            <a:off x="1154520" y="4837320"/>
            <a:ext cx="67849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5400" y="2024640"/>
            <a:ext cx="7984080" cy="6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3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BA88D3D-CB28-4F8A-8853-D8DA0CCCE83F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66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Textfeld 7"/>
          <p:cNvSpPr/>
          <p:nvPr/>
        </p:nvSpPr>
        <p:spPr>
          <a:xfrm>
            <a:off x="457200" y="22680"/>
            <a:ext cx="7817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68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69" name="Textfeld 1"/>
          <p:cNvSpPr/>
          <p:nvPr/>
        </p:nvSpPr>
        <p:spPr>
          <a:xfrm>
            <a:off x="1154520" y="4837320"/>
            <a:ext cx="67849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5400" y="2024640"/>
            <a:ext cx="7984080" cy="6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4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39F5DBD-36AB-4220-99B0-78AA5B980BE7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2"/>
    <p:sldLayoutId id="2147483671" r:id="rId3"/>
    <p:sldLayoutId id="2147483672" r:id="rId4"/>
    <p:sldLayoutId id="2147483673" r:id="rId5"/>
    <p:sldLayoutId id="2147483674" r:id="rId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5400" y="2024640"/>
            <a:ext cx="7984080" cy="6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Bild 9" descr=""/>
          <p:cNvPicPr/>
          <p:nvPr/>
        </p:nvPicPr>
        <p:blipFill>
          <a:blip r:embed="rId2"/>
          <a:stretch/>
        </p:blipFill>
        <p:spPr>
          <a:xfrm>
            <a:off x="5829480" y="0"/>
            <a:ext cx="3314160" cy="514296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3" name="Gerade Verbindung 10"/>
          <p:cNvCxnSpPr/>
          <p:nvPr/>
        </p:nvCxnSpPr>
        <p:spPr>
          <a:xfrm>
            <a:off x="457200" y="4713480"/>
            <a:ext cx="57319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pic>
        <p:nvPicPr>
          <p:cNvPr id="14" name="Grafik 11" descr=""/>
          <p:cNvPicPr/>
          <p:nvPr/>
        </p:nvPicPr>
        <p:blipFill>
          <a:blip r:embed="rId3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5400" y="2024640"/>
            <a:ext cx="7984080" cy="6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5400" y="2024640"/>
            <a:ext cx="7984080" cy="6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  <p:sldLayoutId id="2147483659" r:id="rId3"/>
    <p:sldLayoutId id="2147483660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36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Textfeld 7"/>
          <p:cNvSpPr/>
          <p:nvPr/>
        </p:nvSpPr>
        <p:spPr>
          <a:xfrm>
            <a:off x="457200" y="22680"/>
            <a:ext cx="7817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8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39" name="Textfeld 1"/>
          <p:cNvSpPr/>
          <p:nvPr/>
        </p:nvSpPr>
        <p:spPr>
          <a:xfrm>
            <a:off x="1154520" y="4837320"/>
            <a:ext cx="67849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5400" y="2024640"/>
            <a:ext cx="7984080" cy="6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sldNum" idx="1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8676FC7-A60D-4211-BA2D-90F98B88E522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erade Verbindung 9"/>
          <p:cNvCxnSpPr/>
          <p:nvPr/>
        </p:nvCxnSpPr>
        <p:spPr>
          <a:xfrm>
            <a:off x="0" y="155520"/>
            <a:ext cx="457920" cy="720"/>
          </a:xfrm>
          <a:prstGeom prst="straightConnector1">
            <a:avLst/>
          </a:prstGeom>
          <a:ln w="3240">
            <a:solidFill>
              <a:srgbClr val="262a31"/>
            </a:solidFill>
            <a:round/>
          </a:ln>
        </p:spPr>
      </p:cxnSp>
      <p:pic>
        <p:nvPicPr>
          <p:cNvPr id="46" name="Grafik 5" descr=""/>
          <p:cNvPicPr/>
          <p:nvPr/>
        </p:nvPicPr>
        <p:blipFill>
          <a:blip r:embed="rId2"/>
          <a:stretch/>
        </p:blipFill>
        <p:spPr>
          <a:xfrm>
            <a:off x="457200" y="4769280"/>
            <a:ext cx="546480" cy="3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7" name="Textfeld 7"/>
          <p:cNvSpPr/>
          <p:nvPr/>
        </p:nvSpPr>
        <p:spPr>
          <a:xfrm>
            <a:off x="457200" y="22680"/>
            <a:ext cx="781740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de-DE" sz="12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48" name="Gerade Verbindung 10"/>
          <p:cNvCxnSpPr/>
          <p:nvPr/>
        </p:nvCxnSpPr>
        <p:spPr>
          <a:xfrm>
            <a:off x="457200" y="4713480"/>
            <a:ext cx="8230320" cy="720"/>
          </a:xfrm>
          <a:prstGeom prst="straightConnector1">
            <a:avLst/>
          </a:prstGeom>
          <a:ln w="3240">
            <a:solidFill>
              <a:srgbClr val="d8413e"/>
            </a:solidFill>
            <a:round/>
          </a:ln>
        </p:spPr>
      </p:cxnSp>
      <p:sp>
        <p:nvSpPr>
          <p:cNvPr id="49" name="Textfeld 1"/>
          <p:cNvSpPr/>
          <p:nvPr/>
        </p:nvSpPr>
        <p:spPr>
          <a:xfrm>
            <a:off x="1154520" y="4837320"/>
            <a:ext cx="67849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900" strike="noStrike" u="none">
                <a:solidFill>
                  <a:schemeClr val="accent4"/>
                </a:solidFill>
                <a:effectLst/>
                <a:uFillTx/>
                <a:latin typeface="Arial"/>
                <a:ea typeface="MS PGothic"/>
              </a:rPr>
              <a:t>Jakob, Niklas Bosch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65400" y="2024640"/>
            <a:ext cx="7984080" cy="670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de-DE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DE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65400" y="2834640"/>
            <a:ext cx="467136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Level</a:t>
            </a:r>
            <a:endParaRPr b="0" lang="de-DE" sz="1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C2B0E24-753B-48E3-9FC3-A3F1C7B52CA1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slideLayout" Target="../slideLayouts/slideLayout15.xml"/><Relationship Id="rId6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5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6.png"/><Relationship Id="rId3" Type="http://schemas.openxmlformats.org/officeDocument/2006/relationships/slide" Target="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6.xml"/><Relationship Id="rId6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6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5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svg"/><Relationship Id="rId4" Type="http://schemas.openxmlformats.org/officeDocument/2006/relationships/image" Target="../media/image15.png"/><Relationship Id="rId5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727920" y="2079000"/>
            <a:ext cx="8092080" cy="73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8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DEEP KERNEL LEARNING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9" name="TextBox 10"/>
          <p:cNvSpPr/>
          <p:nvPr/>
        </p:nvSpPr>
        <p:spPr>
          <a:xfrm>
            <a:off x="727920" y="4539240"/>
            <a:ext cx="4986720" cy="27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Jakob Lambert-Hartmann, Niklas Bosch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TextBox 10"/>
          <p:cNvSpPr/>
          <p:nvPr/>
        </p:nvSpPr>
        <p:spPr>
          <a:xfrm>
            <a:off x="1076040" y="2706840"/>
            <a:ext cx="3697560" cy="60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Andrew Wilson, Zhiting Hu, Ruslan Salathutnikov, Eric Xing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RBF Kernel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D7FDFED-3C9E-4902-82EF-A19DE72C8BB5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de-DE" sz="1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79" name="Grafik 168" descr=""/>
          <p:cNvPicPr/>
          <p:nvPr/>
        </p:nvPicPr>
        <p:blipFill>
          <a:blip r:embed="rId1"/>
          <a:stretch/>
        </p:blipFill>
        <p:spPr>
          <a:xfrm>
            <a:off x="701640" y="1092240"/>
            <a:ext cx="6384600" cy="3479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0" name=""/>
          <p:cNvSpPr txBox="1"/>
          <p:nvPr/>
        </p:nvSpPr>
        <p:spPr>
          <a:xfrm>
            <a:off x="7543800" y="422568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[6]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LineaR Kernel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3AAEA99-DE49-4848-821D-B711B6E5DEC3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de-DE" sz="1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83" name="Grafik 171" descr=""/>
          <p:cNvPicPr/>
          <p:nvPr/>
        </p:nvPicPr>
        <p:blipFill>
          <a:blip r:embed="rId1"/>
          <a:stretch/>
        </p:blipFill>
        <p:spPr>
          <a:xfrm>
            <a:off x="457200" y="1016280"/>
            <a:ext cx="6520680" cy="3555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4" name=""/>
          <p:cNvSpPr txBox="1"/>
          <p:nvPr/>
        </p:nvSpPr>
        <p:spPr>
          <a:xfrm>
            <a:off x="7543800" y="422568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[6]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520" cy="7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Why contrarian to neural networks?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52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3EE1790-AA7F-4B88-BF93-EDF82352FD06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de-DE" sz="1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87" name="Textfeld 182"/>
          <p:cNvSpPr/>
          <p:nvPr/>
        </p:nvSpPr>
        <p:spPr>
          <a:xfrm>
            <a:off x="228600" y="1371600"/>
            <a:ext cx="4114440" cy="29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Gaussian Process Regressors: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models uncertainty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non parametric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prior knowledge required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scale poorly with many data points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8" name="Textfeld 183"/>
          <p:cNvSpPr/>
          <p:nvPr/>
        </p:nvSpPr>
        <p:spPr>
          <a:xfrm>
            <a:off x="4572000" y="1346040"/>
            <a:ext cx="4343040" cy="299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Neural Networks: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predict single value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millions/billions of parameters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less prior knowledge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- scale well with many data points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Num" idx="12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1A6F67F-069B-4D68-B35E-22E6212BB536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Textfeld 1"/>
          <p:cNvSpPr/>
          <p:nvPr/>
        </p:nvSpPr>
        <p:spPr>
          <a:xfrm>
            <a:off x="2257200" y="897840"/>
            <a:ext cx="462924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How can we combine these two methods?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91" name="Grafik 6" descr="Ein Bild, das Schrift, Typografie, Kalligrafie, Handschrift enthält.&#10;&#10;KI-generierte Inhalte können fehlerhaft sein."/>
          <p:cNvPicPr/>
          <p:nvPr/>
        </p:nvPicPr>
        <p:blipFill>
          <a:blip r:embed="rId1"/>
          <a:stretch/>
        </p:blipFill>
        <p:spPr>
          <a:xfrm>
            <a:off x="522000" y="3877200"/>
            <a:ext cx="3470040" cy="375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2" name="Grafik 8" descr="Ein Bild, das Diagramm, Reihe enthält.&#10;&#10;KI-generierte Inhalte können fehlerhaft sein."/>
          <p:cNvPicPr/>
          <p:nvPr/>
        </p:nvPicPr>
        <p:blipFill>
          <a:blip r:embed="rId2"/>
          <a:stretch/>
        </p:blipFill>
        <p:spPr>
          <a:xfrm>
            <a:off x="4812480" y="1722600"/>
            <a:ext cx="4148640" cy="2530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3" name="Grafik 10" descr="Ein Bild, das Schrift, Text, Handschrift, Reihe enthält.&#10;&#10;KI-generierte Inhalte können fehlerhaft sein."/>
          <p:cNvPicPr/>
          <p:nvPr/>
        </p:nvPicPr>
        <p:blipFill>
          <a:blip r:embed="rId3"/>
          <a:stretch/>
        </p:blipFill>
        <p:spPr>
          <a:xfrm>
            <a:off x="372240" y="2242440"/>
            <a:ext cx="4439520" cy="58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4" name="Textfeld 11"/>
          <p:cNvSpPr/>
          <p:nvPr/>
        </p:nvSpPr>
        <p:spPr>
          <a:xfrm>
            <a:off x="939240" y="1726200"/>
            <a:ext cx="167976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Kernel Function: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5" name="Textfeld 13"/>
          <p:cNvSpPr/>
          <p:nvPr/>
        </p:nvSpPr>
        <p:spPr>
          <a:xfrm>
            <a:off x="933120" y="3264120"/>
            <a:ext cx="393660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Kernel Function augmented with DNN: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6" name="Rechteck 14"/>
          <p:cNvSpPr/>
          <p:nvPr/>
        </p:nvSpPr>
        <p:spPr>
          <a:xfrm>
            <a:off x="1562760" y="3690720"/>
            <a:ext cx="2568240" cy="914040"/>
          </a:xfrm>
          <a:prstGeom prst="rect">
            <a:avLst/>
          </a:prstGeom>
          <a:solidFill>
            <a:schemeClr val="bg2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97" name="Grafik 2" descr="Ein Bild, das Kleidung, Menschliches Gesicht, Kopfhörer, Person enthält.&#10;&#10;KI-generierte Inhalte können fehlerhaft sein."/>
          <p:cNvPicPr/>
          <p:nvPr/>
        </p:nvPicPr>
        <p:blipFill>
          <a:blip r:embed="rId4"/>
          <a:stretch/>
        </p:blipFill>
        <p:spPr>
          <a:xfrm>
            <a:off x="372240" y="1225800"/>
            <a:ext cx="8398800" cy="3199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sldNum" idx="13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92AE999-01AF-42EB-8B6B-E18B4A274EE3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Textfeld 2"/>
          <p:cNvSpPr/>
          <p:nvPr/>
        </p:nvSpPr>
        <p:spPr>
          <a:xfrm>
            <a:off x="3629520" y="759240"/>
            <a:ext cx="188460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Backpropagation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0" name="Textfeld 1"/>
          <p:cNvSpPr/>
          <p:nvPr/>
        </p:nvSpPr>
        <p:spPr>
          <a:xfrm>
            <a:off x="772920" y="1319040"/>
            <a:ext cx="256428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Log Marginal Likelihood: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1" name="Textfeld 8"/>
          <p:cNvSpPr/>
          <p:nvPr/>
        </p:nvSpPr>
        <p:spPr>
          <a:xfrm>
            <a:off x="772920" y="3250080"/>
            <a:ext cx="128196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To minimize: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2" name="Grafik 10" descr="Ein Bild, das Text, Schrift, Screenshot, Reihe enthält.&#10;&#10;KI-generierte Inhalte können fehlerhaft sein."/>
          <p:cNvPicPr/>
          <p:nvPr/>
        </p:nvPicPr>
        <p:blipFill>
          <a:blip r:embed="rId1"/>
          <a:stretch/>
        </p:blipFill>
        <p:spPr>
          <a:xfrm>
            <a:off x="2109600" y="3819600"/>
            <a:ext cx="4924440" cy="644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3" name="Grafik 6" descr=""/>
          <p:cNvPicPr/>
          <p:nvPr/>
        </p:nvPicPr>
        <p:blipFill>
          <a:blip r:embed="rId2"/>
          <a:stretch/>
        </p:blipFill>
        <p:spPr>
          <a:xfrm>
            <a:off x="1184760" y="2545560"/>
            <a:ext cx="7323120" cy="434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4" name="Grafik 11" descr=""/>
          <p:cNvPicPr/>
          <p:nvPr/>
        </p:nvPicPr>
        <p:blipFill>
          <a:blip r:embed="rId3"/>
          <a:stretch/>
        </p:blipFill>
        <p:spPr>
          <a:xfrm>
            <a:off x="2373480" y="1977480"/>
            <a:ext cx="4396680" cy="396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ldNum" idx="14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9B647AE-8A63-4FDD-B981-53E6307B3991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Textfeld 5"/>
          <p:cNvSpPr/>
          <p:nvPr/>
        </p:nvSpPr>
        <p:spPr>
          <a:xfrm>
            <a:off x="1043640" y="1145520"/>
            <a:ext cx="89748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Training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07" name="Grafik 3" descr=""/>
          <p:cNvPicPr/>
          <p:nvPr/>
        </p:nvPicPr>
        <p:blipFill>
          <a:blip r:embed="rId1"/>
          <a:stretch/>
        </p:blipFill>
        <p:spPr>
          <a:xfrm>
            <a:off x="1284840" y="1636200"/>
            <a:ext cx="7323120" cy="434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8" name="Minuszeichen 7"/>
          <p:cNvSpPr/>
          <p:nvPr/>
        </p:nvSpPr>
        <p:spPr>
          <a:xfrm>
            <a:off x="4264920" y="1978920"/>
            <a:ext cx="914040" cy="18252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>
            <a:solidFill>
              <a:srgbClr val="b02f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-2160" bIns="-216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09" name="Pfeil: nach unten 8"/>
          <p:cNvSpPr/>
          <p:nvPr/>
        </p:nvSpPr>
        <p:spPr>
          <a:xfrm rot="14367600">
            <a:off x="5299920" y="1119960"/>
            <a:ext cx="148680" cy="599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solidFill>
              <a:srgbClr val="b02f2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de-DE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210" name="Textfeld 9"/>
          <p:cNvSpPr/>
          <p:nvPr/>
        </p:nvSpPr>
        <p:spPr>
          <a:xfrm>
            <a:off x="5569560" y="860040"/>
            <a:ext cx="577440" cy="27648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de-DE" sz="1800" strike="noStrike" u="none">
                <a:solidFill>
                  <a:srgbClr val="ffffff">
                    <a:alpha val="1000"/>
                  </a:srgbClr>
                </a:solidFill>
                <a:effectLst/>
                <a:uFillTx/>
                <a:latin typeface="Arial"/>
                <a:ea typeface="DejaVu Sans"/>
              </a:rPr>
              <a:t> 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1" name="Textfeld 10"/>
          <p:cNvSpPr/>
          <p:nvPr/>
        </p:nvSpPr>
        <p:spPr>
          <a:xfrm>
            <a:off x="1043640" y="2547720"/>
            <a:ext cx="359028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Point inducing method: KISS-GP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12" name="Folienzoom 14" descr="">
            <a:hlinkClick r:id="rId3" action="ppaction://hlinksldjump"/>
          </p:cNvPr>
          <p:cNvPicPr/>
          <p:nvPr/>
        </p:nvPicPr>
        <p:blipFill>
          <a:blip r:embed="rId4"/>
          <a:stretch/>
        </p:blipFill>
        <p:spPr>
          <a:xfrm>
            <a:off x="5245560" y="3072960"/>
            <a:ext cx="2285640" cy="1285560"/>
          </a:xfrm>
          <a:prstGeom prst="rect">
            <a:avLst/>
          </a:prstGeom>
          <a:noFill/>
          <a:ln w="3175">
            <a:solidFill>
              <a:srgbClr val="d3d3d3"/>
            </a:solidFill>
            <a:round/>
          </a:ln>
        </p:spPr>
      </p:pic>
      <p:sp>
        <p:nvSpPr>
          <p:cNvPr id="213" name="Textfeld 15"/>
          <p:cNvSpPr/>
          <p:nvPr/>
        </p:nvSpPr>
        <p:spPr>
          <a:xfrm>
            <a:off x="1612440" y="3210120"/>
            <a:ext cx="3350160" cy="138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approximates the kernel with a subset of data points m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Scales O(n+h(m))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rafik 2" descr="Ein Bild, das Text, Diagramm, Reihe enthält.&#10;&#10;KI-generierte Inhalte können fehlerhaft sein."/>
          <p:cNvPicPr/>
          <p:nvPr/>
        </p:nvPicPr>
        <p:blipFill>
          <a:blip r:embed="rId1"/>
          <a:stretch/>
        </p:blipFill>
        <p:spPr>
          <a:xfrm>
            <a:off x="423720" y="583560"/>
            <a:ext cx="8015760" cy="3975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Inhaltsplatzhalter 20" descr="Ein Bild, das Diagramm, Reihe, Screenshot enthält.&#10;&#10;KI-generierte Inhalte können fehlerhaft sein."/>
          <p:cNvPicPr/>
          <p:nvPr/>
        </p:nvPicPr>
        <p:blipFill>
          <a:blip r:embed="rId1"/>
          <a:stretch/>
        </p:blipFill>
        <p:spPr>
          <a:xfrm>
            <a:off x="4656960" y="2599920"/>
            <a:ext cx="4034520" cy="1534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6" name="PlaceHolder 1"/>
          <p:cNvSpPr>
            <a:spLocks noGrp="1"/>
          </p:cNvSpPr>
          <p:nvPr>
            <p:ph type="sldNum" idx="15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57C0888-FA21-452D-9F0B-8648D32A29C6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Textfeld 7"/>
          <p:cNvSpPr/>
          <p:nvPr/>
        </p:nvSpPr>
        <p:spPr>
          <a:xfrm>
            <a:off x="862200" y="2145960"/>
            <a:ext cx="157716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Multitask-GPR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8" name="Textfeld 9"/>
          <p:cNvSpPr/>
          <p:nvPr/>
        </p:nvSpPr>
        <p:spPr>
          <a:xfrm>
            <a:off x="1362600" y="2599920"/>
            <a:ext cx="134604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Independent: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9" name="Textfeld 10"/>
          <p:cNvSpPr/>
          <p:nvPr/>
        </p:nvSpPr>
        <p:spPr>
          <a:xfrm>
            <a:off x="1362600" y="3479400"/>
            <a:ext cx="125640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Dependent: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0" name="Textfeld 13"/>
          <p:cNvSpPr/>
          <p:nvPr/>
        </p:nvSpPr>
        <p:spPr>
          <a:xfrm>
            <a:off x="862200" y="951120"/>
            <a:ext cx="49968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GPR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1" name="Textfeld 16"/>
          <p:cNvSpPr/>
          <p:nvPr/>
        </p:nvSpPr>
        <p:spPr>
          <a:xfrm>
            <a:off x="1567800" y="1414800"/>
            <a:ext cx="5475600" cy="27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Single GPR: learns mapping from X to </a:t>
            </a:r>
            <a:r>
              <a:rPr b="1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scalar</a:t>
            </a: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output y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2" name="Textfeld 18"/>
          <p:cNvSpPr/>
          <p:nvPr/>
        </p:nvSpPr>
        <p:spPr>
          <a:xfrm>
            <a:off x="1911240" y="2949840"/>
            <a:ext cx="4571640" cy="36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Just multiple GPRs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3" name="Textfeld 21"/>
          <p:cNvSpPr/>
          <p:nvPr/>
        </p:nvSpPr>
        <p:spPr>
          <a:xfrm>
            <a:off x="1990800" y="3775680"/>
            <a:ext cx="2888280" cy="6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Learns additional dependency structure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Num" idx="16"/>
          </p:nvPr>
        </p:nvSpPr>
        <p:spPr>
          <a:xfrm>
            <a:off x="7948440" y="4879080"/>
            <a:ext cx="742680" cy="20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2B96CF9-A192-425C-A6A9-414EC8CE530C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Textfeld 2"/>
          <p:cNvSpPr/>
          <p:nvPr/>
        </p:nvSpPr>
        <p:spPr>
          <a:xfrm>
            <a:off x="3420000" y="759240"/>
            <a:ext cx="2303640" cy="55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de-DE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Testing and Findings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26" name="Grafik 3" descr=""/>
          <p:cNvPicPr/>
          <p:nvPr/>
        </p:nvPicPr>
        <p:blipFill>
          <a:blip r:embed="rId1"/>
          <a:stretch/>
        </p:blipFill>
        <p:spPr>
          <a:xfrm>
            <a:off x="749520" y="1365480"/>
            <a:ext cx="7644600" cy="3018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Sources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sldNum" idx="17"/>
          </p:nvPr>
        </p:nvSpPr>
        <p:spPr>
          <a:xfrm>
            <a:off x="7948440" y="4879080"/>
            <a:ext cx="742320" cy="20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DD9B9FA-D780-4007-A120-A80821A1B5FB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500760" y="1108800"/>
            <a:ext cx="8142120" cy="319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1: https://zlthinker.github.io/gaussian-process-regression</a:t>
            </a:r>
            <a:endParaRPr b="0" lang="de-DE" sz="1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2: https://www.streambatch.io/knowledge/ndvi-from-sentinel-2-imagery-using-stac</a:t>
            </a:r>
            <a:endParaRPr b="0" lang="de-DE" sz="1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3: https://gonintendo.com/stories/334105-nintendo-details-switch-sales-pace-compares-to-wii-ds-era-break</a:t>
            </a:r>
            <a:endParaRPr b="0" lang="de-DE" sz="1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4: https://medium.com/analytics-vidhya/interpreting-posterior-of-gaussian-process-for-regression-1bcfaab8e8aa</a:t>
            </a:r>
            <a:endParaRPr b="0" lang="de-DE" sz="1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5: https://en.wikipedia.org/wiki/Covariance_matrix</a:t>
            </a:r>
            <a:endParaRPr b="0" lang="de-DE" sz="1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6: https://distill.pub/2019/visual-exploration-gaussian-processes/</a:t>
            </a:r>
            <a:endParaRPr b="0" lang="de-DE" sz="1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7: https://medium.com/analytics-vidhya/interpreting-posterior-of-gaussian-process-for-regression-1bcfaab8e8aa</a:t>
            </a:r>
            <a:endParaRPr b="0" lang="de-DE" sz="1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de-DE" sz="1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8: WILSON, Andrew Gordon, et al. Deep kernel learning. In: </a:t>
            </a:r>
            <a:r>
              <a:rPr b="0" i="1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Artificial intelligence and statistics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. PMLR, 2016. S. 370-378.</a:t>
            </a:r>
            <a:endParaRPr b="0" lang="de-DE" sz="1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9: Wang, Jie. "An intuitive tutorial to Gaussian process regression." Computing in Science &amp; Engineering 25.4 (2023): 4-11.</a:t>
            </a:r>
            <a:endParaRPr b="0" lang="de-DE" sz="1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de-DE" sz="1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201"/>
              </a:spcBef>
              <a:buNone/>
              <a:tabLst>
                <a:tab algn="l" pos="0"/>
              </a:tabLst>
            </a:pPr>
            <a:endParaRPr b="0" lang="de-DE" sz="13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Gaussian Processes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14711D0-62FC-4E2F-9D79-007833FA2AB5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de-DE" sz="1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33" name="Grafik 138" descr=""/>
          <p:cNvPicPr/>
          <p:nvPr/>
        </p:nvPicPr>
        <p:blipFill>
          <a:blip r:embed="rId1"/>
          <a:stretch/>
        </p:blipFill>
        <p:spPr>
          <a:xfrm>
            <a:off x="4180320" y="1144440"/>
            <a:ext cx="4734720" cy="355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4" name="Textfeld 139"/>
          <p:cNvSpPr/>
          <p:nvPr/>
        </p:nvSpPr>
        <p:spPr>
          <a:xfrm>
            <a:off x="238320" y="1455120"/>
            <a:ext cx="406908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Includes confidence interval into </a:t>
            </a:r>
            <a:br>
              <a:rPr sz="1800"/>
            </a:b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prediction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High confidence near observed data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8458200" y="435204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[4]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365040" y="1584360"/>
            <a:ext cx="7984440" cy="56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8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Thank you for your attention!</a:t>
            </a:r>
            <a:endParaRPr b="0" lang="de-DE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Gaussian Processes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D11BB85-2366-42E2-A3CE-1D0250A931D3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de-DE" sz="1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8" name="Textfeld 142"/>
          <p:cNvSpPr/>
          <p:nvPr/>
        </p:nvSpPr>
        <p:spPr>
          <a:xfrm>
            <a:off x="238320" y="1455120"/>
            <a:ext cx="3445560" cy="85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Input: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Distribution of functions (prior)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Observed data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9" name="Grafik 143" descr=""/>
          <p:cNvPicPr/>
          <p:nvPr/>
        </p:nvPicPr>
        <p:blipFill>
          <a:blip r:embed="rId1"/>
          <a:stretch/>
        </p:blipFill>
        <p:spPr>
          <a:xfrm>
            <a:off x="3657600" y="1495440"/>
            <a:ext cx="5398920" cy="307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Textfeld 144"/>
          <p:cNvSpPr/>
          <p:nvPr/>
        </p:nvSpPr>
        <p:spPr>
          <a:xfrm>
            <a:off x="228600" y="2743200"/>
            <a:ext cx="2797560" cy="11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Output: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Infinitly many samples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from prior fitting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observations (posterior)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8686800" y="44542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[1]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Quick Maths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43" name="Grafik 146" descr=""/>
          <p:cNvPicPr/>
          <p:nvPr/>
        </p:nvPicPr>
        <p:blipFill>
          <a:blip r:embed="rId1"/>
          <a:stretch/>
        </p:blipFill>
        <p:spPr>
          <a:xfrm>
            <a:off x="1371600" y="1371600"/>
            <a:ext cx="5486040" cy="3078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B8D63AA-4A8A-4568-B983-823DCFD36141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de-DE" sz="1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Functions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4EDE276-5851-4261-8B6E-F08EEB9E8309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de-DE" sz="1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7" name="Textfeld 150"/>
          <p:cNvSpPr/>
          <p:nvPr/>
        </p:nvSpPr>
        <p:spPr>
          <a:xfrm>
            <a:off x="238320" y="1455120"/>
            <a:ext cx="378864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Sampled points from multivariate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distribution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8" name="Grafik 151" descr=""/>
          <p:cNvPicPr/>
          <p:nvPr/>
        </p:nvPicPr>
        <p:blipFill>
          <a:blip r:embed="rId1"/>
          <a:stretch/>
        </p:blipFill>
        <p:spPr>
          <a:xfrm>
            <a:off x="4030560" y="1455120"/>
            <a:ext cx="4884480" cy="3116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9" name=""/>
          <p:cNvSpPr txBox="1"/>
          <p:nvPr/>
        </p:nvSpPr>
        <p:spPr>
          <a:xfrm>
            <a:off x="8686800" y="4343400"/>
            <a:ext cx="914400" cy="35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[9]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Functions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B3566D9-0022-41EB-9BB5-C931B80B0F9D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de-DE" sz="1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2" name="Textfeld 154"/>
          <p:cNvSpPr/>
          <p:nvPr/>
        </p:nvSpPr>
        <p:spPr>
          <a:xfrm>
            <a:off x="238320" y="1455120"/>
            <a:ext cx="3331080" cy="60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Not independent because: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similar input → similar output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3" name="Grafik 155" descr=""/>
          <p:cNvPicPr/>
          <p:nvPr/>
        </p:nvPicPr>
        <p:blipFill>
          <a:blip r:embed="rId1"/>
          <a:stretch/>
        </p:blipFill>
        <p:spPr>
          <a:xfrm>
            <a:off x="3569760" y="1455120"/>
            <a:ext cx="4888080" cy="3175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" name=""/>
          <p:cNvSpPr txBox="1"/>
          <p:nvPr/>
        </p:nvSpPr>
        <p:spPr>
          <a:xfrm>
            <a:off x="8686800" y="4343400"/>
            <a:ext cx="914400" cy="35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[9]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Kernel Functions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04DD586-3DBD-45FA-8C13-7D062BE7A81A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de-DE" sz="1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7" name="Textfeld 158"/>
          <p:cNvSpPr/>
          <p:nvPr/>
        </p:nvSpPr>
        <p:spPr>
          <a:xfrm>
            <a:off x="238320" y="1455120"/>
            <a:ext cx="42976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Input similarity depends on the context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8" name="Grafik 159" descr=""/>
          <p:cNvPicPr/>
          <p:nvPr/>
        </p:nvPicPr>
        <p:blipFill>
          <a:blip r:embed="rId1"/>
          <a:stretch/>
        </p:blipFill>
        <p:spPr>
          <a:xfrm>
            <a:off x="228600" y="1828800"/>
            <a:ext cx="4843080" cy="2183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9" name="Grafik 160" descr=""/>
          <p:cNvPicPr/>
          <p:nvPr/>
        </p:nvPicPr>
        <p:blipFill>
          <a:blip r:embed="rId2"/>
          <a:stretch/>
        </p:blipFill>
        <p:spPr>
          <a:xfrm>
            <a:off x="5202360" y="1828800"/>
            <a:ext cx="3483720" cy="2057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0" name="Textfeld 161"/>
          <p:cNvSpPr/>
          <p:nvPr/>
        </p:nvSpPr>
        <p:spPr>
          <a:xfrm>
            <a:off x="5943600" y="3886200"/>
            <a:ext cx="1934640" cy="14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Cumulative sales data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" name="Textfeld 162"/>
          <p:cNvSpPr/>
          <p:nvPr/>
        </p:nvSpPr>
        <p:spPr>
          <a:xfrm>
            <a:off x="2057400" y="3886200"/>
            <a:ext cx="1934640" cy="14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Plant activity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457200" y="3988440"/>
            <a:ext cx="914400" cy="35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[2]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5257800" y="3988440"/>
            <a:ext cx="914400" cy="35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[3]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520" cy="757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Multivariate distributions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520" cy="32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3767689-70E0-4F57-9573-54BC75FA888B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de-DE" sz="1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6" name="Rechteck 166"/>
          <p:cNvSpPr/>
          <p:nvPr/>
        </p:nvSpPr>
        <p:spPr>
          <a:xfrm>
            <a:off x="238320" y="1455120"/>
            <a:ext cx="3343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Defined by covariance matrix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Textfeld 167"/>
          <p:cNvSpPr/>
          <p:nvPr/>
        </p:nvSpPr>
        <p:spPr>
          <a:xfrm>
            <a:off x="4766040" y="2003400"/>
            <a:ext cx="180360" cy="4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68" name="Grafik 168" descr=""/>
          <p:cNvPicPr/>
          <p:nvPr/>
        </p:nvPicPr>
        <p:blipFill>
          <a:blip r:embed="rId1"/>
          <a:stretch/>
        </p:blipFill>
        <p:spPr>
          <a:xfrm>
            <a:off x="4572000" y="2057400"/>
            <a:ext cx="3410280" cy="2415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9" name="Grafik 169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685800" y="2514600"/>
            <a:ext cx="2566440" cy="1393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0" name="Pfeil: nach rechts 170"/>
          <p:cNvSpPr/>
          <p:nvPr/>
        </p:nvSpPr>
        <p:spPr>
          <a:xfrm>
            <a:off x="3429000" y="2971800"/>
            <a:ext cx="914040" cy="45684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71" name="Grafik 3" descr="Ein Bild, das Schrift, Zahl, weiß, Typografie enthält.&#10;&#10;KI-generierte Inhalte können fehlerhaft sein."/>
          <p:cNvPicPr/>
          <p:nvPr/>
        </p:nvPicPr>
        <p:blipFill>
          <a:blip r:embed="rId4"/>
          <a:stretch/>
        </p:blipFill>
        <p:spPr>
          <a:xfrm>
            <a:off x="632520" y="2459520"/>
            <a:ext cx="2422440" cy="1387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" name=""/>
          <p:cNvSpPr txBox="1"/>
          <p:nvPr/>
        </p:nvSpPr>
        <p:spPr>
          <a:xfrm>
            <a:off x="7543800" y="436896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[5]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8880" cy="758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trike="noStrike" u="none" cap="all">
                <a:solidFill>
                  <a:schemeClr val="dk1"/>
                </a:solidFill>
                <a:effectLst/>
                <a:uFillTx/>
                <a:latin typeface="Arial"/>
                <a:ea typeface="MS PGothic"/>
              </a:rPr>
              <a:t>Periodic Kernel</a:t>
            </a:r>
            <a:endParaRPr b="0" lang="de-DE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57200" y="4368960"/>
            <a:ext cx="8228880" cy="329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7C72817-E086-4207-92F1-DD035973AC67}" type="slidenum">
              <a:rPr b="0" lang="de-DE" sz="1000" strike="noStrike" u="none">
                <a:solidFill>
                  <a:srgbClr val="d8413e"/>
                </a:solidFill>
                <a:effectLst/>
                <a:uFillTx/>
                <a:latin typeface="Arial"/>
                <a:ea typeface="MS PGothic"/>
              </a:rPr>
              <a:t>&lt;number&gt;</a:t>
            </a:fld>
            <a:endParaRPr b="0" lang="de-DE" sz="1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75" name="Grafik 165" descr=""/>
          <p:cNvPicPr/>
          <p:nvPr/>
        </p:nvPicPr>
        <p:blipFill>
          <a:blip r:embed="rId1"/>
          <a:stretch/>
        </p:blipFill>
        <p:spPr>
          <a:xfrm>
            <a:off x="685800" y="1086120"/>
            <a:ext cx="6400440" cy="3485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6" name=""/>
          <p:cNvSpPr txBox="1"/>
          <p:nvPr/>
        </p:nvSpPr>
        <p:spPr>
          <a:xfrm>
            <a:off x="7543800" y="4225680"/>
            <a:ext cx="914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[6]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aster1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aster2_UniLeipzig_PPT Vorlage">
  <a:themeElements>
    <a:clrScheme name="Universität Leipzig">
      <a:dk1>
        <a:srgbClr val="000000"/>
      </a:dk1>
      <a:lt1>
        <a:srgbClr val="ffffff"/>
      </a:lt1>
      <a:dk2>
        <a:srgbClr val="262a31"/>
      </a:dk2>
      <a:lt2>
        <a:srgbClr val="ffffff"/>
      </a:lt2>
      <a:accent1>
        <a:srgbClr val="b02f2c"/>
      </a:accent1>
      <a:accent2>
        <a:srgbClr val="d64242"/>
      </a:accent2>
      <a:accent3>
        <a:srgbClr val="8ac2d1"/>
      </a:accent3>
      <a:accent4>
        <a:srgbClr val="262a31"/>
      </a:accent4>
      <a:accent5>
        <a:srgbClr val="ea9e9e"/>
      </a:accent5>
      <a:accent6>
        <a:srgbClr val="c9c9c9"/>
      </a:accent6>
      <a:hlink>
        <a:srgbClr val="b02f2c"/>
      </a:hlink>
      <a:folHlink>
        <a:srgbClr val="e06e6e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Nanog Variability and Pluripotency Regulation of Embryonic Stem</Template>
  <TotalTime>4</TotalTime>
  <Application>LibreOffice/25.2.3.2$Linux_X86_64 LibreOffice_project/520$Build-2</Application>
  <AppVersion>15.0000</AppVersion>
  <Words>592</Words>
  <Paragraphs>121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2025-04-24T19:11:06Z</dcterms:created>
  <dc:creator>Bosch, Niklas</dc:creator>
  <dc:description/>
  <dc:language>en-US</dc:language>
  <cp:lastModifiedBy/>
  <cp:lastPrinted>2017-09-28T12:33:25Z</cp:lastPrinted>
  <dcterms:modified xsi:type="dcterms:W3CDTF">2025-06-23T12:01:14Z</dcterms:modified>
  <cp:revision>45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Bildschirmpräsentation (16:9)</vt:lpwstr>
  </property>
  <property fmtid="{D5CDD505-2E9C-101B-9397-08002B2CF9AE}" pid="4" name="Slides">
    <vt:i4>20</vt:i4>
  </property>
</Properties>
</file>