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5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1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4.svg" ContentType="image/svg"/>
  <Override PartName="/ppt/media/image2.jpeg" ContentType="image/jpe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7" r:id="rId10"/>
    <p:sldMasterId id="2147483669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3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1.xml"/><Relationship Id="rId11" Type="http://schemas.openxmlformats.org/officeDocument/2006/relationships/slideMaster" Target="slideMasters/slideMaster12.xml"/><Relationship Id="rId12" Type="http://schemas.openxmlformats.org/officeDocument/2006/relationships/slideMaster" Target="slideMasters/slideMaster14.xml"/><Relationship Id="rId13" Type="http://schemas.openxmlformats.org/officeDocument/2006/relationships/slideMaster" Target="slideMasters/slideMaster15.xml"/><Relationship Id="rId14" Type="http://schemas.openxmlformats.org/officeDocument/2006/relationships/slideMaster" Target="slideMasters/slideMaster16.xml"/><Relationship Id="rId15" Type="http://schemas.openxmlformats.org/officeDocument/2006/relationships/slideMaster" Target="slideMasters/slideMaster17.xml"/><Relationship Id="rId16" Type="http://schemas.openxmlformats.org/officeDocument/2006/relationships/slideMaster" Target="slideMasters/slideMaster18.xml"/><Relationship Id="rId17" Type="http://schemas.openxmlformats.org/officeDocument/2006/relationships/slideMaster" Target="slideMasters/slideMaster20.xml"/><Relationship Id="rId18" Type="http://schemas.openxmlformats.org/officeDocument/2006/relationships/notesMaster" Target="notesMasters/notesMaster1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dt" idx="1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ftr" idx="1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5EF229E-60E0-4237-AAF7-5E2E2FAA914B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 want to introduce the concept/ proposed model of the paper deep kernel learning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82BE4C-3AB5-467B-B111-4935E33E707D}" type="slidenum">
              <a: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Trivial: Overfitting . Wir trainieren auf Sprache und Fragen nach dem Kontostand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Wie ist es aber in einem komplexeren Problem: Validation loss stops decreasing -&gt; we stop training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Szenario? Wir wollen jetzt ein Bildgenerator zusammenbauen, können es besser als Sora -&gt; wie gehen wir sicher, dass das Modell nicht unsere Trainingsdaten ausspuckt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Canary: Extra Trainingsdaten um zu überprüfen, ob wir genau die Daten durch Anfragen reproduzieren können. Also Antworten die wir schon kennen.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Wird im paper zwischen wirklich sensiblen Daten und trivialen Daten unterschieden?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2B1C9F-3454-4C05-95CA-A8F05EE595AC}" type="slidenum">
              <a: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Ah somewhat uninteresting question, but necessary to understand the concept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118D34-F898-4BD6-9B5E-E81F842E56EC}" type="slidenum">
              <a: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jpeg"/><Relationship Id="rId3" Type="http://schemas.openxmlformats.org/officeDocument/2006/relationships/image" Target="../media/image1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jpeg"/><Relationship Id="rId3" Type="http://schemas.openxmlformats.org/officeDocument/2006/relationships/image" Target="../media/image1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4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4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jpeg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<Relationship Id="rId2" Type="http://schemas.openxmlformats.org/officeDocument/2006/relationships/image" Target="../media/image4.png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jpe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2.jpeg"/><Relationship Id="rId3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10" descr=""/>
          <p:cNvPicPr/>
          <p:nvPr/>
        </p:nvPicPr>
        <p:blipFill>
          <a:blip r:embed="rId2"/>
          <a:stretch/>
        </p:blipFill>
        <p:spPr>
          <a:xfrm>
            <a:off x="0" y="5040"/>
            <a:ext cx="3427920" cy="1441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" name="Bild 9" descr=""/>
          <p:cNvPicPr/>
          <p:nvPr/>
        </p:nvPicPr>
        <p:blipFill>
          <a:blip r:embed="rId3"/>
          <a:stretch/>
        </p:blipFill>
        <p:spPr>
          <a:xfrm>
            <a:off x="5648760" y="0"/>
            <a:ext cx="3523320" cy="515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Bild 10" descr=""/>
          <p:cNvPicPr/>
          <p:nvPr/>
        </p:nvPicPr>
        <p:blipFill>
          <a:blip r:embed="rId2"/>
          <a:stretch/>
        </p:blipFill>
        <p:spPr>
          <a:xfrm>
            <a:off x="0" y="5040"/>
            <a:ext cx="3427920" cy="1441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8" name="Bild 9" descr=""/>
          <p:cNvPicPr/>
          <p:nvPr/>
        </p:nvPicPr>
        <p:blipFill>
          <a:blip r:embed="rId3"/>
          <a:stretch/>
        </p:blipFill>
        <p:spPr>
          <a:xfrm>
            <a:off x="5648760" y="0"/>
            <a:ext cx="3523320" cy="515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AA24BFF-2DFF-4293-A574-A0FF09E81213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erade Verbindung 9"/>
          <p:cNvCxnSpPr/>
          <p:nvPr/>
        </p:nvCxnSpPr>
        <p:spPr>
          <a:xfrm>
            <a:off x="0" y="155520"/>
            <a:ext cx="458280" cy="108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62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120" cy="32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Textfeld 7"/>
          <p:cNvSpPr/>
          <p:nvPr/>
        </p:nvSpPr>
        <p:spPr>
          <a:xfrm>
            <a:off x="457200" y="22680"/>
            <a:ext cx="7817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4" name="Gerade Verbindung 10"/>
          <p:cNvCxnSpPr/>
          <p:nvPr/>
        </p:nvCxnSpPr>
        <p:spPr>
          <a:xfrm>
            <a:off x="457200" y="4713480"/>
            <a:ext cx="82306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65" name="Textfeld 1"/>
          <p:cNvSpPr/>
          <p:nvPr/>
        </p:nvSpPr>
        <p:spPr>
          <a:xfrm>
            <a:off x="1154520" y="4837320"/>
            <a:ext cx="67845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2"/>
          </p:nvPr>
        </p:nvSpPr>
        <p:spPr>
          <a:xfrm>
            <a:off x="7948440" y="4879080"/>
            <a:ext cx="741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7960174-D8A2-48B8-AE28-27494151B1AF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 Verbindung 9"/>
          <p:cNvCxnSpPr/>
          <p:nvPr/>
        </p:nvCxnSpPr>
        <p:spPr>
          <a:xfrm>
            <a:off x="0" y="155520"/>
            <a:ext cx="458280" cy="108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70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120" cy="32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Textfeld 7"/>
          <p:cNvSpPr/>
          <p:nvPr/>
        </p:nvSpPr>
        <p:spPr>
          <a:xfrm>
            <a:off x="457200" y="22680"/>
            <a:ext cx="7817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72" name="Gerade Verbindung 10"/>
          <p:cNvCxnSpPr/>
          <p:nvPr/>
        </p:nvCxnSpPr>
        <p:spPr>
          <a:xfrm>
            <a:off x="457200" y="4713480"/>
            <a:ext cx="82306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73" name="Textfeld 1"/>
          <p:cNvSpPr/>
          <p:nvPr/>
        </p:nvSpPr>
        <p:spPr>
          <a:xfrm>
            <a:off x="1154520" y="4837320"/>
            <a:ext cx="67845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sldNum" idx="3"/>
          </p:nvPr>
        </p:nvSpPr>
        <p:spPr>
          <a:xfrm>
            <a:off x="7948440" y="4879080"/>
            <a:ext cx="741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BE297AB-8C7C-48C4-B18A-01A43AA40706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421E847-7FF0-4CFB-8A43-75A5C4E51F7A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25AC72-802E-49AB-A1F6-83CDE2FE2A86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CFC7F1-0187-4A45-90E4-0DCEF5CCF4F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642C975-6495-412D-946A-D01AD661B66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 Diagramm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erade Verbindung 9"/>
          <p:cNvCxnSpPr/>
          <p:nvPr/>
        </p:nvCxnSpPr>
        <p:spPr>
          <a:xfrm>
            <a:off x="0" y="155520"/>
            <a:ext cx="458280" cy="108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118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120" cy="32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" name="Textfeld 7"/>
          <p:cNvSpPr/>
          <p:nvPr/>
        </p:nvSpPr>
        <p:spPr>
          <a:xfrm>
            <a:off x="457200" y="22680"/>
            <a:ext cx="7817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20" name="Gerade Verbindung 10"/>
          <p:cNvCxnSpPr/>
          <p:nvPr/>
        </p:nvCxnSpPr>
        <p:spPr>
          <a:xfrm>
            <a:off x="457200" y="4713480"/>
            <a:ext cx="82306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21" name="Textfeld 1"/>
          <p:cNvSpPr/>
          <p:nvPr/>
        </p:nvSpPr>
        <p:spPr>
          <a:xfrm>
            <a:off x="1154520" y="4837320"/>
            <a:ext cx="67845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22" name="Gerade Verbindung 10"/>
          <p:cNvCxnSpPr/>
          <p:nvPr/>
        </p:nvCxnSpPr>
        <p:spPr>
          <a:xfrm>
            <a:off x="457200" y="4713480"/>
            <a:ext cx="82306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8"/>
          </p:nvPr>
        </p:nvSpPr>
        <p:spPr>
          <a:xfrm>
            <a:off x="7948440" y="4879080"/>
            <a:ext cx="741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C5E166B-78E2-4320-B08E-831218F119D1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 descr=""/>
          <p:cNvPicPr/>
          <p:nvPr/>
        </p:nvPicPr>
        <p:blipFill>
          <a:blip r:embed="rId2"/>
          <a:stretch/>
        </p:blipFill>
        <p:spPr>
          <a:xfrm>
            <a:off x="5639040" y="0"/>
            <a:ext cx="3523320" cy="515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Bild 10" descr=""/>
          <p:cNvPicPr/>
          <p:nvPr/>
        </p:nvPicPr>
        <p:blipFill>
          <a:blip r:embed="rId3"/>
          <a:stretch/>
        </p:blipFill>
        <p:spPr>
          <a:xfrm>
            <a:off x="0" y="5040"/>
            <a:ext cx="3427920" cy="1441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erade Verbindung 9"/>
          <p:cNvCxnSpPr/>
          <p:nvPr/>
        </p:nvCxnSpPr>
        <p:spPr>
          <a:xfrm>
            <a:off x="0" y="155520"/>
            <a:ext cx="458280" cy="108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127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120" cy="32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8" name="Textfeld 7"/>
          <p:cNvSpPr/>
          <p:nvPr/>
        </p:nvSpPr>
        <p:spPr>
          <a:xfrm>
            <a:off x="457200" y="22680"/>
            <a:ext cx="7817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29" name="Gerade Verbindung 10"/>
          <p:cNvCxnSpPr/>
          <p:nvPr/>
        </p:nvCxnSpPr>
        <p:spPr>
          <a:xfrm>
            <a:off x="457200" y="4713480"/>
            <a:ext cx="82306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30" name="Textfeld 1"/>
          <p:cNvSpPr/>
          <p:nvPr/>
        </p:nvSpPr>
        <p:spPr>
          <a:xfrm>
            <a:off x="1154520" y="4837320"/>
            <a:ext cx="67845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31" name="Gerade Verbindung 10"/>
          <p:cNvCxnSpPr/>
          <p:nvPr/>
        </p:nvCxnSpPr>
        <p:spPr>
          <a:xfrm>
            <a:off x="457200" y="4713480"/>
            <a:ext cx="82306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32" name="PlaceHolder 1"/>
          <p:cNvSpPr>
            <a:spLocks noGrp="1"/>
          </p:cNvSpPr>
          <p:nvPr>
            <p:ph type="sldNum" idx="9"/>
          </p:nvPr>
        </p:nvSpPr>
        <p:spPr>
          <a:xfrm>
            <a:off x="7948440" y="4879080"/>
            <a:ext cx="741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FDDA72B-C50C-4133-BADC-91DFA886BC19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8F0ECCD-932D-47E6-A279-B43F1ED51B3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9" descr=""/>
          <p:cNvPicPr/>
          <p:nvPr/>
        </p:nvPicPr>
        <p:blipFill>
          <a:blip r:embed="rId2"/>
          <a:stretch/>
        </p:blipFill>
        <p:spPr>
          <a:xfrm>
            <a:off x="5639040" y="0"/>
            <a:ext cx="3523320" cy="515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" name="Bild 10" descr=""/>
          <p:cNvPicPr/>
          <p:nvPr/>
        </p:nvPicPr>
        <p:blipFill>
          <a:blip r:embed="rId3"/>
          <a:stretch/>
        </p:blipFill>
        <p:spPr>
          <a:xfrm>
            <a:off x="0" y="5040"/>
            <a:ext cx="3427920" cy="1441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Bild 10" descr=""/>
          <p:cNvPicPr/>
          <p:nvPr/>
        </p:nvPicPr>
        <p:blipFill>
          <a:blip r:embed="rId2"/>
          <a:stretch/>
        </p:blipFill>
        <p:spPr>
          <a:xfrm>
            <a:off x="0" y="5040"/>
            <a:ext cx="3427920" cy="1441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" name="Bild 9" descr=""/>
          <p:cNvPicPr/>
          <p:nvPr/>
        </p:nvPicPr>
        <p:blipFill>
          <a:blip r:embed="rId3"/>
          <a:stretch/>
        </p:blipFill>
        <p:spPr>
          <a:xfrm>
            <a:off x="5648760" y="0"/>
            <a:ext cx="3523320" cy="515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1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9" descr=""/>
          <p:cNvPicPr/>
          <p:nvPr/>
        </p:nvPicPr>
        <p:blipFill>
          <a:blip r:embed="rId2"/>
          <a:stretch/>
        </p:blipFill>
        <p:spPr>
          <a:xfrm>
            <a:off x="5639040" y="0"/>
            <a:ext cx="3523320" cy="515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Bild 10" descr=""/>
          <p:cNvPicPr/>
          <p:nvPr/>
        </p:nvPicPr>
        <p:blipFill>
          <a:blip r:embed="rId3"/>
          <a:stretch/>
        </p:blipFill>
        <p:spPr>
          <a:xfrm>
            <a:off x="0" y="5040"/>
            <a:ext cx="3427920" cy="1441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erade Verbindung 9"/>
          <p:cNvCxnSpPr/>
          <p:nvPr/>
        </p:nvCxnSpPr>
        <p:spPr>
          <a:xfrm>
            <a:off x="0" y="155520"/>
            <a:ext cx="458280" cy="108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52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120" cy="32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Textfeld 7"/>
          <p:cNvSpPr/>
          <p:nvPr/>
        </p:nvSpPr>
        <p:spPr>
          <a:xfrm>
            <a:off x="457200" y="22680"/>
            <a:ext cx="7817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4" name="Gerade Verbindung 10"/>
          <p:cNvCxnSpPr/>
          <p:nvPr/>
        </p:nvCxnSpPr>
        <p:spPr>
          <a:xfrm>
            <a:off x="457200" y="4713480"/>
            <a:ext cx="82306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55" name="Textfeld 1"/>
          <p:cNvSpPr/>
          <p:nvPr/>
        </p:nvSpPr>
        <p:spPr>
          <a:xfrm>
            <a:off x="1154520" y="4837320"/>
            <a:ext cx="67845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1"/>
          </p:nvPr>
        </p:nvSpPr>
        <p:spPr>
          <a:xfrm>
            <a:off x="7948440" y="4879080"/>
            <a:ext cx="741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D49378E-82A1-43AC-B8C0-33E31B9D9BC8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  <p:sldLayoutId id="2147483671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erade Verbindung 9"/>
          <p:cNvCxnSpPr/>
          <p:nvPr/>
        </p:nvCxnSpPr>
        <p:spPr>
          <a:xfrm>
            <a:off x="0" y="155520"/>
            <a:ext cx="458280" cy="108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78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120" cy="32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Textfeld 7"/>
          <p:cNvSpPr/>
          <p:nvPr/>
        </p:nvSpPr>
        <p:spPr>
          <a:xfrm>
            <a:off x="457200" y="22680"/>
            <a:ext cx="7817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80" name="Gerade Verbindung 10"/>
          <p:cNvCxnSpPr/>
          <p:nvPr/>
        </p:nvCxnSpPr>
        <p:spPr>
          <a:xfrm>
            <a:off x="457200" y="4713480"/>
            <a:ext cx="82306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81" name="Textfeld 1"/>
          <p:cNvSpPr/>
          <p:nvPr/>
        </p:nvSpPr>
        <p:spPr>
          <a:xfrm>
            <a:off x="1154520" y="4837320"/>
            <a:ext cx="67845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4"/>
          </p:nvPr>
        </p:nvSpPr>
        <p:spPr>
          <a:xfrm>
            <a:off x="7948440" y="4879080"/>
            <a:ext cx="741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62DF9E7-611F-4696-9611-2528AB9A5E4A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erade Verbindung 9"/>
          <p:cNvCxnSpPr/>
          <p:nvPr/>
        </p:nvCxnSpPr>
        <p:spPr>
          <a:xfrm>
            <a:off x="0" y="155520"/>
            <a:ext cx="458280" cy="108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88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120" cy="32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Textfeld 7"/>
          <p:cNvSpPr/>
          <p:nvPr/>
        </p:nvSpPr>
        <p:spPr>
          <a:xfrm>
            <a:off x="457200" y="22680"/>
            <a:ext cx="7817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90" name="Gerade Verbindung 10"/>
          <p:cNvCxnSpPr/>
          <p:nvPr/>
        </p:nvCxnSpPr>
        <p:spPr>
          <a:xfrm>
            <a:off x="457200" y="4713480"/>
            <a:ext cx="82306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91" name="Textfeld 1"/>
          <p:cNvSpPr/>
          <p:nvPr/>
        </p:nvSpPr>
        <p:spPr>
          <a:xfrm>
            <a:off x="1154520" y="4837320"/>
            <a:ext cx="67845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5"/>
          </p:nvPr>
        </p:nvSpPr>
        <p:spPr>
          <a:xfrm>
            <a:off x="7948440" y="4879080"/>
            <a:ext cx="741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8884D2A-A843-4417-AB9B-755FDC57A396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erade Verbindung 9"/>
          <p:cNvCxnSpPr/>
          <p:nvPr/>
        </p:nvCxnSpPr>
        <p:spPr>
          <a:xfrm>
            <a:off x="0" y="155520"/>
            <a:ext cx="458280" cy="108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98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120" cy="32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Textfeld 7"/>
          <p:cNvSpPr/>
          <p:nvPr/>
        </p:nvSpPr>
        <p:spPr>
          <a:xfrm>
            <a:off x="457200" y="22680"/>
            <a:ext cx="7817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0" name="Gerade Verbindung 10"/>
          <p:cNvCxnSpPr/>
          <p:nvPr/>
        </p:nvCxnSpPr>
        <p:spPr>
          <a:xfrm>
            <a:off x="457200" y="4713480"/>
            <a:ext cx="82306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01" name="Textfeld 1"/>
          <p:cNvSpPr/>
          <p:nvPr/>
        </p:nvSpPr>
        <p:spPr>
          <a:xfrm>
            <a:off x="1154520" y="4837320"/>
            <a:ext cx="67845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6"/>
          </p:nvPr>
        </p:nvSpPr>
        <p:spPr>
          <a:xfrm>
            <a:off x="7948440" y="4879080"/>
            <a:ext cx="741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073873A-82C1-43B8-8DCF-78C03315BABD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erade Verbindung 9"/>
          <p:cNvCxnSpPr/>
          <p:nvPr/>
        </p:nvCxnSpPr>
        <p:spPr>
          <a:xfrm>
            <a:off x="0" y="155520"/>
            <a:ext cx="458280" cy="108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108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120" cy="32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Textfeld 7"/>
          <p:cNvSpPr/>
          <p:nvPr/>
        </p:nvSpPr>
        <p:spPr>
          <a:xfrm>
            <a:off x="457200" y="22680"/>
            <a:ext cx="7817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0" name="Gerade Verbindung 10"/>
          <p:cNvCxnSpPr/>
          <p:nvPr/>
        </p:nvCxnSpPr>
        <p:spPr>
          <a:xfrm>
            <a:off x="457200" y="4713480"/>
            <a:ext cx="82306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11" name="Textfeld 1"/>
          <p:cNvSpPr/>
          <p:nvPr/>
        </p:nvSpPr>
        <p:spPr>
          <a:xfrm>
            <a:off x="1154520" y="4837320"/>
            <a:ext cx="67845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7"/>
          </p:nvPr>
        </p:nvSpPr>
        <p:spPr>
          <a:xfrm>
            <a:off x="7948440" y="4879080"/>
            <a:ext cx="741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6BA12A5-14B7-4422-84F7-1A906B19DC3B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  <p:sldLayoutId id="2147483682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erade Verbindung 9"/>
          <p:cNvCxnSpPr/>
          <p:nvPr/>
        </p:nvCxnSpPr>
        <p:spPr>
          <a:xfrm>
            <a:off x="0" y="155520"/>
            <a:ext cx="458280" cy="108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136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120" cy="32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Textfeld 7"/>
          <p:cNvSpPr/>
          <p:nvPr/>
        </p:nvSpPr>
        <p:spPr>
          <a:xfrm>
            <a:off x="457200" y="22680"/>
            <a:ext cx="7817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38" name="Gerade Verbindung 10"/>
          <p:cNvCxnSpPr/>
          <p:nvPr/>
        </p:nvCxnSpPr>
        <p:spPr>
          <a:xfrm>
            <a:off x="457200" y="4713480"/>
            <a:ext cx="82306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39" name="Textfeld 1"/>
          <p:cNvSpPr/>
          <p:nvPr/>
        </p:nvSpPr>
        <p:spPr>
          <a:xfrm>
            <a:off x="1154520" y="4837320"/>
            <a:ext cx="67845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40" name="Gerade Verbindung 10"/>
          <p:cNvCxnSpPr/>
          <p:nvPr/>
        </p:nvCxnSpPr>
        <p:spPr>
          <a:xfrm>
            <a:off x="457200" y="4713480"/>
            <a:ext cx="82306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10"/>
          </p:nvPr>
        </p:nvSpPr>
        <p:spPr>
          <a:xfrm>
            <a:off x="7948440" y="4879080"/>
            <a:ext cx="741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B513915-B03B-45F5-BA27-CDAF85751BAD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9" descr=""/>
          <p:cNvPicPr/>
          <p:nvPr/>
        </p:nvPicPr>
        <p:blipFill>
          <a:blip r:embed="rId2"/>
          <a:stretch/>
        </p:blipFill>
        <p:spPr>
          <a:xfrm>
            <a:off x="5829480" y="0"/>
            <a:ext cx="3313800" cy="51426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3" name="Gerade Verbindung 10"/>
          <p:cNvCxnSpPr/>
          <p:nvPr/>
        </p:nvCxnSpPr>
        <p:spPr>
          <a:xfrm>
            <a:off x="457200" y="4713480"/>
            <a:ext cx="5732280" cy="108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pic>
        <p:nvPicPr>
          <p:cNvPr id="24" name="Grafik 11" descr=""/>
          <p:cNvPicPr/>
          <p:nvPr/>
        </p:nvPicPr>
        <p:blipFill>
          <a:blip r:embed="rId3"/>
          <a:stretch/>
        </p:blipFill>
        <p:spPr>
          <a:xfrm>
            <a:off x="457200" y="4769280"/>
            <a:ext cx="546120" cy="322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 10" descr=""/>
          <p:cNvPicPr/>
          <p:nvPr/>
        </p:nvPicPr>
        <p:blipFill>
          <a:blip r:embed="rId2"/>
          <a:stretch/>
        </p:blipFill>
        <p:spPr>
          <a:xfrm>
            <a:off x="0" y="5040"/>
            <a:ext cx="3427920" cy="1441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Bild 9" descr=""/>
          <p:cNvPicPr/>
          <p:nvPr/>
        </p:nvPicPr>
        <p:blipFill>
          <a:blip r:embed="rId3"/>
          <a:stretch/>
        </p:blipFill>
        <p:spPr>
          <a:xfrm>
            <a:off x="5648760" y="0"/>
            <a:ext cx="3523320" cy="515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  <p:sldLayoutId id="2147483665" r:id="rId3"/>
    <p:sldLayoutId id="2147483666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svg"/><Relationship Id="rId4" Type="http://schemas.openxmlformats.org/officeDocument/2006/relationships/slideLayout" Target="../slideLayouts/slideLayout2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7920" y="2079000"/>
            <a:ext cx="8091720" cy="72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8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TextBox 10"/>
          <p:cNvSpPr/>
          <p:nvPr/>
        </p:nvSpPr>
        <p:spPr>
          <a:xfrm>
            <a:off x="727920" y="4539240"/>
            <a:ext cx="498636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Jakob Lambert-Hartmann, Niklas Bosch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TextBox 10"/>
          <p:cNvSpPr/>
          <p:nvPr/>
        </p:nvSpPr>
        <p:spPr>
          <a:xfrm>
            <a:off x="1076040" y="2706840"/>
            <a:ext cx="369720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Andrew Wilson, Zhiting Hu, Ruslan Salathutnikov, Eric Xing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Periodic Kernel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2D095A8-2584-4747-9DDA-091CF4BB0C18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685800" y="1086120"/>
            <a:ext cx="6400080" cy="3485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RBF Kernel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7B1D3FB-1D87-425E-BC1B-1CFFAD8AFF9F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701640" y="1092240"/>
            <a:ext cx="6384240" cy="3479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LineaR Kernel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94492F0-0FA2-429F-9929-A6CB26F55A98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457200" y="1016280"/>
            <a:ext cx="6520320" cy="355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Why contrarian to neural networks?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098C656-7B47-4C87-8619-854556E0F160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228600" y="1371600"/>
            <a:ext cx="4114440" cy="29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Gaussian Process Regressors: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models uncertainty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non parametric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prior knowledge required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scale poorly with many data points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4572000" y="1346040"/>
            <a:ext cx="4343040" cy="29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Neural Networks: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predict single value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millions/billions of parameters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less prior knowledge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- scale well with many data points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Num" idx="14"/>
          </p:nvPr>
        </p:nvSpPr>
        <p:spPr>
          <a:xfrm>
            <a:off x="7948440" y="4879080"/>
            <a:ext cx="741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F6024E8-3709-47AA-A6D0-CEEC492FAABE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Textfeld 1"/>
          <p:cNvSpPr/>
          <p:nvPr/>
        </p:nvSpPr>
        <p:spPr>
          <a:xfrm>
            <a:off x="2257200" y="897840"/>
            <a:ext cx="45853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How can we combine these two methods?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6" name="TextBox 10"/>
          <p:cNvSpPr/>
          <p:nvPr/>
        </p:nvSpPr>
        <p:spPr>
          <a:xfrm>
            <a:off x="2722680" y="1898640"/>
            <a:ext cx="3697200" cy="8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Use the DNN as a learned kernel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On which we calculate the GPR model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Num" idx="15"/>
          </p:nvPr>
        </p:nvSpPr>
        <p:spPr>
          <a:xfrm>
            <a:off x="7948440" y="4879080"/>
            <a:ext cx="741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7E22C67-8A4C-43A0-9DB7-680B025C2F52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Textfeld 2"/>
          <p:cNvSpPr/>
          <p:nvPr/>
        </p:nvSpPr>
        <p:spPr>
          <a:xfrm>
            <a:off x="3853800" y="759240"/>
            <a:ext cx="1867320" cy="54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Backpropagation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Sources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Num" idx="16"/>
          </p:nvPr>
        </p:nvSpPr>
        <p:spPr>
          <a:xfrm>
            <a:off x="7948440" y="4879080"/>
            <a:ext cx="741960" cy="20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135B23D-F9DE-4E9C-AEED-CEB7B906C281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500760" y="1108800"/>
            <a:ext cx="8141760" cy="319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1: https://zlthinker.github.io/gaussian-process-regression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2: https://www.streambatch.io/knowledge/ndvi-from-sentinel-2-imagery-using-stac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3: https://gonintendo.com/stories/334105-nintendo-details-switch-sales-pace-compares-to-wii-ds-era-break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4: https://medium.com/analytics-vidhya/interpreting-posterior-of-gaussian-process-for-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regression-1bcfaab8e8aa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5: https://en.wikipedia.org/wiki/Covariance_matrix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6: https://distill.pub/2019/visual-exploration-gaussian-processes/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7: https://medium.com/analytics-vidhya/interpreting-posterior-of-gaussian-process-for-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regression-1bcfaab8e8aa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8: WILSON, Andrew Gordon, et al. Deep kernel learning. In: </a:t>
            </a:r>
            <a:r>
              <a:rPr b="0" i="1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Artificial intelligence and statistics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. PMLR, 2016.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S. 370-378.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9: Wang, Jie. "An intuitive tutorial to Gaussian process regression." Computing in Science &amp; Engineering 25.4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(2023): 4-11.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65040" y="1584360"/>
            <a:ext cx="7984080" cy="56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Thank you for your attention!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Introduction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DE2C622-7792-437A-89A8-2891125FCC58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Gaussian Processes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02FBBC4-C646-41C4-8B32-DCB5C3AEBFA4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4180320" y="1144440"/>
            <a:ext cx="4734360" cy="3553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" name=""/>
          <p:cNvSpPr/>
          <p:nvPr/>
        </p:nvSpPr>
        <p:spPr>
          <a:xfrm>
            <a:off x="238320" y="1455120"/>
            <a:ext cx="4068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Includes confidence interval into 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prediction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High confidence near observed data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Gaussian Processes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80F219E-5A2E-4F47-A2A7-8BE39C357BEC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38320" y="1455120"/>
            <a:ext cx="34452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Input: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Distribution of functions (prior)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Observed data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3657600" y="1495440"/>
            <a:ext cx="5398560" cy="3075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" name=""/>
          <p:cNvSpPr/>
          <p:nvPr/>
        </p:nvSpPr>
        <p:spPr>
          <a:xfrm>
            <a:off x="228600" y="2743200"/>
            <a:ext cx="2797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Output: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Infinitly many samples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from prior fitting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observations (posterior)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Quick Maths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1371600" y="1371600"/>
            <a:ext cx="5485680" cy="3078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2000DD5-23F2-4971-8E54-FF3BEFA65D3E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Functions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D04AB60-9897-4C5D-8577-B65DA309E239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238320" y="1455120"/>
            <a:ext cx="3788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Sampled points from multivariate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distribution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4030560" y="1455120"/>
            <a:ext cx="4884120" cy="3116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Functions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CE4D425-BDE5-45D9-B287-8726F0C849AC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238320" y="1455120"/>
            <a:ext cx="3330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Not independent because: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similar input → similar output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569760" y="1455120"/>
            <a:ext cx="4887720" cy="3175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Kernel Functions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1660F86-1EDE-446E-BD85-8AC3940F7E29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238320" y="1455120"/>
            <a:ext cx="4297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Input similarity depends on the context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28600" y="1828800"/>
            <a:ext cx="4842720" cy="2183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5202360" y="1828800"/>
            <a:ext cx="3483360" cy="205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"/>
          <p:cNvSpPr/>
          <p:nvPr/>
        </p:nvSpPr>
        <p:spPr>
          <a:xfrm>
            <a:off x="5943600" y="3886200"/>
            <a:ext cx="19342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Cumulative sales data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2057400" y="3886200"/>
            <a:ext cx="19342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Plant activity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Multivariate distributions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B4232B8-FE38-48CB-BF51-AAF961AD76A0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238320" y="1455120"/>
            <a:ext cx="334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Defined by covariance matrix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4766040" y="2003400"/>
            <a:ext cx="18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4572000" y="2057400"/>
            <a:ext cx="3410280" cy="2415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9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85800" y="2514600"/>
            <a:ext cx="2566440" cy="139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" name=""/>
          <p:cNvSpPr/>
          <p:nvPr/>
        </p:nvSpPr>
        <p:spPr>
          <a:xfrm>
            <a:off x="3429000" y="2971800"/>
            <a:ext cx="91404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Nanog Variability and Pluripotency Regulation of Embryonic Stem</Template>
  <TotalTime>291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2025-04-24T19:11:06Z</dcterms:created>
  <dc:creator>Bosch, Niklas</dc:creator>
  <dc:description/>
  <dc:language>en-US</dc:language>
  <cp:lastModifiedBy/>
  <cp:lastPrinted>2017-09-28T12:33:25Z</cp:lastPrinted>
  <dcterms:modified xsi:type="dcterms:W3CDTF">2025-06-23T12:01:10Z</dcterms:modified>
  <cp:revision>43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3</vt:r8>
  </property>
  <property fmtid="{D5CDD505-2E9C-101B-9397-08002B2CF9AE}" pid="3" name="PresentationFormat">
    <vt:lpwstr>Bildschirmpräsentation (16:9)</vt:lpwstr>
  </property>
  <property fmtid="{D5CDD505-2E9C-101B-9397-08002B2CF9AE}" pid="4" name="Slides">
    <vt:r8>6</vt:r8>
  </property>
</Properties>
</file>