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7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1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3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9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7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52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71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6E70-621E-40EB-85A8-CE3A39AE48E8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3A19-D935-48CE-80AA-DEA4D3F7B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III – Introdução à modelagem de Big Data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8017"/>
          </a:xfrm>
        </p:spPr>
        <p:txBody>
          <a:bodyPr/>
          <a:lstStyle/>
          <a:p>
            <a:r>
              <a:rPr lang="pt-BR" dirty="0" smtClean="0"/>
              <a:t>Classificação de essencialidade gênica em organismos modelo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6098245"/>
            <a:ext cx="9144000" cy="5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Iara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1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Algoritmos usados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pt-BR" dirty="0" smtClean="0"/>
              <a:t>: 10 níveis, de 1 a 10.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pt-BR" dirty="0" smtClean="0"/>
              <a:t>: 5 níveis, de 10 a 50.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SVM polinomial: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pt-BR" dirty="0" smtClean="0"/>
              <a:t>: 10 níveis, de -10 a 10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pt-BR" dirty="0" smtClean="0"/>
              <a:t>: 2 níveis (1 e 3)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SVM radial: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pt-BR" dirty="0" smtClean="0"/>
              <a:t>: 10 níveis, de -10 a 10.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rbf_sigma</a:t>
            </a:r>
            <a:r>
              <a:rPr lang="pt-BR" dirty="0" smtClean="0"/>
              <a:t>: 5 níveis</a:t>
            </a:r>
          </a:p>
        </p:txBody>
      </p:sp>
    </p:spTree>
    <p:extLst>
      <p:ext uri="{BB962C8B-B14F-4D97-AF65-F5344CB8AC3E}">
        <p14:creationId xmlns:p14="http://schemas.microsoft.com/office/powerpoint/2010/main" val="29781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9" y="1799371"/>
            <a:ext cx="6091873" cy="43513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1" y="1689036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1" y="1951749"/>
            <a:ext cx="4572009" cy="4572009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5" y="184664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614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3" y="1885538"/>
            <a:ext cx="6091873" cy="43513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26" y="1885538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4" y="2161910"/>
            <a:ext cx="4351338" cy="43513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239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8" y="1794094"/>
            <a:ext cx="6091873" cy="43513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78" y="1794094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46" y="1826167"/>
            <a:ext cx="4572009" cy="45720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8" y="1690688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Nenhum dos algoritmos produziu um bom modelo;</a:t>
            </a:r>
          </a:p>
          <a:p>
            <a:pPr lvl="1"/>
            <a:r>
              <a:rPr lang="pt-BR" dirty="0" smtClean="0"/>
              <a:t>Todos abaixo de 70% de acurácia;</a:t>
            </a:r>
          </a:p>
          <a:p>
            <a:pPr lvl="1"/>
            <a:endParaRPr lang="pt-BR" dirty="0"/>
          </a:p>
          <a:p>
            <a:r>
              <a:rPr lang="pt-BR" dirty="0" smtClean="0"/>
              <a:t>Isto era esperado, devido a grande variabilidade das classes e ao fato de a essencialidade ser uma característica complexa;</a:t>
            </a:r>
          </a:p>
          <a:p>
            <a:endParaRPr lang="pt-BR" dirty="0"/>
          </a:p>
          <a:p>
            <a:r>
              <a:rPr lang="pt-BR" dirty="0" smtClean="0"/>
              <a:t>Os modelos podem ser melhorados com mais variáveis </a:t>
            </a:r>
            <a:r>
              <a:rPr lang="pt-BR" dirty="0" err="1" smtClean="0"/>
              <a:t>preditoras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9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Dogma central da biologia</a:t>
            </a:r>
            <a:endParaRPr lang="pt-BR" dirty="0"/>
          </a:p>
        </p:txBody>
      </p:sp>
      <p:pic>
        <p:nvPicPr>
          <p:cNvPr id="1026" name="Picture 2" descr="O dogma central da biologia molecular - Terabytes of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655285"/>
            <a:ext cx="60769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63007" y="4570968"/>
            <a:ext cx="1166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Genes</a:t>
            </a:r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83669" y="4570968"/>
            <a:ext cx="154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Função</a:t>
            </a:r>
            <a:endParaRPr lang="pt-BR" sz="3000" dirty="0"/>
          </a:p>
        </p:txBody>
      </p:sp>
      <p:cxnSp>
        <p:nvCxnSpPr>
          <p:cNvPr id="7" name="Conector de Seta Reta 6"/>
          <p:cNvCxnSpPr>
            <a:stCxn id="4" idx="3"/>
          </p:cNvCxnSpPr>
          <p:nvPr/>
        </p:nvCxnSpPr>
        <p:spPr>
          <a:xfrm>
            <a:off x="4729655" y="4847967"/>
            <a:ext cx="2459421" cy="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Genes essenciais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23696" y="2280745"/>
            <a:ext cx="2848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Genes essenciais</a:t>
            </a: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00951" y="2280745"/>
            <a:ext cx="3389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Morte do organismo</a:t>
            </a:r>
            <a:endParaRPr lang="pt-BR" sz="3000" dirty="0"/>
          </a:p>
        </p:txBody>
      </p:sp>
      <p:cxnSp>
        <p:nvCxnSpPr>
          <p:cNvPr id="9" name="Conector de Seta Reta 8"/>
          <p:cNvCxnSpPr>
            <a:stCxn id="5" idx="3"/>
            <a:endCxn id="7" idx="1"/>
          </p:cNvCxnSpPr>
          <p:nvPr/>
        </p:nvCxnSpPr>
        <p:spPr>
          <a:xfrm>
            <a:off x="4571999" y="2557744"/>
            <a:ext cx="1728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400501" y="3578773"/>
            <a:ext cx="3494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Genes não-essenciais</a:t>
            </a:r>
            <a:endParaRPr lang="pt-BR" sz="3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35716" y="3578773"/>
            <a:ext cx="412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Viabilidade do organismo</a:t>
            </a:r>
            <a:endParaRPr lang="pt-BR" sz="3000" dirty="0"/>
          </a:p>
        </p:txBody>
      </p:sp>
      <p:cxnSp>
        <p:nvCxnSpPr>
          <p:cNvPr id="14" name="Conector de Seta Reta 13"/>
          <p:cNvCxnSpPr>
            <a:stCxn id="11" idx="3"/>
            <a:endCxn id="12" idx="1"/>
          </p:cNvCxnSpPr>
          <p:nvPr/>
        </p:nvCxnSpPr>
        <p:spPr>
          <a:xfrm>
            <a:off x="4895192" y="3855772"/>
            <a:ext cx="10405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06461" y="2142246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Alteração deletéria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06461" y="3347940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Alteração deletéria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8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Genes essenciais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Genes essenciais são, em geral:</a:t>
            </a:r>
          </a:p>
          <a:p>
            <a:pPr lvl="1"/>
            <a:r>
              <a:rPr lang="pt-BR" dirty="0" smtClean="0"/>
              <a:t>Mais antigos;</a:t>
            </a:r>
          </a:p>
          <a:p>
            <a:pPr lvl="1"/>
            <a:r>
              <a:rPr lang="pt-BR" dirty="0" smtClean="0"/>
              <a:t>Interagem mais com outros genes;</a:t>
            </a:r>
          </a:p>
          <a:p>
            <a:pPr lvl="1"/>
            <a:r>
              <a:rPr lang="pt-BR" dirty="0" smtClean="0"/>
              <a:t>Participam de funções cruciais na célula</a:t>
            </a:r>
          </a:p>
        </p:txBody>
      </p:sp>
      <p:pic>
        <p:nvPicPr>
          <p:cNvPr id="2050" name="Picture 2" descr="Frontiers | Hub Protein Controversy: Taking a Closer Look at Plant Stress  Response Hubs | Plant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6"/>
          <a:stretch/>
        </p:blipFill>
        <p:spPr bwMode="auto">
          <a:xfrm>
            <a:off x="7207337" y="1825625"/>
            <a:ext cx="4146463" cy="40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Classificar os genes de dois organismos modelo (camundongo e levedura) em essenciais ou não-essenciais com base em dados evolutivos e de propriedades de redes biológicas.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6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obtenção dos dados foi feita em múltiplas etapas:</a:t>
            </a:r>
          </a:p>
          <a:p>
            <a:pPr lvl="1"/>
            <a:r>
              <a:rPr lang="pt-BR" dirty="0" smtClean="0"/>
              <a:t>1. Anotação </a:t>
            </a:r>
            <a:r>
              <a:rPr lang="pt-BR" dirty="0"/>
              <a:t>funcional dos </a:t>
            </a:r>
            <a:r>
              <a:rPr lang="pt-BR" dirty="0" smtClean="0"/>
              <a:t>genes</a:t>
            </a:r>
          </a:p>
          <a:p>
            <a:pPr lvl="1"/>
            <a:r>
              <a:rPr lang="pt-BR" dirty="0" smtClean="0"/>
              <a:t>2. </a:t>
            </a:r>
            <a:r>
              <a:rPr lang="pt-BR" dirty="0"/>
              <a:t>Inferência das raízes </a:t>
            </a:r>
            <a:r>
              <a:rPr lang="pt-BR" dirty="0" smtClean="0"/>
              <a:t>evolutivas</a:t>
            </a:r>
          </a:p>
          <a:p>
            <a:pPr lvl="1"/>
            <a:r>
              <a:rPr lang="pt-BR" dirty="0" smtClean="0"/>
              <a:t>3. Construção </a:t>
            </a:r>
            <a:r>
              <a:rPr lang="pt-BR" dirty="0"/>
              <a:t>das redes de interação proteína-proteína para cada </a:t>
            </a:r>
            <a:r>
              <a:rPr lang="pt-BR" dirty="0" smtClean="0"/>
              <a:t>organismo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ensembl_peptide_id</a:t>
            </a:r>
            <a:r>
              <a:rPr lang="pt-BR" dirty="0"/>
              <a:t>: identificador da proteína (gene);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cog_id</a:t>
            </a:r>
            <a:r>
              <a:rPr lang="pt-BR" dirty="0"/>
              <a:t>: identificador do grupo de </a:t>
            </a:r>
            <a:r>
              <a:rPr lang="pt-BR" dirty="0" err="1"/>
              <a:t>ortólogos</a:t>
            </a:r>
            <a:r>
              <a:rPr lang="pt-BR" dirty="0"/>
              <a:t> ao qual o gene pertence;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t-BR" dirty="0"/>
              <a:t>: raiz evolutiva inferida. Quanto maior, mais antigo;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Dscore</a:t>
            </a:r>
            <a:r>
              <a:rPr lang="pt-BR" dirty="0"/>
              <a:t>: escore de consistência para a inferência da raiz;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AdjPvalue</a:t>
            </a:r>
            <a:r>
              <a:rPr lang="pt-BR" dirty="0"/>
              <a:t>: p-valor e p-valor ajustado para a inferência da raiz evolutiva;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abundance</a:t>
            </a:r>
            <a:r>
              <a:rPr lang="pt-BR" dirty="0"/>
              <a:t>: medida de abundância dos grupos de </a:t>
            </a:r>
            <a:r>
              <a:rPr lang="pt-BR" dirty="0" err="1"/>
              <a:t>ortólogos</a:t>
            </a:r>
            <a:r>
              <a:rPr lang="pt-BR" dirty="0"/>
              <a:t>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diversity</a:t>
            </a:r>
            <a:r>
              <a:rPr lang="pt-BR" dirty="0"/>
              <a:t>: medida de diversidade dos grupos de </a:t>
            </a:r>
            <a:r>
              <a:rPr lang="pt-BR" dirty="0" err="1"/>
              <a:t>ortólogos</a:t>
            </a:r>
            <a:r>
              <a:rPr lang="pt-BR" dirty="0"/>
              <a:t>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plasticity</a:t>
            </a:r>
            <a:r>
              <a:rPr lang="pt-BR" dirty="0"/>
              <a:t>: índice de plasticidade evolutiva;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ancestry</a:t>
            </a:r>
            <a:r>
              <a:rPr lang="pt-BR" dirty="0"/>
              <a:t>: ancestralidade do gene. Transformação da variável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t-BR" dirty="0" smtClean="0"/>
              <a:t> (</a:t>
            </a:r>
            <a:r>
              <a:rPr lang="pt-BR" dirty="0"/>
              <a:t>escala de 0 - mais novo - a 1 </a:t>
            </a:r>
            <a:r>
              <a:rPr lang="pt-BR" dirty="0" smtClean="0"/>
              <a:t>- mais </a:t>
            </a:r>
            <a:r>
              <a:rPr lang="pt-BR" dirty="0"/>
              <a:t>antigo);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btw</a:t>
            </a:r>
            <a:r>
              <a:rPr lang="pt-BR" dirty="0"/>
              <a:t>: centralidade do nó na rede;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pt-BR" dirty="0"/>
              <a:t>: grau do nó na rede.</a:t>
            </a:r>
          </a:p>
        </p:txBody>
      </p:sp>
    </p:spTree>
    <p:extLst>
      <p:ext uri="{BB962C8B-B14F-4D97-AF65-F5344CB8AC3E}">
        <p14:creationId xmlns:p14="http://schemas.microsoft.com/office/powerpoint/2010/main" val="16212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exploratória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2" y="2231943"/>
            <a:ext cx="5586254" cy="39901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8" y="2231943"/>
            <a:ext cx="5488503" cy="392035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2602" y="1862611"/>
            <a:ext cx="15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Camundongo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421808" y="1884032"/>
            <a:ext cx="117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Levedura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exploratória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2" y="2253364"/>
            <a:ext cx="5733398" cy="40952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8" y="2253364"/>
            <a:ext cx="5538951" cy="395639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2602" y="1862611"/>
            <a:ext cx="15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Camundongo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21808" y="1884032"/>
            <a:ext cx="117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Levedura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do Office</vt:lpstr>
      <vt:lpstr>Projeto III – Introdução à modelagem de Big Data</vt:lpstr>
      <vt:lpstr>Introdução</vt:lpstr>
      <vt:lpstr>Genes essenciais</vt:lpstr>
      <vt:lpstr>Genes essenciais</vt:lpstr>
      <vt:lpstr>Objetivo</vt:lpstr>
      <vt:lpstr>Coleta de dados</vt:lpstr>
      <vt:lpstr>Variáveis do conjunto de dados</vt:lpstr>
      <vt:lpstr>Análise exploratória</vt:lpstr>
      <vt:lpstr>Análise exploratória</vt:lpstr>
      <vt:lpstr>Resultados – Algoritmos usados</vt:lpstr>
      <vt:lpstr>Resultados</vt:lpstr>
      <vt:lpstr>Resultados</vt:lpstr>
      <vt:lpstr>Resultados</vt:lpstr>
      <vt:lpstr>Resultados</vt:lpstr>
      <vt:lpstr>Resultados</vt:lpstr>
      <vt:lpstr>Resultados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III – Introdução à modelagem de Big Data</dc:title>
  <dc:creator>Iara Souza</dc:creator>
  <cp:lastModifiedBy>Iara Souza</cp:lastModifiedBy>
  <cp:revision>6</cp:revision>
  <dcterms:created xsi:type="dcterms:W3CDTF">2021-04-19T00:29:52Z</dcterms:created>
  <dcterms:modified xsi:type="dcterms:W3CDTF">2021-04-19T01:09:34Z</dcterms:modified>
</cp:coreProperties>
</file>