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0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F6F8-D29A-43D7-99DF-5EC911F21AB3}" type="datetimeFigureOut">
              <a:rPr lang="pt-BR" smtClean="0"/>
              <a:pPr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EB21-4BC5-4257-9925-250AAC1295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01195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EM BUSCA DE ESCRITORES NO VALE CEARÁ-MIRIM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8795"/>
            <a:ext cx="9144000" cy="1655762"/>
          </a:xfrm>
        </p:spPr>
        <p:txBody>
          <a:bodyPr>
            <a:normAutofit/>
          </a:bodyPr>
          <a:lstStyle/>
          <a:p>
            <a:r>
              <a:rPr lang="pt-BR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POEMA</a:t>
            </a:r>
            <a:endParaRPr lang="pt-B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08" y="4083626"/>
            <a:ext cx="7120891" cy="27743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2" y="181408"/>
            <a:ext cx="3553634" cy="1439574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3054927" y="3288795"/>
            <a:ext cx="5839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8191" y="180902"/>
            <a:ext cx="9144000" cy="766763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932079"/>
            <a:ext cx="8153399" cy="582461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278082" y="932079"/>
            <a:ext cx="9580418" cy="15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497" y="248194"/>
            <a:ext cx="9144000" cy="89739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HAICAI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98171" y="1084217"/>
            <a:ext cx="9235440" cy="1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 descr="haicai-130321084501-phpapp01-thumbnail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2" y="1521822"/>
            <a:ext cx="6888480" cy="51663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2600" y="187036"/>
            <a:ext cx="9144000" cy="953799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752600" y="1140835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64" y="1327438"/>
            <a:ext cx="7100455" cy="532534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812" y="195943"/>
            <a:ext cx="9144000" cy="80595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POETRIX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112872"/>
            <a:ext cx="9144000" cy="2576693"/>
          </a:xfrm>
        </p:spPr>
        <p:txBody>
          <a:bodyPr>
            <a:normAutofit lnSpcReduction="10000"/>
          </a:bodyPr>
          <a:lstStyle/>
          <a:p>
            <a:r>
              <a:rPr lang="pt-BR" sz="3000" b="1" dirty="0" smtClean="0"/>
              <a:t>(MÁ)(TEMÁTICA)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Angela</a:t>
            </a:r>
            <a:r>
              <a:rPr lang="pt-BR" dirty="0" smtClean="0"/>
              <a:t> </a:t>
            </a:r>
            <a:r>
              <a:rPr lang="pt-BR" dirty="0" err="1" smtClean="0"/>
              <a:t>Bretas</a:t>
            </a:r>
            <a:r>
              <a:rPr lang="pt-BR" dirty="0" smtClean="0"/>
              <a:t> 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não adiciono </a:t>
            </a:r>
            <a:br>
              <a:rPr lang="pt-BR" sz="3600" dirty="0" smtClean="0"/>
            </a:br>
            <a:r>
              <a:rPr lang="pt-BR" sz="3600" dirty="0" smtClean="0"/>
              <a:t>sou </a:t>
            </a:r>
            <a:br>
              <a:rPr lang="pt-BR" sz="3600" dirty="0" smtClean="0"/>
            </a:br>
            <a:r>
              <a:rPr lang="pt-BR" sz="3600" dirty="0" smtClean="0"/>
              <a:t>sub(traída) </a:t>
            </a:r>
            <a:endParaRPr lang="pt-BR" sz="3600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1371600" y="992777"/>
            <a:ext cx="9575074" cy="5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 descr="Math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8289" y="4349932"/>
            <a:ext cx="2763711" cy="25080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377" y="182880"/>
            <a:ext cx="9144000" cy="98883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ALDRAVIA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folha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02" y="1306286"/>
            <a:ext cx="6624460" cy="52523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528" y="155864"/>
            <a:ext cx="9144000" cy="1400608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METRO, ESCANSÃO DAS SÍLABAS MÉTRICAS, RIMA, VERSO E ESTROFE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2126527"/>
            <a:ext cx="9455728" cy="42223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metro</a:t>
            </a:r>
            <a:r>
              <a:rPr lang="pt-BR" dirty="0"/>
              <a:t> é a medida do verso de uma poesia</a:t>
            </a:r>
            <a:r>
              <a:rPr lang="pt-BR" dirty="0" smtClean="0"/>
              <a:t>. </a:t>
            </a:r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medida dos versos é indicada pela alternância de sílabas longas e breves. Na Língua Portuguesa, a medida dos versos é indicada pelo número de sílabas que ele apresenta. A metrificação é o estudo da medida de cada verso e escansão é a contagem das sílabas poéticas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Verso -</a:t>
            </a:r>
            <a:r>
              <a:rPr lang="pt-BR" dirty="0"/>
              <a:t> É cada linha poética. Como o soneto é uma forma fixa, há sempre quatorze versos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/>
              <a:t>Estrofe</a:t>
            </a:r>
            <a:r>
              <a:rPr lang="pt-BR" dirty="0"/>
              <a:t> - É o conjunto de versos. Como já foi mencionado, o soneto é formado por dois quartetos (estrofe com quatro versos) e dois tercetos (estrofes com três versos).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8918" y="176645"/>
            <a:ext cx="9144000" cy="953799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POEMAS VISUAIS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3"/>
          <a:stretch/>
        </p:blipFill>
        <p:spPr>
          <a:xfrm>
            <a:off x="569769" y="1402772"/>
            <a:ext cx="4686298" cy="30432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344810"/>
            <a:ext cx="4686298" cy="21727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73" y="1130444"/>
            <a:ext cx="5969575" cy="29552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9" y="4429919"/>
            <a:ext cx="5715000" cy="17145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50273" y="2618654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AGORA É A SUA VEZ!!!</a:t>
            </a:r>
            <a:endParaRPr lang="pt-B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111741"/>
            <a:ext cx="6123709" cy="67462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7" y="90959"/>
            <a:ext cx="353015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54" y="1590964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+mn-lt"/>
              </a:rPr>
              <a:t>O QUE É POEMA?</a:t>
            </a:r>
            <a:endParaRPr lang="pt-BR" sz="8000" b="1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8" y="0"/>
            <a:ext cx="5126182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+mn-lt"/>
              </a:rPr>
              <a:t>FUNÇÃO POÉTICA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 CHAMA A ATENÇÃO PARA O MODO COMO A MENSAGEM  É EXPRESSA;</a:t>
            </a:r>
          </a:p>
          <a:p>
            <a:endParaRPr lang="pt-BR" dirty="0" smtClean="0"/>
          </a:p>
          <a:p>
            <a:r>
              <a:rPr lang="pt-BR" dirty="0" smtClean="0"/>
              <a:t>COMBINAÇÕES SONORAS E RÍTMICAS;</a:t>
            </a:r>
          </a:p>
          <a:p>
            <a:endParaRPr lang="pt-BR" dirty="0" smtClean="0"/>
          </a:p>
          <a:p>
            <a:r>
              <a:rPr lang="pt-BR" dirty="0" smtClean="0"/>
              <a:t>SENTIDO CONOTATIVA DAS PALAVRAS;</a:t>
            </a:r>
          </a:p>
          <a:p>
            <a:endParaRPr lang="pt-BR" dirty="0"/>
          </a:p>
          <a:p>
            <a:r>
              <a:rPr lang="pt-BR" dirty="0" smtClean="0"/>
              <a:t>PREDOMINA EM OBRAS LITERÁRIAS, LETRAS DE MÚSICA, PROPAGANDA, ETC.</a:t>
            </a:r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08" y="4518744"/>
            <a:ext cx="2597728" cy="22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859f842eb070ec4a169e9f80c5d27d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24899"/>
            <a:ext cx="10515600" cy="86100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 smtClean="0"/>
              <a:t>GAIVOTA MINHA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955964" y="1475511"/>
            <a:ext cx="106091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pt-BR" sz="1600" dirty="0" smtClean="0"/>
              <a:t>Teu voo é liberdade, ave ligeira,</a:t>
            </a:r>
          </a:p>
          <a:p>
            <a:pPr lvl="8"/>
            <a:r>
              <a:rPr lang="pt-BR" sz="1600" dirty="0" smtClean="0"/>
              <a:t>Nos espaços do céu, como devota,</a:t>
            </a:r>
          </a:p>
          <a:p>
            <a:pPr lvl="8"/>
            <a:r>
              <a:rPr lang="pt-BR" sz="1600" dirty="0" smtClean="0"/>
              <a:t>Que moras neste mar, gentil gaivota,</a:t>
            </a:r>
          </a:p>
          <a:p>
            <a:pPr lvl="8"/>
            <a:r>
              <a:rPr lang="pt-BR" sz="1600" dirty="0" smtClean="0"/>
              <a:t>Dos balanços das ondas prisioneira.</a:t>
            </a:r>
          </a:p>
          <a:p>
            <a:pPr lvl="8"/>
            <a:r>
              <a:rPr lang="pt-BR" sz="1600" dirty="0" smtClean="0"/>
              <a:t> </a:t>
            </a:r>
          </a:p>
          <a:p>
            <a:pPr lvl="8"/>
            <a:r>
              <a:rPr lang="pt-BR" sz="1600" dirty="0" smtClean="0"/>
              <a:t>Fiquei firme a te olhar a tarde inteira,</a:t>
            </a:r>
          </a:p>
          <a:p>
            <a:pPr lvl="8"/>
            <a:r>
              <a:rPr lang="pt-BR" sz="1600" dirty="0" smtClean="0"/>
              <a:t>Seguindo meu navio, em tua rota,</a:t>
            </a:r>
          </a:p>
          <a:p>
            <a:pPr lvl="8"/>
            <a:r>
              <a:rPr lang="pt-BR" sz="1600" dirty="0" smtClean="0"/>
              <a:t>Embalada nos ventos, sem derrota,</a:t>
            </a:r>
          </a:p>
          <a:p>
            <a:pPr lvl="8"/>
            <a:r>
              <a:rPr lang="pt-BR" sz="1600" dirty="0" smtClean="0"/>
              <a:t>Em vultuosos volteios, sobre a esteira.</a:t>
            </a:r>
          </a:p>
          <a:p>
            <a:pPr lvl="8"/>
            <a:r>
              <a:rPr lang="pt-BR" sz="1600" dirty="0" smtClean="0"/>
              <a:t> </a:t>
            </a:r>
          </a:p>
          <a:p>
            <a:pPr lvl="8"/>
            <a:r>
              <a:rPr lang="pt-BR" sz="1600" dirty="0" smtClean="0"/>
              <a:t>De onde vens, aonde vais, qual é teu nome?</a:t>
            </a:r>
          </a:p>
          <a:p>
            <a:pPr lvl="8"/>
            <a:r>
              <a:rPr lang="pt-BR" sz="1600" dirty="0" smtClean="0"/>
              <a:t>Que sonho, que energia te consome?</a:t>
            </a:r>
          </a:p>
          <a:p>
            <a:pPr lvl="8"/>
            <a:r>
              <a:rPr lang="pt-BR" sz="1600" dirty="0" smtClean="0"/>
              <a:t>Se te vejo a voar, com liberdade!</a:t>
            </a:r>
          </a:p>
          <a:p>
            <a:pPr lvl="8"/>
            <a:r>
              <a:rPr lang="pt-BR" sz="1600" dirty="0" smtClean="0"/>
              <a:t> </a:t>
            </a:r>
          </a:p>
          <a:p>
            <a:pPr lvl="8"/>
            <a:r>
              <a:rPr lang="pt-BR" sz="1600" dirty="0" smtClean="0"/>
              <a:t>Moradora do mar, gaivota minha,</a:t>
            </a:r>
          </a:p>
          <a:p>
            <a:pPr lvl="8"/>
            <a:r>
              <a:rPr lang="pt-BR" sz="1600" dirty="0" smtClean="0"/>
              <a:t>Prisioneira do céu, doce rainha,</a:t>
            </a:r>
          </a:p>
          <a:p>
            <a:pPr lvl="8"/>
            <a:r>
              <a:rPr lang="pt-BR" sz="1600" dirty="0" smtClean="0"/>
              <a:t>És a dona de toda a imensidade!</a:t>
            </a:r>
          </a:p>
          <a:p>
            <a:pPr lvl="8"/>
            <a:r>
              <a:rPr lang="pt-BR" sz="1600" dirty="0" smtClean="0"/>
              <a:t> </a:t>
            </a:r>
          </a:p>
          <a:p>
            <a:pPr lvl="8"/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lvl="8"/>
            <a:r>
              <a:rPr lang="pt-B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Lucimar Luciano de Oliveira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07918"/>
            <a:ext cx="7162800" cy="63453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AOS ESQUECIDOS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7922" y="2109355"/>
            <a:ext cx="10796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pt-BR" sz="2000" dirty="0"/>
              <a:t>Lugar onde a luz se esconde</a:t>
            </a:r>
          </a:p>
          <a:p>
            <a:pPr lvl="8"/>
            <a:r>
              <a:rPr lang="pt-BR" sz="2000" dirty="0"/>
              <a:t>não se vê fio de memória,</a:t>
            </a:r>
          </a:p>
          <a:p>
            <a:pPr lvl="8"/>
            <a:r>
              <a:rPr lang="pt-BR" sz="2000" dirty="0"/>
              <a:t>estão lá os esquecidos,</a:t>
            </a:r>
          </a:p>
          <a:p>
            <a:pPr lvl="8"/>
            <a:r>
              <a:rPr lang="pt-BR" sz="2000" dirty="0"/>
              <a:t>na periferia da ideia.</a:t>
            </a:r>
          </a:p>
          <a:p>
            <a:pPr lvl="8"/>
            <a:r>
              <a:rPr lang="pt-BR" sz="2000" dirty="0"/>
              <a:t>Não trafega nenhum bonde</a:t>
            </a:r>
          </a:p>
          <a:p>
            <a:pPr lvl="8"/>
            <a:r>
              <a:rPr lang="pt-BR" sz="2000" dirty="0"/>
              <a:t>nos bastidores da história.</a:t>
            </a:r>
          </a:p>
          <a:p>
            <a:pPr lvl="8"/>
            <a:r>
              <a:rPr lang="pt-BR" sz="2000" dirty="0"/>
              <a:t> </a:t>
            </a:r>
          </a:p>
          <a:p>
            <a:pPr lvl="8"/>
            <a:r>
              <a:rPr lang="pt-BR" sz="2000" dirty="0"/>
              <a:t> </a:t>
            </a:r>
          </a:p>
          <a:p>
            <a:pPr lvl="8"/>
            <a:r>
              <a:rPr lang="pt-BR" sz="2000" i="1" dirty="0" err="1"/>
              <a:t>Leocy</a:t>
            </a:r>
            <a:r>
              <a:rPr lang="pt-BR" sz="2000" i="1" dirty="0"/>
              <a:t> Saraiva</a:t>
            </a:r>
            <a:endParaRPr lang="pt-BR" sz="2000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49" y="5248676"/>
            <a:ext cx="7087899" cy="199505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2627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RITMO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768" y="1284864"/>
            <a:ext cx="9528463" cy="5344535"/>
          </a:xfrm>
        </p:spPr>
        <p:txBody>
          <a:bodyPr>
            <a:normAutofit/>
          </a:bodyPr>
          <a:lstStyle/>
          <a:p>
            <a:r>
              <a:rPr lang="pt-BR" dirty="0" smtClean="0"/>
              <a:t>“É </a:t>
            </a:r>
            <a:r>
              <a:rPr lang="pt-BR" dirty="0"/>
              <a:t>a medida que resulta das pausas determinadas pelas sílabas fortes e várias cadências, mais ou menos regulares, que nos transmitem uma impressão agradável e musical. É</a:t>
            </a:r>
            <a:r>
              <a:rPr lang="pt-BR" dirty="0" smtClean="0"/>
              <a:t> </a:t>
            </a:r>
            <a:r>
              <a:rPr lang="pt-BR" dirty="0"/>
              <a:t>o </a:t>
            </a:r>
            <a:r>
              <a:rPr lang="pt-BR" dirty="0" smtClean="0"/>
              <a:t>elemento </a:t>
            </a:r>
            <a:r>
              <a:rPr lang="pt-BR" dirty="0"/>
              <a:t>essencial do </a:t>
            </a:r>
            <a:r>
              <a:rPr lang="pt-BR" dirty="0" smtClean="0"/>
              <a:t>verso</a:t>
            </a:r>
            <a:r>
              <a:rPr lang="pt-BR" dirty="0"/>
              <a:t>.</a:t>
            </a:r>
            <a:r>
              <a:rPr lang="pt-BR" dirty="0" smtClean="0"/>
              <a:t>”</a:t>
            </a:r>
          </a:p>
          <a:p>
            <a:r>
              <a:rPr lang="pt-BR" b="1" dirty="0" smtClean="0"/>
              <a:t> </a:t>
            </a:r>
            <a:r>
              <a:rPr lang="pt-BR" b="1" dirty="0"/>
              <a:t>( Celso </a:t>
            </a:r>
            <a:r>
              <a:rPr lang="pt-BR" b="1" dirty="0" smtClean="0"/>
              <a:t>Cunha )</a:t>
            </a:r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Tradicionalmente</a:t>
            </a:r>
            <a:r>
              <a:rPr lang="pt-BR" b="1" dirty="0"/>
              <a:t>, o ritmo poético é influenciado:</a:t>
            </a:r>
            <a:endParaRPr lang="pt-BR" dirty="0"/>
          </a:p>
          <a:p>
            <a:r>
              <a:rPr lang="pt-BR" dirty="0"/>
              <a:t>Pelo número de sílabas;</a:t>
            </a:r>
          </a:p>
          <a:p>
            <a:r>
              <a:rPr lang="pt-BR" dirty="0"/>
              <a:t>Pela acentuação;</a:t>
            </a:r>
          </a:p>
          <a:p>
            <a:r>
              <a:rPr lang="pt-BR" dirty="0"/>
              <a:t>Pela  rima </a:t>
            </a:r>
            <a:r>
              <a:rPr lang="pt-BR" dirty="0" smtClean="0"/>
              <a:t>(em </a:t>
            </a:r>
            <a:r>
              <a:rPr lang="pt-BR" dirty="0"/>
              <a:t>certos </a:t>
            </a:r>
            <a:r>
              <a:rPr lang="pt-BR" dirty="0" smtClean="0"/>
              <a:t>casos).</a:t>
            </a:r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1672936" y="831273"/>
            <a:ext cx="8749146" cy="9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 rot="16200000">
            <a:off x="-2589905" y="3244531"/>
            <a:ext cx="605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2" y="540472"/>
            <a:ext cx="9144000" cy="108051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+mn-lt"/>
              </a:rPr>
              <a:t>FORMAS POÉTICAS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5564" y="2459038"/>
            <a:ext cx="9144000" cy="1655762"/>
          </a:xfrm>
        </p:spPr>
        <p:txBody>
          <a:bodyPr/>
          <a:lstStyle/>
          <a:p>
            <a:r>
              <a:rPr lang="pt-BR" dirty="0"/>
              <a:t>São consideradas </a:t>
            </a:r>
            <a:r>
              <a:rPr lang="pt-BR" b="1" dirty="0"/>
              <a:t>formas poéticas</a:t>
            </a:r>
            <a:r>
              <a:rPr lang="pt-BR" dirty="0"/>
              <a:t> os diversos preceitos adotados por obras de poesia que apresentam uma determinada estrutura. Essas normas definem elementos como o ritmo ou a </a:t>
            </a:r>
            <a:r>
              <a:rPr lang="pt-BR" dirty="0" smtClean="0"/>
              <a:t>métrica de </a:t>
            </a:r>
            <a:r>
              <a:rPr lang="pt-BR" dirty="0"/>
              <a:t>um </a:t>
            </a:r>
            <a:r>
              <a:rPr lang="pt-BR" dirty="0" smtClean="0"/>
              <a:t>poema e </a:t>
            </a:r>
            <a:r>
              <a:rPr lang="pt-BR" dirty="0"/>
              <a:t>seu método de </a:t>
            </a:r>
            <a:r>
              <a:rPr lang="pt-BR" dirty="0" smtClean="0"/>
              <a:t>rimas.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7" y="4653827"/>
            <a:ext cx="2643950" cy="23712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2743" y="169817"/>
            <a:ext cx="9144000" cy="884329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SONETO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4364" y="1433603"/>
            <a:ext cx="9514115" cy="9569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ATO DE CARIDADE</a:t>
            </a:r>
          </a:p>
          <a:p>
            <a:r>
              <a:rPr lang="pt-BR" sz="2000" b="1" dirty="0" smtClean="0"/>
              <a:t>(Djalma Andrade)</a:t>
            </a:r>
            <a:endParaRPr lang="pt-BR" sz="20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449977" y="1149531"/>
            <a:ext cx="949669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94637" y="2302907"/>
            <a:ext cx="105547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Que eu faça o bem, e de tal modo o faça,</a:t>
            </a:r>
            <a:br>
              <a:rPr lang="pt-BR" sz="1600" dirty="0" smtClean="0"/>
            </a:br>
            <a:r>
              <a:rPr lang="pt-BR" sz="1600" dirty="0" smtClean="0"/>
              <a:t>Que ninguém saiba o quanto me custou.</a:t>
            </a:r>
            <a:br>
              <a:rPr lang="pt-BR" sz="1600" dirty="0" smtClean="0"/>
            </a:br>
            <a:r>
              <a:rPr lang="pt-BR" sz="1600" dirty="0" smtClean="0"/>
              <a:t>- Mãe, espero de ti mais esta graça:</a:t>
            </a:r>
            <a:br>
              <a:rPr lang="pt-BR" sz="1600" dirty="0" smtClean="0"/>
            </a:br>
            <a:r>
              <a:rPr lang="pt-BR" sz="1600" dirty="0" smtClean="0"/>
              <a:t>- Que eu seja bom sem parecer que o sou.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Que o pouco que me dês me satisfaça;</a:t>
            </a:r>
            <a:br>
              <a:rPr lang="pt-BR" sz="1600" dirty="0" smtClean="0"/>
            </a:br>
            <a:r>
              <a:rPr lang="pt-BR" sz="1600" dirty="0" smtClean="0"/>
              <a:t>E se, do pouco mesmo, algum sobrou,</a:t>
            </a:r>
            <a:br>
              <a:rPr lang="pt-BR" sz="1600" dirty="0" smtClean="0"/>
            </a:br>
            <a:r>
              <a:rPr lang="pt-BR" sz="1600" dirty="0" smtClean="0"/>
              <a:t>Que eu leve esta migalha aonde a desgraça,</a:t>
            </a:r>
            <a:br>
              <a:rPr lang="pt-BR" sz="1600" dirty="0" smtClean="0"/>
            </a:br>
            <a:r>
              <a:rPr lang="pt-BR" sz="1600" dirty="0" smtClean="0"/>
              <a:t>Inesperadamente, penetrou.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Que a minha mesa, a mais, tenha um talher,</a:t>
            </a:r>
            <a:br>
              <a:rPr lang="pt-BR" sz="1600" dirty="0" smtClean="0"/>
            </a:br>
            <a:r>
              <a:rPr lang="pt-BR" sz="1600" dirty="0" smtClean="0"/>
              <a:t>Que seja, minha Mãe, Senhora nossa,</a:t>
            </a:r>
            <a:br>
              <a:rPr lang="pt-BR" sz="1600" dirty="0" smtClean="0"/>
            </a:br>
            <a:r>
              <a:rPr lang="pt-BR" sz="1600" dirty="0" smtClean="0"/>
              <a:t>Para o pobre faminto que vier.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Que eu transponha tropeços e embaraços:</a:t>
            </a:r>
            <a:br>
              <a:rPr lang="pt-BR" sz="1600" dirty="0" smtClean="0"/>
            </a:br>
            <a:r>
              <a:rPr lang="pt-BR" sz="1600" dirty="0" smtClean="0"/>
              <a:t>- Que eu não coma sozinho o pão que possa</a:t>
            </a:r>
            <a:br>
              <a:rPr lang="pt-BR" sz="1600" dirty="0" smtClean="0"/>
            </a:br>
            <a:r>
              <a:rPr lang="pt-BR" sz="1600" dirty="0" smtClean="0"/>
              <a:t>Ser partido por mim em dois pedaços.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3384809" y="2584709"/>
            <a:ext cx="727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2A639"/>
                </a:solidFill>
              </a:rPr>
              <a:t>Em busca de escritores no vale Ceará-Mirim </a:t>
            </a:r>
            <a:r>
              <a:rPr lang="pt-BR" sz="2000" dirty="0" smtClean="0"/>
              <a:t>- </a:t>
            </a:r>
            <a:r>
              <a:rPr lang="pt-BR" sz="2000" dirty="0" smtClean="0">
                <a:solidFill>
                  <a:srgbClr val="FF0000"/>
                </a:solidFill>
              </a:rPr>
              <a:t>POEMA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422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Gungsuh</vt:lpstr>
      <vt:lpstr>Arial</vt:lpstr>
      <vt:lpstr>Calibri</vt:lpstr>
      <vt:lpstr>Calibri Light</vt:lpstr>
      <vt:lpstr>Tema do Office</vt:lpstr>
      <vt:lpstr>EM BUSCA DE ESCRITORES NO VALE CEARÁ-MIRIM</vt:lpstr>
      <vt:lpstr>O QUE É POEMA?</vt:lpstr>
      <vt:lpstr>FUNÇÃO POÉTICA</vt:lpstr>
      <vt:lpstr>Apresentação do PowerPoint</vt:lpstr>
      <vt:lpstr>GAIVOTA MINHA </vt:lpstr>
      <vt:lpstr>AOS ESQUECIDOS </vt:lpstr>
      <vt:lpstr>RITMO</vt:lpstr>
      <vt:lpstr>FORMAS POÉTICAS</vt:lpstr>
      <vt:lpstr>SONETO</vt:lpstr>
      <vt:lpstr>ODE</vt:lpstr>
      <vt:lpstr>HAICAI</vt:lpstr>
      <vt:lpstr>TROVA</vt:lpstr>
      <vt:lpstr>POETRIX</vt:lpstr>
      <vt:lpstr>ALDRAVIA</vt:lpstr>
      <vt:lpstr>METRO, ESCANSÃO DAS SÍLABAS MÉTRICAS, RIMA, VERSO E ESTROFE</vt:lpstr>
      <vt:lpstr>POEMAS VISUAIS</vt:lpstr>
      <vt:lpstr>AGORA É A SUA VEZ!!!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BUSCA DE ESCRITORES NO VALE CEARÁ-MIRIM</dc:title>
  <dc:creator>Arnóbio de Souza Duarte Júnior</dc:creator>
  <cp:lastModifiedBy>Arnóbio de Souza Duarte Júnior</cp:lastModifiedBy>
  <cp:revision>20</cp:revision>
  <dcterms:created xsi:type="dcterms:W3CDTF">2016-10-14T19:53:31Z</dcterms:created>
  <dcterms:modified xsi:type="dcterms:W3CDTF">2017-02-07T17:10:35Z</dcterms:modified>
</cp:coreProperties>
</file>