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7" r:id="rId3"/>
    <p:sldId id="258" r:id="rId4"/>
    <p:sldId id="286" r:id="rId5"/>
    <p:sldId id="259" r:id="rId6"/>
    <p:sldId id="260" r:id="rId7"/>
    <p:sldId id="261" r:id="rId8"/>
    <p:sldId id="295" r:id="rId9"/>
    <p:sldId id="262" r:id="rId10"/>
    <p:sldId id="287" r:id="rId11"/>
    <p:sldId id="289" r:id="rId12"/>
    <p:sldId id="291" r:id="rId13"/>
    <p:sldId id="292" r:id="rId14"/>
    <p:sldId id="293" r:id="rId15"/>
    <p:sldId id="294" r:id="rId16"/>
    <p:sldId id="290" r:id="rId17"/>
    <p:sldId id="296" r:id="rId18"/>
    <p:sldId id="279" r:id="rId19"/>
  </p:sldIdLst>
  <p:sldSz cx="9144000" cy="5143500" type="screen16x9"/>
  <p:notesSz cx="6858000" cy="9144000"/>
  <p:embeddedFontLst>
    <p:embeddedFont>
      <p:font typeface="Source Sans Pro" panose="020B0604020202020204" charset="0"/>
      <p:regular r:id="rId21"/>
      <p:bold r:id="rId22"/>
      <p:italic r:id="rId23"/>
      <p:boldItalic r:id="rId24"/>
    </p:embeddedFont>
    <p:embeddedFont>
      <p:font typeface="Dosis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B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843689-091D-4658-A511-52B6DA924F23}">
  <a:tblStyle styleId="{22843689-091D-4658-A511-52B6DA924F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27" autoAdjust="0"/>
  </p:normalViewPr>
  <p:slideViewPr>
    <p:cSldViewPr snapToGrid="0">
      <p:cViewPr>
        <p:scale>
          <a:sx n="80" d="100"/>
          <a:sy n="80" d="100"/>
        </p:scale>
        <p:origin x="11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FAIXA</a:t>
            </a:r>
            <a:r>
              <a:rPr lang="pt-BR" baseline="0"/>
              <a:t> ETÁRIA DOS ENTREVISTADOS 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469874726741161"/>
          <c:y val="0.17171296296296298"/>
          <c:w val="0.81441408148309036"/>
          <c:h val="0.61498432487605714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'Coleta de Dados'!$I$6</c:f>
              <c:strCache>
                <c:ptCount val="1"/>
                <c:pt idx="0">
                  <c:v>Mulheres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'Coleta de Dados'!$G$7:$G$11</c:f>
              <c:strCache>
                <c:ptCount val="5"/>
                <c:pt idx="0">
                  <c:v>16 - 20 anos</c:v>
                </c:pt>
                <c:pt idx="1">
                  <c:v>21 - 25 anos</c:v>
                </c:pt>
                <c:pt idx="2">
                  <c:v>26 - 30 anos</c:v>
                </c:pt>
                <c:pt idx="3">
                  <c:v>31 - 35 anos</c:v>
                </c:pt>
                <c:pt idx="4">
                  <c:v>36 - 41 anos</c:v>
                </c:pt>
              </c:strCache>
            </c:strRef>
          </c:cat>
          <c:val>
            <c:numRef>
              <c:f>'Coleta de Dados'!$I$7:$I$11</c:f>
              <c:numCache>
                <c:formatCode>General</c:formatCode>
                <c:ptCount val="5"/>
                <c:pt idx="0">
                  <c:v>12</c:v>
                </c:pt>
                <c:pt idx="1">
                  <c:v>5</c:v>
                </c:pt>
                <c:pt idx="2">
                  <c:v>2</c:v>
                </c:pt>
                <c:pt idx="3">
                  <c:v>0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64-47A3-8933-E1A04F7680A5}"/>
            </c:ext>
          </c:extLst>
        </c:ser>
        <c:ser>
          <c:idx val="0"/>
          <c:order val="1"/>
          <c:tx>
            <c:strRef>
              <c:f>'Coleta de Dados'!$H$6</c:f>
              <c:strCache>
                <c:ptCount val="1"/>
                <c:pt idx="0">
                  <c:v>Homens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'Coleta de Dados'!$G$7:$G$11</c:f>
              <c:strCache>
                <c:ptCount val="5"/>
                <c:pt idx="0">
                  <c:v>16 - 20 anos</c:v>
                </c:pt>
                <c:pt idx="1">
                  <c:v>21 - 25 anos</c:v>
                </c:pt>
                <c:pt idx="2">
                  <c:v>26 - 30 anos</c:v>
                </c:pt>
                <c:pt idx="3">
                  <c:v>31 - 35 anos</c:v>
                </c:pt>
                <c:pt idx="4">
                  <c:v>36 - 41 anos</c:v>
                </c:pt>
              </c:strCache>
            </c:strRef>
          </c:cat>
          <c:val>
            <c:numRef>
              <c:f>'Coleta de Dados'!$H$7:$H$11</c:f>
              <c:numCache>
                <c:formatCode>#,##0;#,##0</c:formatCode>
                <c:ptCount val="5"/>
                <c:pt idx="0">
                  <c:v>-4</c:v>
                </c:pt>
                <c:pt idx="1">
                  <c:v>-7</c:v>
                </c:pt>
                <c:pt idx="2">
                  <c:v>-3</c:v>
                </c:pt>
                <c:pt idx="3">
                  <c:v>-3</c:v>
                </c:pt>
                <c:pt idx="4">
                  <c:v>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64-47A3-8933-E1A04F7680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7113168"/>
        <c:axId val="287113728"/>
      </c:barChart>
      <c:catAx>
        <c:axId val="2871131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87113728"/>
        <c:crosses val="autoZero"/>
        <c:auto val="1"/>
        <c:lblAlgn val="ctr"/>
        <c:lblOffset val="100"/>
        <c:noMultiLvlLbl val="0"/>
      </c:catAx>
      <c:valAx>
        <c:axId val="287113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;[Red]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87113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/>
              <a:t>Nivel</a:t>
            </a:r>
            <a:r>
              <a:rPr lang="pt-BR" baseline="0"/>
              <a:t> de escolaridade 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632A-4EA2-930A-07596D9F83C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632A-4EA2-930A-07596D9F83C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632A-4EA2-930A-07596D9F83C1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Planilha2!$A$1:$A$3</c:f>
              <c:strCache>
                <c:ptCount val="3"/>
                <c:pt idx="0">
                  <c:v>Ensino Fundamental</c:v>
                </c:pt>
                <c:pt idx="1">
                  <c:v>Ensino Médio</c:v>
                </c:pt>
                <c:pt idx="2">
                  <c:v>Ensino Superior</c:v>
                </c:pt>
              </c:strCache>
            </c:strRef>
          </c:cat>
          <c:val>
            <c:numRef>
              <c:f>Planilha2!$B$1:$B$3</c:f>
              <c:numCache>
                <c:formatCode>0%</c:formatCode>
                <c:ptCount val="3"/>
                <c:pt idx="0">
                  <c:v>0.1</c:v>
                </c:pt>
                <c:pt idx="1">
                  <c:v>0.55000000000000004</c:v>
                </c:pt>
                <c:pt idx="2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32A-4EA2-930A-07596D9F83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1200" dirty="0"/>
              <a:t>Em Ceará- Mirim, com qual frequência vê campanhas de prevenção contra as IST’S?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Planilha1!$A$1:$A$5</c:f>
              <c:strCache>
                <c:ptCount val="3"/>
                <c:pt idx="1">
                  <c:v>Pessoas que acertaram</c:v>
                </c:pt>
                <c:pt idx="2">
                  <c:v>Pessoas que não sabiam</c:v>
                </c:pt>
              </c:strCache>
            </c:strRef>
          </c:cat>
          <c:val>
            <c:numRef>
              <c:f>Planilha1!$B$1:$B$5</c:f>
              <c:numCache>
                <c:formatCode>General</c:formatCode>
                <c:ptCount val="5"/>
                <c:pt idx="1">
                  <c:v>-30</c:v>
                </c:pt>
                <c:pt idx="2">
                  <c:v>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4E-444E-8250-A840DE1D6F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100"/>
        <c:axId val="415995488"/>
        <c:axId val="415995816"/>
      </c:barChart>
      <c:catAx>
        <c:axId val="415995488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high"/>
        <c:crossAx val="415995816"/>
        <c:crosses val="autoZero"/>
        <c:auto val="1"/>
        <c:lblAlgn val="ctr"/>
        <c:lblOffset val="100"/>
        <c:tickMarkSkip val="1"/>
        <c:noMultiLvlLbl val="0"/>
      </c:catAx>
      <c:valAx>
        <c:axId val="415995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;[Red]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5995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Qual</a:t>
            </a:r>
            <a:r>
              <a:rPr lang="en-US" baseline="0"/>
              <a:t> a forma de relação sexual favorece a transmissão da Aids?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Planilha1!$A$2:$A$3</c:f>
              <c:strCache>
                <c:ptCount val="2"/>
                <c:pt idx="0">
                  <c:v>Pessoas que acertaram</c:v>
                </c:pt>
                <c:pt idx="1">
                  <c:v>Pessoas que não sabiam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-30</c:v>
                </c:pt>
                <c:pt idx="1">
                  <c:v>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3E-4B6A-B0D2-51EC3ECDA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50"/>
        <c:axId val="481753072"/>
        <c:axId val="481760288"/>
      </c:barChart>
      <c:catAx>
        <c:axId val="48175307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1760288"/>
        <c:crosses val="autoZero"/>
        <c:auto val="1"/>
        <c:lblAlgn val="ctr"/>
        <c:lblOffset val="100"/>
        <c:noMultiLvlLbl val="0"/>
      </c:catAx>
      <c:valAx>
        <c:axId val="48176028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1753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b="1" i="0" u="none" strike="noStrike" cap="none" baseline="0">
                <a:effectLst/>
              </a:rPr>
              <a:t>Sabe o que são DST’S?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4.8618110236220473E-2"/>
          <c:y val="0.16712962962962963"/>
          <c:w val="0.91387489063867011"/>
          <c:h val="0.73111111111111116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FF0000"/>
            </a:solidFill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Planilha1!$A$2:$A$3</c:f>
              <c:strCache>
                <c:ptCount val="2"/>
                <c:pt idx="0">
                  <c:v>Pessoas que acertaram</c:v>
                </c:pt>
                <c:pt idx="1">
                  <c:v>Pessoas que não sabiam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-30</c:v>
                </c:pt>
                <c:pt idx="1">
                  <c:v>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9C-4429-9D2B-323AC18D4D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50"/>
        <c:axId val="481753072"/>
        <c:axId val="481760288"/>
      </c:barChart>
      <c:catAx>
        <c:axId val="48175307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1760288"/>
        <c:crosses val="autoZero"/>
        <c:auto val="1"/>
        <c:lblAlgn val="ctr"/>
        <c:lblOffset val="100"/>
        <c:noMultiLvlLbl val="0"/>
      </c:catAx>
      <c:valAx>
        <c:axId val="48176028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1753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0.15665</cdr:x>
      <cdr:y>0.94032</cdr:y>
    </cdr:from>
    <cdr:to>
      <cdr:x>0.16664</cdr:x>
      <cdr:y>0.95699</cdr:y>
    </cdr:to>
    <cdr:sp macro="" textlink="">
      <cdr:nvSpPr>
        <cdr:cNvPr id="3" name="Retângulo 2"/>
        <cdr:cNvSpPr/>
      </cdr:nvSpPr>
      <cdr:spPr>
        <a:xfrm xmlns:a="http://schemas.openxmlformats.org/drawingml/2006/main">
          <a:off x="716181" y="2579495"/>
          <a:ext cx="45719" cy="45719"/>
        </a:xfrm>
        <a:prstGeom xmlns:a="http://schemas.openxmlformats.org/drawingml/2006/main" prst="rect">
          <a:avLst/>
        </a:prstGeom>
        <a:solidFill xmlns:a="http://schemas.openxmlformats.org/drawingml/2006/main">
          <a:srgbClr val="404040"/>
        </a:solidFill>
        <a:ln xmlns:a="http://schemas.openxmlformats.org/drawingml/2006/main">
          <a:solidFill>
            <a:srgbClr val="40404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9pPr>
        </a:lstStyle>
        <a:p xmlns:a="http://schemas.openxmlformats.org/drawingml/2006/main">
          <a:pPr algn="ctr"/>
          <a:endParaRPr lang="pt-BR"/>
        </a:p>
      </cdr:txBody>
    </cdr:sp>
  </cdr:relSizeAnchor>
  <cdr:relSizeAnchor xmlns:cdr="http://schemas.openxmlformats.org/drawingml/2006/chartDrawing">
    <cdr:from>
      <cdr:x>0.28642</cdr:x>
      <cdr:y>0.94866</cdr:y>
    </cdr:from>
    <cdr:to>
      <cdr:x>0.29642</cdr:x>
      <cdr:y>0.96532</cdr:y>
    </cdr:to>
    <cdr:sp macro="" textlink="">
      <cdr:nvSpPr>
        <cdr:cNvPr id="4" name="Retângulo 3"/>
        <cdr:cNvSpPr/>
      </cdr:nvSpPr>
      <cdr:spPr>
        <a:xfrm xmlns:a="http://schemas.openxmlformats.org/drawingml/2006/main">
          <a:off x="1309525" y="2602355"/>
          <a:ext cx="45719" cy="45719"/>
        </a:xfrm>
        <a:prstGeom xmlns:a="http://schemas.openxmlformats.org/drawingml/2006/main" prst="rect">
          <a:avLst/>
        </a:prstGeom>
        <a:solidFill xmlns:a="http://schemas.openxmlformats.org/drawingml/2006/main">
          <a:srgbClr val="404040"/>
        </a:solidFill>
        <a:ln xmlns:a="http://schemas.openxmlformats.org/drawingml/2006/main">
          <a:solidFill>
            <a:srgbClr val="40404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9pPr>
        </a:lstStyle>
        <a:p xmlns:a="http://schemas.openxmlformats.org/drawingml/2006/main">
          <a:pPr algn="ctr"/>
          <a:endParaRPr lang="pt-BR"/>
        </a:p>
      </cdr:txBody>
    </cdr:sp>
  </cdr:relSizeAnchor>
  <cdr:relSizeAnchor xmlns:cdr="http://schemas.openxmlformats.org/drawingml/2006/chartDrawing">
    <cdr:from>
      <cdr:x>0.41803</cdr:x>
      <cdr:y>0.93199</cdr:y>
    </cdr:from>
    <cdr:to>
      <cdr:x>0.42803</cdr:x>
      <cdr:y>0.94866</cdr:y>
    </cdr:to>
    <cdr:sp macro="" textlink="">
      <cdr:nvSpPr>
        <cdr:cNvPr id="5" name="Retângulo 4"/>
        <cdr:cNvSpPr/>
      </cdr:nvSpPr>
      <cdr:spPr>
        <a:xfrm xmlns:a="http://schemas.openxmlformats.org/drawingml/2006/main">
          <a:off x="1911238" y="2556636"/>
          <a:ext cx="45719" cy="45719"/>
        </a:xfrm>
        <a:prstGeom xmlns:a="http://schemas.openxmlformats.org/drawingml/2006/main" prst="rect">
          <a:avLst/>
        </a:prstGeom>
        <a:solidFill xmlns:a="http://schemas.openxmlformats.org/drawingml/2006/main">
          <a:srgbClr val="404040"/>
        </a:solidFill>
        <a:ln xmlns:a="http://schemas.openxmlformats.org/drawingml/2006/main">
          <a:solidFill>
            <a:srgbClr val="40404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9pPr>
        </a:lstStyle>
        <a:p xmlns:a="http://schemas.openxmlformats.org/drawingml/2006/main">
          <a:pPr algn="ctr"/>
          <a:endParaRPr lang="pt-BR"/>
        </a:p>
      </cdr:txBody>
    </cdr:sp>
  </cdr:relSizeAnchor>
  <cdr:relSizeAnchor xmlns:cdr="http://schemas.openxmlformats.org/drawingml/2006/chartDrawing">
    <cdr:from>
      <cdr:x>0.55</cdr:x>
      <cdr:y>0.94866</cdr:y>
    </cdr:from>
    <cdr:to>
      <cdr:x>0.56</cdr:x>
      <cdr:y>0.96532</cdr:y>
    </cdr:to>
    <cdr:sp macro="" textlink="">
      <cdr:nvSpPr>
        <cdr:cNvPr id="6" name="Retângulo 5"/>
        <cdr:cNvSpPr/>
      </cdr:nvSpPr>
      <cdr:spPr>
        <a:xfrm xmlns:a="http://schemas.openxmlformats.org/drawingml/2006/main">
          <a:off x="2514619" y="2602355"/>
          <a:ext cx="45719" cy="45719"/>
        </a:xfrm>
        <a:prstGeom xmlns:a="http://schemas.openxmlformats.org/drawingml/2006/main" prst="rect">
          <a:avLst/>
        </a:prstGeom>
        <a:solidFill xmlns:a="http://schemas.openxmlformats.org/drawingml/2006/main">
          <a:srgbClr val="404040"/>
        </a:solidFill>
        <a:ln xmlns:a="http://schemas.openxmlformats.org/drawingml/2006/main">
          <a:solidFill>
            <a:srgbClr val="40404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9pPr>
        </a:lstStyle>
        <a:p xmlns:a="http://schemas.openxmlformats.org/drawingml/2006/main">
          <a:pPr algn="ctr"/>
          <a:endParaRPr lang="pt-BR"/>
        </a:p>
      </cdr:txBody>
    </cdr:sp>
  </cdr:relSizeAnchor>
  <cdr:relSizeAnchor xmlns:cdr="http://schemas.openxmlformats.org/drawingml/2006/chartDrawing">
    <cdr:from>
      <cdr:x>0.67942</cdr:x>
      <cdr:y>0.94032</cdr:y>
    </cdr:from>
    <cdr:to>
      <cdr:x>0.68942</cdr:x>
      <cdr:y>0.95699</cdr:y>
    </cdr:to>
    <cdr:sp macro="" textlink="">
      <cdr:nvSpPr>
        <cdr:cNvPr id="7" name="Retângulo 6"/>
        <cdr:cNvSpPr/>
      </cdr:nvSpPr>
      <cdr:spPr>
        <a:xfrm xmlns:a="http://schemas.openxmlformats.org/drawingml/2006/main">
          <a:off x="3106295" y="2579496"/>
          <a:ext cx="45719" cy="45719"/>
        </a:xfrm>
        <a:prstGeom xmlns:a="http://schemas.openxmlformats.org/drawingml/2006/main" prst="rect">
          <a:avLst/>
        </a:prstGeom>
        <a:solidFill xmlns:a="http://schemas.openxmlformats.org/drawingml/2006/main">
          <a:srgbClr val="404040"/>
        </a:solidFill>
        <a:ln xmlns:a="http://schemas.openxmlformats.org/drawingml/2006/main">
          <a:solidFill>
            <a:srgbClr val="40404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9pPr>
        </a:lstStyle>
        <a:p xmlns:a="http://schemas.openxmlformats.org/drawingml/2006/main">
          <a:pPr algn="ctr"/>
          <a:endParaRPr lang="pt-BR"/>
        </a:p>
      </cdr:txBody>
    </cdr:sp>
  </cdr:relSizeAnchor>
  <cdr:relSizeAnchor xmlns:cdr="http://schemas.openxmlformats.org/drawingml/2006/chartDrawing">
    <cdr:from>
      <cdr:x>0.81407</cdr:x>
      <cdr:y>0.94032</cdr:y>
    </cdr:from>
    <cdr:to>
      <cdr:x>0.82407</cdr:x>
      <cdr:y>0.95699</cdr:y>
    </cdr:to>
    <cdr:sp macro="" textlink="">
      <cdr:nvSpPr>
        <cdr:cNvPr id="8" name="Retângulo 7"/>
        <cdr:cNvSpPr/>
      </cdr:nvSpPr>
      <cdr:spPr>
        <a:xfrm xmlns:a="http://schemas.openxmlformats.org/drawingml/2006/main">
          <a:off x="3721931" y="2579496"/>
          <a:ext cx="45719" cy="45719"/>
        </a:xfrm>
        <a:prstGeom xmlns:a="http://schemas.openxmlformats.org/drawingml/2006/main" prst="rect">
          <a:avLst/>
        </a:prstGeom>
        <a:solidFill xmlns:a="http://schemas.openxmlformats.org/drawingml/2006/main">
          <a:srgbClr val="404040"/>
        </a:solidFill>
        <a:ln xmlns:a="http://schemas.openxmlformats.org/drawingml/2006/main">
          <a:solidFill>
            <a:srgbClr val="40404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9pPr>
        </a:lstStyle>
        <a:p xmlns:a="http://schemas.openxmlformats.org/drawingml/2006/main">
          <a:pPr algn="ctr"/>
          <a:endParaRPr lang="pt-BR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0.81529</cdr:x>
      <cdr:y>0.94102</cdr:y>
    </cdr:from>
    <cdr:to>
      <cdr:x>0.82529</cdr:x>
      <cdr:y>0.95769</cdr:y>
    </cdr:to>
    <cdr:sp macro="" textlink="">
      <cdr:nvSpPr>
        <cdr:cNvPr id="2" name="Retângulo 1"/>
        <cdr:cNvSpPr/>
      </cdr:nvSpPr>
      <cdr:spPr>
        <a:xfrm xmlns:a="http://schemas.openxmlformats.org/drawingml/2006/main">
          <a:off x="3727525" y="2581405"/>
          <a:ext cx="45719" cy="45719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14226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382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136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414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02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189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684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189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817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73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928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3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39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126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335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058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439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07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0DB7C4"/>
                </a:solidFill>
              </a:rPr>
              <a:t>”</a:t>
            </a:r>
            <a:endParaRPr sz="7200" b="1">
              <a:solidFill>
                <a:srgbClr val="0DB7C4"/>
              </a:solidFill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 sz="2400"/>
            </a:lvl1pPr>
            <a:lvl2pPr lvl="1">
              <a:spcBef>
                <a:spcPts val="0"/>
              </a:spcBef>
              <a:buNone/>
              <a:defRPr sz="2400"/>
            </a:lvl2pPr>
            <a:lvl3pPr lvl="2">
              <a:spcBef>
                <a:spcPts val="0"/>
              </a:spcBef>
              <a:buNone/>
              <a:defRPr sz="2400"/>
            </a:lvl3pPr>
            <a:lvl4pPr lvl="3">
              <a:spcBef>
                <a:spcPts val="0"/>
              </a:spcBef>
              <a:buNone/>
              <a:defRPr sz="2400"/>
            </a:lvl4pPr>
            <a:lvl5pPr lvl="4">
              <a:spcBef>
                <a:spcPts val="0"/>
              </a:spcBef>
              <a:buNone/>
              <a:defRPr sz="2400"/>
            </a:lvl5pPr>
            <a:lvl6pPr lvl="5">
              <a:spcBef>
                <a:spcPts val="0"/>
              </a:spcBef>
              <a:buNone/>
              <a:defRPr sz="2400"/>
            </a:lvl6pPr>
            <a:lvl7pPr lvl="6">
              <a:spcBef>
                <a:spcPts val="0"/>
              </a:spcBef>
              <a:buNone/>
              <a:defRPr sz="2400"/>
            </a:lvl7pPr>
            <a:lvl8pPr lvl="7">
              <a:spcBef>
                <a:spcPts val="0"/>
              </a:spcBef>
              <a:buNone/>
              <a:defRPr sz="2400"/>
            </a:lvl8pPr>
            <a:lvl9pPr lvl="8">
              <a:spcBef>
                <a:spcPts val="0"/>
              </a:spcBef>
              <a:buNone/>
              <a:defRPr sz="2400"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7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533474" y="417731"/>
            <a:ext cx="2120985" cy="4361089"/>
            <a:chOff x="5160100" y="1609475"/>
            <a:chExt cx="975300" cy="2005375"/>
          </a:xfrm>
        </p:grpSpPr>
        <p:sp>
          <p:nvSpPr>
            <p:cNvPr id="70" name="Shape 70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4800" dirty="0"/>
              <a:t>INVESTIGAÇÃO AMOSTRAL SOBRE IST’S NO MUNICÍPIO DE CEARÁ-MIRIM</a:t>
            </a:r>
            <a:endParaRPr sz="4800" dirty="0"/>
          </a:p>
        </p:txBody>
      </p:sp>
      <p:grpSp>
        <p:nvGrpSpPr>
          <p:cNvPr id="73" name="Shape 73"/>
          <p:cNvGrpSpPr/>
          <p:nvPr/>
        </p:nvGrpSpPr>
        <p:grpSpPr>
          <a:xfrm>
            <a:off x="7376948" y="2500059"/>
            <a:ext cx="433800" cy="433800"/>
            <a:chOff x="5382800" y="412975"/>
            <a:chExt cx="433800" cy="433800"/>
          </a:xfrm>
        </p:grpSpPr>
        <p:sp>
          <p:nvSpPr>
            <p:cNvPr id="74" name="Shape 7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Shape 73"/>
          <p:cNvGrpSpPr/>
          <p:nvPr/>
        </p:nvGrpSpPr>
        <p:grpSpPr>
          <a:xfrm>
            <a:off x="7376948" y="655099"/>
            <a:ext cx="433800" cy="433800"/>
            <a:chOff x="5382800" y="412975"/>
            <a:chExt cx="433800" cy="433800"/>
          </a:xfrm>
        </p:grpSpPr>
        <p:sp>
          <p:nvSpPr>
            <p:cNvPr id="11" name="Shape 7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75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76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87" y="4256117"/>
            <a:ext cx="795944" cy="79594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8051"/>
            <a:ext cx="872209" cy="9968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Material e Métodos</a:t>
            </a:r>
            <a:r>
              <a:rPr lang="pt-BR" strike="sngStrike" dirty="0"/>
              <a:t>(Anexos)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736725" y="2082830"/>
            <a:ext cx="3768000" cy="1447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Question</a:t>
            </a:r>
            <a:r>
              <a:rPr lang="pt-BR" dirty="0"/>
              <a:t>á</a:t>
            </a:r>
            <a:r>
              <a:rPr lang="en" dirty="0"/>
              <a:t>rio desenvolvido com aux</a:t>
            </a:r>
            <a:r>
              <a:rPr lang="pt-BR" dirty="0"/>
              <a:t>í</a:t>
            </a:r>
            <a:r>
              <a:rPr lang="en" dirty="0"/>
              <a:t>lio da Dra. </a:t>
            </a:r>
            <a:r>
              <a:rPr lang="pt-BR" dirty="0" err="1"/>
              <a:t>Gerliene</a:t>
            </a:r>
            <a:r>
              <a:rPr lang="pt-BR" dirty="0"/>
              <a:t> Maria Silva </a:t>
            </a:r>
            <a:r>
              <a:rPr lang="pt-BR" dirty="0" err="1"/>
              <a:t>Araujo</a:t>
            </a:r>
            <a:r>
              <a:rPr lang="pt-BR" dirty="0"/>
              <a:t>.</a:t>
            </a:r>
            <a:endParaRPr dirty="0"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673644B-A42C-4505-B09D-AF9FB8FE6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039" y="0"/>
            <a:ext cx="4372961" cy="492779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5690645" y="4927794"/>
            <a:ext cx="2641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Figura 1. Questionário que foi utilizado na pesquisa.</a:t>
            </a:r>
          </a:p>
        </p:txBody>
      </p:sp>
    </p:spTree>
    <p:extLst>
      <p:ext uri="{BB962C8B-B14F-4D97-AF65-F5344CB8AC3E}">
        <p14:creationId xmlns:p14="http://schemas.microsoft.com/office/powerpoint/2010/main" val="245238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1A7AD2-845D-4F7A-A66B-F55205A7E069}"/>
              </a:ext>
            </a:extLst>
          </p:cNvPr>
          <p:cNvSpPr/>
          <p:nvPr/>
        </p:nvSpPr>
        <p:spPr>
          <a:xfrm>
            <a:off x="669524" y="0"/>
            <a:ext cx="8474475" cy="51435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9" name="Shape 249"/>
          <p:cNvSpPr/>
          <p:nvPr/>
        </p:nvSpPr>
        <p:spPr>
          <a:xfrm>
            <a:off x="844425" y="1099637"/>
            <a:ext cx="7841694" cy="3735951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Gr</a:t>
            </a:r>
            <a:r>
              <a:rPr lang="pt-BR" dirty="0">
                <a:solidFill>
                  <a:srgbClr val="FFFFFF"/>
                </a:solidFill>
              </a:rPr>
              <a:t>á</a:t>
            </a:r>
            <a:r>
              <a:rPr lang="en" dirty="0">
                <a:solidFill>
                  <a:srgbClr val="FFFFFF"/>
                </a:solidFill>
              </a:rPr>
              <a:t>ficos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3118663" y="3107838"/>
            <a:ext cx="88303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Local</a:t>
            </a:r>
            <a:r>
              <a:rPr lang="en" sz="8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da pesquisa</a:t>
            </a:r>
            <a:endParaRPr sz="800" dirty="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54" name="Shape 254"/>
          <p:cNvSpPr/>
          <p:nvPr/>
        </p:nvSpPr>
        <p:spPr>
          <a:xfrm rot="8100000">
            <a:off x="3296971" y="3334326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A5032C0-33A2-4F2C-8D68-4388D8989603}"/>
              </a:ext>
            </a:extLst>
          </p:cNvPr>
          <p:cNvSpPr/>
          <p:nvPr/>
        </p:nvSpPr>
        <p:spPr>
          <a:xfrm>
            <a:off x="1976352" y="1257015"/>
            <a:ext cx="5577840" cy="2954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1BAFBF43-3D1A-4002-A585-EBC992AF13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194992"/>
              </p:ext>
            </p:extLst>
          </p:nvPr>
        </p:nvGraphicFramePr>
        <p:xfrm>
          <a:off x="2205428" y="1468653"/>
          <a:ext cx="51196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2204934" y="4227798"/>
            <a:ext cx="51206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bg1"/>
                </a:solidFill>
              </a:rPr>
              <a:t>Figura 2. Pesquisa realizada com 40 pessoas, dados referente à Faixa Etária. </a:t>
            </a:r>
          </a:p>
          <a:p>
            <a:pPr algn="ctr"/>
            <a:r>
              <a:rPr lang="pt-BR" sz="900" b="1" dirty="0">
                <a:solidFill>
                  <a:schemeClr val="bg1"/>
                </a:solidFill>
              </a:rPr>
              <a:t>Ceará-Mirim, Rio Grande do Norte,</a:t>
            </a:r>
          </a:p>
          <a:p>
            <a:pPr algn="ctr"/>
            <a:r>
              <a:rPr lang="pt-BR" sz="900" b="1" dirty="0">
                <a:solidFill>
                  <a:schemeClr val="bg1"/>
                </a:solidFill>
              </a:rPr>
              <a:t>Brasil, 2017.</a:t>
            </a:r>
          </a:p>
        </p:txBody>
      </p:sp>
    </p:spTree>
    <p:extLst>
      <p:ext uri="{BB962C8B-B14F-4D97-AF65-F5344CB8AC3E}">
        <p14:creationId xmlns:p14="http://schemas.microsoft.com/office/powerpoint/2010/main" val="320683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1A7AD2-845D-4F7A-A66B-F55205A7E069}"/>
              </a:ext>
            </a:extLst>
          </p:cNvPr>
          <p:cNvSpPr/>
          <p:nvPr/>
        </p:nvSpPr>
        <p:spPr>
          <a:xfrm>
            <a:off x="669524" y="0"/>
            <a:ext cx="8474475" cy="51435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9" name="Shape 249"/>
          <p:cNvSpPr/>
          <p:nvPr/>
        </p:nvSpPr>
        <p:spPr>
          <a:xfrm>
            <a:off x="844425" y="1099637"/>
            <a:ext cx="7841694" cy="3735951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Gr</a:t>
            </a:r>
            <a:r>
              <a:rPr lang="pt-BR" dirty="0">
                <a:solidFill>
                  <a:srgbClr val="FFFFFF"/>
                </a:solidFill>
              </a:rPr>
              <a:t>á</a:t>
            </a:r>
            <a:r>
              <a:rPr lang="en" dirty="0">
                <a:solidFill>
                  <a:srgbClr val="FFFFFF"/>
                </a:solidFill>
              </a:rPr>
              <a:t>ficos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3118663" y="3107838"/>
            <a:ext cx="88303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Local</a:t>
            </a:r>
            <a:r>
              <a:rPr lang="en" sz="8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da pesquisa</a:t>
            </a:r>
            <a:endParaRPr sz="800" dirty="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54" name="Shape 254"/>
          <p:cNvSpPr/>
          <p:nvPr/>
        </p:nvSpPr>
        <p:spPr>
          <a:xfrm rot="8100000">
            <a:off x="3296971" y="3334326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/>
          <p:cNvSpPr txBox="1"/>
          <p:nvPr/>
        </p:nvSpPr>
        <p:spPr>
          <a:xfrm>
            <a:off x="2204934" y="4227798"/>
            <a:ext cx="5120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bg1"/>
                </a:solidFill>
              </a:rPr>
              <a:t>Figura 3. Nível de escolaridade dos entrevistados.</a:t>
            </a: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548973"/>
              </p:ext>
            </p:extLst>
          </p:nvPr>
        </p:nvGraphicFramePr>
        <p:xfrm>
          <a:off x="2514939" y="13150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135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1A7AD2-845D-4F7A-A66B-F55205A7E069}"/>
              </a:ext>
            </a:extLst>
          </p:cNvPr>
          <p:cNvSpPr/>
          <p:nvPr/>
        </p:nvSpPr>
        <p:spPr>
          <a:xfrm>
            <a:off x="669524" y="0"/>
            <a:ext cx="8474475" cy="51435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9" name="Shape 249"/>
          <p:cNvSpPr/>
          <p:nvPr/>
        </p:nvSpPr>
        <p:spPr>
          <a:xfrm>
            <a:off x="844425" y="1099637"/>
            <a:ext cx="7841694" cy="3735951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Gr</a:t>
            </a:r>
            <a:r>
              <a:rPr lang="pt-BR" dirty="0">
                <a:solidFill>
                  <a:srgbClr val="FFFFFF"/>
                </a:solidFill>
              </a:rPr>
              <a:t>á</a:t>
            </a:r>
            <a:r>
              <a:rPr lang="en" dirty="0">
                <a:solidFill>
                  <a:srgbClr val="FFFFFF"/>
                </a:solidFill>
              </a:rPr>
              <a:t>ficos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3118663" y="3107838"/>
            <a:ext cx="88303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Local</a:t>
            </a:r>
            <a:r>
              <a:rPr lang="en" sz="8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da pesquisa</a:t>
            </a:r>
            <a:endParaRPr sz="800" dirty="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54" name="Shape 254"/>
          <p:cNvSpPr/>
          <p:nvPr/>
        </p:nvSpPr>
        <p:spPr>
          <a:xfrm rot="8100000">
            <a:off x="3296971" y="3334326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/>
          <p:cNvSpPr txBox="1"/>
          <p:nvPr/>
        </p:nvSpPr>
        <p:spPr>
          <a:xfrm>
            <a:off x="2204934" y="4227798"/>
            <a:ext cx="5120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bg1"/>
                </a:solidFill>
              </a:rPr>
              <a:t>Figura 4. Divulgação a respeito IST´S.</a:t>
            </a:r>
          </a:p>
        </p:txBody>
      </p:sp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616399"/>
              </p:ext>
            </p:extLst>
          </p:nvPr>
        </p:nvGraphicFramePr>
        <p:xfrm>
          <a:off x="2514939" y="13150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744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1A7AD2-845D-4F7A-A66B-F55205A7E069}"/>
              </a:ext>
            </a:extLst>
          </p:cNvPr>
          <p:cNvSpPr/>
          <p:nvPr/>
        </p:nvSpPr>
        <p:spPr>
          <a:xfrm>
            <a:off x="669524" y="0"/>
            <a:ext cx="8474475" cy="51435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9" name="Shape 249"/>
          <p:cNvSpPr/>
          <p:nvPr/>
        </p:nvSpPr>
        <p:spPr>
          <a:xfrm>
            <a:off x="844425" y="1099637"/>
            <a:ext cx="7841694" cy="3735951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Gr</a:t>
            </a:r>
            <a:r>
              <a:rPr lang="pt-BR" dirty="0">
                <a:solidFill>
                  <a:srgbClr val="FFFFFF"/>
                </a:solidFill>
              </a:rPr>
              <a:t>á</a:t>
            </a:r>
            <a:r>
              <a:rPr lang="en" dirty="0">
                <a:solidFill>
                  <a:srgbClr val="FFFFFF"/>
                </a:solidFill>
              </a:rPr>
              <a:t>ficos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3118663" y="3107838"/>
            <a:ext cx="88303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Local</a:t>
            </a:r>
            <a:r>
              <a:rPr lang="en" sz="8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da pesquisa</a:t>
            </a:r>
            <a:endParaRPr sz="800" dirty="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54" name="Shape 254"/>
          <p:cNvSpPr/>
          <p:nvPr/>
        </p:nvSpPr>
        <p:spPr>
          <a:xfrm rot="8100000">
            <a:off x="3296971" y="3334326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/>
          <p:cNvSpPr txBox="1"/>
          <p:nvPr/>
        </p:nvSpPr>
        <p:spPr>
          <a:xfrm>
            <a:off x="2204934" y="4227798"/>
            <a:ext cx="5120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bg1"/>
                </a:solidFill>
              </a:rPr>
              <a:t>Figura 5. Baixo índice de informação.</a:t>
            </a: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679069"/>
              </p:ext>
            </p:extLst>
          </p:nvPr>
        </p:nvGraphicFramePr>
        <p:xfrm>
          <a:off x="2204934" y="1409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tângulo 2"/>
          <p:cNvSpPr/>
          <p:nvPr/>
        </p:nvSpPr>
        <p:spPr>
          <a:xfrm>
            <a:off x="2331218" y="3989196"/>
            <a:ext cx="45719" cy="45719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669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1A7AD2-845D-4F7A-A66B-F55205A7E069}"/>
              </a:ext>
            </a:extLst>
          </p:cNvPr>
          <p:cNvSpPr/>
          <p:nvPr/>
        </p:nvSpPr>
        <p:spPr>
          <a:xfrm>
            <a:off x="669524" y="0"/>
            <a:ext cx="8474475" cy="51435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9" name="Shape 249"/>
          <p:cNvSpPr/>
          <p:nvPr/>
        </p:nvSpPr>
        <p:spPr>
          <a:xfrm>
            <a:off x="844425" y="1099637"/>
            <a:ext cx="7841694" cy="3735951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Gr</a:t>
            </a:r>
            <a:r>
              <a:rPr lang="pt-BR" dirty="0">
                <a:solidFill>
                  <a:srgbClr val="FFFFFF"/>
                </a:solidFill>
              </a:rPr>
              <a:t>á</a:t>
            </a:r>
            <a:r>
              <a:rPr lang="en" dirty="0">
                <a:solidFill>
                  <a:srgbClr val="FFFFFF"/>
                </a:solidFill>
              </a:rPr>
              <a:t>ficos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3118663" y="3107838"/>
            <a:ext cx="88303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Local</a:t>
            </a:r>
            <a:r>
              <a:rPr lang="en" sz="8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da pesquisa</a:t>
            </a:r>
            <a:endParaRPr sz="800" dirty="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54" name="Shape 254"/>
          <p:cNvSpPr/>
          <p:nvPr/>
        </p:nvSpPr>
        <p:spPr>
          <a:xfrm rot="8100000">
            <a:off x="3296971" y="3334326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/>
          <p:cNvSpPr txBox="1"/>
          <p:nvPr/>
        </p:nvSpPr>
        <p:spPr>
          <a:xfrm>
            <a:off x="2011662" y="4227802"/>
            <a:ext cx="5120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bg1"/>
                </a:solidFill>
              </a:rPr>
              <a:t>Figura 6. Mesmo com bom nível de escolaridade ainda há pessoa que não sabiam.</a:t>
            </a:r>
          </a:p>
        </p:txBody>
      </p:sp>
      <p:sp>
        <p:nvSpPr>
          <p:cNvPr id="3" name="Retângulo 2"/>
          <p:cNvSpPr/>
          <p:nvPr/>
        </p:nvSpPr>
        <p:spPr>
          <a:xfrm>
            <a:off x="2331218" y="3989196"/>
            <a:ext cx="45719" cy="45719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820036"/>
              </p:ext>
            </p:extLst>
          </p:nvPr>
        </p:nvGraphicFramePr>
        <p:xfrm>
          <a:off x="2286000" y="13384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tângulo 11"/>
          <p:cNvSpPr/>
          <p:nvPr/>
        </p:nvSpPr>
        <p:spPr>
          <a:xfrm>
            <a:off x="5393615" y="3919886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809116" y="3941214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185172" y="3907582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599587" y="3914305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008107" y="3903533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403343" y="3937164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184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PROPOSTAS FUTURAS</a:t>
            </a:r>
            <a:endParaRPr dirty="0"/>
          </a:p>
        </p:txBody>
      </p:sp>
      <p:graphicFrame>
        <p:nvGraphicFramePr>
          <p:cNvPr id="228" name="Shape 228"/>
          <p:cNvGraphicFramePr/>
          <p:nvPr>
            <p:extLst>
              <p:ext uri="{D42A27DB-BD31-4B8C-83A1-F6EECF244321}">
                <p14:modId xmlns:p14="http://schemas.microsoft.com/office/powerpoint/2010/main" val="537711683"/>
              </p:ext>
            </p:extLst>
          </p:nvPr>
        </p:nvGraphicFramePr>
        <p:xfrm>
          <a:off x="952500" y="1564481"/>
          <a:ext cx="4893000" cy="2753400"/>
        </p:xfrm>
        <a:graphic>
          <a:graphicData uri="http://schemas.openxmlformats.org/drawingml/2006/table">
            <a:tbl>
              <a:tblPr>
                <a:noFill/>
                <a:tableStyleId>{22843689-091D-4658-A511-52B6DA924F23}</a:tableStyleId>
              </a:tblPr>
              <a:tblGrid>
                <a:gridCol w="2375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83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Metas futuras</a:t>
                      </a:r>
                      <a:endParaRPr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DB7C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2018</a:t>
                      </a:r>
                      <a:endParaRPr sz="1100" dirty="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3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Levar esta demanda ao órgão responsável </a:t>
                      </a:r>
                      <a:endParaRPr sz="1100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 dirty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Entrar em contatos com outras academias </a:t>
                      </a:r>
                      <a:endParaRPr sz="1800" b="1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Criar um jogo educativo </a:t>
                      </a:r>
                      <a:endParaRPr sz="1100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 dirty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Cruzamento de dados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Ações de </a:t>
                      </a:r>
                      <a:r>
                        <a:rPr lang="pt-BR" sz="1100" dirty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conscientização sobre as IST´S</a:t>
                      </a:r>
                      <a:r>
                        <a:rPr lang="en" sz="1100" dirty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endParaRPr sz="1100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 dirty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Analisar resultados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grpSp>
        <p:nvGrpSpPr>
          <p:cNvPr id="230" name="Shape 230"/>
          <p:cNvGrpSpPr/>
          <p:nvPr/>
        </p:nvGrpSpPr>
        <p:grpSpPr>
          <a:xfrm>
            <a:off x="6762074" y="417731"/>
            <a:ext cx="2120985" cy="4361089"/>
            <a:chOff x="5160100" y="1609475"/>
            <a:chExt cx="975300" cy="2005375"/>
          </a:xfrm>
        </p:grpSpPr>
        <p:sp>
          <p:nvSpPr>
            <p:cNvPr id="231" name="Shape 23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Shape 233"/>
          <p:cNvGrpSpPr/>
          <p:nvPr/>
        </p:nvGrpSpPr>
        <p:grpSpPr>
          <a:xfrm>
            <a:off x="7605666" y="706200"/>
            <a:ext cx="433800" cy="433800"/>
            <a:chOff x="5382800" y="412975"/>
            <a:chExt cx="433800" cy="433800"/>
          </a:xfrm>
        </p:grpSpPr>
        <p:sp>
          <p:nvSpPr>
            <p:cNvPr id="234" name="Shape 23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Shape 237"/>
          <p:cNvGrpSpPr/>
          <p:nvPr/>
        </p:nvGrpSpPr>
        <p:grpSpPr>
          <a:xfrm>
            <a:off x="7548351" y="2411216"/>
            <a:ext cx="548193" cy="548193"/>
            <a:chOff x="5382800" y="412975"/>
            <a:chExt cx="433800" cy="433800"/>
          </a:xfrm>
        </p:grpSpPr>
        <p:sp>
          <p:nvSpPr>
            <p:cNvPr id="238" name="Shape 238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0362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37129" y="1022685"/>
            <a:ext cx="6302333" cy="1987808"/>
          </a:xfrm>
        </p:spPr>
        <p:txBody>
          <a:bodyPr/>
          <a:lstStyle/>
          <a:p>
            <a:pPr algn="r"/>
            <a:r>
              <a:rPr lang="pt-BR" sz="3200" b="1" dirty="0"/>
              <a:t>“Só se é curioso na proporção de quanto se é instruído.”</a:t>
            </a:r>
            <a:br>
              <a:rPr lang="pt-BR" sz="3200" b="1" dirty="0"/>
            </a:br>
            <a:r>
              <a:rPr lang="pt-BR" sz="2000" b="1" i="1" dirty="0">
                <a:solidFill>
                  <a:schemeClr val="tx1"/>
                </a:solidFill>
              </a:rPr>
              <a:t>Jean Jacques Rousseau</a:t>
            </a:r>
            <a:endParaRPr lang="pt-BR" sz="32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64" y="2478338"/>
            <a:ext cx="4736329" cy="26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0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5184000" y="876300"/>
            <a:ext cx="33789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Obrigado pela atenção!</a:t>
            </a:r>
            <a:endParaRPr sz="4000" dirty="0"/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5184000" y="2090476"/>
            <a:ext cx="368568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 dirty="0"/>
              <a:t>Alguma dúvida ?</a:t>
            </a:r>
            <a:endParaRPr sz="30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/>
              <a:t>E</a:t>
            </a:r>
            <a:r>
              <a:rPr lang="en" sz="1800" dirty="0"/>
              <a:t>ntre em contato com:</a:t>
            </a:r>
            <a:endParaRPr sz="1800" dirty="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 dirty="0"/>
              <a:t>Alexsandroalves80@gmail.com</a:t>
            </a:r>
            <a:endParaRPr sz="1800" dirty="0"/>
          </a:p>
          <a:p>
            <a:pPr lvl="0" indent="-342900">
              <a:spcBef>
                <a:spcPts val="0"/>
              </a:spcBef>
              <a:buSzPts val="1800"/>
            </a:pPr>
            <a:r>
              <a:rPr lang="pt-BR" sz="1800" dirty="0"/>
              <a:t>iaram.menezes@yahoo.com.br</a:t>
            </a:r>
            <a:endParaRPr sz="1800" dirty="0"/>
          </a:p>
        </p:txBody>
      </p:sp>
      <p:pic>
        <p:nvPicPr>
          <p:cNvPr id="365" name="Shape 365" descr="DeathtoStock_Wired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25" y="1140000"/>
            <a:ext cx="4003500" cy="40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143683" y="-233307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Sumário </a:t>
            </a:r>
            <a:endParaRPr sz="4000" dirty="0"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769622" y="1082967"/>
            <a:ext cx="3611100" cy="28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1400" dirty="0"/>
              <a:t>1. INTRODUÇÃO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400" dirty="0"/>
              <a:t>2. OBJETIVO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400" dirty="0"/>
              <a:t>    2.1 OBJETIVO GERAL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400" dirty="0"/>
              <a:t>    2.2 OBJETIVOS ESPECÍFICOS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400" dirty="0"/>
              <a:t>3. METODOLOGIA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400" dirty="0"/>
              <a:t>4. ANEXOS (GRÁFICOS, QUESTIONÁRIO)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400" dirty="0"/>
              <a:t>5. PROPOSTAS FUTURAS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1010679" y="4317000"/>
            <a:ext cx="75681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DB7C4"/>
                </a:solidFill>
              </a:rPr>
              <a:t>Discentes: Alexsandro Alves dos Santos, Iara Machado de Menezes </a:t>
            </a:r>
          </a:p>
          <a:p>
            <a:pPr marL="0" lvl="0" indent="0" algn="ctr">
              <a:spcBef>
                <a:spcPts val="1000"/>
              </a:spcBef>
              <a:buNone/>
            </a:pPr>
            <a:r>
              <a:rPr lang="pt-BR" sz="1200" i="1" dirty="0">
                <a:solidFill>
                  <a:srgbClr val="0DB7C4"/>
                </a:solidFill>
              </a:rPr>
              <a:t>ORIENTADORA: </a:t>
            </a:r>
            <a:r>
              <a:rPr lang="pt-BR" sz="1200" i="1" dirty="0" err="1">
                <a:solidFill>
                  <a:srgbClr val="0DB7C4"/>
                </a:solidFill>
              </a:rPr>
              <a:t>Videanny</a:t>
            </a:r>
            <a:r>
              <a:rPr lang="pt-BR" sz="1200" i="1" dirty="0">
                <a:solidFill>
                  <a:srgbClr val="0DB7C4"/>
                </a:solidFill>
              </a:rPr>
              <a:t> </a:t>
            </a:r>
            <a:r>
              <a:rPr lang="pt-BR" sz="1200" i="1" dirty="0" err="1">
                <a:solidFill>
                  <a:srgbClr val="0DB7C4"/>
                </a:solidFill>
              </a:rPr>
              <a:t>Videnov</a:t>
            </a:r>
            <a:r>
              <a:rPr lang="en" sz="1200" i="1" dirty="0">
                <a:solidFill>
                  <a:srgbClr val="0DB7C4"/>
                </a:solidFill>
              </a:rPr>
              <a:t> </a:t>
            </a:r>
            <a:endParaRPr sz="1200" dirty="0">
              <a:solidFill>
                <a:srgbClr val="0DB7C4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64" b="-3597"/>
          <a:stretch/>
        </p:blipFill>
        <p:spPr>
          <a:xfrm>
            <a:off x="5769552" y="906693"/>
            <a:ext cx="3532390" cy="29504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1537"/>
            <a:ext cx="4873295" cy="3039952"/>
          </a:xfrm>
          <a:prstGeom prst="rect">
            <a:avLst/>
          </a:prstGeom>
          <a:ln>
            <a:solidFill>
              <a:srgbClr val="0DB7C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0000" endPos="30000" dist="5000" dir="5400000" sy="-100000" algn="bl" rotWithShape="0"/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8" b="90201"/>
          <a:stretch/>
        </p:blipFill>
        <p:spPr>
          <a:xfrm>
            <a:off x="3722205" y="1595034"/>
            <a:ext cx="5104303" cy="6591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0000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9" b="91550"/>
          <a:stretch/>
        </p:blipFill>
        <p:spPr>
          <a:xfrm>
            <a:off x="920405" y="419297"/>
            <a:ext cx="5603599" cy="639604"/>
          </a:xfrm>
          <a:prstGeom prst="rect">
            <a:avLst/>
          </a:prstGeom>
          <a:ln w="127000" cap="rnd">
            <a:solidFill>
              <a:srgbClr val="FF0000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41" y="2686861"/>
            <a:ext cx="4550008" cy="1309303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rgbClr val="0DB7C4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984" y="3228923"/>
            <a:ext cx="1974524" cy="17337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5222981" y="241736"/>
            <a:ext cx="3195000" cy="1439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4400" dirty="0"/>
              <a:t>O número crescente </a:t>
            </a:r>
            <a:endParaRPr sz="4400" dirty="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825542" y="1684983"/>
            <a:ext cx="3267792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3000" b="1" dirty="0"/>
              <a:t>de IST’S se deve a </a:t>
            </a:r>
          </a:p>
          <a:p>
            <a:pPr marL="0" lvl="0" indent="0">
              <a:buNone/>
            </a:pPr>
            <a:r>
              <a:rPr lang="pt-BR" sz="1800" dirty="0"/>
              <a:t>desinformação da população ?</a:t>
            </a:r>
            <a:endParaRPr sz="1800" b="1" dirty="0"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000"/>
            <a:ext cx="3997350" cy="40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310" y="2950383"/>
            <a:ext cx="298730" cy="29263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35" y="3288066"/>
            <a:ext cx="2888406" cy="185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1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lvl="0"/>
            <a:r>
              <a:rPr lang="pt-BR" dirty="0"/>
              <a:t>OBJETIVO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122324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O objetivo do nosso projeto de pesquisa é levantar dados </a:t>
            </a: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432" y="3158837"/>
            <a:ext cx="1758598" cy="19038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5884" y="0"/>
            <a:ext cx="8379229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A presente pesquisa tem como objetivo geral analisar o nível de informação da população no município de Ceará- Mirim/RN acerca do que são as DST’S (Agora denominada por “IST’S” – Infecções sexualmente transmissíveis), as formas de prevenção, sintomas e tratamento a fim de saber se existe uma carência de campanhas socioeducativas sobre as IST’S nesta região, e qual a faixa etária, sexo e nível de escolaridade que menos tem acesso a essas informações. 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895" y="2076105"/>
            <a:ext cx="1571105" cy="314221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202873"/>
            <a:ext cx="1648913" cy="29406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Objetivos específicos 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34725" y="1208337"/>
            <a:ext cx="6982690" cy="3837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pt-BR" sz="1500" dirty="0"/>
              <a:t>Levantar dados através de questionários presenciais no âmbito da academia. 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pt-BR" sz="15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pt-BR" sz="1500" dirty="0"/>
              <a:t>Levar esta demanda ao órgão responsável por esse serviço, aqui no Município, e criar propostas de intervenção para que haja um melhoramento na veiculação de informação para essas pessoas. 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pt-BR" sz="15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pt-BR" sz="1500" dirty="0"/>
              <a:t>Criar um jogo educativo que possamos levar nas escolas pública e privadas da cidade, gerando nesses jovens interesse pelo assunto .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pt-BR" sz="15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pt-BR" sz="1500" dirty="0"/>
              <a:t>Conscientizar sobre a importância do uso do preservativo, as consequências que o não uso pode causar, os sintomas das IST’S mais frequentes e as formas de tratamento. </a:t>
            </a:r>
            <a:endParaRPr sz="1500"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14" name="Shape 114"/>
          <p:cNvGrpSpPr/>
          <p:nvPr/>
        </p:nvGrpSpPr>
        <p:grpSpPr>
          <a:xfrm>
            <a:off x="7130361" y="840742"/>
            <a:ext cx="1922109" cy="4205381"/>
            <a:chOff x="6310600" y="1679550"/>
            <a:chExt cx="883850" cy="1933775"/>
          </a:xfrm>
        </p:grpSpPr>
        <p:sp>
          <p:nvSpPr>
            <p:cNvPr id="115" name="Shape 115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7874515" y="1140000"/>
            <a:ext cx="433800" cy="433800"/>
            <a:chOff x="5444475" y="717525"/>
            <a:chExt cx="433800" cy="433800"/>
          </a:xfrm>
        </p:grpSpPr>
        <p:sp>
          <p:nvSpPr>
            <p:cNvPr id="118" name="Shape 118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7874515" y="2622826"/>
            <a:ext cx="433800" cy="433800"/>
            <a:chOff x="5382800" y="412975"/>
            <a:chExt cx="433800" cy="433800"/>
          </a:xfrm>
        </p:grpSpPr>
        <p:sp>
          <p:nvSpPr>
            <p:cNvPr id="122" name="Shape 122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Objetivos específicos 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19748" y="1066342"/>
            <a:ext cx="6982690" cy="3837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pt-BR" sz="1800" dirty="0"/>
              <a:t>Perguntas a serem respondidas: 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pt-BR" sz="1400" dirty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pt-BR" sz="1400" dirty="0">
                <a:solidFill>
                  <a:schemeClr val="tx1"/>
                </a:solidFill>
              </a:rPr>
              <a:t> A população de Ceará-Mirim está sendo devidamente informada sobre os perigos das IST’S?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1400" dirty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pt-BR" sz="1400" dirty="0">
                <a:solidFill>
                  <a:schemeClr val="tx1"/>
                </a:solidFill>
              </a:rPr>
              <a:t> Que grupo da população local tem menos acesso a esse tipo de informação? 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1400" dirty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pt-BR" sz="1400" dirty="0">
                <a:solidFill>
                  <a:schemeClr val="tx1"/>
                </a:solidFill>
              </a:rPr>
              <a:t>O governo de Ceará-Mirim tem elaborado medidas de conscientizar a população e dado a ela assistência médica para tratamento das IST’S? 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1400" dirty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pt-BR" sz="1400" dirty="0">
                <a:solidFill>
                  <a:schemeClr val="tx1"/>
                </a:solidFill>
              </a:rPr>
              <a:t> O (s) posto (s) de saúde de Ceará-Mirim distribui preservativos?  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1400" dirty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pt-BR" sz="1400" dirty="0">
                <a:solidFill>
                  <a:schemeClr val="tx1"/>
                </a:solidFill>
              </a:rPr>
              <a:t>Existem políticas públicas que viabilizem a propagação de informação acerca das IST’S para a população de Ceará- Mirim?</a:t>
            </a:r>
          </a:p>
          <a:p>
            <a:pPr lvl="0">
              <a:buFont typeface="Wingdings" panose="05000000000000000000" pitchFamily="2" charset="2"/>
              <a:buChar char="ü"/>
            </a:pPr>
            <a:endParaRPr sz="1500"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14" name="Shape 114"/>
          <p:cNvGrpSpPr/>
          <p:nvPr/>
        </p:nvGrpSpPr>
        <p:grpSpPr>
          <a:xfrm>
            <a:off x="7130361" y="840742"/>
            <a:ext cx="1922109" cy="4205381"/>
            <a:chOff x="6310600" y="1679550"/>
            <a:chExt cx="883850" cy="1933775"/>
          </a:xfrm>
        </p:grpSpPr>
        <p:sp>
          <p:nvSpPr>
            <p:cNvPr id="115" name="Shape 115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7874515" y="1140000"/>
            <a:ext cx="433800" cy="433800"/>
            <a:chOff x="5444475" y="717525"/>
            <a:chExt cx="433800" cy="433800"/>
          </a:xfrm>
        </p:grpSpPr>
        <p:sp>
          <p:nvSpPr>
            <p:cNvPr id="118" name="Shape 118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7874515" y="2622826"/>
            <a:ext cx="433800" cy="433800"/>
            <a:chOff x="5382800" y="412975"/>
            <a:chExt cx="433800" cy="433800"/>
          </a:xfrm>
        </p:grpSpPr>
        <p:sp>
          <p:nvSpPr>
            <p:cNvPr id="122" name="Shape 122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86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809662" y="588644"/>
            <a:ext cx="549769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7200" dirty="0"/>
              <a:t>METODOLOGIA</a:t>
            </a:r>
            <a:endParaRPr sz="72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662097" y="1983147"/>
            <a:ext cx="5178600" cy="2630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000" dirty="0"/>
              <a:t>Questionário (coleta de dados)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000" dirty="0"/>
              <a:t>Local: academias de Ceará-Mirim</a:t>
            </a:r>
            <a:r>
              <a:rPr lang="pt-BR" sz="1600" dirty="0"/>
              <a:t>(</a:t>
            </a:r>
            <a:r>
              <a:rPr lang="pt-BR" sz="1400" b="1" i="1" dirty="0" err="1">
                <a:solidFill>
                  <a:srgbClr val="FF0000"/>
                </a:solidFill>
              </a:rPr>
              <a:t>SpatiaTeam</a:t>
            </a:r>
            <a:r>
              <a:rPr lang="pt-BR" sz="1400" b="1" i="1" dirty="0">
                <a:solidFill>
                  <a:srgbClr val="FF0000"/>
                </a:solidFill>
              </a:rPr>
              <a:t>; Olímpica Academia; Centro de Treinamento Academia Ação </a:t>
            </a:r>
            <a:r>
              <a:rPr lang="pt-BR" sz="1400" b="1" i="1" dirty="0" err="1">
                <a:solidFill>
                  <a:srgbClr val="FF0000"/>
                </a:solidFill>
              </a:rPr>
              <a:t>Atlhetica</a:t>
            </a:r>
            <a:r>
              <a:rPr lang="pt-BR" sz="1400" b="1" i="1" dirty="0">
                <a:solidFill>
                  <a:srgbClr val="FF0000"/>
                </a:solidFill>
              </a:rPr>
              <a:t> Sport Fitness</a:t>
            </a:r>
            <a:r>
              <a:rPr lang="pt-BR" sz="1600" b="1" i="1" dirty="0"/>
              <a:t>)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000" dirty="0"/>
              <a:t>Cruzamento de dados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000" dirty="0"/>
              <a:t>Analisar resultados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32" name="Shape 132"/>
          <p:cNvGrpSpPr/>
          <p:nvPr/>
        </p:nvGrpSpPr>
        <p:grpSpPr>
          <a:xfrm>
            <a:off x="6642885" y="249622"/>
            <a:ext cx="2120985" cy="4361089"/>
            <a:chOff x="5160100" y="1609475"/>
            <a:chExt cx="975300" cy="2005375"/>
          </a:xfrm>
        </p:grpSpPr>
        <p:sp>
          <p:nvSpPr>
            <p:cNvPr id="133" name="Shape 133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Shape 136"/>
          <p:cNvSpPr/>
          <p:nvPr/>
        </p:nvSpPr>
        <p:spPr>
          <a:xfrm rot="2700000">
            <a:off x="6467593" y="87778"/>
            <a:ext cx="669489" cy="669489"/>
          </a:xfrm>
          <a:prstGeom prst="teardrop">
            <a:avLst>
              <a:gd name="adj" fmla="val 100000"/>
            </a:avLst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-2700000" flipH="1">
            <a:off x="8280049" y="413912"/>
            <a:ext cx="669489" cy="669489"/>
          </a:xfrm>
          <a:prstGeom prst="teardrop">
            <a:avLst>
              <a:gd name="adj" fmla="val 100000"/>
            </a:avLst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Shape 143"/>
          <p:cNvGrpSpPr/>
          <p:nvPr/>
        </p:nvGrpSpPr>
        <p:grpSpPr>
          <a:xfrm>
            <a:off x="6618467" y="249622"/>
            <a:ext cx="320378" cy="320378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Shape 521"/>
          <p:cNvGrpSpPr/>
          <p:nvPr/>
        </p:nvGrpSpPr>
        <p:grpSpPr>
          <a:xfrm>
            <a:off x="8433880" y="570000"/>
            <a:ext cx="340908" cy="322731"/>
            <a:chOff x="6618700" y="1635475"/>
            <a:chExt cx="456675" cy="432325"/>
          </a:xfrm>
        </p:grpSpPr>
        <p:sp>
          <p:nvSpPr>
            <p:cNvPr id="31" name="Shape 522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523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524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525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52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291" y="3601061"/>
            <a:ext cx="2857500" cy="2019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605</Words>
  <Application>Microsoft Office PowerPoint</Application>
  <PresentationFormat>Apresentação na tela (16:9)</PresentationFormat>
  <Paragraphs>100</Paragraphs>
  <Slides>18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Source Sans Pro</vt:lpstr>
      <vt:lpstr>Dosis</vt:lpstr>
      <vt:lpstr>Courier New</vt:lpstr>
      <vt:lpstr>Wingdings</vt:lpstr>
      <vt:lpstr>Cerimon template</vt:lpstr>
      <vt:lpstr>INVESTIGAÇÃO AMOSTRAL SOBRE IST’S NO MUNICÍPIO DE CEARÁ-MIRIM</vt:lpstr>
      <vt:lpstr>Sumário </vt:lpstr>
      <vt:lpstr>Apresentação do PowerPoint</vt:lpstr>
      <vt:lpstr>O número crescente </vt:lpstr>
      <vt:lpstr>1. OBJETIVO</vt:lpstr>
      <vt:lpstr>Apresentação do PowerPoint</vt:lpstr>
      <vt:lpstr>Objetivos específicos </vt:lpstr>
      <vt:lpstr>Objetivos específicos </vt:lpstr>
      <vt:lpstr>METODOLOGIA</vt:lpstr>
      <vt:lpstr>Material e Métodos(Anexos)</vt:lpstr>
      <vt:lpstr>Gráficos </vt:lpstr>
      <vt:lpstr>Gráficos </vt:lpstr>
      <vt:lpstr>Gráficos </vt:lpstr>
      <vt:lpstr>Gráficos </vt:lpstr>
      <vt:lpstr>Gráficos </vt:lpstr>
      <vt:lpstr>PROPOSTAS FUTURAS</vt:lpstr>
      <vt:lpstr>“Só se é curioso na proporção de quanto se é instruído.” Jean Jacques Rousseau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INVESTIGAÇÃO AMOSTRAL SOBRE IST’S NO MUNICÍPIO DE CEARÁ-MIRIM</dc:title>
  <dc:creator>Alexsandro Alves dos Santos</dc:creator>
  <cp:lastModifiedBy>Iara Menezes</cp:lastModifiedBy>
  <cp:revision>28</cp:revision>
  <dcterms:modified xsi:type="dcterms:W3CDTF">2018-02-20T18:42:27Z</dcterms:modified>
</cp:coreProperties>
</file>