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58" r:id="rId6"/>
    <p:sldId id="271" r:id="rId7"/>
    <p:sldId id="272" r:id="rId8"/>
    <p:sldId id="273" r:id="rId9"/>
    <p:sldId id="274" r:id="rId10"/>
    <p:sldId id="275" r:id="rId11"/>
    <p:sldId id="277" r:id="rId12"/>
    <p:sldId id="260" r:id="rId13"/>
    <p:sldId id="263" r:id="rId14"/>
    <p:sldId id="264" r:id="rId15"/>
    <p:sldId id="265" r:id="rId16"/>
    <p:sldId id="266" r:id="rId17"/>
    <p:sldId id="267" r:id="rId18"/>
    <p:sldId id="262" r:id="rId19"/>
    <p:sldId id="259" r:id="rId20"/>
    <p:sldId id="261" r:id="rId21"/>
    <p:sldId id="276" r:id="rId22"/>
    <p:sldId id="269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82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00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93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03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61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64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28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34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40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86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A2AB2-5F64-4535-9E93-720263ACD8A2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32883-C6EB-4BB0-822D-77FE117CA3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18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9819"/>
            <a:ext cx="2787259" cy="121776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94" y="4336900"/>
            <a:ext cx="4392412" cy="19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207747"/>
            <a:ext cx="604867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Bioestatística e </a:t>
            </a:r>
            <a:r>
              <a:rPr lang="pt-BR" sz="3200" b="1" u="sng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Epideomologia</a:t>
            </a:r>
            <a:br>
              <a:rPr lang="pt-BR" sz="3200" b="1" dirty="0"/>
            </a:b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48234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4953" y="1772816"/>
            <a:ext cx="723753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 de atuação</a:t>
            </a:r>
          </a:p>
          <a:p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200" dirty="0"/>
              <a:t>A análise de dados realizada por um estatístico é fundamental para o viabilizar </a:t>
            </a:r>
            <a:r>
              <a:rPr lang="pt-BR" sz="2200" b="1" u="sng" dirty="0">
                <a:solidFill>
                  <a:srgbClr val="FFC000"/>
                </a:solidFill>
              </a:rPr>
              <a:t>estudos médicos, epidemiológicos </a:t>
            </a:r>
            <a:r>
              <a:rPr lang="pt-BR" sz="2200" dirty="0"/>
              <a:t>e</a:t>
            </a:r>
            <a:r>
              <a:rPr lang="pt-BR" sz="2200" b="1" u="sng" dirty="0">
                <a:solidFill>
                  <a:srgbClr val="FFC000"/>
                </a:solidFill>
              </a:rPr>
              <a:t> farmacológicos</a:t>
            </a:r>
            <a:r>
              <a:rPr lang="pt-BR" sz="22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200" dirty="0"/>
              <a:t>É comum que profissionais da saúde busquem a consultoria de profissionais da estatística para o </a:t>
            </a:r>
            <a:r>
              <a:rPr lang="pt-BR" sz="2200" b="1" dirty="0"/>
              <a:t>embasamento</a:t>
            </a:r>
            <a:r>
              <a:rPr lang="pt-BR" sz="2200" dirty="0"/>
              <a:t> de seus projetos de pesquisa.</a:t>
            </a:r>
            <a:br>
              <a:rPr lang="pt-BR" dirty="0"/>
            </a:br>
            <a:br>
              <a:rPr lang="pt-BR" dirty="0"/>
            </a:br>
            <a:br>
              <a:rPr lang="pt-BR" u="sng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dirty="0"/>
            </a:br>
            <a:endParaRPr lang="pt-B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79" y="0"/>
            <a:ext cx="1488026" cy="209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59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5816" y="152199"/>
            <a:ext cx="604867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Bioestatística</a:t>
            </a:r>
            <a:br>
              <a:rPr lang="pt-BR" sz="3200" b="1" dirty="0"/>
            </a:b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48234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31640" y="2242375"/>
            <a:ext cx="72375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ETAPAS DE COMO FAZER UMA PESQUISA:</a:t>
            </a:r>
          </a:p>
          <a:p>
            <a:endParaRPr lang="pt-BR" sz="22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dirty="0"/>
              <a:t> </a:t>
            </a:r>
            <a:r>
              <a:rPr lang="pt-BR" sz="2200" i="1" dirty="0"/>
              <a:t>Definir um problema ( situação-problema);</a:t>
            </a:r>
            <a:endParaRPr lang="pt-BR" sz="22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i="1" dirty="0"/>
              <a:t>Definir quais são as variáveis;</a:t>
            </a:r>
            <a:endParaRPr lang="pt-BR" sz="22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i="1" dirty="0"/>
              <a:t>Definir a população a ser estudada usando uma das técnicas de amostragem;</a:t>
            </a:r>
            <a:endParaRPr lang="pt-BR" sz="22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i="1" dirty="0"/>
              <a:t>Definir uma técnica de amostragem;</a:t>
            </a:r>
            <a:endParaRPr lang="pt-BR" sz="22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i="1" dirty="0"/>
              <a:t>Escolher uma organização para fazer a pesquisa;</a:t>
            </a:r>
            <a:endParaRPr lang="pt-BR" sz="22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i="1" dirty="0"/>
              <a:t>Obter os dados e organizá-los; </a:t>
            </a:r>
            <a:endParaRPr lang="pt-BR" sz="2200" dirty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200" i="1" dirty="0"/>
              <a:t>Finalizar as partes teóricas da pesquisa; </a:t>
            </a:r>
            <a:endParaRPr lang="pt-BR" sz="2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79" y="0"/>
            <a:ext cx="1488026" cy="209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1763688" y="1566956"/>
            <a:ext cx="1860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prática!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63688" y="1566956"/>
            <a:ext cx="1944216" cy="5940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2460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2325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Estatística aplicada à segurança do trabalho</a:t>
            </a:r>
            <a:endParaRPr lang="pt-BR" sz="32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135EF3-5AC6-49E5-BFCD-D47CDFE65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6B9D73E-61F6-4355-88E0-3CEC0591FC2F}"/>
              </a:ext>
            </a:extLst>
          </p:cNvPr>
          <p:cNvSpPr txBox="1"/>
          <p:nvPr/>
        </p:nvSpPr>
        <p:spPr>
          <a:xfrm flipH="1">
            <a:off x="683568" y="193280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Importância 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FCD5F7-E513-4BD2-B53F-A0A3CF3E6CD1}"/>
              </a:ext>
            </a:extLst>
          </p:cNvPr>
          <p:cNvSpPr txBox="1"/>
          <p:nvPr/>
        </p:nvSpPr>
        <p:spPr>
          <a:xfrm>
            <a:off x="935596" y="2349429"/>
            <a:ext cx="77255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A </a:t>
            </a:r>
            <a:r>
              <a:rPr lang="pt-BR" sz="2000" b="1" dirty="0">
                <a:solidFill>
                  <a:srgbClr val="FFC000"/>
                </a:solidFill>
              </a:rPr>
              <a:t>ESTATÍSTICA</a:t>
            </a:r>
            <a:r>
              <a:rPr lang="pt-BR" sz="2000" dirty="0"/>
              <a:t> na </a:t>
            </a:r>
            <a:r>
              <a:rPr lang="pt-BR" sz="2000" b="1" dirty="0">
                <a:solidFill>
                  <a:srgbClr val="FFC000"/>
                </a:solidFill>
              </a:rPr>
              <a:t>SEGURANÇA DO TRABALHO</a:t>
            </a:r>
            <a:r>
              <a:rPr lang="pt-BR" sz="2000" dirty="0"/>
              <a:t> torna o risco palpável, permite que se possa ver, através de números, qual a média dos acidentes em um determinado local. A partir do levantamento dessa quantia é que </a:t>
            </a:r>
            <a:r>
              <a:rPr lang="pt-BR" sz="2000" b="1" dirty="0">
                <a:solidFill>
                  <a:srgbClr val="FFC000"/>
                </a:solidFill>
              </a:rPr>
              <a:t>se pode trabalhar </a:t>
            </a:r>
            <a:r>
              <a:rPr lang="pt-BR" sz="2000" dirty="0"/>
              <a:t>a</a:t>
            </a:r>
            <a:r>
              <a:rPr lang="pt-BR" sz="2000" b="1" dirty="0">
                <a:solidFill>
                  <a:srgbClr val="FFC000"/>
                </a:solidFill>
              </a:rPr>
              <a:t> </a:t>
            </a:r>
            <a:r>
              <a:rPr lang="pt-BR" sz="2000" b="1" dirty="0"/>
              <a:t>segurança do trabalho</a:t>
            </a:r>
            <a:r>
              <a:rPr lang="pt-BR" sz="2000" dirty="0"/>
              <a:t>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64ECC25-28EE-4878-9D37-6731D40E4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077072"/>
            <a:ext cx="3463501" cy="25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7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2325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Estatística aplicada à segurança do trabalho</a:t>
            </a:r>
            <a:endParaRPr lang="pt-BR" sz="32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135EF3-5AC6-49E5-BFCD-D47CDFE65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6B9D73E-61F6-4355-88E0-3CEC0591FC2F}"/>
              </a:ext>
            </a:extLst>
          </p:cNvPr>
          <p:cNvSpPr txBox="1"/>
          <p:nvPr/>
        </p:nvSpPr>
        <p:spPr>
          <a:xfrm flipH="1">
            <a:off x="3347864" y="2169626"/>
            <a:ext cx="450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HHT</a:t>
            </a:r>
            <a:r>
              <a:rPr lang="pt-BR" sz="2000" dirty="0"/>
              <a:t> (Horas </a:t>
            </a:r>
            <a:r>
              <a:rPr lang="pt-BR" sz="2000" dirty="0" err="1"/>
              <a:t>HomensTrabalhadas</a:t>
            </a:r>
            <a:r>
              <a:rPr lang="pt-BR" sz="2000" dirty="0"/>
              <a:t>);</a:t>
            </a:r>
          </a:p>
          <a:p>
            <a:endParaRPr lang="pt-BR" sz="20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FCD5F7-E513-4BD2-B53F-A0A3CF3E6CD1}"/>
              </a:ext>
            </a:extLst>
          </p:cNvPr>
          <p:cNvSpPr txBox="1"/>
          <p:nvPr/>
        </p:nvSpPr>
        <p:spPr>
          <a:xfrm>
            <a:off x="899592" y="1876522"/>
            <a:ext cx="2952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Siglas importantes: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A1D2F5-46EF-4282-8AD3-F936E532816C}"/>
              </a:ext>
            </a:extLst>
          </p:cNvPr>
          <p:cNvSpPr/>
          <p:nvPr/>
        </p:nvSpPr>
        <p:spPr>
          <a:xfrm>
            <a:off x="2453048" y="2707534"/>
            <a:ext cx="5143288" cy="2032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206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(Taxa de Frequência);</a:t>
            </a:r>
          </a:p>
          <a:p>
            <a:pPr marL="124206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TG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(Taxa de Gravidade);</a:t>
            </a:r>
          </a:p>
          <a:p>
            <a:pPr marL="124206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IRA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(Índice Relativo de Acidentes);</a:t>
            </a:r>
          </a:p>
          <a:p>
            <a:pPr marL="124206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IAG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(Índice de Avaliação de Gravidade);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4063D0-47E9-44B6-9745-9E7DF5370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139754"/>
            <a:ext cx="3777741" cy="16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2325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Estatística aplicada à segurança do trabalho</a:t>
            </a:r>
            <a:endParaRPr lang="pt-BR" sz="32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135EF3-5AC6-49E5-BFCD-D47CDFE65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FCD5F7-E513-4BD2-B53F-A0A3CF3E6CD1}"/>
              </a:ext>
            </a:extLst>
          </p:cNvPr>
          <p:cNvSpPr txBox="1"/>
          <p:nvPr/>
        </p:nvSpPr>
        <p:spPr>
          <a:xfrm>
            <a:off x="631391" y="1742937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Formulas: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4A1D2F5-46EF-4282-8AD3-F936E532816C}"/>
                  </a:ext>
                </a:extLst>
              </p:cNvPr>
              <p:cNvSpPr/>
              <p:nvPr/>
            </p:nvSpPr>
            <p:spPr>
              <a:xfrm>
                <a:off x="-374106" y="2143047"/>
                <a:ext cx="5143288" cy="1553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9916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1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TG</m:t>
                      </m:r>
                      <m:r>
                        <m:rPr>
                          <m:nor/>
                        </m:rPr>
                        <a:rPr lang="pt-BR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pt-BR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Taxa</m:t>
                      </m:r>
                      <m:r>
                        <m:rPr>
                          <m:nor/>
                        </m:rPr>
                        <a:rPr lang="pt-BR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Gravidade</m:t>
                      </m:r>
                      <m:r>
                        <m:rPr>
                          <m:nor/>
                        </m:rPr>
                        <a:rPr lang="pt-BR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9160">
                  <a:lnSpc>
                    <a:spcPct val="107000"/>
                  </a:lnSpc>
                  <a:spcAft>
                    <a:spcPts val="800"/>
                  </a:spcAft>
                </a:pPr>
                <a:endParaRPr lang="pt-B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9916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𝑶𝑶𝑶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𝑶𝑶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num>
                      <m:den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𝑯𝑯𝑻</m:t>
                        </m:r>
                      </m:den>
                    </m:f>
                  </m:oMath>
                </a14:m>
                <a:endParaRPr lang="pt-BR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4A1D2F5-46EF-4282-8AD3-F936E5328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4106" y="2143047"/>
                <a:ext cx="5143288" cy="1553952"/>
              </a:xfrm>
              <a:prstGeom prst="rect">
                <a:avLst/>
              </a:prstGeom>
              <a:blipFill>
                <a:blip r:embed="rId3"/>
                <a:stretch>
                  <a:fillRect b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17E6333-CAFC-4FFA-96C8-A82EBC57C9C5}"/>
              </a:ext>
            </a:extLst>
          </p:cNvPr>
          <p:cNvSpPr txBox="1"/>
          <p:nvPr/>
        </p:nvSpPr>
        <p:spPr>
          <a:xfrm>
            <a:off x="4880488" y="2817692"/>
            <a:ext cx="427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</a:t>
            </a:r>
            <a:r>
              <a:rPr lang="pt-BR" sz="2000" dirty="0"/>
              <a:t> = tempo computado( dias perdidos + dias debitados)</a:t>
            </a:r>
          </a:p>
          <a:p>
            <a:r>
              <a:rPr lang="pt-BR" sz="2000" b="1" dirty="0"/>
              <a:t>H</a:t>
            </a:r>
            <a:r>
              <a:rPr lang="pt-BR" sz="2000" dirty="0"/>
              <a:t> = horas-home de exposição ao risco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7E35C5D-5251-40E3-A713-145D9AD1CD0A}"/>
              </a:ext>
            </a:extLst>
          </p:cNvPr>
          <p:cNvSpPr/>
          <p:nvPr/>
        </p:nvSpPr>
        <p:spPr>
          <a:xfrm>
            <a:off x="3563888" y="3049195"/>
            <a:ext cx="1008112" cy="552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10ABA9-0C14-4126-80E3-1D8A57AE7B49}"/>
              </a:ext>
            </a:extLst>
          </p:cNvPr>
          <p:cNvSpPr/>
          <p:nvPr/>
        </p:nvSpPr>
        <p:spPr>
          <a:xfrm>
            <a:off x="632758" y="4371639"/>
            <a:ext cx="2451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TF</a:t>
            </a:r>
            <a:r>
              <a:rPr lang="pt-BR" dirty="0"/>
              <a:t> (Taxa de Frequência)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4DC8A0-6ADB-4C9E-8591-D80BCCA22ED0}"/>
                  </a:ext>
                </a:extLst>
              </p:cNvPr>
              <p:cNvSpPr txBox="1"/>
              <p:nvPr/>
            </p:nvSpPr>
            <p:spPr>
              <a:xfrm>
                <a:off x="631391" y="5415611"/>
                <a:ext cx="3723218" cy="620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/>
                  <a:t>TF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𝟎𝟎𝟎</m:t>
                        </m:r>
                      </m:num>
                      <m:den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𝑯𝑯𝑻</m:t>
                        </m:r>
                      </m:den>
                    </m:f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4DC8A0-6ADB-4C9E-8591-D80BCCA22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91" y="5415611"/>
                <a:ext cx="3723218" cy="620298"/>
              </a:xfrm>
              <a:prstGeom prst="rect">
                <a:avLst/>
              </a:prstGeom>
              <a:blipFill>
                <a:blip r:embed="rId4"/>
                <a:stretch>
                  <a:fillRect l="-5902" t="-980" b="-20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EA6C9C1-1202-48D6-9012-2C4079399DB3}"/>
              </a:ext>
            </a:extLst>
          </p:cNvPr>
          <p:cNvSpPr/>
          <p:nvPr/>
        </p:nvSpPr>
        <p:spPr>
          <a:xfrm>
            <a:off x="3563888" y="5445223"/>
            <a:ext cx="1008112" cy="552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232A12-168E-47C8-9D0D-CA6801F2EDD3}"/>
              </a:ext>
            </a:extLst>
          </p:cNvPr>
          <p:cNvSpPr txBox="1"/>
          <p:nvPr/>
        </p:nvSpPr>
        <p:spPr>
          <a:xfrm>
            <a:off x="4769182" y="5213721"/>
            <a:ext cx="427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</a:t>
            </a:r>
            <a:r>
              <a:rPr lang="pt-BR" sz="2000" dirty="0"/>
              <a:t> = número de acidentados(com e sem afastamento)</a:t>
            </a:r>
          </a:p>
          <a:p>
            <a:r>
              <a:rPr lang="pt-BR" sz="2000" b="1" dirty="0"/>
              <a:t>H</a:t>
            </a:r>
            <a:r>
              <a:rPr lang="pt-BR" sz="2000" dirty="0"/>
              <a:t> = horas-home de exposição ao risco</a:t>
            </a:r>
          </a:p>
        </p:txBody>
      </p:sp>
    </p:spTree>
    <p:extLst>
      <p:ext uri="{BB962C8B-B14F-4D97-AF65-F5344CB8AC3E}">
        <p14:creationId xmlns:p14="http://schemas.microsoft.com/office/powerpoint/2010/main" val="258532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2325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Estatística aplicada à segurança do trabalho</a:t>
            </a:r>
            <a:endParaRPr lang="pt-BR" sz="32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135EF3-5AC6-49E5-BFCD-D47CDFE65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FCD5F7-E513-4BD2-B53F-A0A3CF3E6CD1}"/>
              </a:ext>
            </a:extLst>
          </p:cNvPr>
          <p:cNvSpPr txBox="1"/>
          <p:nvPr/>
        </p:nvSpPr>
        <p:spPr>
          <a:xfrm>
            <a:off x="591653" y="1715626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Formulas: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A1D2F5-46EF-4282-8AD3-F936E532816C}"/>
              </a:ext>
            </a:extLst>
          </p:cNvPr>
          <p:cNvSpPr/>
          <p:nvPr/>
        </p:nvSpPr>
        <p:spPr>
          <a:xfrm>
            <a:off x="-344920" y="3826385"/>
            <a:ext cx="514328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(Índice Relativo de Acidentes)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10ABA9-0C14-4126-80E3-1D8A57AE7B49}"/>
              </a:ext>
            </a:extLst>
          </p:cNvPr>
          <p:cNvSpPr/>
          <p:nvPr/>
        </p:nvSpPr>
        <p:spPr>
          <a:xfrm>
            <a:off x="591653" y="2120345"/>
            <a:ext cx="3869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IAG</a:t>
            </a:r>
            <a:r>
              <a:rPr lang="pt-BR" dirty="0"/>
              <a:t> (Índice de Avaliação de Gravidade)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4DC8A0-6ADB-4C9E-8591-D80BCCA22ED0}"/>
                  </a:ext>
                </a:extLst>
              </p:cNvPr>
              <p:cNvSpPr txBox="1"/>
              <p:nvPr/>
            </p:nvSpPr>
            <p:spPr>
              <a:xfrm>
                <a:off x="683568" y="2751656"/>
                <a:ext cx="5956833" cy="697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/>
                  <a:t>IAG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𝑫𝒊𝒂𝒔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𝑷𝒆𝒓𝒅𝒊𝒅𝒐𝒔</m:t>
                            </m:r>
                          </m:e>
                        </m:d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(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𝑫𝒊𝒂𝒔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𝑫𝒆𝒃𝒊𝒕𝒂𝒅𝒐𝒔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º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𝒅𝒆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𝑨𝒄𝒊𝒅𝒆𝒏𝒕𝒆𝒔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𝒄𝒐𝒎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𝒂𝒇𝒂𝒔𝒕𝒂𝒎𝒆𝒏𝒕𝒐</m:t>
                        </m:r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4DC8A0-6ADB-4C9E-8591-D80BCCA22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751656"/>
                <a:ext cx="5956833" cy="697499"/>
              </a:xfrm>
              <a:prstGeom prst="rect">
                <a:avLst/>
              </a:prstGeom>
              <a:blipFill>
                <a:blip r:embed="rId3"/>
                <a:stretch>
                  <a:fillRect l="-3582" b="-10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4FFB03-1513-4274-AD2E-A7197AD5C2D8}"/>
                  </a:ext>
                </a:extLst>
              </p:cNvPr>
              <p:cNvSpPr txBox="1"/>
              <p:nvPr/>
            </p:nvSpPr>
            <p:spPr>
              <a:xfrm>
                <a:off x="724256" y="4579168"/>
                <a:ext cx="3960440" cy="675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𝑰𝑹𝑨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º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𝐴𝑐𝑖𝑑𝑒𝑛𝑡𝑒𝑠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º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𝐸𝑚𝑝𝑟𝑒𝑔𝑎𝑑𝑜𝑠</m:t>
                        </m:r>
                      </m:den>
                    </m:f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100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4FFB03-1513-4274-AD2E-A7197AD5C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6" y="4579168"/>
                <a:ext cx="3960440" cy="675891"/>
              </a:xfrm>
              <a:prstGeom prst="rect">
                <a:avLst/>
              </a:prstGeom>
              <a:blipFill>
                <a:blip r:embed="rId4"/>
                <a:stretch>
                  <a:fillRect r="-2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B74FD331-8676-4182-A146-3636480CB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201937"/>
            <a:ext cx="2341947" cy="23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9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2325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Estatística aplicada à segurança do trabalho</a:t>
            </a:r>
            <a:endParaRPr lang="pt-BR" sz="32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135EF3-5AC6-49E5-BFCD-D47CDFE65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E18D39B-A43B-4535-A80C-F5F5C1CE02C6}"/>
              </a:ext>
            </a:extLst>
          </p:cNvPr>
          <p:cNvSpPr txBox="1"/>
          <p:nvPr/>
        </p:nvSpPr>
        <p:spPr>
          <a:xfrm>
            <a:off x="971600" y="2136326"/>
            <a:ext cx="145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  EXEMPLO :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80957F3-69CF-48F1-ACC7-A14533A3BC0A}"/>
              </a:ext>
            </a:extLst>
          </p:cNvPr>
          <p:cNvSpPr/>
          <p:nvPr/>
        </p:nvSpPr>
        <p:spPr>
          <a:xfrm>
            <a:off x="1259632" y="2720479"/>
            <a:ext cx="7436067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uma indústria aconteceram 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acidentes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mês, com os trabalhadores expostos a 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20.000 horas ao risco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Qual é a taxa de frequência?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7CBF22C-A21F-4E74-A5E7-1B5892C089CB}"/>
              </a:ext>
            </a:extLst>
          </p:cNvPr>
          <p:cNvSpPr/>
          <p:nvPr/>
        </p:nvSpPr>
        <p:spPr>
          <a:xfrm>
            <a:off x="869319" y="4168862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Dados:</a:t>
            </a:r>
          </a:p>
          <a:p>
            <a:r>
              <a:rPr lang="pt-BR" dirty="0"/>
              <a:t>Números de acidentes: </a:t>
            </a:r>
            <a:r>
              <a:rPr lang="pt-BR" dirty="0">
                <a:solidFill>
                  <a:srgbClr val="FF0000"/>
                </a:solidFill>
              </a:rPr>
              <a:t>5</a:t>
            </a:r>
          </a:p>
          <a:p>
            <a:r>
              <a:rPr lang="pt-BR" dirty="0"/>
              <a:t>Horas-homem de exposição ao risco: </a:t>
            </a:r>
            <a:r>
              <a:rPr lang="pt-BR" dirty="0">
                <a:solidFill>
                  <a:srgbClr val="FF0000"/>
                </a:solidFill>
              </a:rPr>
              <a:t>20.000</a:t>
            </a:r>
          </a:p>
          <a:p>
            <a:r>
              <a:rPr lang="pt-BR" dirty="0"/>
              <a:t> </a:t>
            </a:r>
          </a:p>
        </p:txBody>
      </p:sp>
      <p:pic>
        <p:nvPicPr>
          <p:cNvPr id="18" name="picture" title="tf">
            <a:extLst>
              <a:ext uri="{FF2B5EF4-FFF2-40B4-BE49-F238E27FC236}">
                <a16:creationId xmlns:a16="http://schemas.microsoft.com/office/drawing/2014/main" id="{6C959B00-59C7-4F96-BB89-DB87794779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70" y="5517232"/>
            <a:ext cx="6814025" cy="111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3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2325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Estatística aplicada à segurança do trabalho</a:t>
            </a:r>
            <a:endParaRPr lang="pt-BR" sz="32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135EF3-5AC6-49E5-BFCD-D47CDFE65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3BC704-E081-4DFC-8818-21DE51D7A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23" y="4005064"/>
            <a:ext cx="2681645" cy="26816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E18D39B-A43B-4535-A80C-F5F5C1CE02C6}"/>
              </a:ext>
            </a:extLst>
          </p:cNvPr>
          <p:cNvSpPr txBox="1"/>
          <p:nvPr/>
        </p:nvSpPr>
        <p:spPr>
          <a:xfrm>
            <a:off x="798955" y="1833032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Curiosidades</a:t>
            </a:r>
          </a:p>
        </p:txBody>
      </p:sp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F1546477-D9E1-4D0F-B2AE-6835B733AD2E}"/>
              </a:ext>
            </a:extLst>
          </p:cNvPr>
          <p:cNvSpPr/>
          <p:nvPr/>
        </p:nvSpPr>
        <p:spPr>
          <a:xfrm>
            <a:off x="827584" y="2657773"/>
            <a:ext cx="4968552" cy="4028936"/>
          </a:xfrm>
          <a:prstGeom prst="wedgeEllipseCallout">
            <a:avLst>
              <a:gd name="adj1" fmla="val 65783"/>
              <a:gd name="adj2" fmla="val 4444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FFFF00"/>
                </a:solidFill>
              </a:rPr>
              <a:t>O Brasil ocupa o 4º lugar em ranking mundial em acidentes no trabalho, ele já ocupou o 7º lugar.</a:t>
            </a:r>
          </a:p>
        </p:txBody>
      </p:sp>
    </p:spTree>
    <p:extLst>
      <p:ext uri="{BB962C8B-B14F-4D97-AF65-F5344CB8AC3E}">
        <p14:creationId xmlns:p14="http://schemas.microsoft.com/office/powerpoint/2010/main" val="116265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 Estatística nos trabalhos científico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 rot="16200000">
            <a:off x="-1123764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04AB1E-14C3-4365-9F49-4EE93DD062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0590824-9818-4ED0-A73D-3E82F6E94D11}"/>
              </a:ext>
            </a:extLst>
          </p:cNvPr>
          <p:cNvSpPr/>
          <p:nvPr/>
        </p:nvSpPr>
        <p:spPr>
          <a:xfrm>
            <a:off x="1691680" y="1771310"/>
            <a:ext cx="5670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A </a:t>
            </a:r>
            <a:r>
              <a:rPr lang="pt-BR" sz="2400" b="1" dirty="0">
                <a:solidFill>
                  <a:srgbClr val="FFC000"/>
                </a:solidFill>
              </a:rPr>
              <a:t>ESTATÍSTICA</a:t>
            </a:r>
            <a:r>
              <a:rPr lang="pt-BR" sz="2000" dirty="0"/>
              <a:t> é a ferramenta essencial para comprovar qualquer experimento. Em termos de </a:t>
            </a:r>
            <a:r>
              <a:rPr lang="pt-BR" sz="2400" b="1" dirty="0">
                <a:solidFill>
                  <a:srgbClr val="FFC000"/>
                </a:solidFill>
              </a:rPr>
              <a:t>ARTIGOS CIENTÍFICOS, </a:t>
            </a:r>
            <a:r>
              <a:rPr lang="pt-BR" sz="2000" dirty="0"/>
              <a:t>é por meio dela que se obtém informações com suas respectivas comprovações.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048665C-7FA7-4B6A-8F4B-198CCA37A3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095093"/>
            <a:ext cx="2550824" cy="191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7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 Estatística nos trabalhos científico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 rot="16200000">
            <a:off x="-1123764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04AB1E-14C3-4365-9F49-4EE93DD062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0A9D54-1DDD-4F9E-A50D-326243CC60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8" y="4140285"/>
            <a:ext cx="4455504" cy="26010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CC57CD6-B547-43C3-9B97-0526F0237A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36" y="2318948"/>
            <a:ext cx="4683868" cy="279616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E43549-A5DE-483C-9C7B-9A80D0688A2F}"/>
              </a:ext>
            </a:extLst>
          </p:cNvPr>
          <p:cNvSpPr txBox="1"/>
          <p:nvPr/>
        </p:nvSpPr>
        <p:spPr>
          <a:xfrm>
            <a:off x="1691680" y="1475656"/>
            <a:ext cx="581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Gráficos usados no artigo científico publicado no SBGAMES: </a:t>
            </a:r>
          </a:p>
          <a:p>
            <a:pPr algn="ctr"/>
            <a:r>
              <a:rPr lang="pt-BR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 Dentista: Um Jogo Digital Aplicado a Saúde Bucal</a:t>
            </a:r>
          </a:p>
        </p:txBody>
      </p:sp>
    </p:spTree>
    <p:extLst>
      <p:ext uri="{BB962C8B-B14F-4D97-AF65-F5344CB8AC3E}">
        <p14:creationId xmlns:p14="http://schemas.microsoft.com/office/powerpoint/2010/main" val="68775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b="1" dirty="0"/>
              <a:t> Introdução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/>
              <a:t> Bioestatística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/>
              <a:t> Estatística aplicada à segurança do trabalho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/>
              <a:t> A Estatística nos trabalhos científicos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1" dirty="0"/>
              <a:t> Outras aplicações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489"/>
            <a:ext cx="792087" cy="10607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275640"/>
            <a:ext cx="3168352" cy="26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824" y="188641"/>
            <a:ext cx="3600400" cy="185844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Outras aplicações</a:t>
            </a:r>
            <a:br>
              <a:rPr lang="pt-BR" sz="3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 rot="16200000">
            <a:off x="-1123764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424C87-73A1-4B15-89A8-161FF0754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91680" y="1558115"/>
            <a:ext cx="5689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Nas</a:t>
            </a:r>
            <a:r>
              <a:rPr lang="pt-BR" sz="2400" b="1" dirty="0"/>
              <a:t> Ciências Sociais;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</a:t>
            </a:r>
            <a:r>
              <a:rPr lang="pt-BR" sz="2400" b="1" dirty="0"/>
              <a:t> Astronomia;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</a:t>
            </a:r>
            <a:r>
              <a:rPr lang="pt-BR" sz="2400" b="1" dirty="0"/>
              <a:t> Geologia;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Nas</a:t>
            </a:r>
            <a:r>
              <a:rPr lang="pt-BR" sz="2400" b="1" dirty="0"/>
              <a:t> Eleições;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</a:t>
            </a:r>
            <a:r>
              <a:rPr lang="pt-BR" sz="2400" b="1" dirty="0"/>
              <a:t> Mecânica quântica;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</a:t>
            </a:r>
            <a:r>
              <a:rPr lang="pt-BR" sz="2400" b="1" dirty="0"/>
              <a:t> Ciência da computação;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No</a:t>
            </a:r>
            <a:r>
              <a:rPr lang="pt-BR" sz="2400" b="1" dirty="0"/>
              <a:t> Direito (</a:t>
            </a:r>
            <a:r>
              <a:rPr lang="pt-BR" sz="2400" b="1" dirty="0" err="1"/>
              <a:t>Jurimetria</a:t>
            </a:r>
            <a:r>
              <a:rPr lang="pt-BR" sz="2400" b="1" dirty="0"/>
              <a:t>);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No</a:t>
            </a:r>
            <a:r>
              <a:rPr lang="pt-BR" sz="2400" b="1" dirty="0"/>
              <a:t> Futebol;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No</a:t>
            </a:r>
            <a:r>
              <a:rPr lang="pt-BR" sz="2400" b="1" dirty="0"/>
              <a:t> </a:t>
            </a:r>
            <a:r>
              <a:rPr lang="pt-BR" sz="2400" b="1" dirty="0" err="1"/>
              <a:t>Poker</a:t>
            </a:r>
            <a:r>
              <a:rPr lang="pt-BR" sz="2400" b="1" dirty="0"/>
              <a:t>; </a:t>
            </a:r>
          </a:p>
          <a:p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0" y="7389440"/>
            <a:ext cx="1905000" cy="1905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11" y="4945479"/>
            <a:ext cx="2443345" cy="19302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70" y="280600"/>
            <a:ext cx="2306010" cy="29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7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7824" y="188641"/>
            <a:ext cx="3600400" cy="185844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Outras aplicações</a:t>
            </a:r>
            <a:br>
              <a:rPr lang="pt-BR" sz="3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 rot="16200000">
            <a:off x="-1123764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424C87-73A1-4B15-89A8-161FF0754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35696" y="1681226"/>
            <a:ext cx="5689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</a:t>
            </a:r>
            <a:r>
              <a:rPr lang="pt-BR" sz="2400" b="1" dirty="0"/>
              <a:t> Agricultura;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</a:t>
            </a:r>
            <a:r>
              <a:rPr lang="pt-BR" sz="2400" b="1" dirty="0"/>
              <a:t> Educação;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</a:t>
            </a:r>
            <a:r>
              <a:rPr lang="pt-BR" sz="2400" b="1" dirty="0"/>
              <a:t> Neurociência;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</a:t>
            </a:r>
            <a:r>
              <a:rPr lang="pt-BR" sz="2400" b="1" dirty="0"/>
              <a:t> Engenharia;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</a:t>
            </a:r>
            <a:r>
              <a:rPr lang="pt-BR" sz="2400" b="1" dirty="0"/>
              <a:t> Administração;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Na</a:t>
            </a:r>
            <a:r>
              <a:rPr lang="pt-BR" sz="2400" b="1" dirty="0"/>
              <a:t> </a:t>
            </a:r>
            <a:r>
              <a:rPr lang="pt-BR" sz="2400" b="1" dirty="0" err="1"/>
              <a:t>Psicometria</a:t>
            </a:r>
            <a:r>
              <a:rPr lang="pt-BR" sz="2400" b="1" dirty="0"/>
              <a:t>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No</a:t>
            </a:r>
            <a:r>
              <a:rPr lang="pt-BR" sz="2400" b="1" dirty="0"/>
              <a:t> Marketing; </a:t>
            </a:r>
          </a:p>
          <a:p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outros...</a:t>
            </a:r>
          </a:p>
          <a:p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0" y="7389440"/>
            <a:ext cx="1905000" cy="1905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20" y="4927757"/>
            <a:ext cx="2443345" cy="19302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65" y="153704"/>
            <a:ext cx="2306010" cy="29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4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2564904"/>
            <a:ext cx="5616624" cy="1858440"/>
          </a:xfrm>
        </p:spPr>
        <p:txBody>
          <a:bodyPr>
            <a:normAutofit fontScale="90000"/>
          </a:bodyPr>
          <a:lstStyle/>
          <a:p>
            <a:r>
              <a:rPr lang="pt-BR" sz="67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Pela atenção,</a:t>
            </a:r>
            <a:br>
              <a:rPr lang="pt-BR" sz="67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pt-BR" sz="67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Obrigado!</a:t>
            </a:r>
            <a:br>
              <a:rPr lang="pt-BR" sz="3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 rot="16200000">
            <a:off x="-1123764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424C87-73A1-4B15-89A8-161FF0754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322471"/>
            <a:ext cx="2919990" cy="25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1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70860" y="4186978"/>
            <a:ext cx="8173140" cy="1143000"/>
          </a:xfrm>
        </p:spPr>
        <p:txBody>
          <a:bodyPr>
            <a:noAutofit/>
          </a:bodyPr>
          <a:lstStyle/>
          <a:p>
            <a:pPr algn="l"/>
            <a:br>
              <a:rPr lang="pt-BR" sz="2200" b="1" dirty="0"/>
            </a:br>
            <a:r>
              <a:rPr lang="pt-BR" sz="2200" dirty="0"/>
              <a:t>A utilização do método estatístico é de </a:t>
            </a:r>
            <a:r>
              <a:rPr lang="pt-BR" sz="2200" b="1" u="sng" dirty="0">
                <a:solidFill>
                  <a:srgbClr val="FFC000"/>
                </a:solidFill>
              </a:rPr>
              <a:t>extrema importância</a:t>
            </a:r>
            <a:r>
              <a:rPr lang="pt-BR" sz="2200" dirty="0"/>
              <a:t>, visto que, ele estabelece o</a:t>
            </a: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ligamento</a:t>
            </a: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200" dirty="0"/>
              <a:t>dos </a:t>
            </a:r>
            <a:r>
              <a:rPr lang="pt-BR" sz="2200" b="1" dirty="0">
                <a:solidFill>
                  <a:srgbClr val="FFC000"/>
                </a:solidFill>
              </a:rPr>
              <a:t>resultados alcançados </a:t>
            </a:r>
            <a:r>
              <a:rPr lang="pt-BR" sz="2200" dirty="0"/>
              <a:t>aos </a:t>
            </a:r>
            <a:r>
              <a:rPr lang="pt-BR" sz="2200" b="1" dirty="0">
                <a:solidFill>
                  <a:srgbClr val="FFC000"/>
                </a:solidFill>
              </a:rPr>
              <a:t>propostos problemas</a:t>
            </a:r>
            <a:r>
              <a:rPr lang="pt-BR" sz="2200" dirty="0"/>
              <a:t>. </a:t>
            </a:r>
            <a:br>
              <a:rPr lang="pt-BR" sz="2200" dirty="0"/>
            </a:br>
            <a:r>
              <a:rPr lang="pt-BR" sz="2200" dirty="0"/>
              <a:t>Por meio dela </a:t>
            </a:r>
            <a:r>
              <a:rPr lang="pt-BR" sz="2200" b="1" dirty="0"/>
              <a:t>, </a:t>
            </a:r>
            <a:r>
              <a:rPr lang="pt-BR" sz="2200" dirty="0"/>
              <a:t>torna-se possível </a:t>
            </a:r>
            <a:r>
              <a:rPr lang="pt-BR" sz="2200" b="1" dirty="0"/>
              <a:t>declarar</a:t>
            </a:r>
            <a:r>
              <a:rPr lang="pt-BR" sz="2200" dirty="0"/>
              <a:t> a </a:t>
            </a:r>
            <a:r>
              <a:rPr lang="pt-BR" sz="2200" b="1" dirty="0"/>
              <a:t>frequência de fenômenos, </a:t>
            </a:r>
            <a:r>
              <a:rPr lang="pt-BR" sz="2200" dirty="0"/>
              <a:t>além de possibilitar a </a:t>
            </a:r>
            <a:r>
              <a:rPr lang="pt-BR" sz="2200" b="1" dirty="0"/>
              <a:t>previsão </a:t>
            </a:r>
            <a:r>
              <a:rPr lang="pt-BR" sz="2200" dirty="0"/>
              <a:t>desses fenômenos </a:t>
            </a:r>
            <a:r>
              <a:rPr lang="pt-BR" sz="2200" b="1" dirty="0"/>
              <a:t>futuramente.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47371" y="445613"/>
            <a:ext cx="36172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Estatística</a:t>
            </a:r>
            <a:r>
              <a:rPr lang="pt-B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r>
              <a:rPr lang="pt-B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70860" y="1870955"/>
            <a:ext cx="235994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Century Gothic" panose="020B0502020202020204" pitchFamily="34" charset="0"/>
              </a:rPr>
              <a:t>Definição</a:t>
            </a:r>
          </a:p>
          <a:p>
            <a:endParaRPr lang="pt-BR" sz="3200" b="1" dirty="0">
              <a:latin typeface="Century Gothic" panose="020B0502020202020204" pitchFamily="34" charset="0"/>
            </a:endParaRPr>
          </a:p>
          <a:p>
            <a:endParaRPr lang="pt-BR" sz="3200" b="1" dirty="0">
              <a:latin typeface="Century Gothic" panose="020B0502020202020204" pitchFamily="34" charset="0"/>
            </a:endParaRPr>
          </a:p>
          <a:p>
            <a:endParaRPr lang="pt-BR" sz="2400" b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b="1" dirty="0">
                <a:latin typeface="Century Gothic" panose="020B0502020202020204" pitchFamily="34" charset="0"/>
              </a:rPr>
              <a:t>Importância</a:t>
            </a:r>
            <a:endParaRPr lang="pt-BR" sz="3200" b="1" dirty="0">
              <a:latin typeface="Century Gothic" panose="020B0502020202020204" pitchFamily="34" charset="0"/>
            </a:endParaRPr>
          </a:p>
          <a:p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55976" y="378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70860" y="2432768"/>
            <a:ext cx="8205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É a </a:t>
            </a:r>
            <a:r>
              <a:rPr lang="pt-B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 </a:t>
            </a:r>
            <a:r>
              <a:rPr lang="pt-BR" sz="2200" dirty="0"/>
              <a:t>da </a:t>
            </a: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estatística</a:t>
            </a:r>
            <a:r>
              <a:rPr lang="pt-BR" sz="2200" dirty="0"/>
              <a:t> em </a:t>
            </a: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diversas as áreas do conhecimento </a:t>
            </a:r>
            <a:r>
              <a:rPr lang="pt-BR" sz="2200" dirty="0"/>
              <a:t>humano. Em algumas áreas, recebem um nome diferenciado, que é o caso da </a:t>
            </a:r>
            <a:r>
              <a:rPr lang="pt-BR" sz="2200" i="1" dirty="0"/>
              <a:t>bioestatística</a:t>
            </a:r>
            <a:r>
              <a:rPr lang="pt-BR" sz="2200" dirty="0"/>
              <a:t> que veremos mais na frente.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2710037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15616" y="2780928"/>
            <a:ext cx="7920880" cy="1143000"/>
          </a:xfrm>
        </p:spPr>
        <p:txBody>
          <a:bodyPr>
            <a:noAutofit/>
          </a:bodyPr>
          <a:lstStyle/>
          <a:p>
            <a:pPr algn="l"/>
            <a:b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pt-BR" sz="2400" dirty="0">
                <a:latin typeface="Century Gothic" panose="020B0502020202020204" pitchFamily="34" charset="0"/>
              </a:rPr>
              <a:t>Toda pesquisa apresenta um ingrediente que foge do controle dos envolvidos e que pode ser chamado de </a:t>
            </a:r>
            <a:r>
              <a:rPr lang="pt-BR" sz="2400" b="1" i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incerteza</a:t>
            </a:r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 análise estatística permite colocar limites a esta incerteza.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47371" y="445613"/>
            <a:ext cx="36172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Estatística</a:t>
            </a:r>
            <a:r>
              <a:rPr lang="pt-B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r>
              <a:rPr lang="pt-BR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355976" y="3789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 rot="16200000">
            <a:off x="-1087253" y="3220109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230014" y="1772816"/>
            <a:ext cx="81731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Nota: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45" y="429309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7864" y="230122"/>
            <a:ext cx="275699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Bioestatística</a:t>
            </a:r>
            <a:br>
              <a:rPr lang="pt-BR" sz="3200" b="1" dirty="0"/>
            </a:b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48234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031997" y="1287547"/>
            <a:ext cx="64495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ea typeface="Calibri" panose="020F0502020204030204" pitchFamily="34" charset="0"/>
              </a:rPr>
              <a:t>A </a:t>
            </a:r>
            <a:r>
              <a:rPr lang="pt-P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bioestatística</a:t>
            </a:r>
            <a:r>
              <a:rPr lang="pt-PT" sz="2400" dirty="0">
                <a:ea typeface="Calibri" panose="020F0502020204030204" pitchFamily="34" charset="0"/>
              </a:rPr>
              <a:t> é a aplicação dos métodos estatísticos à </a:t>
            </a:r>
            <a:r>
              <a:rPr lang="pt-PT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solução de problemas biológicos</a:t>
            </a:r>
            <a:r>
              <a:rPr lang="pt-PT" sz="2400" dirty="0">
                <a:ea typeface="Calibri" panose="020F0502020204030204" pitchFamily="34" charset="0"/>
              </a:rPr>
              <a:t>. Ela </a:t>
            </a:r>
            <a:r>
              <a:rPr lang="pt-PT" sz="2400" b="1" dirty="0">
                <a:ea typeface="Calibri" panose="020F0502020204030204" pitchFamily="34" charset="0"/>
              </a:rPr>
              <a:t>computa</a:t>
            </a:r>
            <a:r>
              <a:rPr lang="pt-PT" sz="2400" dirty="0">
                <a:ea typeface="Calibri" panose="020F0502020204030204" pitchFamily="34" charset="0"/>
              </a:rPr>
              <a:t> e </a:t>
            </a:r>
            <a:r>
              <a:rPr lang="pt-PT" sz="2400" b="1" dirty="0">
                <a:ea typeface="Calibri" panose="020F0502020204030204" pitchFamily="34" charset="0"/>
              </a:rPr>
              <a:t>investiga </a:t>
            </a:r>
            <a:r>
              <a:rPr lang="pt-PT" sz="2400" dirty="0">
                <a:ea typeface="Calibri" panose="020F0502020204030204" pitchFamily="34" charset="0"/>
              </a:rPr>
              <a:t>dados e leis da demografia, da </a:t>
            </a:r>
            <a:r>
              <a:rPr lang="pt-PT" sz="2400" i="1" dirty="0">
                <a:ea typeface="Calibri" panose="020F0502020204030204" pitchFamily="34" charset="0"/>
              </a:rPr>
              <a:t>natalidade</a:t>
            </a:r>
            <a:r>
              <a:rPr lang="pt-PT" sz="2400" dirty="0">
                <a:ea typeface="Calibri" panose="020F0502020204030204" pitchFamily="34" charset="0"/>
              </a:rPr>
              <a:t>, da </a:t>
            </a:r>
            <a:r>
              <a:rPr lang="pt-PT" sz="2400" i="1" dirty="0">
                <a:ea typeface="Calibri" panose="020F0502020204030204" pitchFamily="34" charset="0"/>
              </a:rPr>
              <a:t>incidência de enfermidades </a:t>
            </a:r>
            <a:r>
              <a:rPr lang="pt-PT" sz="2400" dirty="0">
                <a:ea typeface="Calibri" panose="020F0502020204030204" pitchFamily="34" charset="0"/>
              </a:rPr>
              <a:t>e da </a:t>
            </a:r>
            <a:r>
              <a:rPr lang="pt-PT" sz="2400" i="1" dirty="0">
                <a:ea typeface="Calibri" panose="020F0502020204030204" pitchFamily="34" charset="0"/>
              </a:rPr>
              <a:t>taxa de mortalidade</a:t>
            </a:r>
            <a:r>
              <a:rPr lang="pt-PT" sz="2400" dirty="0">
                <a:ea typeface="Calibri" panose="020F0502020204030204" pitchFamily="34" charset="0"/>
              </a:rPr>
              <a:t>.  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1187624" y="4120792"/>
            <a:ext cx="64495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</a:t>
            </a:r>
          </a:p>
          <a:p>
            <a:r>
              <a:rPr lang="pt-BR" sz="2400" dirty="0"/>
              <a:t>Avaliar a comparação de pessoas fumantes e não fumantes em relação aos batimentos cardíacos.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687">
            <a:off x="6189006" y="5160353"/>
            <a:ext cx="1663211" cy="11590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88" y="2994197"/>
            <a:ext cx="1292144" cy="9475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95">
            <a:off x="4808982" y="2701123"/>
            <a:ext cx="1530980" cy="140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4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7864" y="230122"/>
            <a:ext cx="275699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Bioestatística</a:t>
            </a:r>
            <a:br>
              <a:rPr lang="pt-BR" sz="3200" b="1" dirty="0"/>
            </a:b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48234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07704" y="1700808"/>
            <a:ext cx="21034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Importância: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87624" y="2160981"/>
            <a:ext cx="748883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pt-BR" sz="2200" b="1" i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Estatística vital.</a:t>
            </a:r>
          </a:p>
          <a:p>
            <a:endParaRPr lang="pt-PT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</a:endParaRPr>
          </a:p>
          <a:p>
            <a:r>
              <a:rPr lang="pt-BR" sz="2200" dirty="0"/>
              <a:t>Não é exagero, os dados apresentados pela bioestatística podem nos ajudar a </a:t>
            </a: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mantermos vivos. </a:t>
            </a:r>
          </a:p>
          <a:p>
            <a:endParaRPr lang="pt-B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200" dirty="0"/>
              <a:t>Ainda nos anos 40, o trabalho sobre quantificação e aleatorização do estatístico inglês </a:t>
            </a:r>
            <a:r>
              <a:rPr lang="pt-BR" sz="2200" i="1" dirty="0"/>
              <a:t>Austin Bradford Hill </a:t>
            </a:r>
            <a:r>
              <a:rPr lang="pt-BR" sz="2200" dirty="0"/>
              <a:t>permitiu o estudo do uso da </a:t>
            </a:r>
            <a:r>
              <a:rPr lang="pt-BR" sz="2200" b="1" dirty="0"/>
              <a:t>estreptomicina </a:t>
            </a:r>
            <a:r>
              <a:rPr lang="pt-BR" sz="2200" dirty="0"/>
              <a:t>no combate à tuberculose. Através de seus conhecimentos estatísticos, Bradford também foi </a:t>
            </a:r>
            <a:r>
              <a:rPr lang="pt-B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primeiro estudioso </a:t>
            </a:r>
            <a:r>
              <a:rPr lang="pt-BR" sz="2200" dirty="0"/>
              <a:t>a relacionar </a:t>
            </a:r>
            <a:r>
              <a:rPr lang="pt-BR" sz="2200" i="1" dirty="0"/>
              <a:t>o tabagismo </a:t>
            </a:r>
            <a:r>
              <a:rPr lang="pt-BR" sz="2200" dirty="0"/>
              <a:t>ao </a:t>
            </a:r>
            <a:r>
              <a:rPr lang="pt-BR" sz="2200" b="1" i="1" dirty="0"/>
              <a:t>desenvolvimento do câncer de pulmão.</a:t>
            </a:r>
            <a:endParaRPr lang="pt-BR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57" y="-166544"/>
            <a:ext cx="1656998" cy="232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08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7864" y="230122"/>
            <a:ext cx="275699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Bioestatística</a:t>
            </a:r>
            <a:br>
              <a:rPr lang="pt-BR" sz="3200" b="1" dirty="0"/>
            </a:b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48234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907704" y="1700808"/>
            <a:ext cx="21034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Importância: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59632" y="2439472"/>
            <a:ext cx="748883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As pesquisas em ciências biomédicas permitem:</a:t>
            </a:r>
          </a:p>
          <a:p>
            <a:endParaRPr lang="pt-BR" sz="22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/>
              <a:t> </a:t>
            </a:r>
            <a:r>
              <a:rPr lang="pt-BR" sz="2200" i="1" dirty="0"/>
              <a:t>Que os diagnósticos sejam realizados precocemente;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200" i="1" dirty="0"/>
              <a:t>Nos apresentam a possibilidade de prevenir doenças;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200" i="1" dirty="0"/>
              <a:t>Viabilizam o desenvolvimento de tratamentos cada vez mais modernos e eficientes. </a:t>
            </a:r>
          </a:p>
          <a:p>
            <a:endParaRPr lang="pt-BR" sz="2000" dirty="0"/>
          </a:p>
          <a:p>
            <a:r>
              <a:rPr lang="pt-BR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bioestatística permite esses estudos</a:t>
            </a:r>
            <a:r>
              <a:rPr lang="pt-BR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 as informações fornecidas têm o poder de salvar vidas.</a:t>
            </a:r>
            <a:br>
              <a:rPr lang="pt-B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dirty="0"/>
            </a:br>
            <a:endParaRPr lang="pt-B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70805"/>
            <a:ext cx="1854275" cy="260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07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207747"/>
            <a:ext cx="604867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Bioestatística e </a:t>
            </a:r>
            <a:r>
              <a:rPr lang="pt-BR" sz="3200" b="1" u="sng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Epideomologia</a:t>
            </a:r>
            <a:br>
              <a:rPr lang="pt-BR" sz="3200" b="1" dirty="0"/>
            </a:b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48234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18846" y="1705253"/>
            <a:ext cx="723753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200" dirty="0"/>
              <a:t>A </a:t>
            </a:r>
            <a:r>
              <a:rPr lang="pt-BR" sz="2200" b="1" i="1" dirty="0"/>
              <a:t>epidemiologia</a:t>
            </a:r>
            <a:r>
              <a:rPr lang="pt-BR" sz="2200" dirty="0"/>
              <a:t> é a ciência médica no âmbito </a:t>
            </a:r>
            <a:r>
              <a:rPr lang="pt-BR" sz="2200" i="1" dirty="0"/>
              <a:t>populacional</a:t>
            </a:r>
            <a:r>
              <a:rPr lang="pt-BR" sz="2200" dirty="0"/>
              <a:t>, ao contrário da </a:t>
            </a:r>
            <a:r>
              <a:rPr lang="pt-BR" sz="2200" i="1" dirty="0"/>
              <a:t>medicina clínica</a:t>
            </a:r>
            <a:r>
              <a:rPr lang="pt-BR" sz="2200" dirty="0"/>
              <a:t>, que avalia cada paciente individualmente;</a:t>
            </a:r>
          </a:p>
          <a:p>
            <a:endParaRPr lang="pt-BR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200" dirty="0"/>
              <a:t>Por se tratar do estudo da </a:t>
            </a:r>
            <a:r>
              <a:rPr lang="pt-BR" sz="2200" i="1" dirty="0"/>
              <a:t>sociedade</a:t>
            </a:r>
            <a:r>
              <a:rPr lang="pt-BR" sz="2200" dirty="0"/>
              <a:t>, onde, geralmente, é inviável coletar os dados de toda a população, </a:t>
            </a:r>
            <a:r>
              <a:rPr lang="pt-BR" sz="2200" b="1" dirty="0"/>
              <a:t>a epidemiologia faz uso constante da </a:t>
            </a: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bioestatística</a:t>
            </a:r>
            <a:r>
              <a:rPr lang="pt-BR" sz="2200" b="1" dirty="0"/>
              <a:t>.</a:t>
            </a:r>
            <a:br>
              <a:rPr lang="pt-BR" dirty="0"/>
            </a:br>
            <a:endParaRPr lang="pt-BR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200" dirty="0"/>
              <a:t>Seu objetivo é </a:t>
            </a: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otimizar </a:t>
            </a:r>
            <a:r>
              <a:rPr lang="pt-BR" sz="2200" dirty="0"/>
              <a:t>as ações de </a:t>
            </a:r>
            <a:r>
              <a:rPr lang="pt-B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proteção</a:t>
            </a:r>
            <a:r>
              <a:rPr lang="pt-BR" sz="2200" dirty="0"/>
              <a:t> e </a:t>
            </a:r>
            <a:r>
              <a:rPr lang="pt-B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promoção</a:t>
            </a:r>
            <a:r>
              <a:rPr lang="pt-BR" sz="2200" dirty="0"/>
              <a:t> da saúde de uma comunidade,</a:t>
            </a: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traçando </a:t>
            </a:r>
            <a:r>
              <a:rPr lang="pt-BR" sz="2200" i="1" dirty="0"/>
              <a:t>os fatores de risco</a:t>
            </a:r>
            <a:r>
              <a:rPr lang="pt-BR" sz="2200" b="1" dirty="0"/>
              <a:t>, </a:t>
            </a: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controlando </a:t>
            </a:r>
            <a:r>
              <a:rPr lang="pt-BR" sz="2200" i="1" dirty="0"/>
              <a:t>a transmissão de doenças </a:t>
            </a:r>
            <a:r>
              <a:rPr lang="pt-BR" sz="2200" dirty="0"/>
              <a:t>e </a:t>
            </a:r>
            <a:r>
              <a:rPr lang="pt-BR" sz="2200" b="1" dirty="0"/>
              <a:t>evitando </a:t>
            </a:r>
            <a:r>
              <a:rPr lang="pt-BR" sz="2200" i="1" dirty="0"/>
              <a:t>epidemias</a:t>
            </a:r>
            <a:r>
              <a:rPr lang="pt-BR" sz="2200" dirty="0"/>
              <a:t>, através da </a:t>
            </a:r>
            <a:r>
              <a:rPr lang="pt-BR" sz="2200" i="1" u="sng" dirty="0"/>
              <a:t>coleta</a:t>
            </a:r>
            <a:r>
              <a:rPr lang="pt-BR" sz="2200" i="1" dirty="0"/>
              <a:t> </a:t>
            </a:r>
            <a:r>
              <a:rPr lang="pt-BR" sz="2200" dirty="0"/>
              <a:t>e </a:t>
            </a:r>
            <a:r>
              <a:rPr lang="pt-BR" sz="2200" i="1" u="sng" dirty="0"/>
              <a:t>análise</a:t>
            </a:r>
            <a:r>
              <a:rPr lang="pt-BR" sz="2200" dirty="0"/>
              <a:t> de dados estatísticos.</a:t>
            </a:r>
            <a:br>
              <a:rPr lang="pt-BR" dirty="0"/>
            </a:br>
            <a:br>
              <a:rPr lang="pt-BR" dirty="0"/>
            </a:br>
            <a:br>
              <a:rPr lang="pt-B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dirty="0"/>
            </a:br>
            <a:endParaRPr lang="pt-B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79" y="0"/>
            <a:ext cx="1488026" cy="209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7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207747"/>
            <a:ext cx="604867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Bioestatística e </a:t>
            </a:r>
            <a:r>
              <a:rPr lang="pt-BR" sz="3200" b="1" u="sng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Epideomologia</a:t>
            </a:r>
            <a:br>
              <a:rPr lang="pt-BR" sz="3200" b="1" dirty="0"/>
            </a:b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 rot="16200000">
            <a:off x="-1123764" y="3248234"/>
            <a:ext cx="2636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Estatística Aplicada 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" y="188641"/>
            <a:ext cx="489247" cy="65518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99592" y="1902475"/>
            <a:ext cx="723753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 </a:t>
            </a:r>
          </a:p>
          <a:p>
            <a:endParaRPr lang="pt-BR" sz="2200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200" dirty="0"/>
              <a:t>Os dados coletados sobre os indivíduos diagnosticados com o vírus do </a:t>
            </a: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</a:t>
            </a:r>
            <a:r>
              <a:rPr lang="pt-BR" sz="2200" dirty="0"/>
              <a:t> podem </a:t>
            </a:r>
            <a:r>
              <a:rPr lang="pt-BR" sz="2200" b="1" dirty="0"/>
              <a:t>ajudar a traçar o perfil do grupo de risco</a:t>
            </a:r>
            <a:r>
              <a:rPr lang="pt-BR" sz="2200" dirty="0"/>
              <a:t>. Com esses dados em mãos, </a:t>
            </a:r>
            <a:r>
              <a:rPr lang="pt-BR" sz="2200" u="sng" dirty="0"/>
              <a:t>o governo pode segmentar campanhas de prevenção mais assertivas.</a:t>
            </a:r>
            <a:br>
              <a:rPr lang="pt-BR" u="sng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dirty="0"/>
            </a:br>
            <a:endParaRPr lang="pt-BR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79" y="0"/>
            <a:ext cx="1488026" cy="209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005064"/>
            <a:ext cx="2124983" cy="21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2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753</Words>
  <Application>Microsoft Office PowerPoint</Application>
  <PresentationFormat>Apresentação na tela (4:3)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Californian FB</vt:lpstr>
      <vt:lpstr>Cambria Math</vt:lpstr>
      <vt:lpstr>Century Gothic</vt:lpstr>
      <vt:lpstr>Times New Roman</vt:lpstr>
      <vt:lpstr>Wingdings</vt:lpstr>
      <vt:lpstr>Tema do Office</vt:lpstr>
      <vt:lpstr>Estatística Aplicada </vt:lpstr>
      <vt:lpstr>Sumário</vt:lpstr>
      <vt:lpstr> A utilização do método estatístico é de extrema importância, visto que, ele estabelece o ligamento dos resultados alcançados aos propostos problemas.  Por meio dela , torna-se possível declarar a frequência de fenômenos, além de possibilitar a previsão desses fenômenos futuramente.</vt:lpstr>
      <vt:lpstr> Toda pesquisa apresenta um ingrediente que foge do controle dos envolvidos e que pode ser chamado de incerteza. A análise estatística permite colocar limites a esta incerteza.</vt:lpstr>
      <vt:lpstr>Bioestatística </vt:lpstr>
      <vt:lpstr>Bioestatística </vt:lpstr>
      <vt:lpstr>Bioestatística </vt:lpstr>
      <vt:lpstr>Bioestatística e Epideomologia </vt:lpstr>
      <vt:lpstr>Bioestatística e Epideomologia </vt:lpstr>
      <vt:lpstr>Bioestatística e Epideomologia </vt:lpstr>
      <vt:lpstr>Bioestatística </vt:lpstr>
      <vt:lpstr>Estatística aplicada à segurança do trabalho</vt:lpstr>
      <vt:lpstr>Estatística aplicada à segurança do trabalho</vt:lpstr>
      <vt:lpstr>Estatística aplicada à segurança do trabalho</vt:lpstr>
      <vt:lpstr>Estatística aplicada à segurança do trabalho</vt:lpstr>
      <vt:lpstr>Estatística aplicada à segurança do trabalho</vt:lpstr>
      <vt:lpstr>Estatística aplicada à segurança do trabalho</vt:lpstr>
      <vt:lpstr>A Estatística nos trabalhos científico </vt:lpstr>
      <vt:lpstr>A Estatística nos trabalhos científico </vt:lpstr>
      <vt:lpstr>Outras aplicações  </vt:lpstr>
      <vt:lpstr>Outras aplicações  </vt:lpstr>
      <vt:lpstr>Pela atenção, Obrigado!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 Alice</dc:creator>
  <cp:lastModifiedBy>Iara Menezes</cp:lastModifiedBy>
  <cp:revision>41</cp:revision>
  <dcterms:created xsi:type="dcterms:W3CDTF">2017-10-04T18:06:59Z</dcterms:created>
  <dcterms:modified xsi:type="dcterms:W3CDTF">2017-10-06T07:17:43Z</dcterms:modified>
</cp:coreProperties>
</file>