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5B"/>
    <a:srgbClr val="B1D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0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01_padrão_4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8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2051943" y="2840435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0F4E42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3429000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A3CD39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2176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8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3140968"/>
            <a:ext cx="3312368" cy="5635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>
                <a:solidFill>
                  <a:srgbClr val="0F4E42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67327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8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2051943" y="2840435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0F4E42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3429000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A3CD39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86219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8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3766444" y="264147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0F4E42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016001" y="1406071"/>
            <a:ext cx="7852732" cy="4835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Clique para adicionar o texto.</a:t>
            </a:r>
          </a:p>
        </p:txBody>
      </p:sp>
    </p:spTree>
    <p:extLst>
      <p:ext uri="{BB962C8B-B14F-4D97-AF65-F5344CB8AC3E}">
        <p14:creationId xmlns:p14="http://schemas.microsoft.com/office/powerpoint/2010/main" val="6547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9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273944" y="264147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00995B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72144" y="1406071"/>
            <a:ext cx="7852732" cy="48350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Clique para adicionar o texto.</a:t>
            </a:r>
          </a:p>
        </p:txBody>
      </p:sp>
    </p:spTree>
    <p:extLst>
      <p:ext uri="{BB962C8B-B14F-4D97-AF65-F5344CB8AC3E}">
        <p14:creationId xmlns:p14="http://schemas.microsoft.com/office/powerpoint/2010/main" val="38398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11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273944" y="264147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00995B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72144" y="1406071"/>
            <a:ext cx="7852732" cy="48350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Clique para adicionar o texto.</a:t>
            </a:r>
          </a:p>
        </p:txBody>
      </p:sp>
    </p:spTree>
    <p:extLst>
      <p:ext uri="{BB962C8B-B14F-4D97-AF65-F5344CB8AC3E}">
        <p14:creationId xmlns:p14="http://schemas.microsoft.com/office/powerpoint/2010/main" val="16729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7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3766444" y="264147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0F4E42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016001" y="1406071"/>
            <a:ext cx="7852732" cy="4835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Clique para adicionar o texto.</a:t>
            </a:r>
          </a:p>
        </p:txBody>
      </p:sp>
    </p:spTree>
    <p:extLst>
      <p:ext uri="{BB962C8B-B14F-4D97-AF65-F5344CB8AC3E}">
        <p14:creationId xmlns:p14="http://schemas.microsoft.com/office/powerpoint/2010/main" val="240770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6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273944" y="681431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00995B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72144" y="1596569"/>
            <a:ext cx="8581570" cy="45085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Clique para adicionar o texto.</a:t>
            </a:r>
          </a:p>
        </p:txBody>
      </p:sp>
    </p:spTree>
    <p:extLst>
      <p:ext uri="{BB962C8B-B14F-4D97-AF65-F5344CB8AC3E}">
        <p14:creationId xmlns:p14="http://schemas.microsoft.com/office/powerpoint/2010/main" val="167204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9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273944" y="291359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B1D349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72144" y="1596569"/>
            <a:ext cx="8581570" cy="45085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Clique para adicionar o texto.</a:t>
            </a:r>
          </a:p>
        </p:txBody>
      </p:sp>
    </p:spTree>
    <p:extLst>
      <p:ext uri="{BB962C8B-B14F-4D97-AF65-F5344CB8AC3E}">
        <p14:creationId xmlns:p14="http://schemas.microsoft.com/office/powerpoint/2010/main" val="5028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808"/>
          </a:xfrm>
          <a:prstGeom prst="rect">
            <a:avLst/>
          </a:prstGeom>
        </p:spPr>
      </p:pic>
      <p:sp>
        <p:nvSpPr>
          <p:cNvPr id="9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273944" y="445572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B1D349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Título Aqui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72144" y="1596569"/>
            <a:ext cx="8581570" cy="45085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pt-BR" dirty="0"/>
              <a:t>Clique para adicionar o texto.</a:t>
            </a:r>
          </a:p>
        </p:txBody>
      </p:sp>
    </p:spTree>
    <p:extLst>
      <p:ext uri="{BB962C8B-B14F-4D97-AF65-F5344CB8AC3E}">
        <p14:creationId xmlns:p14="http://schemas.microsoft.com/office/powerpoint/2010/main" val="18771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Diagnóstico </a:t>
            </a:r>
            <a:r>
              <a:rPr lang="en-US" dirty="0" err="1" smtClean="0"/>
              <a:t>Tasy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smtClean="0"/>
              <a:t>Vendas e Negócios - SME</a:t>
            </a:r>
            <a:endParaRPr lang="en-US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19175" y="464456"/>
            <a:ext cx="7936138" cy="6193518"/>
          </a:xfrm>
        </p:spPr>
        <p:txBody>
          <a:bodyPr/>
          <a:lstStyle/>
          <a:p>
            <a:pPr algn="l"/>
            <a:r>
              <a:rPr lang="pt-BR" dirty="0"/>
              <a:t>1</a:t>
            </a:r>
            <a:r>
              <a:rPr lang="pt-BR" dirty="0" smtClean="0"/>
              <a:t> –  Nesta importação cadastramos uma beneficiária com 68 anos de idade. Considerando a regra cadastrada no sistema, para esta inclusão deveria ser exigida a análise de adesão. Todavia, o sistema permitiu a inclusão da beneficiária sem a realização deste passo.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          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sz="11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sz="11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l"/>
            <a:endParaRPr lang="pt-BR" dirty="0" smtClean="0"/>
          </a:p>
          <a:p>
            <a:pPr algn="l"/>
            <a:endParaRPr lang="en-US" dirty="0"/>
          </a:p>
        </p:txBody>
      </p:sp>
      <p:pic>
        <p:nvPicPr>
          <p:cNvPr id="8" name="Imagem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1" t="10893" r="33156" b="26626"/>
          <a:stretch/>
        </p:blipFill>
        <p:spPr bwMode="auto">
          <a:xfrm>
            <a:off x="581025" y="2034004"/>
            <a:ext cx="3714750" cy="3467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/>
          <p:cNvPicPr/>
          <p:nvPr/>
        </p:nvPicPr>
        <p:blipFill rotWithShape="1">
          <a:blip r:embed="rId3"/>
          <a:srcRect l="-1" r="46275" b="85805"/>
          <a:stretch/>
        </p:blipFill>
        <p:spPr bwMode="auto">
          <a:xfrm>
            <a:off x="4471988" y="2034004"/>
            <a:ext cx="4138612" cy="1057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/>
          <p:cNvPicPr/>
          <p:nvPr/>
        </p:nvPicPr>
        <p:blipFill rotWithShape="1">
          <a:blip r:embed="rId4"/>
          <a:srcRect l="2284" r="39686" b="60347"/>
          <a:stretch/>
        </p:blipFill>
        <p:spPr bwMode="auto">
          <a:xfrm>
            <a:off x="4471987" y="3305591"/>
            <a:ext cx="4138613" cy="2195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486399" y="1695450"/>
            <a:ext cx="254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Trebuchet MS"/>
                <a:cs typeface="Trebuchet MS"/>
              </a:rPr>
              <a:t>Regras Cadastradas na Base</a:t>
            </a:r>
          </a:p>
        </p:txBody>
      </p:sp>
    </p:spTree>
    <p:extLst>
      <p:ext uri="{BB962C8B-B14F-4D97-AF65-F5344CB8AC3E}">
        <p14:creationId xmlns:p14="http://schemas.microsoft.com/office/powerpoint/2010/main" val="28315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1714" y="2340428"/>
            <a:ext cx="6807199" cy="3345997"/>
          </a:xfrm>
        </p:spPr>
        <p:txBody>
          <a:bodyPr/>
          <a:lstStyle/>
          <a:p>
            <a:r>
              <a:rPr lang="pt-BR" dirty="0" smtClean="0"/>
              <a:t>Simulação 4:</a:t>
            </a:r>
          </a:p>
          <a:p>
            <a:endParaRPr lang="pt-BR" dirty="0"/>
          </a:p>
          <a:p>
            <a:pPr algn="just"/>
            <a:r>
              <a:rPr lang="pt-BR" dirty="0" smtClean="0"/>
              <a:t>Implantação de contrato Pessoa Jurídica com importação via layout.</a:t>
            </a:r>
          </a:p>
          <a:p>
            <a:pPr algn="just"/>
            <a:r>
              <a:rPr lang="pt-BR" dirty="0" smtClean="0"/>
              <a:t>Nº. do contrato: 104</a:t>
            </a:r>
          </a:p>
          <a:p>
            <a:pPr algn="just"/>
            <a:r>
              <a:rPr lang="pt-BR" dirty="0" smtClean="0"/>
              <a:t>Nº. </a:t>
            </a:r>
            <a:r>
              <a:rPr lang="pt-BR" dirty="0"/>
              <a:t>d</a:t>
            </a:r>
            <a:r>
              <a:rPr lang="pt-BR" dirty="0" smtClean="0"/>
              <a:t>e vidas Importadas: 22</a:t>
            </a:r>
          </a:p>
          <a:p>
            <a:pPr algn="just"/>
            <a:r>
              <a:rPr lang="pt-BR" dirty="0" smtClean="0"/>
              <a:t>Dificuldades encontradas: </a:t>
            </a:r>
            <a:r>
              <a:rPr lang="pt-BR" u="sng" dirty="0" smtClean="0">
                <a:solidFill>
                  <a:srgbClr val="7030A0"/>
                </a:solidFill>
              </a:rPr>
              <a:t>Nenhuma</a:t>
            </a:r>
            <a:r>
              <a:rPr lang="pt-BR" dirty="0" smtClean="0">
                <a:solidFill>
                  <a:srgbClr val="7030A0"/>
                </a:solidFill>
              </a:rPr>
              <a:t> *\o/*</a:t>
            </a:r>
            <a:endParaRPr lang="pt-BR" dirty="0">
              <a:solidFill>
                <a:srgbClr val="7030A0"/>
              </a:solidFill>
            </a:endParaRPr>
          </a:p>
          <a:p>
            <a:pPr algn="just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1714" y="2340428"/>
            <a:ext cx="6807199" cy="3345997"/>
          </a:xfrm>
        </p:spPr>
        <p:txBody>
          <a:bodyPr/>
          <a:lstStyle/>
          <a:p>
            <a:r>
              <a:rPr lang="pt-BR" dirty="0" smtClean="0"/>
              <a:t>Simulação </a:t>
            </a:r>
            <a:r>
              <a:rPr lang="pt-BR" dirty="0"/>
              <a:t>5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algn="just"/>
            <a:r>
              <a:rPr lang="pt-BR" dirty="0" smtClean="0"/>
              <a:t>Implantação de contrato Pessoa Jurídica com importação via layout.</a:t>
            </a:r>
          </a:p>
          <a:p>
            <a:pPr algn="just"/>
            <a:r>
              <a:rPr lang="pt-BR" dirty="0" smtClean="0"/>
              <a:t>Nº. do contrato: 107</a:t>
            </a:r>
          </a:p>
          <a:p>
            <a:pPr algn="just"/>
            <a:r>
              <a:rPr lang="pt-BR" dirty="0" smtClean="0"/>
              <a:t>Nº. </a:t>
            </a:r>
            <a:r>
              <a:rPr lang="pt-BR" dirty="0"/>
              <a:t>d</a:t>
            </a:r>
            <a:r>
              <a:rPr lang="pt-BR" dirty="0" smtClean="0"/>
              <a:t>e vidas Importadas: 60</a:t>
            </a:r>
          </a:p>
          <a:p>
            <a:pPr algn="just"/>
            <a:r>
              <a:rPr lang="pt-BR" dirty="0" smtClean="0"/>
              <a:t>Dificuldades encontradas:</a:t>
            </a:r>
          </a:p>
          <a:p>
            <a:pPr algn="ctr"/>
            <a:endParaRPr lang="pt-BR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19175" y="464456"/>
            <a:ext cx="7936138" cy="6193518"/>
          </a:xfrm>
        </p:spPr>
        <p:txBody>
          <a:bodyPr/>
          <a:lstStyle/>
          <a:p>
            <a:pPr algn="l"/>
            <a:r>
              <a:rPr lang="pt-BR" dirty="0"/>
              <a:t>1</a:t>
            </a:r>
            <a:r>
              <a:rPr lang="pt-BR" dirty="0" smtClean="0"/>
              <a:t> – Observamos que, ao realizarmos o cadastro de uma empresa, o qual já possui registro na base de dados do sistema, o mesmo não solicita revisão das informações cadastrais. Seria possível o sistema disponibilizar esta opção? </a:t>
            </a:r>
            <a:endParaRPr lang="pt-BR" dirty="0"/>
          </a:p>
          <a:p>
            <a:pPr algn="l"/>
            <a:r>
              <a:rPr lang="pt-BR" dirty="0" smtClean="0"/>
              <a:t>          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2 </a:t>
            </a:r>
            <a:r>
              <a:rPr lang="pt-BR" dirty="0"/>
              <a:t>– </a:t>
            </a:r>
            <a:r>
              <a:rPr lang="pt-BR" dirty="0" smtClean="0"/>
              <a:t>Atualmente utilizamos para fins de referência do reajuste dos contratos empresariais, o mês de contratação. Todavia, a opção para seleção desta informação no cadastro de um contrato Pessoa Jurídica não está liberada. Conseguimos inserir informação apenas nos campos </a:t>
            </a:r>
            <a:r>
              <a:rPr lang="pt-BR" u="sng" dirty="0"/>
              <a:t>d</a:t>
            </a:r>
            <a:r>
              <a:rPr lang="pt-BR" u="sng" dirty="0" smtClean="0"/>
              <a:t>ata de reajuste </a:t>
            </a:r>
            <a:r>
              <a:rPr lang="pt-BR" dirty="0" smtClean="0"/>
              <a:t>e </a:t>
            </a:r>
            <a:r>
              <a:rPr lang="pt-BR" u="sng" dirty="0" smtClean="0"/>
              <a:t>período de renovação </a:t>
            </a:r>
            <a:r>
              <a:rPr lang="pt-BR" dirty="0" smtClean="0"/>
              <a:t>(meses).</a:t>
            </a:r>
            <a:endParaRPr lang="pt-BR" dirty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sz="11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sz="11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l"/>
            <a:endParaRPr lang="pt-BR" dirty="0" smtClean="0"/>
          </a:p>
          <a:p>
            <a:pPr algn="l"/>
            <a:endParaRPr lang="en-US" dirty="0"/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29510" t="22396" r="30054" b="62950"/>
          <a:stretch/>
        </p:blipFill>
        <p:spPr>
          <a:xfrm>
            <a:off x="2609849" y="1517451"/>
            <a:ext cx="4219576" cy="1292424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 rotWithShape="1">
          <a:blip r:embed="rId3"/>
          <a:srcRect l="6174" t="50000" r="55903" b="31946"/>
          <a:stretch/>
        </p:blipFill>
        <p:spPr>
          <a:xfrm>
            <a:off x="2676524" y="4593112"/>
            <a:ext cx="4152901" cy="12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1714" y="2340428"/>
            <a:ext cx="6807199" cy="3345997"/>
          </a:xfrm>
        </p:spPr>
        <p:txBody>
          <a:bodyPr/>
          <a:lstStyle/>
          <a:p>
            <a:r>
              <a:rPr lang="pt-BR" dirty="0" smtClean="0"/>
              <a:t>Simulação </a:t>
            </a:r>
            <a:r>
              <a:rPr lang="pt-BR" dirty="0"/>
              <a:t>6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algn="just"/>
            <a:r>
              <a:rPr lang="pt-BR" dirty="0" smtClean="0"/>
              <a:t>Implantação de contrato Coletivo Por Adesão (Nova Chancela – Plural).</a:t>
            </a:r>
          </a:p>
          <a:p>
            <a:pPr algn="just"/>
            <a:r>
              <a:rPr lang="pt-BR" dirty="0" smtClean="0"/>
              <a:t>Nº. do contrato: 108</a:t>
            </a:r>
          </a:p>
          <a:p>
            <a:pPr algn="just"/>
            <a:r>
              <a:rPr lang="pt-BR" dirty="0" smtClean="0"/>
              <a:t>Nº. </a:t>
            </a:r>
            <a:r>
              <a:rPr lang="pt-BR" dirty="0"/>
              <a:t>d</a:t>
            </a:r>
            <a:r>
              <a:rPr lang="pt-BR" dirty="0" smtClean="0"/>
              <a:t>e vidas Importadas: 02</a:t>
            </a:r>
          </a:p>
          <a:p>
            <a:pPr algn="just"/>
            <a:r>
              <a:rPr lang="pt-BR" dirty="0" smtClean="0"/>
              <a:t>Dificuldades encontradas: </a:t>
            </a:r>
            <a:r>
              <a:rPr lang="pt-BR" u="sng" dirty="0" smtClean="0">
                <a:solidFill>
                  <a:srgbClr val="7030A0"/>
                </a:solidFill>
              </a:rPr>
              <a:t>Nenhuma</a:t>
            </a:r>
            <a:r>
              <a:rPr lang="pt-BR" dirty="0" smtClean="0">
                <a:solidFill>
                  <a:srgbClr val="7030A0"/>
                </a:solidFill>
              </a:rPr>
              <a:t> *\o/*</a:t>
            </a:r>
            <a:endParaRPr lang="pt-BR" dirty="0">
              <a:solidFill>
                <a:srgbClr val="7030A0"/>
              </a:solidFill>
            </a:endParaRPr>
          </a:p>
          <a:p>
            <a:pPr algn="just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67100" y="3140968"/>
            <a:ext cx="4777308" cy="563563"/>
          </a:xfrm>
        </p:spPr>
        <p:txBody>
          <a:bodyPr/>
          <a:lstStyle/>
          <a:p>
            <a:r>
              <a:rPr lang="pt-BR" dirty="0" smtClean="0"/>
              <a:t>Muito</a:t>
            </a:r>
            <a:r>
              <a:rPr lang="en-US" dirty="0" smtClean="0"/>
              <a:t> </a:t>
            </a:r>
            <a:r>
              <a:rPr lang="pt-BR" dirty="0" smtClean="0"/>
              <a:t>obrigada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973943" y="2543629"/>
            <a:ext cx="6081484" cy="2492828"/>
          </a:xfrm>
        </p:spPr>
        <p:txBody>
          <a:bodyPr/>
          <a:lstStyle/>
          <a:p>
            <a:r>
              <a:rPr lang="pt-BR" dirty="0" smtClean="0"/>
              <a:t>Simulação 1:</a:t>
            </a:r>
          </a:p>
          <a:p>
            <a:endParaRPr lang="pt-BR" dirty="0"/>
          </a:p>
          <a:p>
            <a:pPr algn="just"/>
            <a:r>
              <a:rPr lang="pt-BR" dirty="0" smtClean="0"/>
              <a:t>Adesão à um contrato novo</a:t>
            </a:r>
          </a:p>
          <a:p>
            <a:pPr algn="just"/>
            <a:r>
              <a:rPr lang="pt-BR" dirty="0" smtClean="0"/>
              <a:t>Nº. do contrato: 98</a:t>
            </a:r>
          </a:p>
          <a:p>
            <a:pPr algn="just"/>
            <a:r>
              <a:rPr lang="pt-BR" dirty="0" smtClean="0"/>
              <a:t>Dificuldades encontradas:</a:t>
            </a:r>
          </a:p>
          <a:p>
            <a:pPr algn="just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6743" y="477156"/>
            <a:ext cx="8738104" cy="6083301"/>
          </a:xfrm>
        </p:spPr>
        <p:txBody>
          <a:bodyPr/>
          <a:lstStyle/>
          <a:p>
            <a:pPr algn="l"/>
            <a:r>
              <a:rPr lang="pt-BR" dirty="0" smtClean="0"/>
              <a:t>1 </a:t>
            </a:r>
            <a:r>
              <a:rPr lang="pt-BR" dirty="0"/>
              <a:t>– O sistema está registrando simulação de preços </a:t>
            </a:r>
            <a:r>
              <a:rPr lang="pt-BR" dirty="0" smtClean="0"/>
              <a:t>zeradas.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just"/>
            <a:r>
              <a:rPr lang="pt-BR" dirty="0" smtClean="0"/>
              <a:t>2 – O sistema não permite realizar alterações de dados cadastrais (pessoa física) já cadastrados na base.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endParaRPr lang="en-US" dirty="0"/>
          </a:p>
        </p:txBody>
      </p:sp>
      <p:pic>
        <p:nvPicPr>
          <p:cNvPr id="5" name="Imagem 4"/>
          <p:cNvPicPr/>
          <p:nvPr/>
        </p:nvPicPr>
        <p:blipFill rotWithShape="1">
          <a:blip r:embed="rId3"/>
          <a:srcRect t="35544" r="69352" b="46679"/>
          <a:stretch/>
        </p:blipFill>
        <p:spPr>
          <a:xfrm>
            <a:off x="1915522" y="928914"/>
            <a:ext cx="4819105" cy="2104571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 rotWithShape="1">
          <a:blip r:embed="rId4"/>
          <a:srcRect l="24735" t="36978" r="24197" b="31511"/>
          <a:stretch/>
        </p:blipFill>
        <p:spPr>
          <a:xfrm>
            <a:off x="1915522" y="3832656"/>
            <a:ext cx="4819105" cy="18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56028" y="332014"/>
            <a:ext cx="8668657" cy="6301014"/>
          </a:xfrm>
        </p:spPr>
        <p:txBody>
          <a:bodyPr/>
          <a:lstStyle/>
          <a:p>
            <a:pPr algn="just"/>
            <a:r>
              <a:rPr lang="pt-BR" dirty="0" smtClean="0"/>
              <a:t>3 - Considerando </a:t>
            </a:r>
            <a:r>
              <a:rPr lang="pt-BR" dirty="0"/>
              <a:t>que a beneficiária do contrato nº. 98 já tinha os dados cadastrais na base de dados, porém, de forma incompleta, para darmos continuidade nesta </a:t>
            </a:r>
            <a:r>
              <a:rPr lang="pt-BR" dirty="0" smtClean="0"/>
              <a:t>simulação, a TI realizou alteração </a:t>
            </a:r>
            <a:r>
              <a:rPr lang="pt-BR" dirty="0"/>
              <a:t>no parâmetro </a:t>
            </a:r>
            <a:r>
              <a:rPr lang="pt-BR" dirty="0" smtClean="0"/>
              <a:t>para </a:t>
            </a:r>
            <a:r>
              <a:rPr lang="pt-BR" dirty="0"/>
              <a:t>permitir a duplicação de cadastros. </a:t>
            </a:r>
            <a:r>
              <a:rPr lang="pt-BR" dirty="0" smtClean="0"/>
              <a:t>Esta alteração foi realizada de modo </a:t>
            </a:r>
            <a:r>
              <a:rPr lang="pt-BR" b="1" dirty="0" smtClean="0">
                <a:solidFill>
                  <a:srgbClr val="FF0000"/>
                </a:solidFill>
              </a:rPr>
              <a:t>provisório</a:t>
            </a:r>
            <a:r>
              <a:rPr lang="pt-BR" dirty="0"/>
              <a:t>, ou seja, </a:t>
            </a:r>
            <a:r>
              <a:rPr lang="pt-BR" dirty="0" smtClean="0"/>
              <a:t>o erro do item 2 não foi solucionado.</a:t>
            </a:r>
            <a:endParaRPr lang="pt-BR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4 – Ao clicarmos em simulação de preços, o nome da pessoa solicitante do LEAD está aparecendo de forma automática. Neste caso, o respectivo campo deverá aparecer em branco, para que o vendedor insira os dados do beneficiário, pois nem sempre o solicitante do LEAD será o beneficiário do plano.</a:t>
            </a:r>
            <a:endParaRPr lang="pt-BR" dirty="0"/>
          </a:p>
          <a:p>
            <a:endParaRPr lang="en-US" dirty="0"/>
          </a:p>
        </p:txBody>
      </p:sp>
      <p:pic>
        <p:nvPicPr>
          <p:cNvPr id="4" name="Imagem 3"/>
          <p:cNvPicPr/>
          <p:nvPr/>
        </p:nvPicPr>
        <p:blipFill rotWithShape="1">
          <a:blip r:embed="rId3"/>
          <a:srcRect l="24465" t="33155" r="32261" b="38172"/>
          <a:stretch/>
        </p:blipFill>
        <p:spPr>
          <a:xfrm>
            <a:off x="2061028" y="1712685"/>
            <a:ext cx="4572000" cy="1886858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 rotWithShape="1">
          <a:blip r:embed="rId4"/>
          <a:srcRect t="19774" r="68009" b="44385"/>
          <a:stretch/>
        </p:blipFill>
        <p:spPr>
          <a:xfrm>
            <a:off x="2061028" y="5007429"/>
            <a:ext cx="4572000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1714" y="2340428"/>
            <a:ext cx="6807199" cy="3345997"/>
          </a:xfrm>
        </p:spPr>
        <p:txBody>
          <a:bodyPr/>
          <a:lstStyle/>
          <a:p>
            <a:r>
              <a:rPr lang="pt-BR" dirty="0" smtClean="0"/>
              <a:t>Simulação 2:</a:t>
            </a:r>
          </a:p>
          <a:p>
            <a:endParaRPr lang="pt-BR" dirty="0"/>
          </a:p>
          <a:p>
            <a:pPr algn="just"/>
            <a:r>
              <a:rPr lang="pt-BR" dirty="0" smtClean="0"/>
              <a:t>Migração à um contrato novo com aproveitamento das carências cumpridas no contrato anterior.</a:t>
            </a:r>
          </a:p>
          <a:p>
            <a:pPr algn="just"/>
            <a:r>
              <a:rPr lang="pt-BR" dirty="0" smtClean="0"/>
              <a:t>Nº. do novo contrato: 99</a:t>
            </a:r>
          </a:p>
          <a:p>
            <a:pPr algn="just"/>
            <a:r>
              <a:rPr lang="pt-BR" dirty="0" smtClean="0"/>
              <a:t>Nº. do contrato anterior:23</a:t>
            </a:r>
          </a:p>
          <a:p>
            <a:pPr algn="just"/>
            <a:r>
              <a:rPr lang="pt-BR" dirty="0" smtClean="0"/>
              <a:t>Dificuldades encontradas:</a:t>
            </a:r>
          </a:p>
          <a:p>
            <a:pPr algn="just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5825" y="464456"/>
            <a:ext cx="8069489" cy="6193518"/>
          </a:xfrm>
        </p:spPr>
        <p:txBody>
          <a:bodyPr/>
          <a:lstStyle/>
          <a:p>
            <a:pPr algn="l"/>
            <a:r>
              <a:rPr lang="pt-BR" dirty="0" smtClean="0"/>
              <a:t>1 </a:t>
            </a:r>
            <a:r>
              <a:rPr lang="pt-BR" dirty="0"/>
              <a:t>– </a:t>
            </a:r>
            <a:r>
              <a:rPr lang="pt-BR" dirty="0" err="1" smtClean="0"/>
              <a:t>Fleg´s</a:t>
            </a:r>
            <a:r>
              <a:rPr lang="pt-BR" dirty="0" smtClean="0"/>
              <a:t> / opções que deveriam estar sinalizados como padrão.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just"/>
            <a:r>
              <a:rPr lang="pt-BR" dirty="0" smtClean="0"/>
              <a:t>2 – Considerando que a migração do referido contrato ocorreu em 26/03/2018, a contagem de carências para as novas opções no plano, exemplo, cobertura obstétrica, deveria iniciar a partir do dia 26/03/2018 e não 1 mês depois.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l"/>
            <a:endParaRPr lang="pt-BR" dirty="0" smtClean="0"/>
          </a:p>
          <a:p>
            <a:pPr algn="l"/>
            <a:endParaRPr lang="en-US" dirty="0"/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3189" t="5536" r="57755" b="58218"/>
          <a:stretch/>
        </p:blipFill>
        <p:spPr>
          <a:xfrm>
            <a:off x="2017486" y="914401"/>
            <a:ext cx="4093028" cy="1971674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2733675" y="2143125"/>
            <a:ext cx="2924175" cy="74295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95762" y="1182200"/>
            <a:ext cx="1637576" cy="200025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915522" y="1066800"/>
            <a:ext cx="1818278" cy="300037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281964" y="997505"/>
            <a:ext cx="2690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 smtClean="0"/>
              <a:t>Obs</a:t>
            </a:r>
            <a:r>
              <a:rPr lang="pt-BR" sz="1100" b="1" dirty="0" smtClean="0"/>
              <a:t> 1: </a:t>
            </a:r>
          </a:p>
          <a:p>
            <a:endParaRPr lang="pt-BR" sz="1100" b="1" dirty="0" smtClean="0"/>
          </a:p>
          <a:p>
            <a:r>
              <a:rPr lang="pt-BR" sz="1100" dirty="0" smtClean="0"/>
              <a:t>Part. Financeira: Nenhum</a:t>
            </a:r>
          </a:p>
          <a:p>
            <a:r>
              <a:rPr lang="pt-BR" sz="1100" dirty="0" smtClean="0"/>
              <a:t>Os demais itens: “</a:t>
            </a:r>
            <a:r>
              <a:rPr lang="pt-BR" sz="1100" dirty="0" err="1" smtClean="0"/>
              <a:t>Desflegar</a:t>
            </a:r>
            <a:r>
              <a:rPr lang="pt-BR" sz="1100" dirty="0" smtClean="0"/>
              <a:t>”</a:t>
            </a:r>
          </a:p>
        </p:txBody>
      </p:sp>
      <p:pic>
        <p:nvPicPr>
          <p:cNvPr id="12" name="Imagem 11"/>
          <p:cNvPicPr/>
          <p:nvPr/>
        </p:nvPicPr>
        <p:blipFill rotWithShape="1">
          <a:blip r:embed="rId3"/>
          <a:srcRect l="5021" t="49060" r="55644" b="39086"/>
          <a:stretch/>
        </p:blipFill>
        <p:spPr>
          <a:xfrm>
            <a:off x="2017485" y="3086100"/>
            <a:ext cx="4093029" cy="628650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4419600" y="3267076"/>
            <a:ext cx="1495426" cy="3429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281964" y="3015704"/>
            <a:ext cx="26905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 smtClean="0"/>
              <a:t>Obs</a:t>
            </a:r>
            <a:r>
              <a:rPr lang="pt-BR" sz="1100" b="1" dirty="0" smtClean="0"/>
              <a:t> 2: </a:t>
            </a:r>
          </a:p>
          <a:p>
            <a:endParaRPr lang="pt-BR" sz="1100" b="1" dirty="0" smtClean="0"/>
          </a:p>
          <a:p>
            <a:r>
              <a:rPr lang="pt-BR" sz="1100" dirty="0" smtClean="0"/>
              <a:t>Precisamos entender a real função deste campo. Há conflito de informações no entendimento do setor vendas x cadastro.</a:t>
            </a:r>
          </a:p>
        </p:txBody>
      </p:sp>
      <p:pic>
        <p:nvPicPr>
          <p:cNvPr id="16" name="Imagem 15"/>
          <p:cNvPicPr/>
          <p:nvPr/>
        </p:nvPicPr>
        <p:blipFill rotWithShape="1">
          <a:blip r:embed="rId4"/>
          <a:srcRect l="10017" t="11822" r="59076" b="84344"/>
          <a:stretch/>
        </p:blipFill>
        <p:spPr bwMode="auto">
          <a:xfrm>
            <a:off x="2864847" y="5029200"/>
            <a:ext cx="2661829" cy="209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/>
          <p:cNvPicPr/>
          <p:nvPr/>
        </p:nvPicPr>
        <p:blipFill rotWithShape="1">
          <a:blip r:embed="rId5"/>
          <a:srcRect l="16504" t="6458" r="38762" b="70071"/>
          <a:stretch/>
        </p:blipFill>
        <p:spPr>
          <a:xfrm>
            <a:off x="972048" y="5314950"/>
            <a:ext cx="3705225" cy="1343024"/>
          </a:xfrm>
          <a:prstGeom prst="rect">
            <a:avLst/>
          </a:prstGeom>
        </p:spPr>
      </p:pic>
      <p:pic>
        <p:nvPicPr>
          <p:cNvPr id="20" name="Imagem 19"/>
          <p:cNvPicPr/>
          <p:nvPr/>
        </p:nvPicPr>
        <p:blipFill rotWithShape="1">
          <a:blip r:embed="rId6"/>
          <a:srcRect l="17400" t="9389" r="44494" b="68496"/>
          <a:stretch/>
        </p:blipFill>
        <p:spPr bwMode="auto">
          <a:xfrm>
            <a:off x="4806225" y="5314949"/>
            <a:ext cx="4032975" cy="1343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2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72048" y="464456"/>
            <a:ext cx="7983266" cy="6193518"/>
          </a:xfrm>
        </p:spPr>
        <p:txBody>
          <a:bodyPr/>
          <a:lstStyle/>
          <a:p>
            <a:pPr algn="l"/>
            <a:r>
              <a:rPr lang="pt-BR" dirty="0" smtClean="0"/>
              <a:t>3 </a:t>
            </a:r>
            <a:r>
              <a:rPr lang="pt-BR" dirty="0"/>
              <a:t>– </a:t>
            </a:r>
            <a:r>
              <a:rPr lang="pt-BR" dirty="0" smtClean="0"/>
              <a:t> Nesta migração ocorreu também a mudança de acomodação </a:t>
            </a:r>
            <a:r>
              <a:rPr lang="pt-BR" i="1" dirty="0" smtClean="0"/>
              <a:t>upgrade</a:t>
            </a:r>
            <a:r>
              <a:rPr lang="pt-BR" dirty="0" smtClean="0"/>
              <a:t>. Considerando as regras da operadora, o beneficiário teria que cumprir 180 dias para utilizar a nova acomodação. Porém, conforme </a:t>
            </a:r>
            <a:r>
              <a:rPr lang="pt-BR" dirty="0" err="1" smtClean="0"/>
              <a:t>print</a:t>
            </a:r>
            <a:r>
              <a:rPr lang="pt-BR" dirty="0" smtClean="0"/>
              <a:t>, o sistema não está parametrizado para a contagem desta carência.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r>
              <a:rPr lang="pt-BR" sz="1400" dirty="0"/>
              <a:t>Obs.: Vale salientar que esta inconsistência  foi sinalizada por e-mail em 29/01/2018, porém, até a presente data o sistema apresenta os mesmos erros</a:t>
            </a:r>
            <a:r>
              <a:rPr lang="pt-BR" dirty="0"/>
              <a:t>.</a:t>
            </a:r>
          </a:p>
          <a:p>
            <a:pPr algn="l"/>
            <a:endParaRPr lang="pt-BR" sz="1100" dirty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sz="1100" dirty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l"/>
            <a:endParaRPr lang="pt-BR" dirty="0" smtClean="0"/>
          </a:p>
          <a:p>
            <a:pPr algn="l"/>
            <a:endParaRPr lang="en-US" dirty="0"/>
          </a:p>
        </p:txBody>
      </p:sp>
      <p:pic>
        <p:nvPicPr>
          <p:cNvPr id="15" name="Imagem 14"/>
          <p:cNvPicPr/>
          <p:nvPr/>
        </p:nvPicPr>
        <p:blipFill rotWithShape="1">
          <a:blip r:embed="rId2"/>
          <a:srcRect l="17272" t="4303" r="33553" b="67923"/>
          <a:stretch/>
        </p:blipFill>
        <p:spPr bwMode="auto">
          <a:xfrm>
            <a:off x="1597342" y="1569402"/>
            <a:ext cx="5482545" cy="1831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m 20"/>
          <p:cNvPicPr/>
          <p:nvPr/>
        </p:nvPicPr>
        <p:blipFill rotWithShape="1">
          <a:blip r:embed="rId3"/>
          <a:srcRect l="50991" t="16234" r="1432" b="36403"/>
          <a:stretch/>
        </p:blipFill>
        <p:spPr bwMode="auto">
          <a:xfrm>
            <a:off x="1597342" y="4035107"/>
            <a:ext cx="5482545" cy="2365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06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72048" y="464456"/>
            <a:ext cx="7983266" cy="6193518"/>
          </a:xfrm>
        </p:spPr>
        <p:txBody>
          <a:bodyPr/>
          <a:lstStyle/>
          <a:p>
            <a:pPr algn="l"/>
            <a:r>
              <a:rPr lang="pt-BR" dirty="0" smtClean="0"/>
              <a:t>4 </a:t>
            </a:r>
            <a:r>
              <a:rPr lang="pt-BR" dirty="0"/>
              <a:t>– </a:t>
            </a:r>
            <a:r>
              <a:rPr lang="pt-BR" dirty="0" smtClean="0"/>
              <a:t> O sistema não está gerando a mensalidade considerando a competência atual. Conforme </a:t>
            </a:r>
            <a:r>
              <a:rPr lang="pt-BR" dirty="0" err="1" smtClean="0"/>
              <a:t>print</a:t>
            </a:r>
            <a:r>
              <a:rPr lang="pt-BR" dirty="0" smtClean="0"/>
              <a:t>, só é permitido gerar o valor da mensalidade de lançarmos uma competência posterior.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just"/>
            <a:r>
              <a:rPr lang="pt-BR" dirty="0" smtClean="0"/>
              <a:t>5 </a:t>
            </a:r>
            <a:r>
              <a:rPr lang="pt-BR" dirty="0"/>
              <a:t>–  </a:t>
            </a:r>
            <a:r>
              <a:rPr lang="pt-BR" dirty="0" smtClean="0"/>
              <a:t>Em consulta ao </a:t>
            </a:r>
            <a:r>
              <a:rPr lang="pt-BR" i="1" dirty="0" smtClean="0"/>
              <a:t>dossiê </a:t>
            </a:r>
            <a:r>
              <a:rPr lang="pt-BR" dirty="0" smtClean="0"/>
              <a:t>do beneficiário observa-se que a migração do contrato ocorreu no dia 26/03/2018, porém, a inativação do anterior (nº. 23) e a ativação do novo contrato (nº. 99) ocorreu 30 dias depois, ou seja, dia 25/04/2018, conforme </a:t>
            </a:r>
            <a:r>
              <a:rPr lang="pt-BR" dirty="0" err="1" smtClean="0"/>
              <a:t>print´s</a:t>
            </a:r>
            <a:r>
              <a:rPr lang="pt-BR" dirty="0" smtClean="0"/>
              <a:t>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sz="1100" dirty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sz="1100" dirty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l"/>
            <a:endParaRPr lang="pt-BR" dirty="0" smtClean="0"/>
          </a:p>
          <a:p>
            <a:pPr algn="l"/>
            <a:endParaRPr lang="en-US" dirty="0"/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0154" t="11540" r="26652" b="79061"/>
          <a:stretch/>
        </p:blipFill>
        <p:spPr bwMode="auto">
          <a:xfrm>
            <a:off x="1962150" y="1405253"/>
            <a:ext cx="5191125" cy="661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6840" t="2548" r="32036" b="59842"/>
          <a:stretch/>
        </p:blipFill>
        <p:spPr bwMode="auto">
          <a:xfrm>
            <a:off x="1113471" y="3667124"/>
            <a:ext cx="3444241" cy="2466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4"/>
          <a:srcRect l="17161" t="2151" r="31574" b="60540"/>
          <a:stretch/>
        </p:blipFill>
        <p:spPr bwMode="auto">
          <a:xfrm>
            <a:off x="4655502" y="3667124"/>
            <a:ext cx="3897948" cy="2466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85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1714" y="2340428"/>
            <a:ext cx="6807199" cy="3345997"/>
          </a:xfrm>
        </p:spPr>
        <p:txBody>
          <a:bodyPr/>
          <a:lstStyle/>
          <a:p>
            <a:r>
              <a:rPr lang="pt-BR" dirty="0" smtClean="0"/>
              <a:t>Simulação 3:</a:t>
            </a:r>
          </a:p>
          <a:p>
            <a:endParaRPr lang="pt-BR" dirty="0"/>
          </a:p>
          <a:p>
            <a:pPr algn="just"/>
            <a:r>
              <a:rPr lang="pt-BR" dirty="0" smtClean="0"/>
              <a:t>Implantação de contrato Pessoa Jurídica com importação de vidas manual.</a:t>
            </a:r>
          </a:p>
          <a:p>
            <a:pPr algn="just"/>
            <a:r>
              <a:rPr lang="pt-BR" dirty="0" smtClean="0"/>
              <a:t>Nº. do contrato: 103</a:t>
            </a:r>
          </a:p>
          <a:p>
            <a:pPr algn="just"/>
            <a:r>
              <a:rPr lang="pt-BR" dirty="0" smtClean="0"/>
              <a:t>Nº. </a:t>
            </a:r>
            <a:r>
              <a:rPr lang="pt-BR" dirty="0"/>
              <a:t>d</a:t>
            </a:r>
            <a:r>
              <a:rPr lang="pt-BR" dirty="0" smtClean="0"/>
              <a:t>e vidas Importadas: 10</a:t>
            </a:r>
          </a:p>
          <a:p>
            <a:pPr algn="just"/>
            <a:r>
              <a:rPr lang="pt-BR" dirty="0" smtClean="0"/>
              <a:t>Dificuldades encontradas:</a:t>
            </a:r>
          </a:p>
          <a:p>
            <a:pPr algn="just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42" y="6136456"/>
            <a:ext cx="1086250" cy="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739</Words>
  <Application>Microsoft Office PowerPoint</Application>
  <PresentationFormat>Apresentação na tela 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Carla Vogelsanger Guimaraes</dc:creator>
  <cp:lastModifiedBy>Maria Cristina Pinheiro de Souza</cp:lastModifiedBy>
  <cp:revision>49</cp:revision>
  <dcterms:created xsi:type="dcterms:W3CDTF">2017-01-09T13:31:01Z</dcterms:created>
  <dcterms:modified xsi:type="dcterms:W3CDTF">2018-03-29T11:39:47Z</dcterms:modified>
</cp:coreProperties>
</file>