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7" r:id="rId3"/>
    <p:sldId id="266" r:id="rId4"/>
    <p:sldId id="267" r:id="rId5"/>
    <p:sldId id="259" r:id="rId6"/>
    <p:sldId id="260" r:id="rId7"/>
    <p:sldId id="261" r:id="rId8"/>
    <p:sldId id="268" r:id="rId9"/>
    <p:sldId id="271" r:id="rId10"/>
    <p:sldId id="262" r:id="rId11"/>
    <p:sldId id="269" r:id="rId12"/>
    <p:sldId id="270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953"/>
    <a:srgbClr val="8F077C"/>
    <a:srgbClr val="0F4E42"/>
    <a:srgbClr val="EF631A"/>
    <a:srgbClr val="A3CD39"/>
    <a:srgbClr val="B1D34B"/>
    <a:srgbClr val="411564"/>
    <a:srgbClr val="0354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6" autoAdjust="0"/>
    <p:restoredTop sz="94713" autoAdjust="0"/>
  </p:normalViewPr>
  <p:slideViewPr>
    <p:cSldViewPr>
      <p:cViewPr>
        <p:scale>
          <a:sx n="70" d="100"/>
          <a:sy n="70" d="100"/>
        </p:scale>
        <p:origin x="-16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B7C189-B877-458D-BCF0-3E191356A611}" type="doc">
      <dgm:prSet loTypeId="urn:microsoft.com/office/officeart/2005/8/layout/cycle7" loCatId="cycle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918AE62A-10C7-4FE2-8749-EFF0F8352201}">
      <dgm:prSet phldrT="[Texto]"/>
      <dgm:spPr/>
      <dgm:t>
        <a:bodyPr/>
        <a:lstStyle/>
        <a:p>
          <a:r>
            <a:rPr lang="pt-BR" dirty="0" smtClean="0"/>
            <a:t>Núcleo Financeiro</a:t>
          </a:r>
          <a:endParaRPr lang="pt-BR" dirty="0"/>
        </a:p>
      </dgm:t>
    </dgm:pt>
    <dgm:pt modelId="{4BEE853B-F1FD-4CC1-A3E9-F196E7351BD8}" type="parTrans" cxnId="{6A0A6251-BE73-482F-9E97-DD6916B9C3BA}">
      <dgm:prSet/>
      <dgm:spPr/>
      <dgm:t>
        <a:bodyPr/>
        <a:lstStyle/>
        <a:p>
          <a:endParaRPr lang="pt-BR"/>
        </a:p>
      </dgm:t>
    </dgm:pt>
    <dgm:pt modelId="{3853D779-3305-4C4F-B0A1-563860437B16}" type="sibTrans" cxnId="{6A0A6251-BE73-482F-9E97-DD6916B9C3BA}">
      <dgm:prSet/>
      <dgm:spPr/>
      <dgm:t>
        <a:bodyPr/>
        <a:lstStyle/>
        <a:p>
          <a:endParaRPr lang="pt-BR"/>
        </a:p>
      </dgm:t>
    </dgm:pt>
    <dgm:pt modelId="{8104EC06-3687-40A2-B8D7-22E080316D31}">
      <dgm:prSet phldrT="[Texto]"/>
      <dgm:spPr/>
      <dgm:t>
        <a:bodyPr/>
        <a:lstStyle/>
        <a:p>
          <a:r>
            <a:rPr lang="pt-BR" dirty="0" smtClean="0"/>
            <a:t>Núcleo Intercâmbio</a:t>
          </a:r>
          <a:endParaRPr lang="pt-BR" dirty="0"/>
        </a:p>
      </dgm:t>
    </dgm:pt>
    <dgm:pt modelId="{74DC61DF-8586-4338-9F00-323F6A9585A3}" type="parTrans" cxnId="{C01A6703-B4F4-4FBD-92BC-5AE9924A67E3}">
      <dgm:prSet/>
      <dgm:spPr/>
      <dgm:t>
        <a:bodyPr/>
        <a:lstStyle/>
        <a:p>
          <a:endParaRPr lang="pt-BR"/>
        </a:p>
      </dgm:t>
    </dgm:pt>
    <dgm:pt modelId="{228F8D74-9E6D-48C1-B45A-2CFE4D4A2507}" type="sibTrans" cxnId="{C01A6703-B4F4-4FBD-92BC-5AE9924A67E3}">
      <dgm:prSet/>
      <dgm:spPr/>
      <dgm:t>
        <a:bodyPr/>
        <a:lstStyle/>
        <a:p>
          <a:endParaRPr lang="pt-BR"/>
        </a:p>
      </dgm:t>
    </dgm:pt>
    <dgm:pt modelId="{66377071-8621-48E2-A957-AE129D613B8D}">
      <dgm:prSet phldrT="[Texto]"/>
      <dgm:spPr/>
      <dgm:t>
        <a:bodyPr/>
        <a:lstStyle/>
        <a:p>
          <a:r>
            <a:rPr lang="pt-BR" dirty="0" smtClean="0"/>
            <a:t>Núcleo Cooperado</a:t>
          </a:r>
          <a:endParaRPr lang="pt-BR" dirty="0"/>
        </a:p>
      </dgm:t>
    </dgm:pt>
    <dgm:pt modelId="{C0B488D1-F6C4-490C-8B9F-3A62AC1BA828}" type="parTrans" cxnId="{C7B9CAF0-9FF2-4974-A788-FE53E765D521}">
      <dgm:prSet/>
      <dgm:spPr/>
      <dgm:t>
        <a:bodyPr/>
        <a:lstStyle/>
        <a:p>
          <a:endParaRPr lang="pt-BR"/>
        </a:p>
      </dgm:t>
    </dgm:pt>
    <dgm:pt modelId="{D882B3A2-F19D-425C-B557-39435681EB84}" type="sibTrans" cxnId="{C7B9CAF0-9FF2-4974-A788-FE53E765D521}">
      <dgm:prSet/>
      <dgm:spPr/>
      <dgm:t>
        <a:bodyPr/>
        <a:lstStyle/>
        <a:p>
          <a:endParaRPr lang="pt-BR"/>
        </a:p>
      </dgm:t>
    </dgm:pt>
    <dgm:pt modelId="{EEF2BE26-F369-4F56-AC67-D3D2FEC8ABDB}">
      <dgm:prSet phldrT="[Texto]"/>
      <dgm:spPr/>
      <dgm:t>
        <a:bodyPr/>
        <a:lstStyle/>
        <a:p>
          <a:r>
            <a:rPr lang="pt-BR" dirty="0" smtClean="0"/>
            <a:t>Núcleo Marcação de Consultas</a:t>
          </a:r>
          <a:endParaRPr lang="pt-BR" dirty="0"/>
        </a:p>
      </dgm:t>
    </dgm:pt>
    <dgm:pt modelId="{C370A9EF-08F4-40BC-9A25-7BBD4E403B36}" type="parTrans" cxnId="{C6D0CD76-5526-456F-A0E3-422D679A6161}">
      <dgm:prSet/>
      <dgm:spPr/>
      <dgm:t>
        <a:bodyPr/>
        <a:lstStyle/>
        <a:p>
          <a:endParaRPr lang="pt-BR"/>
        </a:p>
      </dgm:t>
    </dgm:pt>
    <dgm:pt modelId="{A2E3E01B-28D1-4E08-ABB4-9BE44EAFECCC}" type="sibTrans" cxnId="{C6D0CD76-5526-456F-A0E3-422D679A6161}">
      <dgm:prSet/>
      <dgm:spPr/>
      <dgm:t>
        <a:bodyPr/>
        <a:lstStyle/>
        <a:p>
          <a:endParaRPr lang="pt-BR"/>
        </a:p>
      </dgm:t>
    </dgm:pt>
    <dgm:pt modelId="{87BA1DAC-C1E6-4F33-BAFC-D6161007368B}">
      <dgm:prSet phldrT="[Texto]"/>
      <dgm:spPr/>
      <dgm:t>
        <a:bodyPr/>
        <a:lstStyle/>
        <a:p>
          <a:r>
            <a:rPr lang="pt-BR" dirty="0" smtClean="0"/>
            <a:t>Núcleo Ouvidoria</a:t>
          </a:r>
          <a:endParaRPr lang="pt-BR" dirty="0"/>
        </a:p>
      </dgm:t>
    </dgm:pt>
    <dgm:pt modelId="{5C33796B-E092-4150-A997-89D1293EEBFE}" type="parTrans" cxnId="{B9DF6A3B-2425-4FD3-AA12-8CBBA68C5062}">
      <dgm:prSet/>
      <dgm:spPr/>
      <dgm:t>
        <a:bodyPr/>
        <a:lstStyle/>
        <a:p>
          <a:endParaRPr lang="pt-BR"/>
        </a:p>
      </dgm:t>
    </dgm:pt>
    <dgm:pt modelId="{26839C13-3B77-4AA9-9004-3AD0E109D371}" type="sibTrans" cxnId="{B9DF6A3B-2425-4FD3-AA12-8CBBA68C5062}">
      <dgm:prSet/>
      <dgm:spPr/>
      <dgm:t>
        <a:bodyPr/>
        <a:lstStyle/>
        <a:p>
          <a:endParaRPr lang="pt-BR"/>
        </a:p>
      </dgm:t>
    </dgm:pt>
    <dgm:pt modelId="{98DA76C4-6B87-4BBE-9627-62A0020058AC}">
      <dgm:prSet phldrT="[Texto]"/>
      <dgm:spPr/>
      <dgm:t>
        <a:bodyPr/>
        <a:lstStyle/>
        <a:p>
          <a:r>
            <a:rPr lang="pt-BR" dirty="0" smtClean="0"/>
            <a:t>Ponto de Apoio</a:t>
          </a:r>
          <a:endParaRPr lang="pt-BR" dirty="0"/>
        </a:p>
      </dgm:t>
    </dgm:pt>
    <dgm:pt modelId="{BB22AFA3-A2EB-4871-89ED-3B467B1F0381}" type="parTrans" cxnId="{7BE24D11-3A94-4F6F-BC82-36069FE1558D}">
      <dgm:prSet/>
      <dgm:spPr/>
      <dgm:t>
        <a:bodyPr/>
        <a:lstStyle/>
        <a:p>
          <a:endParaRPr lang="pt-BR"/>
        </a:p>
      </dgm:t>
    </dgm:pt>
    <dgm:pt modelId="{4E6DDA84-7FFB-4DD1-8712-698E098D09CE}" type="sibTrans" cxnId="{7BE24D11-3A94-4F6F-BC82-36069FE1558D}">
      <dgm:prSet/>
      <dgm:spPr/>
      <dgm:t>
        <a:bodyPr/>
        <a:lstStyle/>
        <a:p>
          <a:endParaRPr lang="pt-BR"/>
        </a:p>
      </dgm:t>
    </dgm:pt>
    <dgm:pt modelId="{F7705EE0-490C-4787-B089-FD350EA00EA0}">
      <dgm:prSet phldrT="[Texto]"/>
      <dgm:spPr/>
      <dgm:t>
        <a:bodyPr/>
        <a:lstStyle/>
        <a:p>
          <a:r>
            <a:rPr lang="pt-BR" dirty="0" smtClean="0"/>
            <a:t>Ponto de Apoio</a:t>
          </a:r>
          <a:endParaRPr lang="pt-BR" dirty="0"/>
        </a:p>
      </dgm:t>
    </dgm:pt>
    <dgm:pt modelId="{5E13A327-2AA8-4B4C-A94A-8AD1CC23E996}" type="parTrans" cxnId="{ED1324F4-362A-43C2-A3C5-0D57089731A3}">
      <dgm:prSet/>
      <dgm:spPr/>
      <dgm:t>
        <a:bodyPr/>
        <a:lstStyle/>
        <a:p>
          <a:endParaRPr lang="pt-BR"/>
        </a:p>
      </dgm:t>
    </dgm:pt>
    <dgm:pt modelId="{466B7403-A6D6-4820-BCFD-760D8795EA23}" type="sibTrans" cxnId="{ED1324F4-362A-43C2-A3C5-0D57089731A3}">
      <dgm:prSet/>
      <dgm:spPr/>
      <dgm:t>
        <a:bodyPr/>
        <a:lstStyle/>
        <a:p>
          <a:endParaRPr lang="pt-BR"/>
        </a:p>
      </dgm:t>
    </dgm:pt>
    <dgm:pt modelId="{A770F7FD-8A25-48AB-8EC5-1F37CA16DB62}">
      <dgm:prSet phldrT="[Texto]"/>
      <dgm:spPr/>
      <dgm:t>
        <a:bodyPr/>
        <a:lstStyle/>
        <a:p>
          <a:r>
            <a:rPr lang="pt-BR" dirty="0" smtClean="0"/>
            <a:t>Ponto de Apoio</a:t>
          </a:r>
          <a:endParaRPr lang="pt-BR" dirty="0"/>
        </a:p>
      </dgm:t>
    </dgm:pt>
    <dgm:pt modelId="{A8E5DBDA-5322-4A95-A177-B91D31EB0FFB}" type="parTrans" cxnId="{FD7CC475-549F-496C-ADD3-DEA1985DD2E3}">
      <dgm:prSet/>
      <dgm:spPr/>
      <dgm:t>
        <a:bodyPr/>
        <a:lstStyle/>
        <a:p>
          <a:endParaRPr lang="pt-BR"/>
        </a:p>
      </dgm:t>
    </dgm:pt>
    <dgm:pt modelId="{76142E83-DD07-4422-8689-EF57B192ED33}" type="sibTrans" cxnId="{FD7CC475-549F-496C-ADD3-DEA1985DD2E3}">
      <dgm:prSet/>
      <dgm:spPr/>
      <dgm:t>
        <a:bodyPr/>
        <a:lstStyle/>
        <a:p>
          <a:endParaRPr lang="pt-BR"/>
        </a:p>
      </dgm:t>
    </dgm:pt>
    <dgm:pt modelId="{0B7503D8-6BFA-4F46-9DB6-CE31523850C9}">
      <dgm:prSet phldrT="[Texto]"/>
      <dgm:spPr/>
      <dgm:t>
        <a:bodyPr/>
        <a:lstStyle/>
        <a:p>
          <a:r>
            <a:rPr lang="pt-BR" dirty="0" smtClean="0"/>
            <a:t>Ponto de Apoio</a:t>
          </a:r>
          <a:endParaRPr lang="pt-BR" dirty="0"/>
        </a:p>
      </dgm:t>
    </dgm:pt>
    <dgm:pt modelId="{B4741C7B-CD75-4CBA-835C-94B0DB32D831}" type="parTrans" cxnId="{CAD9502F-93A9-4273-8ECB-9F0662F7C181}">
      <dgm:prSet/>
      <dgm:spPr/>
      <dgm:t>
        <a:bodyPr/>
        <a:lstStyle/>
        <a:p>
          <a:endParaRPr lang="pt-BR"/>
        </a:p>
      </dgm:t>
    </dgm:pt>
    <dgm:pt modelId="{BE74BC3E-9E36-4484-B1E2-7649F4868D8C}" type="sibTrans" cxnId="{CAD9502F-93A9-4273-8ECB-9F0662F7C181}">
      <dgm:prSet/>
      <dgm:spPr/>
      <dgm:t>
        <a:bodyPr/>
        <a:lstStyle/>
        <a:p>
          <a:endParaRPr lang="pt-BR"/>
        </a:p>
      </dgm:t>
    </dgm:pt>
    <dgm:pt modelId="{EE8A2FCE-D58E-4A08-89D8-0120FB89875D}">
      <dgm:prSet phldrT="[Texto]"/>
      <dgm:spPr/>
      <dgm:t>
        <a:bodyPr/>
        <a:lstStyle/>
        <a:p>
          <a:r>
            <a:rPr lang="pt-BR" dirty="0" smtClean="0"/>
            <a:t>Ponto de Apoio</a:t>
          </a:r>
          <a:endParaRPr lang="pt-BR" dirty="0"/>
        </a:p>
      </dgm:t>
    </dgm:pt>
    <dgm:pt modelId="{8470D34D-5CB4-4759-BA7B-18665A941B49}" type="parTrans" cxnId="{87313A36-8D37-4B57-BDD3-4CC1DCA63549}">
      <dgm:prSet/>
      <dgm:spPr/>
      <dgm:t>
        <a:bodyPr/>
        <a:lstStyle/>
        <a:p>
          <a:endParaRPr lang="pt-BR"/>
        </a:p>
      </dgm:t>
    </dgm:pt>
    <dgm:pt modelId="{17A990EF-3349-4378-9B80-FBE5E62DEAF4}" type="sibTrans" cxnId="{87313A36-8D37-4B57-BDD3-4CC1DCA63549}">
      <dgm:prSet/>
      <dgm:spPr/>
      <dgm:t>
        <a:bodyPr/>
        <a:lstStyle/>
        <a:p>
          <a:endParaRPr lang="pt-BR"/>
        </a:p>
      </dgm:t>
    </dgm:pt>
    <dgm:pt modelId="{414E1EA8-4D5B-4908-853E-88C049229292}">
      <dgm:prSet phldrT="[Texto]"/>
      <dgm:spPr/>
      <dgm:t>
        <a:bodyPr/>
        <a:lstStyle/>
        <a:p>
          <a:r>
            <a:rPr lang="pt-BR" dirty="0" smtClean="0"/>
            <a:t>Central – Coordenação</a:t>
          </a:r>
          <a:endParaRPr lang="pt-BR" dirty="0"/>
        </a:p>
      </dgm:t>
    </dgm:pt>
    <dgm:pt modelId="{1C9C8F87-1BDA-4850-9D39-690170B48FF5}" type="parTrans" cxnId="{65EE8FB6-BB3C-49BA-893F-7451E7C16AE5}">
      <dgm:prSet/>
      <dgm:spPr/>
      <dgm:t>
        <a:bodyPr/>
        <a:lstStyle/>
        <a:p>
          <a:endParaRPr lang="pt-BR"/>
        </a:p>
      </dgm:t>
    </dgm:pt>
    <dgm:pt modelId="{C4BFE386-AA2F-4E84-8836-A3B344CD9233}" type="sibTrans" cxnId="{65EE8FB6-BB3C-49BA-893F-7451E7C16AE5}">
      <dgm:prSet/>
      <dgm:spPr/>
      <dgm:t>
        <a:bodyPr/>
        <a:lstStyle/>
        <a:p>
          <a:endParaRPr lang="pt-BR"/>
        </a:p>
      </dgm:t>
    </dgm:pt>
    <dgm:pt modelId="{65E2F1DC-1D55-4CCE-A247-27EDC27FA83C}">
      <dgm:prSet phldrT="[Texto]"/>
      <dgm:spPr/>
      <dgm:t>
        <a:bodyPr/>
        <a:lstStyle/>
        <a:p>
          <a:r>
            <a:rPr lang="pt-BR" dirty="0" smtClean="0"/>
            <a:t>Núcleo Centro de Imagem</a:t>
          </a:r>
          <a:endParaRPr lang="pt-BR" dirty="0"/>
        </a:p>
      </dgm:t>
    </dgm:pt>
    <dgm:pt modelId="{1729358C-A3FE-4E99-85D2-3890A401E505}" type="parTrans" cxnId="{192C1B34-FCD5-4B67-8E7D-1B8C7B44E754}">
      <dgm:prSet/>
      <dgm:spPr/>
      <dgm:t>
        <a:bodyPr/>
        <a:lstStyle/>
        <a:p>
          <a:endParaRPr lang="pt-BR"/>
        </a:p>
      </dgm:t>
    </dgm:pt>
    <dgm:pt modelId="{0F2BBEB6-AED4-4593-B6F7-2C5D3DE01951}" type="sibTrans" cxnId="{192C1B34-FCD5-4B67-8E7D-1B8C7B44E754}">
      <dgm:prSet/>
      <dgm:spPr/>
      <dgm:t>
        <a:bodyPr/>
        <a:lstStyle/>
        <a:p>
          <a:endParaRPr lang="pt-BR"/>
        </a:p>
      </dgm:t>
    </dgm:pt>
    <dgm:pt modelId="{D681BD12-9F05-4194-A7BF-61C7EC46D17F}">
      <dgm:prSet phldrT="[Texto]"/>
      <dgm:spPr/>
      <dgm:t>
        <a:bodyPr/>
        <a:lstStyle/>
        <a:p>
          <a:r>
            <a:rPr lang="pt-BR" dirty="0" smtClean="0"/>
            <a:t>Ponto de Apoio</a:t>
          </a:r>
          <a:endParaRPr lang="pt-BR" dirty="0"/>
        </a:p>
      </dgm:t>
    </dgm:pt>
    <dgm:pt modelId="{D5F97D06-E063-4A11-BCA9-0B3E8E8CD071}" type="parTrans" cxnId="{E6B49A5C-AE08-428D-8178-B9C16F5BA75E}">
      <dgm:prSet/>
      <dgm:spPr/>
      <dgm:t>
        <a:bodyPr/>
        <a:lstStyle/>
        <a:p>
          <a:endParaRPr lang="pt-BR"/>
        </a:p>
      </dgm:t>
    </dgm:pt>
    <dgm:pt modelId="{2D3D3876-9281-42D9-8C58-2364B4B47B8D}" type="sibTrans" cxnId="{E6B49A5C-AE08-428D-8178-B9C16F5BA75E}">
      <dgm:prSet/>
      <dgm:spPr/>
      <dgm:t>
        <a:bodyPr/>
        <a:lstStyle/>
        <a:p>
          <a:endParaRPr lang="pt-BR"/>
        </a:p>
      </dgm:t>
    </dgm:pt>
    <dgm:pt modelId="{46BB988F-BBCA-4751-97BA-4612F0C037C3}">
      <dgm:prSet phldrT="[Texto]"/>
      <dgm:spPr/>
      <dgm:t>
        <a:bodyPr/>
        <a:lstStyle/>
        <a:p>
          <a:r>
            <a:rPr lang="pt-BR" dirty="0" smtClean="0"/>
            <a:t>Núcleo de Vendas</a:t>
          </a:r>
          <a:endParaRPr lang="pt-BR" dirty="0"/>
        </a:p>
      </dgm:t>
    </dgm:pt>
    <dgm:pt modelId="{AE14D703-752B-42DF-9EA5-FD17E36CDE77}" type="parTrans" cxnId="{8CA8E522-C479-450F-9B26-E4B02A0EE078}">
      <dgm:prSet/>
      <dgm:spPr/>
      <dgm:t>
        <a:bodyPr/>
        <a:lstStyle/>
        <a:p>
          <a:endParaRPr lang="pt-BR"/>
        </a:p>
      </dgm:t>
    </dgm:pt>
    <dgm:pt modelId="{17C5622A-F08C-4035-9DA8-2A130B04D385}" type="sibTrans" cxnId="{8CA8E522-C479-450F-9B26-E4B02A0EE078}">
      <dgm:prSet/>
      <dgm:spPr/>
      <dgm:t>
        <a:bodyPr/>
        <a:lstStyle/>
        <a:p>
          <a:endParaRPr lang="pt-BR"/>
        </a:p>
      </dgm:t>
    </dgm:pt>
    <dgm:pt modelId="{8EFEE4DC-5694-44B4-86CD-7A11C1F2F202}">
      <dgm:prSet phldrT="[Texto]"/>
      <dgm:spPr/>
      <dgm:t>
        <a:bodyPr/>
        <a:lstStyle/>
        <a:p>
          <a:r>
            <a:rPr lang="pt-BR" dirty="0" smtClean="0"/>
            <a:t>Ponto de Apoio</a:t>
          </a:r>
          <a:endParaRPr lang="pt-BR" dirty="0"/>
        </a:p>
      </dgm:t>
    </dgm:pt>
    <dgm:pt modelId="{A4DE04C7-4847-4D6D-A75D-556534F13580}" type="parTrans" cxnId="{59291361-3A1F-4FB1-B015-D68147C9E696}">
      <dgm:prSet/>
      <dgm:spPr/>
      <dgm:t>
        <a:bodyPr/>
        <a:lstStyle/>
        <a:p>
          <a:endParaRPr lang="pt-BR"/>
        </a:p>
      </dgm:t>
    </dgm:pt>
    <dgm:pt modelId="{761336A5-E2C9-4343-A51B-696E0E8B228F}" type="sibTrans" cxnId="{59291361-3A1F-4FB1-B015-D68147C9E696}">
      <dgm:prSet/>
      <dgm:spPr/>
      <dgm:t>
        <a:bodyPr/>
        <a:lstStyle/>
        <a:p>
          <a:endParaRPr lang="pt-BR"/>
        </a:p>
      </dgm:t>
    </dgm:pt>
    <dgm:pt modelId="{F6BF9092-7E1B-41FC-B328-225973A57B63}" type="pres">
      <dgm:prSet presAssocID="{EFB7C189-B877-458D-BCF0-3E191356A61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891246A-A720-462B-9757-D081712C8923}" type="pres">
      <dgm:prSet presAssocID="{414E1EA8-4D5B-4908-853E-88C049229292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978A40-7410-4C2F-B808-5FDBAFBEE041}" type="pres">
      <dgm:prSet presAssocID="{C4BFE386-AA2F-4E84-8836-A3B344CD9233}" presName="sibTrans" presStyleLbl="sibTrans2D1" presStyleIdx="0" presStyleCnt="8"/>
      <dgm:spPr/>
      <dgm:t>
        <a:bodyPr/>
        <a:lstStyle/>
        <a:p>
          <a:endParaRPr lang="pt-BR"/>
        </a:p>
      </dgm:t>
    </dgm:pt>
    <dgm:pt modelId="{4DD203B1-944F-4E8D-9AC7-4EBEF3B3E1F4}" type="pres">
      <dgm:prSet presAssocID="{C4BFE386-AA2F-4E84-8836-A3B344CD9233}" presName="connectorText" presStyleLbl="sibTrans2D1" presStyleIdx="0" presStyleCnt="8"/>
      <dgm:spPr/>
      <dgm:t>
        <a:bodyPr/>
        <a:lstStyle/>
        <a:p>
          <a:endParaRPr lang="pt-BR"/>
        </a:p>
      </dgm:t>
    </dgm:pt>
    <dgm:pt modelId="{50A81D34-E005-43C6-B8EC-8388BF978811}" type="pres">
      <dgm:prSet presAssocID="{918AE62A-10C7-4FE2-8749-EFF0F8352201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F07E69C-123B-401B-AD05-8374E1DCA985}" type="pres">
      <dgm:prSet presAssocID="{3853D779-3305-4C4F-B0A1-563860437B16}" presName="sibTrans" presStyleLbl="sibTrans2D1" presStyleIdx="1" presStyleCnt="8"/>
      <dgm:spPr/>
      <dgm:t>
        <a:bodyPr/>
        <a:lstStyle/>
        <a:p>
          <a:endParaRPr lang="pt-BR"/>
        </a:p>
      </dgm:t>
    </dgm:pt>
    <dgm:pt modelId="{A6C646F7-92DF-4032-87BB-D96BC9CDD8EF}" type="pres">
      <dgm:prSet presAssocID="{3853D779-3305-4C4F-B0A1-563860437B16}" presName="connectorText" presStyleLbl="sibTrans2D1" presStyleIdx="1" presStyleCnt="8"/>
      <dgm:spPr/>
      <dgm:t>
        <a:bodyPr/>
        <a:lstStyle/>
        <a:p>
          <a:endParaRPr lang="pt-BR"/>
        </a:p>
      </dgm:t>
    </dgm:pt>
    <dgm:pt modelId="{7874C1E5-FF5E-4F6A-9FE9-6058B30C8C5F}" type="pres">
      <dgm:prSet presAssocID="{8104EC06-3687-40A2-B8D7-22E080316D3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02AE9A3-DCF2-4A3F-9FA8-B61422EFD723}" type="pres">
      <dgm:prSet presAssocID="{228F8D74-9E6D-48C1-B45A-2CFE4D4A2507}" presName="sibTrans" presStyleLbl="sibTrans2D1" presStyleIdx="2" presStyleCnt="8"/>
      <dgm:spPr/>
      <dgm:t>
        <a:bodyPr/>
        <a:lstStyle/>
        <a:p>
          <a:endParaRPr lang="pt-BR"/>
        </a:p>
      </dgm:t>
    </dgm:pt>
    <dgm:pt modelId="{7A7A72A0-2D72-4A72-9B0F-D0F10AFEF70A}" type="pres">
      <dgm:prSet presAssocID="{228F8D74-9E6D-48C1-B45A-2CFE4D4A2507}" presName="connectorText" presStyleLbl="sibTrans2D1" presStyleIdx="2" presStyleCnt="8"/>
      <dgm:spPr/>
      <dgm:t>
        <a:bodyPr/>
        <a:lstStyle/>
        <a:p>
          <a:endParaRPr lang="pt-BR"/>
        </a:p>
      </dgm:t>
    </dgm:pt>
    <dgm:pt modelId="{62835F4B-C793-4BF6-8355-91E88CBEBE7A}" type="pres">
      <dgm:prSet presAssocID="{66377071-8621-48E2-A957-AE129D613B8D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FE2A4F0-5A9D-465E-ADB0-8910E81674F5}" type="pres">
      <dgm:prSet presAssocID="{D882B3A2-F19D-425C-B557-39435681EB84}" presName="sibTrans" presStyleLbl="sibTrans2D1" presStyleIdx="3" presStyleCnt="8"/>
      <dgm:spPr/>
      <dgm:t>
        <a:bodyPr/>
        <a:lstStyle/>
        <a:p>
          <a:endParaRPr lang="pt-BR"/>
        </a:p>
      </dgm:t>
    </dgm:pt>
    <dgm:pt modelId="{8C469FF4-A6C8-48ED-9EE0-563811E7346C}" type="pres">
      <dgm:prSet presAssocID="{D882B3A2-F19D-425C-B557-39435681EB84}" presName="connectorText" presStyleLbl="sibTrans2D1" presStyleIdx="3" presStyleCnt="8"/>
      <dgm:spPr/>
      <dgm:t>
        <a:bodyPr/>
        <a:lstStyle/>
        <a:p>
          <a:endParaRPr lang="pt-BR"/>
        </a:p>
      </dgm:t>
    </dgm:pt>
    <dgm:pt modelId="{6D724BAA-F4C9-4D03-AF18-7479B3D7FBCD}" type="pres">
      <dgm:prSet presAssocID="{EEF2BE26-F369-4F56-AC67-D3D2FEC8ABDB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FDCC819-DF4A-4A38-A804-CC87D61A7135}" type="pres">
      <dgm:prSet presAssocID="{A2E3E01B-28D1-4E08-ABB4-9BE44EAFECCC}" presName="sibTrans" presStyleLbl="sibTrans2D1" presStyleIdx="4" presStyleCnt="8"/>
      <dgm:spPr/>
      <dgm:t>
        <a:bodyPr/>
        <a:lstStyle/>
        <a:p>
          <a:endParaRPr lang="pt-BR"/>
        </a:p>
      </dgm:t>
    </dgm:pt>
    <dgm:pt modelId="{31D4E9DA-C4D1-483E-9117-CDB61B848766}" type="pres">
      <dgm:prSet presAssocID="{A2E3E01B-28D1-4E08-ABB4-9BE44EAFECCC}" presName="connectorText" presStyleLbl="sibTrans2D1" presStyleIdx="4" presStyleCnt="8"/>
      <dgm:spPr/>
      <dgm:t>
        <a:bodyPr/>
        <a:lstStyle/>
        <a:p>
          <a:endParaRPr lang="pt-BR"/>
        </a:p>
      </dgm:t>
    </dgm:pt>
    <dgm:pt modelId="{10CC8975-7711-476C-81DD-C5A883718C49}" type="pres">
      <dgm:prSet presAssocID="{87BA1DAC-C1E6-4F33-BAFC-D6161007368B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0736CC3-4175-4252-9C04-4A4C3EE5D24F}" type="pres">
      <dgm:prSet presAssocID="{26839C13-3B77-4AA9-9004-3AD0E109D371}" presName="sibTrans" presStyleLbl="sibTrans2D1" presStyleIdx="5" presStyleCnt="8"/>
      <dgm:spPr/>
      <dgm:t>
        <a:bodyPr/>
        <a:lstStyle/>
        <a:p>
          <a:endParaRPr lang="pt-BR"/>
        </a:p>
      </dgm:t>
    </dgm:pt>
    <dgm:pt modelId="{635C5839-986A-49D2-B78A-B076150BE435}" type="pres">
      <dgm:prSet presAssocID="{26839C13-3B77-4AA9-9004-3AD0E109D371}" presName="connectorText" presStyleLbl="sibTrans2D1" presStyleIdx="5" presStyleCnt="8"/>
      <dgm:spPr/>
      <dgm:t>
        <a:bodyPr/>
        <a:lstStyle/>
        <a:p>
          <a:endParaRPr lang="pt-BR"/>
        </a:p>
      </dgm:t>
    </dgm:pt>
    <dgm:pt modelId="{B2B9FF6F-0054-4AE6-A434-BBC05960FA41}" type="pres">
      <dgm:prSet presAssocID="{65E2F1DC-1D55-4CCE-A247-27EDC27FA83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F5AAE0B-F279-4A1B-9B14-526F60635B39}" type="pres">
      <dgm:prSet presAssocID="{0F2BBEB6-AED4-4593-B6F7-2C5D3DE01951}" presName="sibTrans" presStyleLbl="sibTrans2D1" presStyleIdx="6" presStyleCnt="8"/>
      <dgm:spPr/>
      <dgm:t>
        <a:bodyPr/>
        <a:lstStyle/>
        <a:p>
          <a:endParaRPr lang="pt-BR"/>
        </a:p>
      </dgm:t>
    </dgm:pt>
    <dgm:pt modelId="{33DAFF94-F624-42BA-84CE-4FF9ACBE40C9}" type="pres">
      <dgm:prSet presAssocID="{0F2BBEB6-AED4-4593-B6F7-2C5D3DE01951}" presName="connectorText" presStyleLbl="sibTrans2D1" presStyleIdx="6" presStyleCnt="8"/>
      <dgm:spPr/>
      <dgm:t>
        <a:bodyPr/>
        <a:lstStyle/>
        <a:p>
          <a:endParaRPr lang="pt-BR"/>
        </a:p>
      </dgm:t>
    </dgm:pt>
    <dgm:pt modelId="{4AC2F811-C923-43F8-9529-8CA636CA1078}" type="pres">
      <dgm:prSet presAssocID="{46BB988F-BBCA-4751-97BA-4612F0C037C3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514B039-0905-4E6A-9BF2-5BA7A1BCF90B}" type="pres">
      <dgm:prSet presAssocID="{17C5622A-F08C-4035-9DA8-2A130B04D385}" presName="sibTrans" presStyleLbl="sibTrans2D1" presStyleIdx="7" presStyleCnt="8"/>
      <dgm:spPr/>
    </dgm:pt>
    <dgm:pt modelId="{7FFC57F1-8B3D-4FE9-BCAC-639CCA8D6C90}" type="pres">
      <dgm:prSet presAssocID="{17C5622A-F08C-4035-9DA8-2A130B04D385}" presName="connectorText" presStyleLbl="sibTrans2D1" presStyleIdx="7" presStyleCnt="8"/>
      <dgm:spPr/>
    </dgm:pt>
  </dgm:ptLst>
  <dgm:cxnLst>
    <dgm:cxn modelId="{D5064743-2D9D-40B4-A869-C707EADA2809}" type="presOf" srcId="{66377071-8621-48E2-A957-AE129D613B8D}" destId="{62835F4B-C793-4BF6-8355-91E88CBEBE7A}" srcOrd="0" destOrd="0" presId="urn:microsoft.com/office/officeart/2005/8/layout/cycle7"/>
    <dgm:cxn modelId="{50FB3A26-5E9B-4E86-96DB-CEEEF8E3FC2B}" type="presOf" srcId="{228F8D74-9E6D-48C1-B45A-2CFE4D4A2507}" destId="{7A7A72A0-2D72-4A72-9B0F-D0F10AFEF70A}" srcOrd="1" destOrd="0" presId="urn:microsoft.com/office/officeart/2005/8/layout/cycle7"/>
    <dgm:cxn modelId="{05A2787A-615C-472E-9C08-6EC131FE4136}" type="presOf" srcId="{98DA76C4-6B87-4BBE-9627-62A0020058AC}" destId="{50A81D34-E005-43C6-B8EC-8388BF978811}" srcOrd="0" destOrd="1" presId="urn:microsoft.com/office/officeart/2005/8/layout/cycle7"/>
    <dgm:cxn modelId="{65EE8FB6-BB3C-49BA-893F-7451E7C16AE5}" srcId="{EFB7C189-B877-458D-BCF0-3E191356A611}" destId="{414E1EA8-4D5B-4908-853E-88C049229292}" srcOrd="0" destOrd="0" parTransId="{1C9C8F87-1BDA-4850-9D39-690170B48FF5}" sibTransId="{C4BFE386-AA2F-4E84-8836-A3B344CD9233}"/>
    <dgm:cxn modelId="{C01A6703-B4F4-4FBD-92BC-5AE9924A67E3}" srcId="{EFB7C189-B877-458D-BCF0-3E191356A611}" destId="{8104EC06-3687-40A2-B8D7-22E080316D31}" srcOrd="2" destOrd="0" parTransId="{74DC61DF-8586-4338-9F00-323F6A9585A3}" sibTransId="{228F8D74-9E6D-48C1-B45A-2CFE4D4A2507}"/>
    <dgm:cxn modelId="{C6D0CD76-5526-456F-A0E3-422D679A6161}" srcId="{EFB7C189-B877-458D-BCF0-3E191356A611}" destId="{EEF2BE26-F369-4F56-AC67-D3D2FEC8ABDB}" srcOrd="4" destOrd="0" parTransId="{C370A9EF-08F4-40BC-9A25-7BBD4E403B36}" sibTransId="{A2E3E01B-28D1-4E08-ABB4-9BE44EAFECCC}"/>
    <dgm:cxn modelId="{33848767-2726-4F8C-84FC-4287E39D2CDD}" type="presOf" srcId="{C4BFE386-AA2F-4E84-8836-A3B344CD9233}" destId="{4DD203B1-944F-4E8D-9AC7-4EBEF3B3E1F4}" srcOrd="1" destOrd="0" presId="urn:microsoft.com/office/officeart/2005/8/layout/cycle7"/>
    <dgm:cxn modelId="{ED1324F4-362A-43C2-A3C5-0D57089731A3}" srcId="{8104EC06-3687-40A2-B8D7-22E080316D31}" destId="{F7705EE0-490C-4787-B089-FD350EA00EA0}" srcOrd="0" destOrd="0" parTransId="{5E13A327-2AA8-4B4C-A94A-8AD1CC23E996}" sibTransId="{466B7403-A6D6-4820-BCFD-760D8795EA23}"/>
    <dgm:cxn modelId="{683E225F-E89B-43FE-A093-C537C9BAF7AF}" type="presOf" srcId="{414E1EA8-4D5B-4908-853E-88C049229292}" destId="{8891246A-A720-462B-9757-D081712C8923}" srcOrd="0" destOrd="0" presId="urn:microsoft.com/office/officeart/2005/8/layout/cycle7"/>
    <dgm:cxn modelId="{4637AE22-8A68-4A11-B187-972882EEBEC5}" type="presOf" srcId="{8EFEE4DC-5694-44B4-86CD-7A11C1F2F202}" destId="{4AC2F811-C923-43F8-9529-8CA636CA1078}" srcOrd="0" destOrd="1" presId="urn:microsoft.com/office/officeart/2005/8/layout/cycle7"/>
    <dgm:cxn modelId="{E9E2F1CA-B812-45E4-B15D-6F58757D10A5}" type="presOf" srcId="{A770F7FD-8A25-48AB-8EC5-1F37CA16DB62}" destId="{62835F4B-C793-4BF6-8355-91E88CBEBE7A}" srcOrd="0" destOrd="1" presId="urn:microsoft.com/office/officeart/2005/8/layout/cycle7"/>
    <dgm:cxn modelId="{8B68FD7C-6832-4CEA-8789-5F1F66D1EDCD}" type="presOf" srcId="{26839C13-3B77-4AA9-9004-3AD0E109D371}" destId="{60736CC3-4175-4252-9C04-4A4C3EE5D24F}" srcOrd="0" destOrd="0" presId="urn:microsoft.com/office/officeart/2005/8/layout/cycle7"/>
    <dgm:cxn modelId="{D2685494-6E52-4238-ACE9-AFBF61DB88BD}" type="presOf" srcId="{228F8D74-9E6D-48C1-B45A-2CFE4D4A2507}" destId="{402AE9A3-DCF2-4A3F-9FA8-B61422EFD723}" srcOrd="0" destOrd="0" presId="urn:microsoft.com/office/officeart/2005/8/layout/cycle7"/>
    <dgm:cxn modelId="{C7B9CAF0-9FF2-4974-A788-FE53E765D521}" srcId="{EFB7C189-B877-458D-BCF0-3E191356A611}" destId="{66377071-8621-48E2-A957-AE129D613B8D}" srcOrd="3" destOrd="0" parTransId="{C0B488D1-F6C4-490C-8B9F-3A62AC1BA828}" sibTransId="{D882B3A2-F19D-425C-B557-39435681EB84}"/>
    <dgm:cxn modelId="{FD7CC475-549F-496C-ADD3-DEA1985DD2E3}" srcId="{66377071-8621-48E2-A957-AE129D613B8D}" destId="{A770F7FD-8A25-48AB-8EC5-1F37CA16DB62}" srcOrd="0" destOrd="0" parTransId="{A8E5DBDA-5322-4A95-A177-B91D31EB0FFB}" sibTransId="{76142E83-DD07-4422-8689-EF57B192ED33}"/>
    <dgm:cxn modelId="{7A99D5EC-B1B2-45B7-BC04-2F36AC0E9660}" type="presOf" srcId="{46BB988F-BBCA-4751-97BA-4612F0C037C3}" destId="{4AC2F811-C923-43F8-9529-8CA636CA1078}" srcOrd="0" destOrd="0" presId="urn:microsoft.com/office/officeart/2005/8/layout/cycle7"/>
    <dgm:cxn modelId="{E6B49A5C-AE08-428D-8178-B9C16F5BA75E}" srcId="{65E2F1DC-1D55-4CCE-A247-27EDC27FA83C}" destId="{D681BD12-9F05-4194-A7BF-61C7EC46D17F}" srcOrd="0" destOrd="0" parTransId="{D5F97D06-E063-4A11-BCA9-0B3E8E8CD071}" sibTransId="{2D3D3876-9281-42D9-8C58-2364B4B47B8D}"/>
    <dgm:cxn modelId="{CAD9502F-93A9-4273-8ECB-9F0662F7C181}" srcId="{EEF2BE26-F369-4F56-AC67-D3D2FEC8ABDB}" destId="{0B7503D8-6BFA-4F46-9DB6-CE31523850C9}" srcOrd="0" destOrd="0" parTransId="{B4741C7B-CD75-4CBA-835C-94B0DB32D831}" sibTransId="{BE74BC3E-9E36-4484-B1E2-7649F4868D8C}"/>
    <dgm:cxn modelId="{11AA04EB-A702-4DCD-8B49-CCF5A84B270D}" type="presOf" srcId="{65E2F1DC-1D55-4CCE-A247-27EDC27FA83C}" destId="{B2B9FF6F-0054-4AE6-A434-BBC05960FA41}" srcOrd="0" destOrd="0" presId="urn:microsoft.com/office/officeart/2005/8/layout/cycle7"/>
    <dgm:cxn modelId="{5C001950-D5FD-44A2-BB09-CF24ECC9CA22}" type="presOf" srcId="{17C5622A-F08C-4035-9DA8-2A130B04D385}" destId="{7FFC57F1-8B3D-4FE9-BCAC-639CCA8D6C90}" srcOrd="1" destOrd="0" presId="urn:microsoft.com/office/officeart/2005/8/layout/cycle7"/>
    <dgm:cxn modelId="{A46D3010-A864-4A5D-9C4E-6029328FC515}" type="presOf" srcId="{F7705EE0-490C-4787-B089-FD350EA00EA0}" destId="{7874C1E5-FF5E-4F6A-9FE9-6058B30C8C5F}" srcOrd="0" destOrd="1" presId="urn:microsoft.com/office/officeart/2005/8/layout/cycle7"/>
    <dgm:cxn modelId="{8CA8E522-C479-450F-9B26-E4B02A0EE078}" srcId="{EFB7C189-B877-458D-BCF0-3E191356A611}" destId="{46BB988F-BBCA-4751-97BA-4612F0C037C3}" srcOrd="7" destOrd="0" parTransId="{AE14D703-752B-42DF-9EA5-FD17E36CDE77}" sibTransId="{17C5622A-F08C-4035-9DA8-2A130B04D385}"/>
    <dgm:cxn modelId="{B4EAC814-7787-4306-BF53-9BEBAA806B8F}" type="presOf" srcId="{A2E3E01B-28D1-4E08-ABB4-9BE44EAFECCC}" destId="{AFDCC819-DF4A-4A38-A804-CC87D61A7135}" srcOrd="0" destOrd="0" presId="urn:microsoft.com/office/officeart/2005/8/layout/cycle7"/>
    <dgm:cxn modelId="{AFC85D54-8EE3-443B-AAB4-C914D6038ED9}" type="presOf" srcId="{0F2BBEB6-AED4-4593-B6F7-2C5D3DE01951}" destId="{33DAFF94-F624-42BA-84CE-4FF9ACBE40C9}" srcOrd="1" destOrd="0" presId="urn:microsoft.com/office/officeart/2005/8/layout/cycle7"/>
    <dgm:cxn modelId="{7F188D85-06EE-47AB-A8EE-BE8E5F72EDE9}" type="presOf" srcId="{D882B3A2-F19D-425C-B557-39435681EB84}" destId="{8C469FF4-A6C8-48ED-9EE0-563811E7346C}" srcOrd="1" destOrd="0" presId="urn:microsoft.com/office/officeart/2005/8/layout/cycle7"/>
    <dgm:cxn modelId="{ED107F95-8C77-47F1-AB4C-E9B3A1BF4232}" type="presOf" srcId="{0B7503D8-6BFA-4F46-9DB6-CE31523850C9}" destId="{6D724BAA-F4C9-4D03-AF18-7479B3D7FBCD}" srcOrd="0" destOrd="1" presId="urn:microsoft.com/office/officeart/2005/8/layout/cycle7"/>
    <dgm:cxn modelId="{87313A36-8D37-4B57-BDD3-4CC1DCA63549}" srcId="{87BA1DAC-C1E6-4F33-BAFC-D6161007368B}" destId="{EE8A2FCE-D58E-4A08-89D8-0120FB89875D}" srcOrd="0" destOrd="0" parTransId="{8470D34D-5CB4-4759-BA7B-18665A941B49}" sibTransId="{17A990EF-3349-4378-9B80-FBE5E62DEAF4}"/>
    <dgm:cxn modelId="{B9DF6A3B-2425-4FD3-AA12-8CBBA68C5062}" srcId="{EFB7C189-B877-458D-BCF0-3E191356A611}" destId="{87BA1DAC-C1E6-4F33-BAFC-D6161007368B}" srcOrd="5" destOrd="0" parTransId="{5C33796B-E092-4150-A997-89D1293EEBFE}" sibTransId="{26839C13-3B77-4AA9-9004-3AD0E109D371}"/>
    <dgm:cxn modelId="{FA2D28F5-F5D8-43DD-B3F3-81C86E478E27}" type="presOf" srcId="{3853D779-3305-4C4F-B0A1-563860437B16}" destId="{A6C646F7-92DF-4032-87BB-D96BC9CDD8EF}" srcOrd="1" destOrd="0" presId="urn:microsoft.com/office/officeart/2005/8/layout/cycle7"/>
    <dgm:cxn modelId="{6A0A6251-BE73-482F-9E97-DD6916B9C3BA}" srcId="{EFB7C189-B877-458D-BCF0-3E191356A611}" destId="{918AE62A-10C7-4FE2-8749-EFF0F8352201}" srcOrd="1" destOrd="0" parTransId="{4BEE853B-F1FD-4CC1-A3E9-F196E7351BD8}" sibTransId="{3853D779-3305-4C4F-B0A1-563860437B16}"/>
    <dgm:cxn modelId="{5D939462-7878-4AF8-8966-1487407508E6}" type="presOf" srcId="{26839C13-3B77-4AA9-9004-3AD0E109D371}" destId="{635C5839-986A-49D2-B78A-B076150BE435}" srcOrd="1" destOrd="0" presId="urn:microsoft.com/office/officeart/2005/8/layout/cycle7"/>
    <dgm:cxn modelId="{B6428CC5-3B39-484F-870A-EE1D90F22490}" type="presOf" srcId="{87BA1DAC-C1E6-4F33-BAFC-D6161007368B}" destId="{10CC8975-7711-476C-81DD-C5A883718C49}" srcOrd="0" destOrd="0" presId="urn:microsoft.com/office/officeart/2005/8/layout/cycle7"/>
    <dgm:cxn modelId="{AA8D821B-E2D9-4ADB-A5E7-511AC492EBF6}" type="presOf" srcId="{A2E3E01B-28D1-4E08-ABB4-9BE44EAFECCC}" destId="{31D4E9DA-C4D1-483E-9117-CDB61B848766}" srcOrd="1" destOrd="0" presId="urn:microsoft.com/office/officeart/2005/8/layout/cycle7"/>
    <dgm:cxn modelId="{B03CC41B-340F-45ED-B1E4-BB83246B37F7}" type="presOf" srcId="{8104EC06-3687-40A2-B8D7-22E080316D31}" destId="{7874C1E5-FF5E-4F6A-9FE9-6058B30C8C5F}" srcOrd="0" destOrd="0" presId="urn:microsoft.com/office/officeart/2005/8/layout/cycle7"/>
    <dgm:cxn modelId="{EFB4A229-F9D3-4E21-B15F-CD674CD1DF9D}" type="presOf" srcId="{D681BD12-9F05-4194-A7BF-61C7EC46D17F}" destId="{B2B9FF6F-0054-4AE6-A434-BBC05960FA41}" srcOrd="0" destOrd="1" presId="urn:microsoft.com/office/officeart/2005/8/layout/cycle7"/>
    <dgm:cxn modelId="{192C1B34-FCD5-4B67-8E7D-1B8C7B44E754}" srcId="{EFB7C189-B877-458D-BCF0-3E191356A611}" destId="{65E2F1DC-1D55-4CCE-A247-27EDC27FA83C}" srcOrd="6" destOrd="0" parTransId="{1729358C-A3FE-4E99-85D2-3890A401E505}" sibTransId="{0F2BBEB6-AED4-4593-B6F7-2C5D3DE01951}"/>
    <dgm:cxn modelId="{B8F48E55-A10A-417D-A6CF-5B871B935EC2}" type="presOf" srcId="{EFB7C189-B877-458D-BCF0-3E191356A611}" destId="{F6BF9092-7E1B-41FC-B328-225973A57B63}" srcOrd="0" destOrd="0" presId="urn:microsoft.com/office/officeart/2005/8/layout/cycle7"/>
    <dgm:cxn modelId="{7BE24D11-3A94-4F6F-BC82-36069FE1558D}" srcId="{918AE62A-10C7-4FE2-8749-EFF0F8352201}" destId="{98DA76C4-6B87-4BBE-9627-62A0020058AC}" srcOrd="0" destOrd="0" parTransId="{BB22AFA3-A2EB-4871-89ED-3B467B1F0381}" sibTransId="{4E6DDA84-7FFB-4DD1-8712-698E098D09CE}"/>
    <dgm:cxn modelId="{4CA19846-F5C4-46DB-A610-7E0836E08CDF}" type="presOf" srcId="{D882B3A2-F19D-425C-B557-39435681EB84}" destId="{FFE2A4F0-5A9D-465E-ADB0-8910E81674F5}" srcOrd="0" destOrd="0" presId="urn:microsoft.com/office/officeart/2005/8/layout/cycle7"/>
    <dgm:cxn modelId="{D7F902B1-CBC4-4FCB-8272-30BEB57EC590}" type="presOf" srcId="{EEF2BE26-F369-4F56-AC67-D3D2FEC8ABDB}" destId="{6D724BAA-F4C9-4D03-AF18-7479B3D7FBCD}" srcOrd="0" destOrd="0" presId="urn:microsoft.com/office/officeart/2005/8/layout/cycle7"/>
    <dgm:cxn modelId="{EABF497D-CDF9-429A-88AF-86DF282CD662}" type="presOf" srcId="{918AE62A-10C7-4FE2-8749-EFF0F8352201}" destId="{50A81D34-E005-43C6-B8EC-8388BF978811}" srcOrd="0" destOrd="0" presId="urn:microsoft.com/office/officeart/2005/8/layout/cycle7"/>
    <dgm:cxn modelId="{6DD1BA33-6130-492A-AE89-3CFE5B11E09D}" type="presOf" srcId="{0F2BBEB6-AED4-4593-B6F7-2C5D3DE01951}" destId="{3F5AAE0B-F279-4A1B-9B14-526F60635B39}" srcOrd="0" destOrd="0" presId="urn:microsoft.com/office/officeart/2005/8/layout/cycle7"/>
    <dgm:cxn modelId="{8A9F15AD-8366-4D4D-8A9B-60BE0B383731}" type="presOf" srcId="{3853D779-3305-4C4F-B0A1-563860437B16}" destId="{1F07E69C-123B-401B-AD05-8374E1DCA985}" srcOrd="0" destOrd="0" presId="urn:microsoft.com/office/officeart/2005/8/layout/cycle7"/>
    <dgm:cxn modelId="{59291361-3A1F-4FB1-B015-D68147C9E696}" srcId="{46BB988F-BBCA-4751-97BA-4612F0C037C3}" destId="{8EFEE4DC-5694-44B4-86CD-7A11C1F2F202}" srcOrd="0" destOrd="0" parTransId="{A4DE04C7-4847-4D6D-A75D-556534F13580}" sibTransId="{761336A5-E2C9-4343-A51B-696E0E8B228F}"/>
    <dgm:cxn modelId="{A1633C70-4BBC-46C4-8992-D5896AC05348}" type="presOf" srcId="{C4BFE386-AA2F-4E84-8836-A3B344CD9233}" destId="{7A978A40-7410-4C2F-B808-5FDBAFBEE041}" srcOrd="0" destOrd="0" presId="urn:microsoft.com/office/officeart/2005/8/layout/cycle7"/>
    <dgm:cxn modelId="{B26133A8-D0EA-4BF3-8C3A-DD6D92A24AC3}" type="presOf" srcId="{EE8A2FCE-D58E-4A08-89D8-0120FB89875D}" destId="{10CC8975-7711-476C-81DD-C5A883718C49}" srcOrd="0" destOrd="1" presId="urn:microsoft.com/office/officeart/2005/8/layout/cycle7"/>
    <dgm:cxn modelId="{77CBCDCA-28B8-4659-A888-6955D2B3A65A}" type="presOf" srcId="{17C5622A-F08C-4035-9DA8-2A130B04D385}" destId="{3514B039-0905-4E6A-9BF2-5BA7A1BCF90B}" srcOrd="0" destOrd="0" presId="urn:microsoft.com/office/officeart/2005/8/layout/cycle7"/>
    <dgm:cxn modelId="{8F2C94CE-9063-45DE-87C2-92808859FF8E}" type="presParOf" srcId="{F6BF9092-7E1B-41FC-B328-225973A57B63}" destId="{8891246A-A720-462B-9757-D081712C8923}" srcOrd="0" destOrd="0" presId="urn:microsoft.com/office/officeart/2005/8/layout/cycle7"/>
    <dgm:cxn modelId="{70F505B9-A606-4B25-A7F3-8730342783F1}" type="presParOf" srcId="{F6BF9092-7E1B-41FC-B328-225973A57B63}" destId="{7A978A40-7410-4C2F-B808-5FDBAFBEE041}" srcOrd="1" destOrd="0" presId="urn:microsoft.com/office/officeart/2005/8/layout/cycle7"/>
    <dgm:cxn modelId="{8F372525-B9EA-4E71-9207-E7C16D3C5B9C}" type="presParOf" srcId="{7A978A40-7410-4C2F-B808-5FDBAFBEE041}" destId="{4DD203B1-944F-4E8D-9AC7-4EBEF3B3E1F4}" srcOrd="0" destOrd="0" presId="urn:microsoft.com/office/officeart/2005/8/layout/cycle7"/>
    <dgm:cxn modelId="{DAFA213E-8645-4B90-B41F-A6AFB91B2796}" type="presParOf" srcId="{F6BF9092-7E1B-41FC-B328-225973A57B63}" destId="{50A81D34-E005-43C6-B8EC-8388BF978811}" srcOrd="2" destOrd="0" presId="urn:microsoft.com/office/officeart/2005/8/layout/cycle7"/>
    <dgm:cxn modelId="{FA2556DF-BEFE-4855-9E63-5E270476E006}" type="presParOf" srcId="{F6BF9092-7E1B-41FC-B328-225973A57B63}" destId="{1F07E69C-123B-401B-AD05-8374E1DCA985}" srcOrd="3" destOrd="0" presId="urn:microsoft.com/office/officeart/2005/8/layout/cycle7"/>
    <dgm:cxn modelId="{E4A5270D-EE04-425F-9C4C-BB8DB1A9361A}" type="presParOf" srcId="{1F07E69C-123B-401B-AD05-8374E1DCA985}" destId="{A6C646F7-92DF-4032-87BB-D96BC9CDD8EF}" srcOrd="0" destOrd="0" presId="urn:microsoft.com/office/officeart/2005/8/layout/cycle7"/>
    <dgm:cxn modelId="{8249C6BE-F9E0-4316-9A26-D38B8CBFF289}" type="presParOf" srcId="{F6BF9092-7E1B-41FC-B328-225973A57B63}" destId="{7874C1E5-FF5E-4F6A-9FE9-6058B30C8C5F}" srcOrd="4" destOrd="0" presId="urn:microsoft.com/office/officeart/2005/8/layout/cycle7"/>
    <dgm:cxn modelId="{44A594BF-FF23-48DF-8A4F-24768673EA12}" type="presParOf" srcId="{F6BF9092-7E1B-41FC-B328-225973A57B63}" destId="{402AE9A3-DCF2-4A3F-9FA8-B61422EFD723}" srcOrd="5" destOrd="0" presId="urn:microsoft.com/office/officeart/2005/8/layout/cycle7"/>
    <dgm:cxn modelId="{A455BB9A-AF57-4EBC-9B4B-B6A2988EE456}" type="presParOf" srcId="{402AE9A3-DCF2-4A3F-9FA8-B61422EFD723}" destId="{7A7A72A0-2D72-4A72-9B0F-D0F10AFEF70A}" srcOrd="0" destOrd="0" presId="urn:microsoft.com/office/officeart/2005/8/layout/cycle7"/>
    <dgm:cxn modelId="{AB8DE901-11A7-4206-ABF1-93C3D2207ACD}" type="presParOf" srcId="{F6BF9092-7E1B-41FC-B328-225973A57B63}" destId="{62835F4B-C793-4BF6-8355-91E88CBEBE7A}" srcOrd="6" destOrd="0" presId="urn:microsoft.com/office/officeart/2005/8/layout/cycle7"/>
    <dgm:cxn modelId="{9D64B89B-2A39-4BAF-A643-A97090A4920B}" type="presParOf" srcId="{F6BF9092-7E1B-41FC-B328-225973A57B63}" destId="{FFE2A4F0-5A9D-465E-ADB0-8910E81674F5}" srcOrd="7" destOrd="0" presId="urn:microsoft.com/office/officeart/2005/8/layout/cycle7"/>
    <dgm:cxn modelId="{E5D9A9A1-ECA7-4BDE-9211-6D57AE39C05E}" type="presParOf" srcId="{FFE2A4F0-5A9D-465E-ADB0-8910E81674F5}" destId="{8C469FF4-A6C8-48ED-9EE0-563811E7346C}" srcOrd="0" destOrd="0" presId="urn:microsoft.com/office/officeart/2005/8/layout/cycle7"/>
    <dgm:cxn modelId="{5A968891-F774-48C8-9968-AA721C034F88}" type="presParOf" srcId="{F6BF9092-7E1B-41FC-B328-225973A57B63}" destId="{6D724BAA-F4C9-4D03-AF18-7479B3D7FBCD}" srcOrd="8" destOrd="0" presId="urn:microsoft.com/office/officeart/2005/8/layout/cycle7"/>
    <dgm:cxn modelId="{1369F5BA-200A-4E7B-BD57-FCA05169379C}" type="presParOf" srcId="{F6BF9092-7E1B-41FC-B328-225973A57B63}" destId="{AFDCC819-DF4A-4A38-A804-CC87D61A7135}" srcOrd="9" destOrd="0" presId="urn:microsoft.com/office/officeart/2005/8/layout/cycle7"/>
    <dgm:cxn modelId="{23FDC9EF-F0D8-4E0E-B454-8BC40448B2F7}" type="presParOf" srcId="{AFDCC819-DF4A-4A38-A804-CC87D61A7135}" destId="{31D4E9DA-C4D1-483E-9117-CDB61B848766}" srcOrd="0" destOrd="0" presId="urn:microsoft.com/office/officeart/2005/8/layout/cycle7"/>
    <dgm:cxn modelId="{F7BD29D7-0EA0-4DC6-920D-51A391A26050}" type="presParOf" srcId="{F6BF9092-7E1B-41FC-B328-225973A57B63}" destId="{10CC8975-7711-476C-81DD-C5A883718C49}" srcOrd="10" destOrd="0" presId="urn:microsoft.com/office/officeart/2005/8/layout/cycle7"/>
    <dgm:cxn modelId="{03D46BF3-B758-4304-BA43-E12D8A2CF886}" type="presParOf" srcId="{F6BF9092-7E1B-41FC-B328-225973A57B63}" destId="{60736CC3-4175-4252-9C04-4A4C3EE5D24F}" srcOrd="11" destOrd="0" presId="urn:microsoft.com/office/officeart/2005/8/layout/cycle7"/>
    <dgm:cxn modelId="{A509FF11-48DF-4F7B-99DE-593EEB8843B2}" type="presParOf" srcId="{60736CC3-4175-4252-9C04-4A4C3EE5D24F}" destId="{635C5839-986A-49D2-B78A-B076150BE435}" srcOrd="0" destOrd="0" presId="urn:microsoft.com/office/officeart/2005/8/layout/cycle7"/>
    <dgm:cxn modelId="{3951A971-9A11-47F7-B4B6-7DEBA37BC161}" type="presParOf" srcId="{F6BF9092-7E1B-41FC-B328-225973A57B63}" destId="{B2B9FF6F-0054-4AE6-A434-BBC05960FA41}" srcOrd="12" destOrd="0" presId="urn:microsoft.com/office/officeart/2005/8/layout/cycle7"/>
    <dgm:cxn modelId="{D1023074-21B4-4FCD-844E-1DA1E586765C}" type="presParOf" srcId="{F6BF9092-7E1B-41FC-B328-225973A57B63}" destId="{3F5AAE0B-F279-4A1B-9B14-526F60635B39}" srcOrd="13" destOrd="0" presId="urn:microsoft.com/office/officeart/2005/8/layout/cycle7"/>
    <dgm:cxn modelId="{834105B2-0F2D-4332-A1D9-71851830A45B}" type="presParOf" srcId="{3F5AAE0B-F279-4A1B-9B14-526F60635B39}" destId="{33DAFF94-F624-42BA-84CE-4FF9ACBE40C9}" srcOrd="0" destOrd="0" presId="urn:microsoft.com/office/officeart/2005/8/layout/cycle7"/>
    <dgm:cxn modelId="{8B314725-849E-4DA1-AA90-2B03C84FC78A}" type="presParOf" srcId="{F6BF9092-7E1B-41FC-B328-225973A57B63}" destId="{4AC2F811-C923-43F8-9529-8CA636CA1078}" srcOrd="14" destOrd="0" presId="urn:microsoft.com/office/officeart/2005/8/layout/cycle7"/>
    <dgm:cxn modelId="{7CD159E6-F925-40AF-9E4E-780F2ACA423B}" type="presParOf" srcId="{F6BF9092-7E1B-41FC-B328-225973A57B63}" destId="{3514B039-0905-4E6A-9BF2-5BA7A1BCF90B}" srcOrd="15" destOrd="0" presId="urn:microsoft.com/office/officeart/2005/8/layout/cycle7"/>
    <dgm:cxn modelId="{E0997D75-185D-4E9B-9CD1-C9A419D0C7B5}" type="presParOf" srcId="{3514B039-0905-4E6A-9BF2-5BA7A1BCF90B}" destId="{7FFC57F1-8B3D-4FE9-BCAC-639CCA8D6C90}" srcOrd="0" destOrd="0" presId="urn:microsoft.com/office/officeart/2005/8/layout/cycle7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FC5A25-0DA7-4018-A75C-4275810BB258}" type="doc">
      <dgm:prSet loTypeId="urn:microsoft.com/office/officeart/2005/8/layout/pyramid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571BA656-8841-4FFA-B522-7E52C61D2CBD}">
      <dgm:prSet phldrT="[Texto]"/>
      <dgm:spPr/>
      <dgm:t>
        <a:bodyPr/>
        <a:lstStyle/>
        <a:p>
          <a:r>
            <a:rPr lang="pt-BR" dirty="0" smtClean="0"/>
            <a:t>Cliente</a:t>
          </a:r>
          <a:endParaRPr lang="pt-BR" dirty="0"/>
        </a:p>
      </dgm:t>
    </dgm:pt>
    <dgm:pt modelId="{BAC10A3C-569D-4B99-AE9A-3B383098180C}" type="parTrans" cxnId="{25C334F1-47D2-4187-A77D-B60906A63EB8}">
      <dgm:prSet/>
      <dgm:spPr/>
      <dgm:t>
        <a:bodyPr/>
        <a:lstStyle/>
        <a:p>
          <a:endParaRPr lang="pt-BR"/>
        </a:p>
      </dgm:t>
    </dgm:pt>
    <dgm:pt modelId="{4460ECDE-2325-42A1-9612-84592E054763}" type="sibTrans" cxnId="{25C334F1-47D2-4187-A77D-B60906A63EB8}">
      <dgm:prSet/>
      <dgm:spPr/>
      <dgm:t>
        <a:bodyPr/>
        <a:lstStyle/>
        <a:p>
          <a:endParaRPr lang="pt-BR"/>
        </a:p>
      </dgm:t>
    </dgm:pt>
    <dgm:pt modelId="{3ED1B245-000E-4644-97CB-F6BB07052C25}">
      <dgm:prSet phldrT="[Texto]"/>
      <dgm:spPr/>
      <dgm:t>
        <a:bodyPr/>
        <a:lstStyle/>
        <a:p>
          <a:r>
            <a:rPr lang="pt-BR" dirty="0" smtClean="0"/>
            <a:t>Beneficiário</a:t>
          </a:r>
          <a:endParaRPr lang="pt-BR" dirty="0"/>
        </a:p>
      </dgm:t>
    </dgm:pt>
    <dgm:pt modelId="{8C780495-8115-4A53-B907-D5FEC89BF8B7}" type="parTrans" cxnId="{90F60F00-40D4-427D-9C61-B1C2201526E7}">
      <dgm:prSet/>
      <dgm:spPr/>
      <dgm:t>
        <a:bodyPr/>
        <a:lstStyle/>
        <a:p>
          <a:endParaRPr lang="pt-BR"/>
        </a:p>
      </dgm:t>
    </dgm:pt>
    <dgm:pt modelId="{18542A8E-8481-4CD0-8AB0-EA4372345A93}" type="sibTrans" cxnId="{90F60F00-40D4-427D-9C61-B1C2201526E7}">
      <dgm:prSet/>
      <dgm:spPr/>
      <dgm:t>
        <a:bodyPr/>
        <a:lstStyle/>
        <a:p>
          <a:endParaRPr lang="pt-BR"/>
        </a:p>
      </dgm:t>
    </dgm:pt>
    <dgm:pt modelId="{B540F875-A116-4EDD-B88E-5702FC72378B}">
      <dgm:prSet phldrT="[Texto]"/>
      <dgm:spPr/>
      <dgm:t>
        <a:bodyPr/>
        <a:lstStyle/>
        <a:p>
          <a:r>
            <a:rPr lang="pt-BR" dirty="0" smtClean="0"/>
            <a:t>Prestador</a:t>
          </a:r>
          <a:endParaRPr lang="pt-BR" dirty="0"/>
        </a:p>
      </dgm:t>
    </dgm:pt>
    <dgm:pt modelId="{8B226809-3518-4FA0-9BBB-7769FB06697F}" type="parTrans" cxnId="{5079184F-DD3A-4821-B479-F7AFAE2F2484}">
      <dgm:prSet/>
      <dgm:spPr/>
      <dgm:t>
        <a:bodyPr/>
        <a:lstStyle/>
        <a:p>
          <a:endParaRPr lang="pt-BR"/>
        </a:p>
      </dgm:t>
    </dgm:pt>
    <dgm:pt modelId="{DD1C1A66-5F4B-4E57-8510-1B6E018935AD}" type="sibTrans" cxnId="{5079184F-DD3A-4821-B479-F7AFAE2F2484}">
      <dgm:prSet/>
      <dgm:spPr/>
      <dgm:t>
        <a:bodyPr/>
        <a:lstStyle/>
        <a:p>
          <a:endParaRPr lang="pt-BR"/>
        </a:p>
      </dgm:t>
    </dgm:pt>
    <dgm:pt modelId="{BEC5312F-65A5-4C73-A39A-1A4060C47356}">
      <dgm:prSet phldrT="[Texto]"/>
      <dgm:spPr/>
      <dgm:t>
        <a:bodyPr/>
        <a:lstStyle/>
        <a:p>
          <a:r>
            <a:rPr lang="pt-BR" dirty="0" smtClean="0"/>
            <a:t>Cooperado</a:t>
          </a:r>
          <a:endParaRPr lang="pt-BR" dirty="0"/>
        </a:p>
      </dgm:t>
    </dgm:pt>
    <dgm:pt modelId="{82AB7E67-1F3E-4CC7-BD0D-1ADACB8A693B}" type="parTrans" cxnId="{66CA7FF1-9646-4569-A94B-CF6AA4DC0107}">
      <dgm:prSet/>
      <dgm:spPr/>
      <dgm:t>
        <a:bodyPr/>
        <a:lstStyle/>
        <a:p>
          <a:endParaRPr lang="pt-BR"/>
        </a:p>
      </dgm:t>
    </dgm:pt>
    <dgm:pt modelId="{587D76A0-4863-458F-89CC-8E47484E56AC}" type="sibTrans" cxnId="{66CA7FF1-9646-4569-A94B-CF6AA4DC0107}">
      <dgm:prSet/>
      <dgm:spPr/>
      <dgm:t>
        <a:bodyPr/>
        <a:lstStyle/>
        <a:p>
          <a:endParaRPr lang="pt-BR"/>
        </a:p>
      </dgm:t>
    </dgm:pt>
    <dgm:pt modelId="{C8A19BD5-6583-42FE-B289-1E87645812DC}" type="pres">
      <dgm:prSet presAssocID="{80FC5A25-0DA7-4018-A75C-4275810BB258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84592D3-6B04-494B-A765-1B5D443CEB8D}" type="pres">
      <dgm:prSet presAssocID="{80FC5A25-0DA7-4018-A75C-4275810BB258}" presName="triangle1" presStyleLbl="node1" presStyleIdx="0" presStyleCnt="1" custScaleX="53156" custScaleY="46069" custLinFactNeighborX="14175" custLinFactNeighborY="708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079184F-DD3A-4821-B479-F7AFAE2F2484}" srcId="{571BA656-8841-4FFA-B522-7E52C61D2CBD}" destId="{B540F875-A116-4EDD-B88E-5702FC72378B}" srcOrd="1" destOrd="0" parTransId="{8B226809-3518-4FA0-9BBB-7769FB06697F}" sibTransId="{DD1C1A66-5F4B-4E57-8510-1B6E018935AD}"/>
    <dgm:cxn modelId="{25C334F1-47D2-4187-A77D-B60906A63EB8}" srcId="{80FC5A25-0DA7-4018-A75C-4275810BB258}" destId="{571BA656-8841-4FFA-B522-7E52C61D2CBD}" srcOrd="0" destOrd="0" parTransId="{BAC10A3C-569D-4B99-AE9A-3B383098180C}" sibTransId="{4460ECDE-2325-42A1-9612-84592E054763}"/>
    <dgm:cxn modelId="{385EABBB-C08E-4C17-B2F0-18541BAF0B02}" type="presOf" srcId="{571BA656-8841-4FFA-B522-7E52C61D2CBD}" destId="{684592D3-6B04-494B-A765-1B5D443CEB8D}" srcOrd="0" destOrd="0" presId="urn:microsoft.com/office/officeart/2005/8/layout/pyramid4"/>
    <dgm:cxn modelId="{66CA7FF1-9646-4569-A94B-CF6AA4DC0107}" srcId="{571BA656-8841-4FFA-B522-7E52C61D2CBD}" destId="{BEC5312F-65A5-4C73-A39A-1A4060C47356}" srcOrd="2" destOrd="0" parTransId="{82AB7E67-1F3E-4CC7-BD0D-1ADACB8A693B}" sibTransId="{587D76A0-4863-458F-89CC-8E47484E56AC}"/>
    <dgm:cxn modelId="{EFDFF198-71A7-4129-8D47-B86E9102C093}" type="presOf" srcId="{B540F875-A116-4EDD-B88E-5702FC72378B}" destId="{684592D3-6B04-494B-A765-1B5D443CEB8D}" srcOrd="0" destOrd="2" presId="urn:microsoft.com/office/officeart/2005/8/layout/pyramid4"/>
    <dgm:cxn modelId="{81E7CDA7-FACF-4F89-B73F-5D6BEC9A60CC}" type="presOf" srcId="{3ED1B245-000E-4644-97CB-F6BB07052C25}" destId="{684592D3-6B04-494B-A765-1B5D443CEB8D}" srcOrd="0" destOrd="1" presId="urn:microsoft.com/office/officeart/2005/8/layout/pyramid4"/>
    <dgm:cxn modelId="{6FD2FED5-8968-4165-96DA-E7483354814E}" type="presOf" srcId="{BEC5312F-65A5-4C73-A39A-1A4060C47356}" destId="{684592D3-6B04-494B-A765-1B5D443CEB8D}" srcOrd="0" destOrd="3" presId="urn:microsoft.com/office/officeart/2005/8/layout/pyramid4"/>
    <dgm:cxn modelId="{90F60F00-40D4-427D-9C61-B1C2201526E7}" srcId="{571BA656-8841-4FFA-B522-7E52C61D2CBD}" destId="{3ED1B245-000E-4644-97CB-F6BB07052C25}" srcOrd="0" destOrd="0" parTransId="{8C780495-8115-4A53-B907-D5FEC89BF8B7}" sibTransId="{18542A8E-8481-4CD0-8AB0-EA4372345A93}"/>
    <dgm:cxn modelId="{0F278197-0FB5-4CA2-9631-CD272CDB5AA3}" type="presOf" srcId="{80FC5A25-0DA7-4018-A75C-4275810BB258}" destId="{C8A19BD5-6583-42FE-B289-1E87645812DC}" srcOrd="0" destOrd="0" presId="urn:microsoft.com/office/officeart/2005/8/layout/pyramid4"/>
    <dgm:cxn modelId="{B79F8F10-4EE3-4EB5-8F11-42D2037C368B}" type="presParOf" srcId="{C8A19BD5-6583-42FE-B289-1E87645812DC}" destId="{684592D3-6B04-494B-A765-1B5D443CEB8D}" srcOrd="0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1246A-A720-462B-9757-D081712C8923}">
      <dsp:nvSpPr>
        <dsp:cNvPr id="0" name=""/>
        <dsp:cNvSpPr/>
      </dsp:nvSpPr>
      <dsp:spPr>
        <a:xfrm>
          <a:off x="3394783" y="393"/>
          <a:ext cx="987297" cy="4936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Central – Coordenação</a:t>
          </a:r>
          <a:endParaRPr lang="pt-BR" sz="900" kern="1200" dirty="0"/>
        </a:p>
      </dsp:txBody>
      <dsp:txXfrm>
        <a:off x="3409241" y="14851"/>
        <a:ext cx="958381" cy="464732"/>
      </dsp:txXfrm>
    </dsp:sp>
    <dsp:sp modelId="{7A978A40-7410-4C2F-B808-5FDBAFBEE041}">
      <dsp:nvSpPr>
        <dsp:cNvPr id="0" name=""/>
        <dsp:cNvSpPr/>
      </dsp:nvSpPr>
      <dsp:spPr>
        <a:xfrm rot="1350000">
          <a:off x="4421940" y="488438"/>
          <a:ext cx="514821" cy="172777"/>
        </a:xfrm>
        <a:prstGeom prst="left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/>
        </a:p>
      </dsp:txBody>
      <dsp:txXfrm>
        <a:off x="4473773" y="522993"/>
        <a:ext cx="411155" cy="103667"/>
      </dsp:txXfrm>
    </dsp:sp>
    <dsp:sp modelId="{50A81D34-E005-43C6-B8EC-8388BF978811}">
      <dsp:nvSpPr>
        <dsp:cNvPr id="0" name=""/>
        <dsp:cNvSpPr/>
      </dsp:nvSpPr>
      <dsp:spPr>
        <a:xfrm>
          <a:off x="4976622" y="655612"/>
          <a:ext cx="987297" cy="4936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Núcleo Financeiro</a:t>
          </a:r>
          <a:endParaRPr lang="pt-BR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700" kern="1200" dirty="0" smtClean="0"/>
            <a:t>Ponto de Apoio</a:t>
          </a:r>
          <a:endParaRPr lang="pt-BR" sz="700" kern="1200" dirty="0"/>
        </a:p>
      </dsp:txBody>
      <dsp:txXfrm>
        <a:off x="4991080" y="670070"/>
        <a:ext cx="958381" cy="464732"/>
      </dsp:txXfrm>
    </dsp:sp>
    <dsp:sp modelId="{1F07E69C-123B-401B-AD05-8374E1DCA985}">
      <dsp:nvSpPr>
        <dsp:cNvPr id="0" name=""/>
        <dsp:cNvSpPr/>
      </dsp:nvSpPr>
      <dsp:spPr>
        <a:xfrm rot="4050000">
          <a:off x="5540469" y="1606968"/>
          <a:ext cx="514821" cy="172777"/>
        </a:xfrm>
        <a:prstGeom prst="left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/>
        </a:p>
      </dsp:txBody>
      <dsp:txXfrm>
        <a:off x="5592302" y="1641523"/>
        <a:ext cx="411155" cy="103667"/>
      </dsp:txXfrm>
    </dsp:sp>
    <dsp:sp modelId="{7874C1E5-FF5E-4F6A-9FE9-6058B30C8C5F}">
      <dsp:nvSpPr>
        <dsp:cNvPr id="0" name=""/>
        <dsp:cNvSpPr/>
      </dsp:nvSpPr>
      <dsp:spPr>
        <a:xfrm>
          <a:off x="5631841" y="2237451"/>
          <a:ext cx="987297" cy="4936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Núcleo Intercâmbio</a:t>
          </a:r>
          <a:endParaRPr lang="pt-BR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700" kern="1200" dirty="0" smtClean="0"/>
            <a:t>Ponto de Apoio</a:t>
          </a:r>
          <a:endParaRPr lang="pt-BR" sz="700" kern="1200" dirty="0"/>
        </a:p>
      </dsp:txBody>
      <dsp:txXfrm>
        <a:off x="5646299" y="2251909"/>
        <a:ext cx="958381" cy="464732"/>
      </dsp:txXfrm>
    </dsp:sp>
    <dsp:sp modelId="{402AE9A3-DCF2-4A3F-9FA8-B61422EFD723}">
      <dsp:nvSpPr>
        <dsp:cNvPr id="0" name=""/>
        <dsp:cNvSpPr/>
      </dsp:nvSpPr>
      <dsp:spPr>
        <a:xfrm rot="6750000">
          <a:off x="5540469" y="3188806"/>
          <a:ext cx="514821" cy="172777"/>
        </a:xfrm>
        <a:prstGeom prst="left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/>
        </a:p>
      </dsp:txBody>
      <dsp:txXfrm rot="10800000">
        <a:off x="5592302" y="3223361"/>
        <a:ext cx="411155" cy="103667"/>
      </dsp:txXfrm>
    </dsp:sp>
    <dsp:sp modelId="{62835F4B-C793-4BF6-8355-91E88CBEBE7A}">
      <dsp:nvSpPr>
        <dsp:cNvPr id="0" name=""/>
        <dsp:cNvSpPr/>
      </dsp:nvSpPr>
      <dsp:spPr>
        <a:xfrm>
          <a:off x="4976622" y="3819290"/>
          <a:ext cx="987297" cy="4936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Núcleo Cooperado</a:t>
          </a:r>
          <a:endParaRPr lang="pt-BR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700" kern="1200" dirty="0" smtClean="0"/>
            <a:t>Ponto de Apoio</a:t>
          </a:r>
          <a:endParaRPr lang="pt-BR" sz="700" kern="1200" dirty="0"/>
        </a:p>
      </dsp:txBody>
      <dsp:txXfrm>
        <a:off x="4991080" y="3833748"/>
        <a:ext cx="958381" cy="464732"/>
      </dsp:txXfrm>
    </dsp:sp>
    <dsp:sp modelId="{FFE2A4F0-5A9D-465E-ADB0-8910E81674F5}">
      <dsp:nvSpPr>
        <dsp:cNvPr id="0" name=""/>
        <dsp:cNvSpPr/>
      </dsp:nvSpPr>
      <dsp:spPr>
        <a:xfrm rot="9450000">
          <a:off x="4421940" y="4307336"/>
          <a:ext cx="514821" cy="172777"/>
        </a:xfrm>
        <a:prstGeom prst="left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/>
        </a:p>
      </dsp:txBody>
      <dsp:txXfrm rot="10800000">
        <a:off x="4473773" y="4341891"/>
        <a:ext cx="411155" cy="103667"/>
      </dsp:txXfrm>
    </dsp:sp>
    <dsp:sp modelId="{6D724BAA-F4C9-4D03-AF18-7479B3D7FBCD}">
      <dsp:nvSpPr>
        <dsp:cNvPr id="0" name=""/>
        <dsp:cNvSpPr/>
      </dsp:nvSpPr>
      <dsp:spPr>
        <a:xfrm>
          <a:off x="3394783" y="4474509"/>
          <a:ext cx="987297" cy="4936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Núcleo Marcação de Consultas</a:t>
          </a:r>
          <a:endParaRPr lang="pt-BR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700" kern="1200" dirty="0" smtClean="0"/>
            <a:t>Ponto de Apoio</a:t>
          </a:r>
          <a:endParaRPr lang="pt-BR" sz="700" kern="1200" dirty="0"/>
        </a:p>
      </dsp:txBody>
      <dsp:txXfrm>
        <a:off x="3409241" y="4488967"/>
        <a:ext cx="958381" cy="464732"/>
      </dsp:txXfrm>
    </dsp:sp>
    <dsp:sp modelId="{AFDCC819-DF4A-4A38-A804-CC87D61A7135}">
      <dsp:nvSpPr>
        <dsp:cNvPr id="0" name=""/>
        <dsp:cNvSpPr/>
      </dsp:nvSpPr>
      <dsp:spPr>
        <a:xfrm rot="12150000">
          <a:off x="2840101" y="4307336"/>
          <a:ext cx="514821" cy="172777"/>
        </a:xfrm>
        <a:prstGeom prst="left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/>
        </a:p>
      </dsp:txBody>
      <dsp:txXfrm rot="10800000">
        <a:off x="2891934" y="4341891"/>
        <a:ext cx="411155" cy="103667"/>
      </dsp:txXfrm>
    </dsp:sp>
    <dsp:sp modelId="{10CC8975-7711-476C-81DD-C5A883718C49}">
      <dsp:nvSpPr>
        <dsp:cNvPr id="0" name=""/>
        <dsp:cNvSpPr/>
      </dsp:nvSpPr>
      <dsp:spPr>
        <a:xfrm>
          <a:off x="1812944" y="3819290"/>
          <a:ext cx="987297" cy="4936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Núcleo Ouvidoria</a:t>
          </a:r>
          <a:endParaRPr lang="pt-BR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700" kern="1200" dirty="0" smtClean="0"/>
            <a:t>Ponto de Apoio</a:t>
          </a:r>
          <a:endParaRPr lang="pt-BR" sz="700" kern="1200" dirty="0"/>
        </a:p>
      </dsp:txBody>
      <dsp:txXfrm>
        <a:off x="1827402" y="3833748"/>
        <a:ext cx="958381" cy="464732"/>
      </dsp:txXfrm>
    </dsp:sp>
    <dsp:sp modelId="{60736CC3-4175-4252-9C04-4A4C3EE5D24F}">
      <dsp:nvSpPr>
        <dsp:cNvPr id="0" name=""/>
        <dsp:cNvSpPr/>
      </dsp:nvSpPr>
      <dsp:spPr>
        <a:xfrm rot="14850000">
          <a:off x="1721572" y="3188806"/>
          <a:ext cx="514821" cy="172777"/>
        </a:xfrm>
        <a:prstGeom prst="left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/>
        </a:p>
      </dsp:txBody>
      <dsp:txXfrm rot="10800000">
        <a:off x="1773405" y="3223361"/>
        <a:ext cx="411155" cy="103667"/>
      </dsp:txXfrm>
    </dsp:sp>
    <dsp:sp modelId="{B2B9FF6F-0054-4AE6-A434-BBC05960FA41}">
      <dsp:nvSpPr>
        <dsp:cNvPr id="0" name=""/>
        <dsp:cNvSpPr/>
      </dsp:nvSpPr>
      <dsp:spPr>
        <a:xfrm>
          <a:off x="1157725" y="2237451"/>
          <a:ext cx="987297" cy="4936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Núcleo Centro de Imagem</a:t>
          </a:r>
          <a:endParaRPr lang="pt-BR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700" kern="1200" dirty="0" smtClean="0"/>
            <a:t>Ponto de Apoio</a:t>
          </a:r>
          <a:endParaRPr lang="pt-BR" sz="700" kern="1200" dirty="0"/>
        </a:p>
      </dsp:txBody>
      <dsp:txXfrm>
        <a:off x="1172183" y="2251909"/>
        <a:ext cx="958381" cy="464732"/>
      </dsp:txXfrm>
    </dsp:sp>
    <dsp:sp modelId="{3F5AAE0B-F279-4A1B-9B14-526F60635B39}">
      <dsp:nvSpPr>
        <dsp:cNvPr id="0" name=""/>
        <dsp:cNvSpPr/>
      </dsp:nvSpPr>
      <dsp:spPr>
        <a:xfrm rot="17550000">
          <a:off x="1721572" y="1606968"/>
          <a:ext cx="514821" cy="172777"/>
        </a:xfrm>
        <a:prstGeom prst="left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/>
        </a:p>
      </dsp:txBody>
      <dsp:txXfrm>
        <a:off x="1773405" y="1641523"/>
        <a:ext cx="411155" cy="103667"/>
      </dsp:txXfrm>
    </dsp:sp>
    <dsp:sp modelId="{4AC2F811-C923-43F8-9529-8CA636CA1078}">
      <dsp:nvSpPr>
        <dsp:cNvPr id="0" name=""/>
        <dsp:cNvSpPr/>
      </dsp:nvSpPr>
      <dsp:spPr>
        <a:xfrm>
          <a:off x="1812944" y="655612"/>
          <a:ext cx="987297" cy="4936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Núcleo de Vendas</a:t>
          </a:r>
          <a:endParaRPr lang="pt-BR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700" kern="1200" dirty="0" smtClean="0"/>
            <a:t>Ponto de Apoio</a:t>
          </a:r>
          <a:endParaRPr lang="pt-BR" sz="700" kern="1200" dirty="0"/>
        </a:p>
      </dsp:txBody>
      <dsp:txXfrm>
        <a:off x="1827402" y="670070"/>
        <a:ext cx="958381" cy="464732"/>
      </dsp:txXfrm>
    </dsp:sp>
    <dsp:sp modelId="{3514B039-0905-4E6A-9BF2-5BA7A1BCF90B}">
      <dsp:nvSpPr>
        <dsp:cNvPr id="0" name=""/>
        <dsp:cNvSpPr/>
      </dsp:nvSpPr>
      <dsp:spPr>
        <a:xfrm rot="20250000">
          <a:off x="2840101" y="488438"/>
          <a:ext cx="514821" cy="172777"/>
        </a:xfrm>
        <a:prstGeom prst="left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/>
        </a:p>
      </dsp:txBody>
      <dsp:txXfrm>
        <a:off x="2891934" y="522993"/>
        <a:ext cx="411155" cy="1036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4592D3-6B04-494B-A765-1B5D443CEB8D}">
      <dsp:nvSpPr>
        <dsp:cNvPr id="0" name=""/>
        <dsp:cNvSpPr/>
      </dsp:nvSpPr>
      <dsp:spPr>
        <a:xfrm>
          <a:off x="2543942" y="1383934"/>
          <a:ext cx="2160259" cy="1872244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Cliente</a:t>
          </a:r>
          <a:endParaRPr lang="pt-BR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Beneficiário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Prestador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Cooperado</a:t>
          </a:r>
          <a:endParaRPr lang="pt-BR" sz="1200" kern="1200" dirty="0"/>
        </a:p>
      </dsp:txBody>
      <dsp:txXfrm>
        <a:off x="3084007" y="2320056"/>
        <a:ext cx="1080129" cy="936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22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12" Type="http://schemas.openxmlformats.org/officeDocument/2006/relationships/image" Target="../media/image21.emf"/><Relationship Id="rId2" Type="http://schemas.openxmlformats.org/officeDocument/2006/relationships/image" Target="../media/image11.emf"/><Relationship Id="rId16" Type="http://schemas.openxmlformats.org/officeDocument/2006/relationships/image" Target="../media/image25.e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11" Type="http://schemas.openxmlformats.org/officeDocument/2006/relationships/image" Target="../media/image20.emf"/><Relationship Id="rId5" Type="http://schemas.openxmlformats.org/officeDocument/2006/relationships/image" Target="../media/image14.emf"/><Relationship Id="rId15" Type="http://schemas.openxmlformats.org/officeDocument/2006/relationships/image" Target="../media/image2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Relationship Id="rId14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22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12" Type="http://schemas.openxmlformats.org/officeDocument/2006/relationships/image" Target="../media/image21.emf"/><Relationship Id="rId17" Type="http://schemas.openxmlformats.org/officeDocument/2006/relationships/image" Target="../media/image36.emf"/><Relationship Id="rId2" Type="http://schemas.openxmlformats.org/officeDocument/2006/relationships/image" Target="../media/image11.emf"/><Relationship Id="rId16" Type="http://schemas.openxmlformats.org/officeDocument/2006/relationships/image" Target="../media/image25.e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11" Type="http://schemas.openxmlformats.org/officeDocument/2006/relationships/image" Target="../media/image20.emf"/><Relationship Id="rId5" Type="http://schemas.openxmlformats.org/officeDocument/2006/relationships/image" Target="../media/image14.emf"/><Relationship Id="rId15" Type="http://schemas.openxmlformats.org/officeDocument/2006/relationships/image" Target="../media/image2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Relationship Id="rId14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71B8D-3F80-4418-898F-90DA83DAFDE9}" type="datetimeFigureOut">
              <a:rPr lang="pt-BR" smtClean="0"/>
              <a:pPr/>
              <a:t>23/02/2018</a:t>
            </a:fld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5158D-2AC7-40CD-BD84-E0AECB5F4D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67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4_2016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Espaço Reservado para Texto 1"/>
          <p:cNvSpPr>
            <a:spLocks noGrp="1"/>
          </p:cNvSpPr>
          <p:nvPr>
            <p:ph type="body" sz="quarter" idx="10" hasCustomPrompt="1"/>
          </p:nvPr>
        </p:nvSpPr>
        <p:spPr>
          <a:xfrm>
            <a:off x="3564111" y="2408387"/>
            <a:ext cx="5112147" cy="5635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8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Título Aqui</a:t>
            </a:r>
            <a:endParaRPr lang="pt-BR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563888" y="2996952"/>
            <a:ext cx="5112147" cy="5635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A3CD39"/>
                </a:solidFill>
              </a:defRPr>
            </a:lvl1pPr>
          </a:lstStyle>
          <a:p>
            <a:r>
              <a:rPr lang="pt-BR" dirty="0" smtClean="0"/>
              <a:t>Subtítulo Aqui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32240" y="5733256"/>
            <a:ext cx="1967178" cy="6986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4_2016-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Espaço Reservado para Texto 1"/>
          <p:cNvSpPr>
            <a:spLocks noGrp="1"/>
          </p:cNvSpPr>
          <p:nvPr>
            <p:ph type="body" sz="quarter" idx="10" hasCustomPrompt="1"/>
          </p:nvPr>
        </p:nvSpPr>
        <p:spPr>
          <a:xfrm>
            <a:off x="3564111" y="692696"/>
            <a:ext cx="5112147" cy="5635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800">
                <a:solidFill>
                  <a:srgbClr val="FFFFFF"/>
                </a:solidFill>
              </a:defRPr>
            </a:lvl1pPr>
          </a:lstStyle>
          <a:p>
            <a:r>
              <a:rPr lang="pt-BR" dirty="0" smtClean="0"/>
              <a:t>Título Aqui</a:t>
            </a: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051720" y="1628800"/>
            <a:ext cx="6696744" cy="41764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DAM.CG PRO"/>
              </a:defRPr>
            </a:lvl1pPr>
          </a:lstStyle>
          <a:p>
            <a:r>
              <a:rPr lang="pt-BR" dirty="0" smtClean="0"/>
              <a:t>Clique para adicionar o texto.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08304" y="5920420"/>
            <a:ext cx="1440160" cy="5114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4_2016-03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Espaço Reservado para Texto 1"/>
          <p:cNvSpPr>
            <a:spLocks noGrp="1"/>
          </p:cNvSpPr>
          <p:nvPr>
            <p:ph type="body" sz="quarter" idx="10" hasCustomPrompt="1"/>
          </p:nvPr>
        </p:nvSpPr>
        <p:spPr>
          <a:xfrm>
            <a:off x="3564111" y="692696"/>
            <a:ext cx="5112147" cy="56356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r">
              <a:buNone/>
              <a:defRPr sz="3800">
                <a:solidFill>
                  <a:srgbClr val="FFFFFF"/>
                </a:solidFill>
              </a:defRPr>
            </a:lvl1pPr>
          </a:lstStyle>
          <a:p>
            <a:r>
              <a:rPr lang="pt-BR" dirty="0" smtClean="0"/>
              <a:t>Título Aqui</a:t>
            </a:r>
            <a:endParaRPr lang="pt-BR" dirty="0"/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051720" y="1628800"/>
            <a:ext cx="6696744" cy="41764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DAM.CG PRO"/>
              </a:defRPr>
            </a:lvl1pPr>
          </a:lstStyle>
          <a:p>
            <a:r>
              <a:rPr lang="pt-BR" dirty="0" smtClean="0"/>
              <a:t>Clique para adicionar o texto.</a:t>
            </a:r>
            <a:endParaRPr lang="pt-BR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08304" y="5920420"/>
            <a:ext cx="1440160" cy="5114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4_2016-0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Espaço Reservado para Texto 1"/>
          <p:cNvSpPr>
            <a:spLocks noGrp="1"/>
          </p:cNvSpPr>
          <p:nvPr>
            <p:ph type="body" sz="quarter" idx="10" hasCustomPrompt="1"/>
          </p:nvPr>
        </p:nvSpPr>
        <p:spPr>
          <a:xfrm>
            <a:off x="3564111" y="692696"/>
            <a:ext cx="5112147" cy="5635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800">
                <a:solidFill>
                  <a:srgbClr val="FFFFFF"/>
                </a:solidFill>
              </a:defRPr>
            </a:lvl1pPr>
          </a:lstStyle>
          <a:p>
            <a:r>
              <a:rPr lang="pt-BR" dirty="0" smtClean="0"/>
              <a:t>Título Aqui</a:t>
            </a:r>
            <a:endParaRPr lang="pt-BR" dirty="0"/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051720" y="1628800"/>
            <a:ext cx="6696744" cy="41764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DAM.CG PRO"/>
              </a:defRPr>
            </a:lvl1pPr>
          </a:lstStyle>
          <a:p>
            <a:r>
              <a:rPr lang="pt-BR" dirty="0" smtClean="0"/>
              <a:t>Clique para adicionar o texto.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08304" y="5920420"/>
            <a:ext cx="1440160" cy="5114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4_2016-05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" r="794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Espaço Reservado para Texto 1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2996952"/>
            <a:ext cx="7200800" cy="5635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Título Aqui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08304" y="5920420"/>
            <a:ext cx="1440160" cy="5114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4_2016-0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Espaço Reservado para Texto 1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2996952"/>
            <a:ext cx="7200800" cy="5635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Título Aqui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08304" y="5920420"/>
            <a:ext cx="1440160" cy="5114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1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2996952"/>
            <a:ext cx="7200800" cy="5635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Título Aqui</a:t>
            </a:r>
            <a:endParaRPr lang="pt-BR" dirty="0"/>
          </a:p>
        </p:txBody>
      </p:sp>
      <p:pic>
        <p:nvPicPr>
          <p:cNvPr id="2" name="Picture 1" descr="PPT_4_2016-07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08304" y="5920420"/>
            <a:ext cx="1440160" cy="5114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4_2016-08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4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5536" y="5949280"/>
            <a:ext cx="1440160" cy="51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23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CAC30DC-1477-403C-85EC-FD442323925B}" type="datetimeFigureOut">
              <a:rPr lang="pt-BR" smtClean="0"/>
              <a:t>23/02/2018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034F72D-A726-477E-96A4-3FD4A8F368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34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2.emf"/><Relationship Id="rId18" Type="http://schemas.openxmlformats.org/officeDocument/2006/relationships/image" Target="../media/image14.emf"/><Relationship Id="rId26" Type="http://schemas.openxmlformats.org/officeDocument/2006/relationships/oleObject" Target="file:///C:\Users\Administrador\Documents\PROJETO%20APRESENTA&#199;&#195;O%20UNIMED\TOPOLOGIA\TOPOLOGIA-%20NOVO%20CALL%20CENTER%20UNIMED(%20COM%20DIVIS&#195;O%20DE%20MATERIAIS).vsd\Drawing\~P&#225;gina-1\Sheet.265" TargetMode="External"/><Relationship Id="rId39" Type="http://schemas.openxmlformats.org/officeDocument/2006/relationships/image" Target="../media/image32.png"/><Relationship Id="rId3" Type="http://schemas.openxmlformats.org/officeDocument/2006/relationships/audio" Target="../media/media1.wav"/><Relationship Id="rId21" Type="http://schemas.openxmlformats.org/officeDocument/2006/relationships/image" Target="../media/image16.emf"/><Relationship Id="rId34" Type="http://schemas.openxmlformats.org/officeDocument/2006/relationships/image" Target="../media/image23.emf"/><Relationship Id="rId42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image" Target="../media/image11.emf"/><Relationship Id="rId17" Type="http://schemas.openxmlformats.org/officeDocument/2006/relationships/oleObject" Target="file:///C:\Users\Administrador\Documents\PROJETO%20APRESENTA&#199;&#195;O%20UNIMED\TOPOLOGIA\TOPOLOGIA-%20NOVO%20CALL%20CENTER%20UNIMED(%20COM%20DIVIS&#195;O%20DE%20MATERIAIS).vsd\Drawing\~P&#225;gina-1\Sheet.20" TargetMode="External"/><Relationship Id="rId25" Type="http://schemas.openxmlformats.org/officeDocument/2006/relationships/image" Target="../media/image18.emf"/><Relationship Id="rId33" Type="http://schemas.openxmlformats.org/officeDocument/2006/relationships/image" Target="../media/image22.emf"/><Relationship Id="rId38" Type="http://schemas.openxmlformats.org/officeDocument/2006/relationships/image" Target="../media/image25.emf"/><Relationship Id="rId2" Type="http://schemas.microsoft.com/office/2007/relationships/media" Target="../media/media1.wav"/><Relationship Id="rId16" Type="http://schemas.openxmlformats.org/officeDocument/2006/relationships/image" Target="../media/image30.gif"/><Relationship Id="rId20" Type="http://schemas.openxmlformats.org/officeDocument/2006/relationships/oleObject" Target="file:///C:\Users\Administrador\Documents\PROJETO%20APRESENTA&#199;&#195;O%20UNIMED\TOPOLOGIA\TOPOLOGIA-%20NOVO%20CALL%20CENTER%20UNIMED(%20COM%20DIVIS&#195;O%20DE%20MATERIAIS).vsd\Drawing\~P&#225;gina-1\Sheet.19" TargetMode="External"/><Relationship Id="rId29" Type="http://schemas.openxmlformats.org/officeDocument/2006/relationships/image" Target="../media/image20.emf"/><Relationship Id="rId41" Type="http://schemas.openxmlformats.org/officeDocument/2006/relationships/image" Target="../media/image34.gi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7.png"/><Relationship Id="rId11" Type="http://schemas.openxmlformats.org/officeDocument/2006/relationships/oleObject" Target="file:///C:\Users\Administrador\Documents\PROJETO%20APRESENTA&#199;&#195;O%20UNIMED\TOPOLOGIA\TOPOLOGIA-%20NOVO%20CALL%20CENTER%20UNIMED(%20COM%20DIVIS&#195;O%20DE%20MATERIAIS).vsd\Drawing\~P&#225;gina-1\Sheet.65" TargetMode="External"/><Relationship Id="rId24" Type="http://schemas.openxmlformats.org/officeDocument/2006/relationships/oleObject" Target="file:///C:\Users\Administrador\Documents\PROJETO%20APRESENTA&#199;&#195;O%20UNIMED\TOPOLOGIA\TOPOLOGIA-%20NOVO%20CALL%20CENTER%20UNIMED(%20COM%20DIVIS&#195;O%20DE%20MATERIAIS).vsd\Drawing\~P&#225;gina-1\Sheet.266" TargetMode="External"/><Relationship Id="rId32" Type="http://schemas.openxmlformats.org/officeDocument/2006/relationships/oleObject" Target="file:///C:\Users\Administrador\Documents\PROJETO%20APRESENTA&#199;&#195;O%20UNIMED\TOPOLOGIA\TOPOLOGIA-%20NOVO%20CALL%20CENTER%20UNIMED(%20COM%20DIVIS&#195;O%20DE%20MATERIAIS).vsd\Drawing\~P&#225;gina-1\Sheet.233" TargetMode="External"/><Relationship Id="rId37" Type="http://schemas.openxmlformats.org/officeDocument/2006/relationships/oleObject" Target="file:///C:\Users\Administrador\Documents\PROJETO%20APRESENTA&#199;&#195;O%20UNIMED\TOPOLOGIA\TOPOLOGIA-%20NOVO%20CALL%20CENTER%20UNIMED(%20COM%20DIVIS&#195;O%20DE%20MATERIAIS).vsd\Drawing\~P&#225;gina-1\Sheet.25" TargetMode="External"/><Relationship Id="rId40" Type="http://schemas.openxmlformats.org/officeDocument/2006/relationships/image" Target="../media/image33.gif"/><Relationship Id="rId5" Type="http://schemas.openxmlformats.org/officeDocument/2006/relationships/image" Target="../media/image26.gif"/><Relationship Id="rId15" Type="http://schemas.openxmlformats.org/officeDocument/2006/relationships/image" Target="../media/image13.emf"/><Relationship Id="rId23" Type="http://schemas.openxmlformats.org/officeDocument/2006/relationships/image" Target="../media/image31.png"/><Relationship Id="rId28" Type="http://schemas.openxmlformats.org/officeDocument/2006/relationships/oleObject" Target="file:///C:\Users\Administrador\Documents\PROJETO%20APRESENTA&#199;&#195;O%20UNIMED\TOPOLOGIA\TOPOLOGIA-%20NOVO%20CALL%20CENTER%20UNIMED(%20COM%20DIVIS&#195;O%20DE%20MATERIAIS).vsd\Drawing\~P&#225;gina-1\Sheet.200" TargetMode="External"/><Relationship Id="rId36" Type="http://schemas.openxmlformats.org/officeDocument/2006/relationships/image" Target="../media/image24.emf"/><Relationship Id="rId10" Type="http://schemas.openxmlformats.org/officeDocument/2006/relationships/image" Target="../media/image10.emf"/><Relationship Id="rId19" Type="http://schemas.openxmlformats.org/officeDocument/2006/relationships/image" Target="../media/image15.emf"/><Relationship Id="rId31" Type="http://schemas.openxmlformats.org/officeDocument/2006/relationships/image" Target="../media/image21.emf"/><Relationship Id="rId4" Type="http://schemas.openxmlformats.org/officeDocument/2006/relationships/slideLayout" Target="../slideLayouts/slideLayout9.xml"/><Relationship Id="rId9" Type="http://schemas.openxmlformats.org/officeDocument/2006/relationships/oleObject" Target="file:///C:\Users\Administrador\Documents\PROJETO%20APRESENTA&#199;&#195;O%20UNIMED\TOPOLOGIA\TOPOLOGIA-%20NOVO%20CALL%20CENTER%20UNIMED(%20COM%20DIVIS&#195;O%20DE%20MATERIAIS).vsd\Drawing\~P&#225;gina-1\Sheet.11" TargetMode="External"/><Relationship Id="rId14" Type="http://schemas.openxmlformats.org/officeDocument/2006/relationships/oleObject" Target="file:///C:\Users\Administrador\Documents\PROJETO%20APRESENTA&#199;&#195;O%20UNIMED\TOPOLOGIA\TOPOLOGIA-%20NOVO%20CALL%20CENTER%20UNIMED(%20COM%20DIVIS&#195;O%20DE%20MATERIAIS).vsd\Drawing\~P&#225;gina-1\Sheet.17" TargetMode="External"/><Relationship Id="rId22" Type="http://schemas.openxmlformats.org/officeDocument/2006/relationships/image" Target="../media/image17.emf"/><Relationship Id="rId27" Type="http://schemas.openxmlformats.org/officeDocument/2006/relationships/image" Target="../media/image19.emf"/><Relationship Id="rId30" Type="http://schemas.openxmlformats.org/officeDocument/2006/relationships/oleObject" Target="file:///C:\Users\Administrador\Documents\PROJETO%20APRESENTA&#199;&#195;O%20UNIMED\TOPOLOGIA\TOPOLOGIA-%20NOVO%20CALL%20CENTER%20UNIMED(%20COM%20DIVIS&#195;O%20DE%20MATERIAIS).vsd\Drawing\~P&#225;gina-1\Sheet.201" TargetMode="External"/><Relationship Id="rId35" Type="http://schemas.openxmlformats.org/officeDocument/2006/relationships/oleObject" Target="file:///C:\Users\Administrador\Documents\PROJETO%20APRESENTA&#199;&#195;O%20UNIMED\TOPOLOGIA\TOPOLOGIA-%20NOVO%20CALL%20CENTER%20UNIMED(%20COM%20DIVIS&#195;O%20DE%20MATERIAIS).vsd\Drawing\~P&#225;gina-1\Sheet.159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image" Target="../media/image13.emf"/><Relationship Id="rId18" Type="http://schemas.openxmlformats.org/officeDocument/2006/relationships/image" Target="../media/image16.emf"/><Relationship Id="rId26" Type="http://schemas.openxmlformats.org/officeDocument/2006/relationships/image" Target="../media/image20.emf"/><Relationship Id="rId39" Type="http://schemas.openxmlformats.org/officeDocument/2006/relationships/image" Target="../media/image26.gif"/><Relationship Id="rId3" Type="http://schemas.openxmlformats.org/officeDocument/2006/relationships/image" Target="../media/image27.png"/><Relationship Id="rId21" Type="http://schemas.openxmlformats.org/officeDocument/2006/relationships/oleObject" Target="file:///C:\Users\Administrador\Documents\PROJETO%20APRESENTA&#199;&#195;O%20UNIMED\TOPOLOGIA\TOPOLOGIA-%20NOVO%20CALL%20CENTER%20UNIMED(%20COM%20DIVIS&#195;O%20DE%20MATERIAIS).vsd\Drawing\~P&#225;gina-1\Sheet.266" TargetMode="External"/><Relationship Id="rId34" Type="http://schemas.openxmlformats.org/officeDocument/2006/relationships/oleObject" Target="file:///C:\Users\Administrador\Documents\PROJETO%20APRESENTA&#199;&#195;O%20UNIMED\TOPOLOGIA\TOPOLOGIA-%20NOVO%20CALL%20CENTER%20UNIMED(%20COM%20DIVIS&#195;O%20DE%20MATERIAIS).vsd\Drawing\~P&#225;gina-1\Sheet.25" TargetMode="External"/><Relationship Id="rId7" Type="http://schemas.openxmlformats.org/officeDocument/2006/relationships/oleObject" Target="file:///C:\Users\Administrador\Documents\PROJETO%20APRESENTA&#199;&#195;O%20UNIMED\TOPOLOGIA\TOPOLOGIA-%20NOVO%20CALL%20CENTER%20UNIMED(%20COM%20DIVIS&#195;O%20DE%20MATERIAIS).vsd\Drawing\~P&#225;gina-1\Sheet.11" TargetMode="External"/><Relationship Id="rId12" Type="http://schemas.openxmlformats.org/officeDocument/2006/relationships/oleObject" Target="file:///C:\Users\Administrador\Documents\PROJETO%20APRESENTA&#199;&#195;O%20UNIMED\TOPOLOGIA\TOPOLOGIA-%20NOVO%20CALL%20CENTER%20UNIMED(%20COM%20DIVIS&#195;O%20DE%20MATERIAIS).vsd\Drawing\~P&#225;gina-1\Sheet.17" TargetMode="External"/><Relationship Id="rId17" Type="http://schemas.openxmlformats.org/officeDocument/2006/relationships/oleObject" Target="file:///C:\Users\Administrador\Documents\PROJETO%20APRESENTA&#199;&#195;O%20UNIMED\TOPOLOGIA\TOPOLOGIA-%20NOVO%20CALL%20CENTER%20UNIMED(%20COM%20DIVIS&#195;O%20DE%20MATERIAIS).vsd\Drawing\~P&#225;gina-1\Sheet.19" TargetMode="External"/><Relationship Id="rId25" Type="http://schemas.openxmlformats.org/officeDocument/2006/relationships/oleObject" Target="file:///C:\Users\Administrador\Documents\PROJETO%20APRESENTA&#199;&#195;O%20UNIMED\TOPOLOGIA\TOPOLOGIA-%20NOVO%20CALL%20CENTER%20UNIMED(%20COM%20DIVIS&#195;O%20DE%20MATERIAIS).vsd\Drawing\~P&#225;gina-1\Sheet.200" TargetMode="External"/><Relationship Id="rId33" Type="http://schemas.openxmlformats.org/officeDocument/2006/relationships/image" Target="../media/image24.emf"/><Relationship Id="rId38" Type="http://schemas.openxmlformats.org/officeDocument/2006/relationships/image" Target="../media/image37.png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15.emf"/><Relationship Id="rId20" Type="http://schemas.openxmlformats.org/officeDocument/2006/relationships/image" Target="../media/image30.gif"/><Relationship Id="rId29" Type="http://schemas.openxmlformats.org/officeDocument/2006/relationships/oleObject" Target="file:///C:\Users\Administrador\Documents\PROJETO%20APRESENTA&#199;&#195;O%20UNIMED\TOPOLOGIA\TOPOLOGIA-%20NOVO%20CALL%20CENTER%20UNIMED(%20COM%20DIVIS&#195;O%20DE%20MATERIAIS).vsd\Drawing\~P&#225;gina-1\Sheet.233" TargetMode="External"/><Relationship Id="rId41" Type="http://schemas.openxmlformats.org/officeDocument/2006/relationships/image" Target="../media/image34.gi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9.png"/><Relationship Id="rId11" Type="http://schemas.openxmlformats.org/officeDocument/2006/relationships/image" Target="../media/image12.emf"/><Relationship Id="rId24" Type="http://schemas.openxmlformats.org/officeDocument/2006/relationships/image" Target="../media/image19.emf"/><Relationship Id="rId32" Type="http://schemas.openxmlformats.org/officeDocument/2006/relationships/oleObject" Target="file:///C:\Users\Administrador\Documents\PROJETO%20APRESENTA&#199;&#195;O%20UNIMED\TOPOLOGIA\TOPOLOGIA-%20NOVO%20CALL%20CENTER%20UNIMED(%20COM%20DIVIS&#195;O%20DE%20MATERIAIS).vsd\Drawing\~P&#225;gina-1\Sheet.159" TargetMode="External"/><Relationship Id="rId37" Type="http://schemas.openxmlformats.org/officeDocument/2006/relationships/image" Target="../media/image36.emf"/><Relationship Id="rId40" Type="http://schemas.openxmlformats.org/officeDocument/2006/relationships/image" Target="../media/image33.gif"/><Relationship Id="rId5" Type="http://schemas.openxmlformats.org/officeDocument/2006/relationships/image" Target="../media/image28.png"/><Relationship Id="rId15" Type="http://schemas.openxmlformats.org/officeDocument/2006/relationships/image" Target="../media/image14.emf"/><Relationship Id="rId23" Type="http://schemas.openxmlformats.org/officeDocument/2006/relationships/oleObject" Target="file:///C:\Users\Administrador\Documents\PROJETO%20APRESENTA&#199;&#195;O%20UNIMED\TOPOLOGIA\TOPOLOGIA-%20NOVO%20CALL%20CENTER%20UNIMED(%20COM%20DIVIS&#195;O%20DE%20MATERIAIS).vsd\Drawing\~P&#225;gina-1\Sheet.265" TargetMode="External"/><Relationship Id="rId28" Type="http://schemas.openxmlformats.org/officeDocument/2006/relationships/image" Target="../media/image21.emf"/><Relationship Id="rId36" Type="http://schemas.openxmlformats.org/officeDocument/2006/relationships/image" Target="../media/image32.png"/><Relationship Id="rId10" Type="http://schemas.openxmlformats.org/officeDocument/2006/relationships/image" Target="../media/image11.emf"/><Relationship Id="rId19" Type="http://schemas.openxmlformats.org/officeDocument/2006/relationships/image" Target="../media/image17.emf"/><Relationship Id="rId31" Type="http://schemas.openxmlformats.org/officeDocument/2006/relationships/image" Target="../media/image23.emf"/><Relationship Id="rId4" Type="http://schemas.openxmlformats.org/officeDocument/2006/relationships/image" Target="../media/image31.png"/><Relationship Id="rId9" Type="http://schemas.openxmlformats.org/officeDocument/2006/relationships/oleObject" Target="file:///C:\Users\Administrador\Documents\PROJETO%20APRESENTA&#199;&#195;O%20UNIMED\TOPOLOGIA\TOPOLOGIA-%20NOVO%20CALL%20CENTER%20UNIMED(%20COM%20DIVIS&#195;O%20DE%20MATERIAIS).vsd\Drawing\~P&#225;gina-1\Sheet.65" TargetMode="External"/><Relationship Id="rId14" Type="http://schemas.openxmlformats.org/officeDocument/2006/relationships/oleObject" Target="file:///C:\Users\Administrador\Documents\PROJETO%20APRESENTA&#199;&#195;O%20UNIMED\TOPOLOGIA\TOPOLOGIA-%20NOVO%20CALL%20CENTER%20UNIMED(%20COM%20DIVIS&#195;O%20DE%20MATERIAIS).vsd\Drawing\~P&#225;gina-1\Sheet.20" TargetMode="External"/><Relationship Id="rId22" Type="http://schemas.openxmlformats.org/officeDocument/2006/relationships/image" Target="../media/image18.emf"/><Relationship Id="rId27" Type="http://schemas.openxmlformats.org/officeDocument/2006/relationships/oleObject" Target="file:///C:\Users\Administrador\Documents\PROJETO%20APRESENTA&#199;&#195;O%20UNIMED\TOPOLOGIA\TOPOLOGIA-%20NOVO%20CALL%20CENTER%20UNIMED(%20COM%20DIVIS&#195;O%20DE%20MATERIAIS).vsd\Drawing\~P&#225;gina-1\Sheet.201" TargetMode="External"/><Relationship Id="rId30" Type="http://schemas.openxmlformats.org/officeDocument/2006/relationships/image" Target="../media/image22.emf"/><Relationship Id="rId35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64111" y="2361381"/>
            <a:ext cx="5112147" cy="563563"/>
          </a:xfrm>
        </p:spPr>
        <p:txBody>
          <a:bodyPr/>
          <a:lstStyle/>
          <a:p>
            <a:r>
              <a:rPr lang="en-US" dirty="0" smtClean="0"/>
              <a:t>Call Center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Proativo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115616" y="2996952"/>
            <a:ext cx="7200800" cy="5635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Obrigado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857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2337436" y="5536616"/>
            <a:ext cx="3871262" cy="10994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/>
          </a:p>
        </p:txBody>
      </p:sp>
      <p:pic>
        <p:nvPicPr>
          <p:cNvPr id="234" name="Imagem 2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45779" y="5793381"/>
            <a:ext cx="520152" cy="76037"/>
          </a:xfrm>
          <a:prstGeom prst="rect">
            <a:avLst/>
          </a:prstGeom>
        </p:spPr>
      </p:pic>
      <p:pic>
        <p:nvPicPr>
          <p:cNvPr id="233" name="Imagem 2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48209" y="5727229"/>
            <a:ext cx="520152" cy="76037"/>
          </a:xfrm>
          <a:prstGeom prst="rect">
            <a:avLst/>
          </a:prstGeom>
        </p:spPr>
      </p:pic>
      <p:pic>
        <p:nvPicPr>
          <p:cNvPr id="944" name="Imagem 9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0" y="57150"/>
            <a:ext cx="1033532" cy="862654"/>
          </a:xfrm>
          <a:prstGeom prst="rect">
            <a:avLst/>
          </a:prstGeom>
        </p:spPr>
      </p:pic>
      <p:sp>
        <p:nvSpPr>
          <p:cNvPr id="86" name="Nuvem 85"/>
          <p:cNvSpPr/>
          <p:nvPr/>
        </p:nvSpPr>
        <p:spPr>
          <a:xfrm>
            <a:off x="4018218" y="4292714"/>
            <a:ext cx="1168669" cy="932738"/>
          </a:xfrm>
          <a:prstGeom prst="cloud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WAN UNIMED</a:t>
            </a:r>
            <a:endParaRPr lang="pt-BR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87" name="Conector reto 86"/>
          <p:cNvCxnSpPr>
            <a:stCxn id="85" idx="6"/>
            <a:endCxn id="86" idx="2"/>
          </p:cNvCxnSpPr>
          <p:nvPr/>
        </p:nvCxnSpPr>
        <p:spPr>
          <a:xfrm>
            <a:off x="1952865" y="4756083"/>
            <a:ext cx="2068978" cy="30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lipse 84"/>
          <p:cNvSpPr/>
          <p:nvPr/>
        </p:nvSpPr>
        <p:spPr>
          <a:xfrm>
            <a:off x="260952" y="3695299"/>
            <a:ext cx="1691914" cy="2121569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Conector angulado 1180"/>
          <p:cNvCxnSpPr>
            <a:stCxn id="89" idx="2"/>
            <a:endCxn id="90" idx="0"/>
          </p:cNvCxnSpPr>
          <p:nvPr/>
        </p:nvCxnSpPr>
        <p:spPr>
          <a:xfrm flipH="1">
            <a:off x="1116687" y="4434624"/>
            <a:ext cx="713" cy="41935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9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78" y="4082468"/>
            <a:ext cx="807444" cy="35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89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11" y="4853975"/>
            <a:ext cx="474551" cy="628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1" name="Objeto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845952"/>
              </p:ext>
            </p:extLst>
          </p:nvPr>
        </p:nvGraphicFramePr>
        <p:xfrm>
          <a:off x="404592" y="5002851"/>
          <a:ext cx="458140" cy="177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" name="Visio" r:id="rId9" imgW="693748" imgH="200021" progId="Visio.Drawing.11">
                  <p:link updateAutomatic="1"/>
                </p:oleObj>
              </mc:Choice>
              <mc:Fallback>
                <p:oleObj name="Visio" r:id="rId9" imgW="693748" imgH="200021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4592" y="5002851"/>
                        <a:ext cx="458140" cy="177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to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969338"/>
              </p:ext>
            </p:extLst>
          </p:nvPr>
        </p:nvGraphicFramePr>
        <p:xfrm>
          <a:off x="759004" y="4520482"/>
          <a:ext cx="331331" cy="216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1" name="Visio" r:id="rId11" imgW="411660" imgH="200021" progId="Visio.Drawing.11">
                  <p:link updateAutomatic="1"/>
                </p:oleObj>
              </mc:Choice>
              <mc:Fallback>
                <p:oleObj name="Visio" r:id="rId11" imgW="411660" imgH="200021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9004" y="4520482"/>
                        <a:ext cx="331331" cy="216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Nuvem 92"/>
          <p:cNvSpPr/>
          <p:nvPr/>
        </p:nvSpPr>
        <p:spPr>
          <a:xfrm>
            <a:off x="508782" y="2177421"/>
            <a:ext cx="1204083" cy="778237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3212-2800</a:t>
            </a:r>
          </a:p>
          <a:p>
            <a:pPr algn="ctr"/>
            <a:r>
              <a:rPr lang="en-US" sz="1200" b="1" dirty="0" smtClean="0"/>
              <a:t>2 E1</a:t>
            </a:r>
            <a:endParaRPr lang="pt-BR" sz="1200" b="1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458786" y="1888803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HUPL</a:t>
            </a:r>
            <a:endParaRPr lang="pt-BR" sz="1600" b="1" dirty="0"/>
          </a:p>
        </p:txBody>
      </p:sp>
      <p:cxnSp>
        <p:nvCxnSpPr>
          <p:cNvPr id="95" name="Conector reto 94"/>
          <p:cNvCxnSpPr>
            <a:stCxn id="93" idx="1"/>
            <a:endCxn id="89" idx="0"/>
          </p:cNvCxnSpPr>
          <p:nvPr/>
        </p:nvCxnSpPr>
        <p:spPr>
          <a:xfrm>
            <a:off x="1110824" y="2954828"/>
            <a:ext cx="6576" cy="112764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Objeto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128693"/>
              </p:ext>
            </p:extLst>
          </p:nvPr>
        </p:nvGraphicFramePr>
        <p:xfrm>
          <a:off x="1167423" y="3359923"/>
          <a:ext cx="314515" cy="205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2" name="Visio" r:id="rId11" imgW="411660" imgH="200021" progId="Visio.Drawing.11">
                  <p:link updateAutomatic="1"/>
                </p:oleObj>
              </mc:Choice>
              <mc:Fallback>
                <p:oleObj name="Visio" r:id="rId11" imgW="411660" imgH="200021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7423" y="3359923"/>
                        <a:ext cx="314515" cy="2056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Objeto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667162"/>
              </p:ext>
            </p:extLst>
          </p:nvPr>
        </p:nvGraphicFramePr>
        <p:xfrm>
          <a:off x="524091" y="3947353"/>
          <a:ext cx="549228" cy="140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" name="Visio" r:id="rId14" imgW="777430" imgH="165739" progId="Visio.Drawing.11">
                  <p:link updateAutomatic="1"/>
                </p:oleObj>
              </mc:Choice>
              <mc:Fallback>
                <p:oleObj name="Visio" r:id="rId14" imgW="777430" imgH="165739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24091" y="3947353"/>
                        <a:ext cx="549228" cy="140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CaixaDeTexto 97"/>
          <p:cNvSpPr txBox="1"/>
          <p:nvPr/>
        </p:nvSpPr>
        <p:spPr>
          <a:xfrm>
            <a:off x="1183074" y="164277"/>
            <a:ext cx="3012304" cy="16158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tx1"/>
                </a:solidFill>
              </a:rPr>
              <a:t>URA</a:t>
            </a:r>
          </a:p>
          <a:p>
            <a:r>
              <a:rPr lang="pt-BR" sz="1100" dirty="0"/>
              <a:t>Bem vindo a Unimed</a:t>
            </a:r>
          </a:p>
          <a:p>
            <a:r>
              <a:rPr lang="pt-BR" sz="1100" dirty="0"/>
              <a:t>Para tratar assuntos relacionados a:</a:t>
            </a:r>
          </a:p>
          <a:p>
            <a:r>
              <a:rPr lang="pt-BR" sz="1100" dirty="0"/>
              <a:t>Opção 1,  Opção 2,  Opção 3, Opção 4, </a:t>
            </a:r>
          </a:p>
          <a:p>
            <a:r>
              <a:rPr lang="pt-BR" sz="1100" dirty="0"/>
              <a:t>ou aguarde atendimento.</a:t>
            </a:r>
          </a:p>
          <a:p>
            <a:r>
              <a:rPr lang="pt-BR" sz="1100" dirty="0"/>
              <a:t>Favor anote o numero do seu protocolo de atendimento: ...</a:t>
            </a:r>
          </a:p>
          <a:p>
            <a:r>
              <a:rPr lang="pt-BR" sz="1100" dirty="0"/>
              <a:t>Para sua segurança esta ligação poderá estar sendo gravada.  </a:t>
            </a:r>
          </a:p>
        </p:txBody>
      </p:sp>
      <p:cxnSp>
        <p:nvCxnSpPr>
          <p:cNvPr id="99" name="Conector de seta reta 98"/>
          <p:cNvCxnSpPr>
            <a:stCxn id="98" idx="1"/>
            <a:endCxn id="93" idx="3"/>
          </p:cNvCxnSpPr>
          <p:nvPr/>
        </p:nvCxnSpPr>
        <p:spPr>
          <a:xfrm rot="10800000" flipV="1">
            <a:off x="1110824" y="972191"/>
            <a:ext cx="72250" cy="1249726"/>
          </a:xfrm>
          <a:prstGeom prst="bentConnector2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Agrupar 20"/>
          <p:cNvGrpSpPr/>
          <p:nvPr/>
        </p:nvGrpSpPr>
        <p:grpSpPr>
          <a:xfrm>
            <a:off x="4558133" y="5734048"/>
            <a:ext cx="730428" cy="720000"/>
            <a:chOff x="3965416" y="3906936"/>
            <a:chExt cx="865185" cy="722303"/>
          </a:xfrm>
        </p:grpSpPr>
        <p:sp>
          <p:nvSpPr>
            <p:cNvPr id="100" name="Retângulo 99"/>
            <p:cNvSpPr/>
            <p:nvPr/>
          </p:nvSpPr>
          <p:spPr>
            <a:xfrm>
              <a:off x="4041182" y="3906936"/>
              <a:ext cx="716933" cy="7223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800" b="1"/>
            </a:p>
          </p:txBody>
        </p:sp>
        <p:pic>
          <p:nvPicPr>
            <p:cNvPr id="105" name="Imagem 104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5776" y="4223199"/>
              <a:ext cx="405902" cy="361152"/>
            </a:xfrm>
            <a:prstGeom prst="rect">
              <a:avLst/>
            </a:prstGeom>
          </p:spPr>
        </p:pic>
        <p:sp>
          <p:nvSpPr>
            <p:cNvPr id="111" name="CaixaDeTexto 110"/>
            <p:cNvSpPr txBox="1"/>
            <p:nvPr/>
          </p:nvSpPr>
          <p:spPr>
            <a:xfrm>
              <a:off x="3965416" y="3912646"/>
              <a:ext cx="865185" cy="370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b="1" dirty="0" smtClean="0"/>
                <a:t>Financeiro</a:t>
              </a:r>
            </a:p>
          </p:txBody>
        </p:sp>
      </p:grpSp>
      <p:grpSp>
        <p:nvGrpSpPr>
          <p:cNvPr id="20" name="Agrupar 19"/>
          <p:cNvGrpSpPr/>
          <p:nvPr/>
        </p:nvGrpSpPr>
        <p:grpSpPr>
          <a:xfrm>
            <a:off x="3851506" y="5724521"/>
            <a:ext cx="730428" cy="720003"/>
            <a:chOff x="3114744" y="3908211"/>
            <a:chExt cx="967273" cy="732449"/>
          </a:xfrm>
        </p:grpSpPr>
        <p:sp>
          <p:nvSpPr>
            <p:cNvPr id="103" name="Retângulo 102"/>
            <p:cNvSpPr/>
            <p:nvPr/>
          </p:nvSpPr>
          <p:spPr>
            <a:xfrm>
              <a:off x="3187731" y="3908211"/>
              <a:ext cx="813246" cy="7324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800" b="1"/>
            </a:p>
          </p:txBody>
        </p:sp>
        <p:pic>
          <p:nvPicPr>
            <p:cNvPr id="104" name="Imagem 10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2579" y="4237196"/>
              <a:ext cx="411603" cy="366223"/>
            </a:xfrm>
            <a:prstGeom prst="rect">
              <a:avLst/>
            </a:prstGeom>
          </p:spPr>
        </p:pic>
        <p:sp>
          <p:nvSpPr>
            <p:cNvPr id="110" name="CaixaDeTexto 109"/>
            <p:cNvSpPr txBox="1"/>
            <p:nvPr/>
          </p:nvSpPr>
          <p:spPr>
            <a:xfrm>
              <a:off x="3114744" y="3908214"/>
              <a:ext cx="967273" cy="516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b="1" dirty="0" smtClean="0"/>
                <a:t>Relacionamento Prestador</a:t>
              </a:r>
              <a:endParaRPr lang="pt-BR" sz="900" b="1" dirty="0"/>
            </a:p>
          </p:txBody>
        </p:sp>
      </p:grpSp>
      <p:grpSp>
        <p:nvGrpSpPr>
          <p:cNvPr id="19" name="Agrupar 18"/>
          <p:cNvGrpSpPr/>
          <p:nvPr/>
        </p:nvGrpSpPr>
        <p:grpSpPr>
          <a:xfrm>
            <a:off x="3144878" y="5724522"/>
            <a:ext cx="730428" cy="720003"/>
            <a:chOff x="2280042" y="3883407"/>
            <a:chExt cx="865185" cy="745832"/>
          </a:xfrm>
        </p:grpSpPr>
        <p:sp>
          <p:nvSpPr>
            <p:cNvPr id="101" name="Retângulo 100"/>
            <p:cNvSpPr/>
            <p:nvPr/>
          </p:nvSpPr>
          <p:spPr>
            <a:xfrm>
              <a:off x="2363039" y="3883407"/>
              <a:ext cx="706526" cy="745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800" b="1"/>
            </a:p>
          </p:txBody>
        </p:sp>
        <p:pic>
          <p:nvPicPr>
            <p:cNvPr id="102" name="Imagem 101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669" y="4204214"/>
              <a:ext cx="419118" cy="372915"/>
            </a:xfrm>
            <a:prstGeom prst="rect">
              <a:avLst/>
            </a:prstGeom>
          </p:spPr>
        </p:pic>
        <p:sp>
          <p:nvSpPr>
            <p:cNvPr id="109" name="CaixaDeTexto 108"/>
            <p:cNvSpPr txBox="1"/>
            <p:nvPr/>
          </p:nvSpPr>
          <p:spPr>
            <a:xfrm>
              <a:off x="2280042" y="3883410"/>
              <a:ext cx="865185" cy="239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b="1" dirty="0" smtClean="0"/>
                <a:t>Ouvidoria</a:t>
              </a:r>
              <a:endParaRPr lang="pt-BR" sz="900" b="1" dirty="0"/>
            </a:p>
          </p:txBody>
        </p:sp>
      </p:grpSp>
      <p:cxnSp>
        <p:nvCxnSpPr>
          <p:cNvPr id="138" name="Conector reto 137"/>
          <p:cNvCxnSpPr>
            <a:stCxn id="115" idx="2"/>
            <a:endCxn id="86" idx="0"/>
          </p:cNvCxnSpPr>
          <p:nvPr/>
        </p:nvCxnSpPr>
        <p:spPr>
          <a:xfrm flipH="1">
            <a:off x="5185913" y="4740477"/>
            <a:ext cx="916423" cy="1860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to 138"/>
          <p:cNvCxnSpPr>
            <a:stCxn id="142" idx="2"/>
            <a:endCxn id="86" idx="3"/>
          </p:cNvCxnSpPr>
          <p:nvPr/>
        </p:nvCxnSpPr>
        <p:spPr>
          <a:xfrm>
            <a:off x="4599099" y="3054878"/>
            <a:ext cx="3454" cy="74506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Agrupar 43"/>
          <p:cNvGrpSpPr/>
          <p:nvPr/>
        </p:nvGrpSpPr>
        <p:grpSpPr>
          <a:xfrm>
            <a:off x="2229488" y="188298"/>
            <a:ext cx="5377122" cy="4157747"/>
            <a:chOff x="1263625" y="-5543"/>
            <a:chExt cx="7169496" cy="4157747"/>
          </a:xfrm>
        </p:grpSpPr>
        <p:sp>
          <p:nvSpPr>
            <p:cNvPr id="135" name="Elipse 134"/>
            <p:cNvSpPr/>
            <p:nvPr/>
          </p:nvSpPr>
          <p:spPr>
            <a:xfrm>
              <a:off x="3287041" y="1728332"/>
              <a:ext cx="2265043" cy="2230667"/>
            </a:xfrm>
            <a:prstGeom prst="ellipse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6" name="Conector angulado 900"/>
            <p:cNvCxnSpPr>
              <a:stCxn id="143" idx="2"/>
              <a:endCxn id="86" idx="3"/>
            </p:cNvCxnSpPr>
            <p:nvPr/>
          </p:nvCxnSpPr>
          <p:spPr>
            <a:xfrm>
              <a:off x="4423107" y="2503838"/>
              <a:ext cx="4605" cy="164836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2" name="Picture 89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6740" y="2985795"/>
              <a:ext cx="632734" cy="628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" name="Picture 89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4811" y="2151682"/>
              <a:ext cx="1076592" cy="352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4" name="Nuvem 143"/>
            <p:cNvSpPr/>
            <p:nvPr/>
          </p:nvSpPr>
          <p:spPr>
            <a:xfrm>
              <a:off x="1263625" y="1945673"/>
              <a:ext cx="1605444" cy="778237"/>
            </a:xfrm>
            <a:prstGeom prst="clou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3212-2000</a:t>
              </a:r>
            </a:p>
            <a:p>
              <a:pPr algn="ctr"/>
              <a:r>
                <a:rPr lang="en-US" sz="1200" b="1" dirty="0" smtClean="0"/>
                <a:t>2 E1</a:t>
              </a:r>
              <a:endParaRPr lang="pt-BR" sz="1200" b="1" dirty="0"/>
            </a:p>
          </p:txBody>
        </p:sp>
        <p:graphicFrame>
          <p:nvGraphicFramePr>
            <p:cNvPr id="148" name="Objeto 1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6870940"/>
                </p:ext>
              </p:extLst>
            </p:nvPr>
          </p:nvGraphicFramePr>
          <p:xfrm>
            <a:off x="4503339" y="2629504"/>
            <a:ext cx="564233" cy="276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4" name="Visio" r:id="rId17" imgW="411660" imgH="200021" progId="Visio.Drawing.11">
                    <p:link updateAutomatic="1"/>
                  </p:oleObj>
                </mc:Choice>
                <mc:Fallback>
                  <p:oleObj name="Visio" r:id="rId17" imgW="411660" imgH="200021" progId="Visio.Drawing.11">
                    <p:link updateAutomatic="1"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503339" y="2629504"/>
                          <a:ext cx="564233" cy="276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" name="Objeto 148"/>
            <p:cNvGraphicFramePr>
              <a:graphicFrameLocks noChangeAspect="1"/>
            </p:cNvGraphicFramePr>
            <p:nvPr>
              <p:extLst/>
            </p:nvPr>
          </p:nvGraphicFramePr>
          <p:xfrm>
            <a:off x="4774393" y="3275623"/>
            <a:ext cx="515866" cy="1499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5" name="Visio" r:id="rId9" imgW="693748" imgH="200021" progId="Visio.Drawing.11">
                    <p:link updateAutomatic="1"/>
                  </p:oleObj>
                </mc:Choice>
                <mc:Fallback>
                  <p:oleObj name="Visio" r:id="rId9" imgW="693748" imgH="200021" progId="Visio.Drawing.11">
                    <p:link updateAutomatic="1"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774393" y="3275623"/>
                          <a:ext cx="515866" cy="1499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7" name="CaixaDeTexto 156"/>
            <p:cNvSpPr txBox="1"/>
            <p:nvPr/>
          </p:nvSpPr>
          <p:spPr>
            <a:xfrm>
              <a:off x="4483326" y="1424931"/>
              <a:ext cx="7144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 smtClean="0"/>
                <a:t>HMU</a:t>
              </a:r>
              <a:endParaRPr lang="pt-BR" sz="1600" b="1" dirty="0"/>
            </a:p>
          </p:txBody>
        </p:sp>
        <p:cxnSp>
          <p:nvCxnSpPr>
            <p:cNvPr id="158" name="Conector reto 157"/>
            <p:cNvCxnSpPr>
              <a:stCxn id="144" idx="0"/>
            </p:cNvCxnSpPr>
            <p:nvPr/>
          </p:nvCxnSpPr>
          <p:spPr>
            <a:xfrm flipV="1">
              <a:off x="2867731" y="2329122"/>
              <a:ext cx="1026605" cy="567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9" name="Objeto 1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4479830"/>
                </p:ext>
              </p:extLst>
            </p:nvPr>
          </p:nvGraphicFramePr>
          <p:xfrm>
            <a:off x="3870163" y="1943351"/>
            <a:ext cx="1066058" cy="228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6" name="Visio" r:id="rId20" imgW="777430" imgH="165739" progId="Visio.Drawing.11">
                    <p:link updateAutomatic="1"/>
                  </p:oleObj>
                </mc:Choice>
                <mc:Fallback>
                  <p:oleObj name="Visio" r:id="rId20" imgW="777430" imgH="165739" progId="Visio.Drawing.11">
                    <p:link updateAutomatic="1"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3870163" y="1943351"/>
                          <a:ext cx="1066058" cy="2280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0" name="Objeto 1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7004877"/>
                </p:ext>
              </p:extLst>
            </p:nvPr>
          </p:nvGraphicFramePr>
          <p:xfrm>
            <a:off x="2869803" y="2103522"/>
            <a:ext cx="515777" cy="2528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7" name="Visio" r:id="rId17" imgW="411660" imgH="200021" progId="Visio.Drawing.11">
                    <p:link updateAutomatic="1"/>
                  </p:oleObj>
                </mc:Choice>
                <mc:Fallback>
                  <p:oleObj name="Visio" r:id="rId17" imgW="411660" imgH="200021" progId="Visio.Drawing.11">
                    <p:link updateAutomatic="1"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9803" y="2103522"/>
                          <a:ext cx="515777" cy="2528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1" name="CaixaDeTexto 160"/>
            <p:cNvSpPr txBox="1"/>
            <p:nvPr/>
          </p:nvSpPr>
          <p:spPr>
            <a:xfrm>
              <a:off x="4685914" y="-5543"/>
              <a:ext cx="3747207" cy="1615827"/>
            </a:xfrm>
            <a:prstGeom prst="rect">
              <a:avLst/>
            </a:prstGeom>
            <a:solidFill>
              <a:srgbClr val="FFE1E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100" b="1" dirty="0" smtClean="0">
                  <a:solidFill>
                    <a:schemeClr val="tx1"/>
                  </a:solidFill>
                </a:rPr>
                <a:t>URA</a:t>
              </a:r>
            </a:p>
            <a:p>
              <a:r>
                <a:rPr lang="pt-BR" sz="1100" dirty="0"/>
                <a:t>Bem vindo a Unimed</a:t>
              </a:r>
            </a:p>
            <a:p>
              <a:r>
                <a:rPr lang="pt-BR" sz="1100" dirty="0" smtClean="0"/>
                <a:t>Para </a:t>
              </a:r>
              <a:r>
                <a:rPr lang="pt-BR" sz="1100" dirty="0"/>
                <a:t>tratar assuntos relacionados a:</a:t>
              </a:r>
            </a:p>
            <a:p>
              <a:r>
                <a:rPr lang="pt-BR" sz="1100" dirty="0" smtClean="0"/>
                <a:t>Opção </a:t>
              </a:r>
              <a:r>
                <a:rPr lang="pt-BR" sz="1100" dirty="0"/>
                <a:t>1, </a:t>
              </a:r>
              <a:r>
                <a:rPr lang="pt-BR" sz="1100" dirty="0" smtClean="0"/>
                <a:t> Opção </a:t>
              </a:r>
              <a:r>
                <a:rPr lang="pt-BR" sz="1100" dirty="0"/>
                <a:t>2, </a:t>
              </a:r>
              <a:r>
                <a:rPr lang="pt-BR" sz="1100" dirty="0" smtClean="0"/>
                <a:t> Opção </a:t>
              </a:r>
              <a:r>
                <a:rPr lang="pt-BR" sz="1100" dirty="0"/>
                <a:t>3, </a:t>
              </a:r>
              <a:r>
                <a:rPr lang="pt-BR" sz="1100" dirty="0" smtClean="0"/>
                <a:t>Opção </a:t>
              </a:r>
              <a:r>
                <a:rPr lang="pt-BR" sz="1100" dirty="0"/>
                <a:t>4, </a:t>
              </a:r>
            </a:p>
            <a:p>
              <a:r>
                <a:rPr lang="pt-BR" sz="1100" dirty="0" smtClean="0"/>
                <a:t>ou </a:t>
              </a:r>
              <a:r>
                <a:rPr lang="pt-BR" sz="1100" dirty="0"/>
                <a:t>aguarde atendimento.</a:t>
              </a:r>
            </a:p>
            <a:p>
              <a:r>
                <a:rPr lang="pt-BR" sz="1100" dirty="0" smtClean="0"/>
                <a:t>Favor </a:t>
              </a:r>
              <a:r>
                <a:rPr lang="pt-BR" sz="1100" dirty="0"/>
                <a:t>anote o numero do seu protocolo de atendimento: ...</a:t>
              </a:r>
            </a:p>
            <a:p>
              <a:r>
                <a:rPr lang="pt-BR" sz="1100" dirty="0" smtClean="0"/>
                <a:t>Para </a:t>
              </a:r>
              <a:r>
                <a:rPr lang="pt-BR" sz="1100" dirty="0"/>
                <a:t>sua segurança esta ligação poderá estar sendo gravada.  </a:t>
              </a:r>
            </a:p>
          </p:txBody>
        </p:sp>
        <p:cxnSp>
          <p:nvCxnSpPr>
            <p:cNvPr id="162" name="Conector de seta reta 161"/>
            <p:cNvCxnSpPr>
              <a:stCxn id="161" idx="1"/>
              <a:endCxn id="135" idx="0"/>
            </p:cNvCxnSpPr>
            <p:nvPr/>
          </p:nvCxnSpPr>
          <p:spPr>
            <a:xfrm rot="10800000" flipV="1">
              <a:off x="4419562" y="802370"/>
              <a:ext cx="266352" cy="925961"/>
            </a:xfrm>
            <a:prstGeom prst="bentConnector2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4" name="Imagem 123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554" y="35781"/>
            <a:ext cx="1473344" cy="720000"/>
          </a:xfrm>
          <a:prstGeom prst="rect">
            <a:avLst/>
          </a:prstGeom>
        </p:spPr>
      </p:pic>
      <p:sp>
        <p:nvSpPr>
          <p:cNvPr id="115" name="Elipse 114"/>
          <p:cNvSpPr/>
          <p:nvPr/>
        </p:nvSpPr>
        <p:spPr>
          <a:xfrm>
            <a:off x="6102335" y="3610724"/>
            <a:ext cx="1835552" cy="2259507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7" name="Agrupar 46"/>
          <p:cNvGrpSpPr/>
          <p:nvPr/>
        </p:nvGrpSpPr>
        <p:grpSpPr>
          <a:xfrm>
            <a:off x="8144258" y="5796608"/>
            <a:ext cx="582992" cy="755085"/>
            <a:chOff x="10597817" y="4568806"/>
            <a:chExt cx="777323" cy="755085"/>
          </a:xfrm>
        </p:grpSpPr>
        <p:sp>
          <p:nvSpPr>
            <p:cNvPr id="120" name="Retângulo 119"/>
            <p:cNvSpPr/>
            <p:nvPr/>
          </p:nvSpPr>
          <p:spPr>
            <a:xfrm>
              <a:off x="10597817" y="4568806"/>
              <a:ext cx="770154" cy="7550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1" name="Imagem 120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8230" y="4719902"/>
              <a:ext cx="418249" cy="345305"/>
            </a:xfrm>
            <a:prstGeom prst="rect">
              <a:avLst/>
            </a:prstGeom>
          </p:spPr>
        </p:pic>
        <p:graphicFrame>
          <p:nvGraphicFramePr>
            <p:cNvPr id="122" name="Objeto 121"/>
            <p:cNvGraphicFramePr>
              <a:graphicFrameLocks noChangeAspect="1"/>
            </p:cNvGraphicFramePr>
            <p:nvPr>
              <p:extLst/>
            </p:nvPr>
          </p:nvGraphicFramePr>
          <p:xfrm>
            <a:off x="10664788" y="4582518"/>
            <a:ext cx="608069" cy="115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8" name="Visio" r:id="rId24" imgW="1030904" imgH="217297" progId="Visio.Drawing.11">
                    <p:link updateAutomatic="1"/>
                  </p:oleObj>
                </mc:Choice>
                <mc:Fallback>
                  <p:oleObj name="Visio" r:id="rId24" imgW="1030904" imgH="217297" progId="Visio.Drawing.11">
                    <p:link updateAutomatic="1"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10664788" y="4582518"/>
                          <a:ext cx="608069" cy="1155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" name="Objeto 122"/>
            <p:cNvGraphicFramePr>
              <a:graphicFrameLocks noChangeAspect="1"/>
            </p:cNvGraphicFramePr>
            <p:nvPr>
              <p:extLst/>
            </p:nvPr>
          </p:nvGraphicFramePr>
          <p:xfrm>
            <a:off x="10610456" y="5071149"/>
            <a:ext cx="764684" cy="242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9" name="Visio" r:id="rId26" imgW="1264403" imgH="457267" progId="Visio.Drawing.11">
                    <p:link updateAutomatic="1"/>
                  </p:oleObj>
                </mc:Choice>
                <mc:Fallback>
                  <p:oleObj name="Visio" r:id="rId26" imgW="1264403" imgH="457267" progId="Visio.Drawing.11">
                    <p:link updateAutomatic="1"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10610456" y="5071149"/>
                          <a:ext cx="764684" cy="2428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" name="Agrupar 38"/>
          <p:cNvGrpSpPr/>
          <p:nvPr/>
        </p:nvGrpSpPr>
        <p:grpSpPr>
          <a:xfrm>
            <a:off x="8155661" y="4078064"/>
            <a:ext cx="567478" cy="790783"/>
            <a:chOff x="10588460" y="2393956"/>
            <a:chExt cx="756637" cy="790783"/>
          </a:xfrm>
        </p:grpSpPr>
        <p:sp>
          <p:nvSpPr>
            <p:cNvPr id="127" name="Retângulo 126"/>
            <p:cNvSpPr/>
            <p:nvPr/>
          </p:nvSpPr>
          <p:spPr>
            <a:xfrm>
              <a:off x="10588460" y="2393956"/>
              <a:ext cx="748602" cy="79078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8" name="Imagem 127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0549" y="2561397"/>
              <a:ext cx="418247" cy="345305"/>
            </a:xfrm>
            <a:prstGeom prst="rect">
              <a:avLst/>
            </a:prstGeom>
          </p:spPr>
        </p:pic>
        <p:graphicFrame>
          <p:nvGraphicFramePr>
            <p:cNvPr id="129" name="Objeto 128"/>
            <p:cNvGraphicFramePr>
              <a:graphicFrameLocks noChangeAspect="1"/>
            </p:cNvGraphicFramePr>
            <p:nvPr>
              <p:extLst/>
            </p:nvPr>
          </p:nvGraphicFramePr>
          <p:xfrm>
            <a:off x="10592296" y="2906703"/>
            <a:ext cx="752801" cy="2428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0" name="Visio" r:id="rId28" imgW="1136991" imgH="457267" progId="Visio.Drawing.11">
                    <p:link updateAutomatic="1"/>
                  </p:oleObj>
                </mc:Choice>
                <mc:Fallback>
                  <p:oleObj name="Visio" r:id="rId28" imgW="1136991" imgH="457267" progId="Visio.Drawing.11">
                    <p:link updateAutomatic="1"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10592296" y="2906703"/>
                          <a:ext cx="752801" cy="2428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0" name="Objeto 129"/>
            <p:cNvGraphicFramePr>
              <a:graphicFrameLocks noChangeAspect="1"/>
            </p:cNvGraphicFramePr>
            <p:nvPr>
              <p:extLst/>
            </p:nvPr>
          </p:nvGraphicFramePr>
          <p:xfrm>
            <a:off x="10665649" y="2445875"/>
            <a:ext cx="608069" cy="115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1" name="Visio" r:id="rId30" imgW="1030904" imgH="217297" progId="Visio.Drawing.11">
                    <p:link updateAutomatic="1"/>
                  </p:oleObj>
                </mc:Choice>
                <mc:Fallback>
                  <p:oleObj name="Visio" r:id="rId30" imgW="1030904" imgH="217297" progId="Visio.Drawing.11">
                    <p:link updateAutomatic="1"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10665649" y="2445875"/>
                          <a:ext cx="608069" cy="1155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" name="Agrupar 45"/>
          <p:cNvGrpSpPr/>
          <p:nvPr/>
        </p:nvGrpSpPr>
        <p:grpSpPr>
          <a:xfrm>
            <a:off x="8144257" y="4959212"/>
            <a:ext cx="561452" cy="716221"/>
            <a:chOff x="10601831" y="3532279"/>
            <a:chExt cx="748602" cy="716221"/>
          </a:xfrm>
        </p:grpSpPr>
        <p:sp>
          <p:nvSpPr>
            <p:cNvPr id="131" name="Retângulo 130"/>
            <p:cNvSpPr/>
            <p:nvPr/>
          </p:nvSpPr>
          <p:spPr>
            <a:xfrm>
              <a:off x="10601831" y="3532279"/>
              <a:ext cx="748602" cy="7155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2" name="Imagem 131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6249" y="3631771"/>
              <a:ext cx="418247" cy="345305"/>
            </a:xfrm>
            <a:prstGeom prst="rect">
              <a:avLst/>
            </a:prstGeom>
          </p:spPr>
        </p:pic>
        <p:graphicFrame>
          <p:nvGraphicFramePr>
            <p:cNvPr id="133" name="Objeto 132"/>
            <p:cNvGraphicFramePr>
              <a:graphicFrameLocks noChangeAspect="1"/>
            </p:cNvGraphicFramePr>
            <p:nvPr>
              <p:extLst/>
            </p:nvPr>
          </p:nvGraphicFramePr>
          <p:xfrm>
            <a:off x="10623828" y="4005651"/>
            <a:ext cx="716967" cy="2428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2" name="Visio" r:id="rId32" imgW="1136991" imgH="457267" progId="Visio.Drawing.11">
                    <p:link updateAutomatic="1"/>
                  </p:oleObj>
                </mc:Choice>
                <mc:Fallback>
                  <p:oleObj name="Visio" r:id="rId32" imgW="1136991" imgH="457267" progId="Visio.Drawing.11">
                    <p:link updateAutomatic="1"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10623828" y="4005651"/>
                          <a:ext cx="716967" cy="2428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" name="Objeto 133"/>
            <p:cNvGraphicFramePr>
              <a:graphicFrameLocks noChangeAspect="1"/>
            </p:cNvGraphicFramePr>
            <p:nvPr>
              <p:extLst/>
            </p:nvPr>
          </p:nvGraphicFramePr>
          <p:xfrm>
            <a:off x="10701337" y="3541165"/>
            <a:ext cx="608069" cy="1155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3" name="Visio" r:id="rId30" imgW="1030904" imgH="217297" progId="Visio.Drawing.11">
                    <p:link updateAutomatic="1"/>
                  </p:oleObj>
                </mc:Choice>
                <mc:Fallback>
                  <p:oleObj name="Visio" r:id="rId30" imgW="1030904" imgH="217297" progId="Visio.Drawing.11">
                    <p:link updateAutomatic="1"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01337" y="3541165"/>
                          <a:ext cx="608069" cy="1155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37" name="Conector angulado 904"/>
          <p:cNvCxnSpPr>
            <a:stCxn id="173" idx="2"/>
            <a:endCxn id="170" idx="0"/>
          </p:cNvCxnSpPr>
          <p:nvPr/>
        </p:nvCxnSpPr>
        <p:spPr>
          <a:xfrm flipH="1">
            <a:off x="6995718" y="4412100"/>
            <a:ext cx="3363" cy="76533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upo 139"/>
          <p:cNvGrpSpPr/>
          <p:nvPr/>
        </p:nvGrpSpPr>
        <p:grpSpPr>
          <a:xfrm>
            <a:off x="6522736" y="4026558"/>
            <a:ext cx="1047944" cy="577721"/>
            <a:chOff x="8975546" y="2821405"/>
            <a:chExt cx="1592557" cy="704127"/>
          </a:xfrm>
        </p:grpSpPr>
        <p:graphicFrame>
          <p:nvGraphicFramePr>
            <p:cNvPr id="171" name="Objeto 170"/>
            <p:cNvGraphicFramePr>
              <a:graphicFrameLocks noChangeAspect="1"/>
            </p:cNvGraphicFramePr>
            <p:nvPr>
              <p:extLst/>
            </p:nvPr>
          </p:nvGraphicFramePr>
          <p:xfrm>
            <a:off x="9790229" y="3360432"/>
            <a:ext cx="777874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4" name="Visio" r:id="rId35" imgW="777430" imgH="165739" progId="Visio.Drawing.11">
                    <p:link updateAutomatic="1"/>
                  </p:oleObj>
                </mc:Choice>
                <mc:Fallback>
                  <p:oleObj name="Visio" r:id="rId35" imgW="777430" imgH="165739" progId="Visio.Drawing.11">
                    <p:link updateAutomatic="1"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9790229" y="3360432"/>
                          <a:ext cx="777874" cy="165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73" name="Picture 89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5546" y="2821405"/>
              <a:ext cx="1447800" cy="469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1" name="Grupo 140"/>
          <p:cNvGrpSpPr/>
          <p:nvPr/>
        </p:nvGrpSpPr>
        <p:grpSpPr>
          <a:xfrm>
            <a:off x="6531909" y="4962643"/>
            <a:ext cx="927619" cy="506550"/>
            <a:chOff x="8988425" y="3957494"/>
            <a:chExt cx="1409700" cy="617382"/>
          </a:xfrm>
        </p:grpSpPr>
        <p:graphicFrame>
          <p:nvGraphicFramePr>
            <p:cNvPr id="168" name="Objeto 167"/>
            <p:cNvGraphicFramePr>
              <a:graphicFrameLocks noChangeAspect="1"/>
            </p:cNvGraphicFramePr>
            <p:nvPr>
              <p:extLst/>
            </p:nvPr>
          </p:nvGraphicFramePr>
          <p:xfrm>
            <a:off x="9012033" y="3957494"/>
            <a:ext cx="506413" cy="234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5" name="Visio" r:id="rId37" imgW="505869" imgH="234302" progId="Visio.Drawing.11">
                    <p:link updateAutomatic="1"/>
                  </p:oleObj>
                </mc:Choice>
                <mc:Fallback>
                  <p:oleObj name="Visio" r:id="rId37" imgW="505869" imgH="234302" progId="Visio.Drawing.11">
                    <p:link updateAutomatic="1"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9012033" y="3957494"/>
                          <a:ext cx="506413" cy="2349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70" name="Picture 892"/>
            <p:cNvPicPr>
              <a:picLocks noChangeAspect="1" noChangeArrowheads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8425" y="4219276"/>
              <a:ext cx="1409700" cy="355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5" name="Nuvem 144"/>
          <p:cNvSpPr/>
          <p:nvPr/>
        </p:nvSpPr>
        <p:spPr>
          <a:xfrm>
            <a:off x="6624434" y="2260784"/>
            <a:ext cx="742311" cy="59245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0800</a:t>
            </a:r>
          </a:p>
          <a:p>
            <a:pPr algn="ctr"/>
            <a:r>
              <a:rPr lang="en-US" sz="800" b="1" dirty="0"/>
              <a:t>&amp;</a:t>
            </a:r>
            <a:endParaRPr lang="en-US" sz="800" b="1" dirty="0" smtClean="0"/>
          </a:p>
          <a:p>
            <a:pPr algn="ctr"/>
            <a:r>
              <a:rPr lang="en-US" sz="800" b="1" dirty="0" smtClean="0"/>
              <a:t>4009</a:t>
            </a:r>
            <a:endParaRPr lang="pt-BR" sz="800" b="1" dirty="0"/>
          </a:p>
        </p:txBody>
      </p:sp>
      <p:sp>
        <p:nvSpPr>
          <p:cNvPr id="146" name="Nuvem 145"/>
          <p:cNvSpPr/>
          <p:nvPr/>
        </p:nvSpPr>
        <p:spPr>
          <a:xfrm>
            <a:off x="7467757" y="2260784"/>
            <a:ext cx="865975" cy="59245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/>
              <a:t>Redund</a:t>
            </a:r>
            <a:r>
              <a:rPr lang="pt-BR" sz="800" b="1" dirty="0" smtClean="0"/>
              <a:t>â</a:t>
            </a:r>
            <a:r>
              <a:rPr lang="en-US" sz="800" b="1" dirty="0" err="1" smtClean="0"/>
              <a:t>ncia</a:t>
            </a:r>
            <a:endParaRPr lang="en-US" sz="800" b="1" dirty="0" smtClean="0"/>
          </a:p>
          <a:p>
            <a:pPr algn="ctr"/>
            <a:r>
              <a:rPr lang="en-US" sz="800" b="1" dirty="0" err="1" smtClean="0"/>
              <a:t>CallCenter</a:t>
            </a:r>
            <a:endParaRPr lang="en-US" sz="800" b="1" dirty="0" smtClean="0"/>
          </a:p>
          <a:p>
            <a:pPr algn="ctr"/>
            <a:r>
              <a:rPr lang="en-US" sz="800" b="1" dirty="0" smtClean="0"/>
              <a:t>3212-2402</a:t>
            </a:r>
            <a:endParaRPr lang="pt-BR" sz="800" b="1" dirty="0"/>
          </a:p>
        </p:txBody>
      </p:sp>
      <p:sp>
        <p:nvSpPr>
          <p:cNvPr id="147" name="Nuvem 146"/>
          <p:cNvSpPr/>
          <p:nvPr/>
        </p:nvSpPr>
        <p:spPr>
          <a:xfrm>
            <a:off x="5617702" y="2282554"/>
            <a:ext cx="914834" cy="59245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3212-2400</a:t>
            </a:r>
          </a:p>
          <a:p>
            <a:pPr algn="ctr"/>
            <a:r>
              <a:rPr lang="en-US" sz="800" b="1" dirty="0" smtClean="0"/>
              <a:t>2 E1</a:t>
            </a:r>
            <a:endParaRPr lang="pt-BR" sz="800" b="1" dirty="0"/>
          </a:p>
        </p:txBody>
      </p:sp>
      <p:cxnSp>
        <p:nvCxnSpPr>
          <p:cNvPr id="150" name="Conector de seta reta 149"/>
          <p:cNvCxnSpPr>
            <a:stCxn id="147" idx="1"/>
            <a:endCxn id="173" idx="0"/>
          </p:cNvCxnSpPr>
          <p:nvPr/>
        </p:nvCxnSpPr>
        <p:spPr>
          <a:xfrm>
            <a:off x="6075119" y="2874376"/>
            <a:ext cx="923962" cy="1152181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de seta reta 150"/>
          <p:cNvCxnSpPr>
            <a:stCxn id="145" idx="1"/>
            <a:endCxn id="173" idx="0"/>
          </p:cNvCxnSpPr>
          <p:nvPr/>
        </p:nvCxnSpPr>
        <p:spPr>
          <a:xfrm>
            <a:off x="6995589" y="2852605"/>
            <a:ext cx="3492" cy="1173951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to 151"/>
          <p:cNvCxnSpPr>
            <a:stCxn id="146" idx="1"/>
            <a:endCxn id="173" idx="0"/>
          </p:cNvCxnSpPr>
          <p:nvPr/>
        </p:nvCxnSpPr>
        <p:spPr>
          <a:xfrm flipH="1">
            <a:off x="6999081" y="2852605"/>
            <a:ext cx="901664" cy="1173951"/>
          </a:xfrm>
          <a:prstGeom prst="line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aixaDeTexto 155"/>
          <p:cNvSpPr txBox="1"/>
          <p:nvPr/>
        </p:nvSpPr>
        <p:spPr>
          <a:xfrm>
            <a:off x="6153515" y="1865639"/>
            <a:ext cx="2320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CENTRAL DE SERVIÇOS</a:t>
            </a:r>
            <a:endParaRPr lang="pt-BR" sz="1600" b="1" dirty="0"/>
          </a:p>
        </p:txBody>
      </p:sp>
      <p:sp>
        <p:nvSpPr>
          <p:cNvPr id="116" name="Elipse 115"/>
          <p:cNvSpPr/>
          <p:nvPr/>
        </p:nvSpPr>
        <p:spPr>
          <a:xfrm>
            <a:off x="7016601" y="2815270"/>
            <a:ext cx="402711" cy="50213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600" b="1" dirty="0"/>
          </a:p>
        </p:txBody>
      </p:sp>
      <p:sp>
        <p:nvSpPr>
          <p:cNvPr id="176" name="Elipse 175"/>
          <p:cNvSpPr/>
          <p:nvPr/>
        </p:nvSpPr>
        <p:spPr>
          <a:xfrm>
            <a:off x="7812231" y="2860130"/>
            <a:ext cx="402913" cy="488617"/>
          </a:xfrm>
          <a:prstGeom prst="ellipse">
            <a:avLst/>
          </a:prstGeom>
          <a:solidFill>
            <a:srgbClr val="FF696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400" b="1" dirty="0" smtClean="0"/>
          </a:p>
        </p:txBody>
      </p:sp>
      <p:sp>
        <p:nvSpPr>
          <p:cNvPr id="220" name="Elipse 219"/>
          <p:cNvSpPr/>
          <p:nvPr/>
        </p:nvSpPr>
        <p:spPr>
          <a:xfrm>
            <a:off x="6367896" y="2815270"/>
            <a:ext cx="402711" cy="5021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600" b="1" dirty="0" smtClean="0"/>
          </a:p>
        </p:txBody>
      </p:sp>
      <p:sp>
        <p:nvSpPr>
          <p:cNvPr id="38" name="Retângulo 37"/>
          <p:cNvSpPr/>
          <p:nvPr/>
        </p:nvSpPr>
        <p:spPr>
          <a:xfrm>
            <a:off x="6366761" y="2962711"/>
            <a:ext cx="4251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" b="1" dirty="0" smtClean="0"/>
              <a:t>URA 1</a:t>
            </a:r>
            <a:endParaRPr lang="pt-BR" dirty="0"/>
          </a:p>
        </p:txBody>
      </p:sp>
      <p:sp>
        <p:nvSpPr>
          <p:cNvPr id="222" name="Retângulo 221"/>
          <p:cNvSpPr/>
          <p:nvPr/>
        </p:nvSpPr>
        <p:spPr>
          <a:xfrm>
            <a:off x="7002314" y="2964583"/>
            <a:ext cx="4251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" b="1" dirty="0" smtClean="0"/>
              <a:t>URA 2</a:t>
            </a:r>
            <a:endParaRPr lang="pt-BR" dirty="0"/>
          </a:p>
        </p:txBody>
      </p:sp>
      <p:sp>
        <p:nvSpPr>
          <p:cNvPr id="223" name="Retângulo 222"/>
          <p:cNvSpPr/>
          <p:nvPr/>
        </p:nvSpPr>
        <p:spPr>
          <a:xfrm>
            <a:off x="7802028" y="2993970"/>
            <a:ext cx="4251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" b="1" dirty="0" smtClean="0"/>
              <a:t>URA 3</a:t>
            </a:r>
            <a:endParaRPr lang="pt-BR" dirty="0"/>
          </a:p>
        </p:txBody>
      </p:sp>
      <p:grpSp>
        <p:nvGrpSpPr>
          <p:cNvPr id="900" name="Agrupar 899"/>
          <p:cNvGrpSpPr/>
          <p:nvPr/>
        </p:nvGrpSpPr>
        <p:grpSpPr>
          <a:xfrm>
            <a:off x="5276192" y="5724520"/>
            <a:ext cx="730428" cy="720000"/>
            <a:chOff x="7474586" y="5815007"/>
            <a:chExt cx="898060" cy="415059"/>
          </a:xfrm>
        </p:grpSpPr>
        <p:grpSp>
          <p:nvGrpSpPr>
            <p:cNvPr id="32" name="Agrupar 31"/>
            <p:cNvGrpSpPr/>
            <p:nvPr/>
          </p:nvGrpSpPr>
          <p:grpSpPr>
            <a:xfrm>
              <a:off x="7542994" y="5815007"/>
              <a:ext cx="789132" cy="415059"/>
              <a:chOff x="8940404" y="4437204"/>
              <a:chExt cx="789132" cy="778320"/>
            </a:xfrm>
          </p:grpSpPr>
          <p:sp>
            <p:nvSpPr>
              <p:cNvPr id="117" name="Retângulo 116"/>
              <p:cNvSpPr/>
              <p:nvPr/>
            </p:nvSpPr>
            <p:spPr>
              <a:xfrm>
                <a:off x="8940404" y="4437204"/>
                <a:ext cx="789132" cy="7783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400" b="1" u="sng"/>
              </a:p>
            </p:txBody>
          </p:sp>
          <p:pic>
            <p:nvPicPr>
              <p:cNvPr id="174" name="Imagem 173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84299" y="4767517"/>
                <a:ext cx="418191" cy="389160"/>
              </a:xfrm>
              <a:prstGeom prst="rect">
                <a:avLst/>
              </a:prstGeom>
            </p:spPr>
          </p:pic>
        </p:grpSp>
        <p:sp>
          <p:nvSpPr>
            <p:cNvPr id="153" name="CaixaDeTexto 152"/>
            <p:cNvSpPr txBox="1"/>
            <p:nvPr/>
          </p:nvSpPr>
          <p:spPr>
            <a:xfrm>
              <a:off x="7474586" y="5815009"/>
              <a:ext cx="898060" cy="292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b="1" dirty="0" smtClean="0"/>
                <a:t>BackOffice Telefonia</a:t>
              </a:r>
            </a:p>
          </p:txBody>
        </p:sp>
      </p:grpSp>
      <p:grpSp>
        <p:nvGrpSpPr>
          <p:cNvPr id="154" name="Agrupar 153"/>
          <p:cNvGrpSpPr/>
          <p:nvPr/>
        </p:nvGrpSpPr>
        <p:grpSpPr>
          <a:xfrm>
            <a:off x="2438251" y="5724522"/>
            <a:ext cx="730428" cy="729527"/>
            <a:chOff x="2280042" y="3883407"/>
            <a:chExt cx="865185" cy="745832"/>
          </a:xfrm>
        </p:grpSpPr>
        <p:sp>
          <p:nvSpPr>
            <p:cNvPr id="155" name="Retângulo 154"/>
            <p:cNvSpPr/>
            <p:nvPr/>
          </p:nvSpPr>
          <p:spPr>
            <a:xfrm>
              <a:off x="2363039" y="3883407"/>
              <a:ext cx="706526" cy="745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800" b="1"/>
            </a:p>
          </p:txBody>
        </p:sp>
        <p:pic>
          <p:nvPicPr>
            <p:cNvPr id="163" name="Imagem 162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577" y="4202824"/>
              <a:ext cx="419117" cy="372915"/>
            </a:xfrm>
            <a:prstGeom prst="rect">
              <a:avLst/>
            </a:prstGeom>
          </p:spPr>
        </p:pic>
        <p:sp>
          <p:nvSpPr>
            <p:cNvPr id="164" name="CaixaDeTexto 163"/>
            <p:cNvSpPr txBox="1"/>
            <p:nvPr/>
          </p:nvSpPr>
          <p:spPr>
            <a:xfrm>
              <a:off x="2280042" y="3883410"/>
              <a:ext cx="865185" cy="660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b="1" dirty="0" smtClean="0"/>
                <a:t>Central de Consultórios</a:t>
              </a:r>
              <a:endParaRPr lang="pt-BR" sz="900" b="1" dirty="0"/>
            </a:p>
          </p:txBody>
        </p:sp>
      </p:grpSp>
      <p:cxnSp>
        <p:nvCxnSpPr>
          <p:cNvPr id="166" name="Conector reto 165"/>
          <p:cNvCxnSpPr>
            <a:stCxn id="170" idx="2"/>
            <a:endCxn id="3" idx="3"/>
          </p:cNvCxnSpPr>
          <p:nvPr/>
        </p:nvCxnSpPr>
        <p:spPr>
          <a:xfrm rot="5400000">
            <a:off x="6293637" y="5384255"/>
            <a:ext cx="617143" cy="787021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to 171"/>
          <p:cNvCxnSpPr>
            <a:stCxn id="127" idx="1"/>
            <a:endCxn id="170" idx="3"/>
          </p:cNvCxnSpPr>
          <p:nvPr/>
        </p:nvCxnSpPr>
        <p:spPr>
          <a:xfrm flipH="1">
            <a:off x="7459527" y="4473456"/>
            <a:ext cx="696134" cy="849857"/>
          </a:xfrm>
          <a:prstGeom prst="line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to 176"/>
          <p:cNvCxnSpPr>
            <a:stCxn id="131" idx="1"/>
            <a:endCxn id="170" idx="3"/>
          </p:cNvCxnSpPr>
          <p:nvPr/>
        </p:nvCxnSpPr>
        <p:spPr>
          <a:xfrm flipH="1">
            <a:off x="7459527" y="5316970"/>
            <a:ext cx="684731" cy="6342"/>
          </a:xfrm>
          <a:prstGeom prst="line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to 177"/>
          <p:cNvCxnSpPr>
            <a:stCxn id="120" idx="1"/>
            <a:endCxn id="170" idx="3"/>
          </p:cNvCxnSpPr>
          <p:nvPr/>
        </p:nvCxnSpPr>
        <p:spPr>
          <a:xfrm flipH="1" flipV="1">
            <a:off x="7459527" y="5323312"/>
            <a:ext cx="684731" cy="850838"/>
          </a:xfrm>
          <a:prstGeom prst="line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tângulo Arredondado 185"/>
          <p:cNvSpPr/>
          <p:nvPr/>
        </p:nvSpPr>
        <p:spPr>
          <a:xfrm>
            <a:off x="2945202" y="3963352"/>
            <a:ext cx="743000" cy="4656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Software </a:t>
            </a:r>
          </a:p>
          <a:p>
            <a:pPr algn="ctr"/>
            <a:r>
              <a:rPr lang="pt-BR" sz="1400" dirty="0" err="1" smtClean="0">
                <a:solidFill>
                  <a:schemeClr val="tx1"/>
                </a:solidFill>
              </a:rPr>
              <a:t>Tasy</a:t>
            </a:r>
            <a:endParaRPr lang="pt-BR" sz="1400" dirty="0">
              <a:solidFill>
                <a:schemeClr val="tx1"/>
              </a:solidFill>
            </a:endParaRPr>
          </a:p>
        </p:txBody>
      </p:sp>
      <p:cxnSp>
        <p:nvCxnSpPr>
          <p:cNvPr id="187" name="Conector reto 186"/>
          <p:cNvCxnSpPr>
            <a:endCxn id="186" idx="3"/>
          </p:cNvCxnSpPr>
          <p:nvPr/>
        </p:nvCxnSpPr>
        <p:spPr>
          <a:xfrm flipH="1" flipV="1">
            <a:off x="3688202" y="4196191"/>
            <a:ext cx="463190" cy="27726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Imagem 192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875" y="739138"/>
            <a:ext cx="490928" cy="944405"/>
          </a:xfrm>
          <a:prstGeom prst="rect">
            <a:avLst/>
          </a:prstGeom>
        </p:spPr>
      </p:pic>
      <p:pic>
        <p:nvPicPr>
          <p:cNvPr id="199" name="Imagem 198"/>
          <p:cNvPicPr>
            <a:picLocks noChangeAspect="1"/>
          </p:cNvPicPr>
          <p:nvPr/>
        </p:nvPicPr>
        <p:blipFill>
          <a:blip r:embed="rId41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634164" y="945949"/>
            <a:ext cx="1034717" cy="464975"/>
          </a:xfrm>
          <a:prstGeom prst="rect">
            <a:avLst/>
          </a:prstGeom>
        </p:spPr>
      </p:pic>
      <p:pic>
        <p:nvPicPr>
          <p:cNvPr id="201" name="Imagem 200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52" y="717200"/>
            <a:ext cx="462893" cy="890474"/>
          </a:xfrm>
          <a:prstGeom prst="rect">
            <a:avLst/>
          </a:prstGeom>
        </p:spPr>
      </p:pic>
      <p:pic>
        <p:nvPicPr>
          <p:cNvPr id="202" name="Imagem 201"/>
          <p:cNvPicPr>
            <a:picLocks noChangeAspect="1"/>
          </p:cNvPicPr>
          <p:nvPr/>
        </p:nvPicPr>
        <p:blipFill>
          <a:blip r:embed="rId41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51" y="854679"/>
            <a:ext cx="793266" cy="464975"/>
          </a:xfrm>
          <a:prstGeom prst="rect">
            <a:avLst/>
          </a:prstGeom>
        </p:spPr>
      </p:pic>
      <p:pic>
        <p:nvPicPr>
          <p:cNvPr id="211" name="Imagem 2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7244" y="1396447"/>
            <a:ext cx="1390652" cy="76037"/>
          </a:xfrm>
          <a:prstGeom prst="rect">
            <a:avLst/>
          </a:prstGeom>
        </p:spPr>
      </p:pic>
      <p:pic>
        <p:nvPicPr>
          <p:cNvPr id="212" name="Imagem 2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6157" y="3493226"/>
            <a:ext cx="1152827" cy="76037"/>
          </a:xfrm>
          <a:prstGeom prst="rect">
            <a:avLst/>
          </a:prstGeom>
        </p:spPr>
      </p:pic>
      <p:pic>
        <p:nvPicPr>
          <p:cNvPr id="213" name="Imagem 2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629" y="4709259"/>
            <a:ext cx="960910" cy="101382"/>
          </a:xfrm>
          <a:prstGeom prst="rect">
            <a:avLst/>
          </a:prstGeom>
        </p:spPr>
      </p:pic>
      <p:pic>
        <p:nvPicPr>
          <p:cNvPr id="214" name="Imagem 2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609" y="4704496"/>
            <a:ext cx="960910" cy="101382"/>
          </a:xfrm>
          <a:prstGeom prst="rect">
            <a:avLst/>
          </a:prstGeom>
        </p:spPr>
      </p:pic>
      <p:pic>
        <p:nvPicPr>
          <p:cNvPr id="215" name="Imagem 2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51" y="4705638"/>
            <a:ext cx="884088" cy="101382"/>
          </a:xfrm>
          <a:prstGeom prst="rect">
            <a:avLst/>
          </a:prstGeom>
        </p:spPr>
      </p:pic>
      <p:pic>
        <p:nvPicPr>
          <p:cNvPr id="216" name="Imagem 2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1374" y="4563749"/>
            <a:ext cx="369091" cy="76037"/>
          </a:xfrm>
          <a:prstGeom prst="rect">
            <a:avLst/>
          </a:prstGeom>
        </p:spPr>
      </p:pic>
      <p:pic>
        <p:nvPicPr>
          <p:cNvPr id="217" name="Imagem 2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56" y="4700041"/>
            <a:ext cx="893541" cy="101382"/>
          </a:xfrm>
          <a:prstGeom prst="rect">
            <a:avLst/>
          </a:prstGeom>
        </p:spPr>
      </p:pic>
      <p:pic>
        <p:nvPicPr>
          <p:cNvPr id="218" name="Imagem 2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05428" y="1256699"/>
            <a:ext cx="983611" cy="76037"/>
          </a:xfrm>
          <a:prstGeom prst="rect">
            <a:avLst/>
          </a:prstGeom>
        </p:spPr>
      </p:pic>
      <p:pic>
        <p:nvPicPr>
          <p:cNvPr id="219" name="Imagem 2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565697" y="781298"/>
            <a:ext cx="233322" cy="101382"/>
          </a:xfrm>
          <a:prstGeom prst="rect">
            <a:avLst/>
          </a:prstGeom>
        </p:spPr>
      </p:pic>
      <p:pic>
        <p:nvPicPr>
          <p:cNvPr id="221" name="Imagem 2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56075" y="2902671"/>
            <a:ext cx="486017" cy="76037"/>
          </a:xfrm>
          <a:prstGeom prst="rect">
            <a:avLst/>
          </a:prstGeom>
        </p:spPr>
      </p:pic>
      <p:pic>
        <p:nvPicPr>
          <p:cNvPr id="224" name="Imagem 2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60288" y="4031363"/>
            <a:ext cx="486017" cy="76037"/>
          </a:xfrm>
          <a:prstGeom prst="rect">
            <a:avLst/>
          </a:prstGeom>
        </p:spPr>
      </p:pic>
      <p:pic>
        <p:nvPicPr>
          <p:cNvPr id="225" name="Imagem 2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65471" y="4891938"/>
            <a:ext cx="450921" cy="76037"/>
          </a:xfrm>
          <a:prstGeom prst="rect">
            <a:avLst/>
          </a:prstGeom>
        </p:spPr>
      </p:pic>
      <p:pic>
        <p:nvPicPr>
          <p:cNvPr id="226" name="Imagem 2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27099" y="5734608"/>
            <a:ext cx="737236" cy="76037"/>
          </a:xfrm>
          <a:prstGeom prst="rect">
            <a:avLst/>
          </a:prstGeom>
        </p:spPr>
      </p:pic>
      <p:pic>
        <p:nvPicPr>
          <p:cNvPr id="227" name="Imagem 2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208698" y="6034164"/>
            <a:ext cx="800527" cy="101382"/>
          </a:xfrm>
          <a:prstGeom prst="rect">
            <a:avLst/>
          </a:prstGeom>
        </p:spPr>
      </p:pic>
      <p:pic>
        <p:nvPicPr>
          <p:cNvPr id="228" name="Imagem 2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623" y="4695668"/>
            <a:ext cx="880076" cy="101382"/>
          </a:xfrm>
          <a:prstGeom prst="rect">
            <a:avLst/>
          </a:prstGeom>
        </p:spPr>
      </p:pic>
      <p:pic>
        <p:nvPicPr>
          <p:cNvPr id="916" name="AUDIO_UNIMED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2"/>
          <a:stretch>
            <a:fillRect/>
          </a:stretch>
        </p:blipFill>
        <p:spPr>
          <a:xfrm>
            <a:off x="121551" y="-764429"/>
            <a:ext cx="457200" cy="609600"/>
          </a:xfrm>
          <a:prstGeom prst="rect">
            <a:avLst/>
          </a:prstGeom>
        </p:spPr>
      </p:pic>
      <p:pic>
        <p:nvPicPr>
          <p:cNvPr id="229" name="Imagem 2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834572" y="5488144"/>
            <a:ext cx="1299043" cy="101382"/>
          </a:xfrm>
          <a:prstGeom prst="rect">
            <a:avLst/>
          </a:prstGeom>
        </p:spPr>
      </p:pic>
      <p:pic>
        <p:nvPicPr>
          <p:cNvPr id="230" name="Imagem 2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134446" y="5485509"/>
            <a:ext cx="1198995" cy="101382"/>
          </a:xfrm>
          <a:prstGeom prst="rect">
            <a:avLst/>
          </a:prstGeom>
        </p:spPr>
      </p:pic>
      <p:pic>
        <p:nvPicPr>
          <p:cNvPr id="231" name="Imagem 2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324777" y="5485509"/>
            <a:ext cx="824536" cy="101382"/>
          </a:xfrm>
          <a:prstGeom prst="rect">
            <a:avLst/>
          </a:prstGeom>
        </p:spPr>
      </p:pic>
      <p:pic>
        <p:nvPicPr>
          <p:cNvPr id="232" name="Imagem 2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54347" y="5761288"/>
            <a:ext cx="634324" cy="76037"/>
          </a:xfrm>
          <a:prstGeom prst="rect">
            <a:avLst/>
          </a:prstGeom>
        </p:spPr>
      </p:pic>
      <p:sp>
        <p:nvSpPr>
          <p:cNvPr id="917" name="Retângulo 916"/>
          <p:cNvSpPr/>
          <p:nvPr/>
        </p:nvSpPr>
        <p:spPr>
          <a:xfrm>
            <a:off x="2508320" y="5724520"/>
            <a:ext cx="597774" cy="729528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5" name="Retângulo 234"/>
          <p:cNvSpPr/>
          <p:nvPr/>
        </p:nvSpPr>
        <p:spPr>
          <a:xfrm>
            <a:off x="3904507" y="5724520"/>
            <a:ext cx="615610" cy="72410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9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142" fill="hold"/>
                                        <p:tgtEl>
                                          <p:spTgt spid="9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  <p:cond evt="onNext" delay="0">
                      <p:tgtEl>
                        <p:sldTgt/>
                      </p:tgtEl>
                    </p:cond>
                  </p:endCondLst>
                </p:cTn>
                <p:tgtEl>
                  <p:spTgt spid="916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4" name="Imagem 9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0" y="57150"/>
            <a:ext cx="1033532" cy="862654"/>
          </a:xfrm>
          <a:prstGeom prst="rect">
            <a:avLst/>
          </a:prstGeom>
        </p:spPr>
      </p:pic>
      <p:pic>
        <p:nvPicPr>
          <p:cNvPr id="124" name="Imagem 1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554" y="35781"/>
            <a:ext cx="1473344" cy="720000"/>
          </a:xfrm>
          <a:prstGeom prst="rect">
            <a:avLst/>
          </a:prstGeom>
        </p:spPr>
      </p:pic>
      <p:sp>
        <p:nvSpPr>
          <p:cNvPr id="86" name="Nuvem 85"/>
          <p:cNvSpPr/>
          <p:nvPr/>
        </p:nvSpPr>
        <p:spPr>
          <a:xfrm>
            <a:off x="3268028" y="3407726"/>
            <a:ext cx="856449" cy="624086"/>
          </a:xfrm>
          <a:prstGeom prst="cloud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WAN UNIMED</a:t>
            </a:r>
            <a:endParaRPr lang="pt-BR" sz="1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87" name="Conector reto 86"/>
          <p:cNvCxnSpPr>
            <a:stCxn id="85" idx="6"/>
            <a:endCxn id="86" idx="2"/>
          </p:cNvCxnSpPr>
          <p:nvPr/>
        </p:nvCxnSpPr>
        <p:spPr>
          <a:xfrm>
            <a:off x="1500856" y="3703599"/>
            <a:ext cx="1769828" cy="1617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lipse 84"/>
          <p:cNvSpPr/>
          <p:nvPr/>
        </p:nvSpPr>
        <p:spPr>
          <a:xfrm>
            <a:off x="260951" y="2935186"/>
            <a:ext cx="1239905" cy="1536825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Conector angulado 1180"/>
          <p:cNvCxnSpPr>
            <a:stCxn id="89" idx="2"/>
            <a:endCxn id="90" idx="0"/>
          </p:cNvCxnSpPr>
          <p:nvPr/>
        </p:nvCxnSpPr>
        <p:spPr>
          <a:xfrm flipH="1">
            <a:off x="918873" y="3474399"/>
            <a:ext cx="2462" cy="368684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9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0" y="3236313"/>
            <a:ext cx="591729" cy="23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89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87" y="3843083"/>
            <a:ext cx="347771" cy="42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1" name="Objeto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737120"/>
              </p:ext>
            </p:extLst>
          </p:nvPr>
        </p:nvGraphicFramePr>
        <p:xfrm>
          <a:off x="383405" y="3969696"/>
          <a:ext cx="335744" cy="120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" name="Visio" r:id="rId7" imgW="693748" imgH="200021" progId="Visio.Drawing.11">
                  <p:link updateAutomatic="1"/>
                </p:oleObj>
              </mc:Choice>
              <mc:Fallback>
                <p:oleObj name="Visio" r:id="rId7" imgW="693748" imgH="200021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3405" y="3969696"/>
                        <a:ext cx="335744" cy="1200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to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00542"/>
              </p:ext>
            </p:extLst>
          </p:nvPr>
        </p:nvGraphicFramePr>
        <p:xfrm>
          <a:off x="685543" y="3590325"/>
          <a:ext cx="242813" cy="146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" name="Visio" r:id="rId9" imgW="411660" imgH="200021" progId="Visio.Drawing.11">
                  <p:link updateAutomatic="1"/>
                </p:oleObj>
              </mc:Choice>
              <mc:Fallback>
                <p:oleObj name="Visio" r:id="rId9" imgW="411660" imgH="200021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5543" y="3590325"/>
                        <a:ext cx="242813" cy="146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Nuvem 92"/>
          <p:cNvSpPr/>
          <p:nvPr/>
        </p:nvSpPr>
        <p:spPr>
          <a:xfrm>
            <a:off x="472228" y="1747565"/>
            <a:ext cx="882402" cy="520711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3212-2800</a:t>
            </a:r>
          </a:p>
          <a:p>
            <a:pPr algn="ctr"/>
            <a:r>
              <a:rPr lang="en-US" sz="900" b="1" dirty="0" smtClean="0"/>
              <a:t>2 E1</a:t>
            </a:r>
            <a:endParaRPr lang="pt-BR" sz="900" b="1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429605" y="1418976"/>
            <a:ext cx="548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HUPL</a:t>
            </a:r>
            <a:endParaRPr lang="pt-BR" sz="1600" b="1" dirty="0"/>
          </a:p>
        </p:txBody>
      </p:sp>
      <p:cxnSp>
        <p:nvCxnSpPr>
          <p:cNvPr id="95" name="Conector reto 94"/>
          <p:cNvCxnSpPr>
            <a:stCxn id="93" idx="1"/>
            <a:endCxn id="89" idx="0"/>
          </p:cNvCxnSpPr>
          <p:nvPr/>
        </p:nvCxnSpPr>
        <p:spPr>
          <a:xfrm>
            <a:off x="913429" y="2267722"/>
            <a:ext cx="7906" cy="96859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Objeto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864438"/>
              </p:ext>
            </p:extLst>
          </p:nvPr>
        </p:nvGraphicFramePr>
        <p:xfrm>
          <a:off x="950144" y="2604949"/>
          <a:ext cx="230489" cy="139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" name="Visio" r:id="rId9" imgW="411660" imgH="200021" progId="Visio.Drawing.11">
                  <p:link updateAutomatic="1"/>
                </p:oleObj>
              </mc:Choice>
              <mc:Fallback>
                <p:oleObj name="Visio" r:id="rId9" imgW="411660" imgH="200021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144" y="2604949"/>
                        <a:ext cx="230489" cy="139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Objeto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968232"/>
              </p:ext>
            </p:extLst>
          </p:nvPr>
        </p:nvGraphicFramePr>
        <p:xfrm>
          <a:off x="512041" y="3137185"/>
          <a:ext cx="402497" cy="94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" name="Visio" r:id="rId12" imgW="777430" imgH="165739" progId="Visio.Drawing.11">
                  <p:link updateAutomatic="1"/>
                </p:oleObj>
              </mc:Choice>
              <mc:Fallback>
                <p:oleObj name="Visio" r:id="rId12" imgW="777430" imgH="165739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12041" y="3137185"/>
                        <a:ext cx="402497" cy="94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CaixaDeTexto 97"/>
          <p:cNvSpPr txBox="1"/>
          <p:nvPr/>
        </p:nvSpPr>
        <p:spPr>
          <a:xfrm>
            <a:off x="1118499" y="202376"/>
            <a:ext cx="2207541" cy="10618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700" b="1" dirty="0">
                <a:solidFill>
                  <a:schemeClr val="tx1"/>
                </a:solidFill>
              </a:rPr>
              <a:t>URA</a:t>
            </a:r>
          </a:p>
          <a:p>
            <a:r>
              <a:rPr lang="pt-BR" sz="700" dirty="0"/>
              <a:t>Bem vindo a Unimed</a:t>
            </a:r>
          </a:p>
          <a:p>
            <a:r>
              <a:rPr lang="pt-BR" sz="700" dirty="0"/>
              <a:t>Para tratar assuntos relacionados a:</a:t>
            </a:r>
          </a:p>
          <a:p>
            <a:r>
              <a:rPr lang="pt-BR" sz="700" dirty="0"/>
              <a:t>Opção 1,  Opção 2,  Opção 3, Opção 4, </a:t>
            </a:r>
          </a:p>
          <a:p>
            <a:r>
              <a:rPr lang="pt-BR" sz="700" dirty="0"/>
              <a:t>ou aguarde atendimento.</a:t>
            </a:r>
          </a:p>
          <a:p>
            <a:r>
              <a:rPr lang="pt-BR" sz="700" dirty="0"/>
              <a:t>Favor anote o numero do seu protocolo de atendimento: ...</a:t>
            </a:r>
          </a:p>
          <a:p>
            <a:r>
              <a:rPr lang="pt-BR" sz="700" dirty="0"/>
              <a:t>Para sua segurança esta ligação poderá estar sendo gravada.  </a:t>
            </a:r>
          </a:p>
        </p:txBody>
      </p:sp>
      <p:cxnSp>
        <p:nvCxnSpPr>
          <p:cNvPr id="99" name="Conector de seta reta 98"/>
          <p:cNvCxnSpPr>
            <a:stCxn id="98" idx="1"/>
            <a:endCxn id="93" idx="3"/>
          </p:cNvCxnSpPr>
          <p:nvPr/>
        </p:nvCxnSpPr>
        <p:spPr>
          <a:xfrm rot="10800000" flipV="1">
            <a:off x="913429" y="733291"/>
            <a:ext cx="205070" cy="1044046"/>
          </a:xfrm>
          <a:prstGeom prst="bentConnector2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Agrupar 43"/>
          <p:cNvGrpSpPr/>
          <p:nvPr/>
        </p:nvGrpSpPr>
        <p:grpSpPr>
          <a:xfrm>
            <a:off x="1939132" y="183169"/>
            <a:ext cx="3940579" cy="3260241"/>
            <a:chOff x="1263625" y="-5543"/>
            <a:chExt cx="7169496" cy="4872643"/>
          </a:xfrm>
        </p:grpSpPr>
        <p:sp>
          <p:nvSpPr>
            <p:cNvPr id="135" name="Elipse 134"/>
            <p:cNvSpPr/>
            <p:nvPr/>
          </p:nvSpPr>
          <p:spPr>
            <a:xfrm>
              <a:off x="3287041" y="1728332"/>
              <a:ext cx="2265043" cy="2230667"/>
            </a:xfrm>
            <a:prstGeom prst="ellipse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6" name="Conector angulado 900"/>
            <p:cNvCxnSpPr>
              <a:stCxn id="143" idx="2"/>
              <a:endCxn id="86" idx="3"/>
            </p:cNvCxnSpPr>
            <p:nvPr/>
          </p:nvCxnSpPr>
          <p:spPr>
            <a:xfrm>
              <a:off x="4423107" y="2503838"/>
              <a:ext cx="37426" cy="2363262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2" name="Picture 89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6740" y="2985795"/>
              <a:ext cx="632734" cy="628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" name="Picture 89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4811" y="2151682"/>
              <a:ext cx="1076592" cy="352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4" name="Nuvem 143"/>
            <p:cNvSpPr/>
            <p:nvPr/>
          </p:nvSpPr>
          <p:spPr>
            <a:xfrm>
              <a:off x="1263625" y="1945673"/>
              <a:ext cx="1605444" cy="778237"/>
            </a:xfrm>
            <a:prstGeom prst="clou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/>
                <a:t>3212-2000</a:t>
              </a:r>
            </a:p>
            <a:p>
              <a:pPr algn="ctr"/>
              <a:r>
                <a:rPr lang="en-US" sz="1000" b="1" dirty="0" smtClean="0"/>
                <a:t>2 E1</a:t>
              </a:r>
              <a:endParaRPr lang="pt-BR" sz="1000" b="1" dirty="0"/>
            </a:p>
          </p:txBody>
        </p:sp>
        <p:graphicFrame>
          <p:nvGraphicFramePr>
            <p:cNvPr id="148" name="Objeto 147"/>
            <p:cNvGraphicFramePr>
              <a:graphicFrameLocks noChangeAspect="1"/>
            </p:cNvGraphicFramePr>
            <p:nvPr>
              <p:extLst/>
            </p:nvPr>
          </p:nvGraphicFramePr>
          <p:xfrm>
            <a:off x="4441351" y="2731314"/>
            <a:ext cx="564233" cy="276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6" name="Visio" r:id="rId14" imgW="411660" imgH="200021" progId="Visio.Drawing.11">
                    <p:link updateAutomatic="1"/>
                  </p:oleObj>
                </mc:Choice>
                <mc:Fallback>
                  <p:oleObj name="Visio" r:id="rId14" imgW="411660" imgH="200021" progId="Visio.Drawing.11">
                    <p:link updateAutomatic="1"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441351" y="2731314"/>
                          <a:ext cx="564233" cy="276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" name="Objeto 148"/>
            <p:cNvGraphicFramePr>
              <a:graphicFrameLocks noChangeAspect="1"/>
            </p:cNvGraphicFramePr>
            <p:nvPr>
              <p:extLst/>
            </p:nvPr>
          </p:nvGraphicFramePr>
          <p:xfrm>
            <a:off x="4774393" y="3275623"/>
            <a:ext cx="515866" cy="1499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7" name="Visio" r:id="rId7" imgW="693748" imgH="200021" progId="Visio.Drawing.11">
                    <p:link updateAutomatic="1"/>
                  </p:oleObj>
                </mc:Choice>
                <mc:Fallback>
                  <p:oleObj name="Visio" r:id="rId7" imgW="693748" imgH="200021" progId="Visio.Drawing.11">
                    <p:link updateAutomatic="1"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774393" y="3275623"/>
                          <a:ext cx="515866" cy="1499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7" name="CaixaDeTexto 156"/>
            <p:cNvSpPr txBox="1"/>
            <p:nvPr/>
          </p:nvSpPr>
          <p:spPr>
            <a:xfrm>
              <a:off x="4483326" y="1424929"/>
              <a:ext cx="991579" cy="873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 smtClean="0"/>
                <a:t>HMU</a:t>
              </a:r>
              <a:endParaRPr lang="pt-BR" sz="1600" b="1" dirty="0"/>
            </a:p>
          </p:txBody>
        </p:sp>
        <p:cxnSp>
          <p:nvCxnSpPr>
            <p:cNvPr id="158" name="Conector reto 157"/>
            <p:cNvCxnSpPr>
              <a:stCxn id="144" idx="0"/>
            </p:cNvCxnSpPr>
            <p:nvPr/>
          </p:nvCxnSpPr>
          <p:spPr>
            <a:xfrm flipV="1">
              <a:off x="2867731" y="2329122"/>
              <a:ext cx="1026605" cy="567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9" name="Objeto 158"/>
            <p:cNvGraphicFramePr>
              <a:graphicFrameLocks noChangeAspect="1"/>
            </p:cNvGraphicFramePr>
            <p:nvPr>
              <p:extLst/>
            </p:nvPr>
          </p:nvGraphicFramePr>
          <p:xfrm>
            <a:off x="3870163" y="1943351"/>
            <a:ext cx="1066058" cy="228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8" name="Visio" r:id="rId17" imgW="777430" imgH="165739" progId="Visio.Drawing.11">
                    <p:link updateAutomatic="1"/>
                  </p:oleObj>
                </mc:Choice>
                <mc:Fallback>
                  <p:oleObj name="Visio" r:id="rId17" imgW="777430" imgH="165739" progId="Visio.Drawing.11">
                    <p:link updateAutomatic="1"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870163" y="1943351"/>
                          <a:ext cx="1066058" cy="2280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0" name="Objeto 1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4983266"/>
                </p:ext>
              </p:extLst>
            </p:nvPr>
          </p:nvGraphicFramePr>
          <p:xfrm>
            <a:off x="2927532" y="1949796"/>
            <a:ext cx="515777" cy="2528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" name="Visio" r:id="rId14" imgW="411660" imgH="200021" progId="Visio.Drawing.11">
                    <p:link updateAutomatic="1"/>
                  </p:oleObj>
                </mc:Choice>
                <mc:Fallback>
                  <p:oleObj name="Visio" r:id="rId14" imgW="411660" imgH="200021" progId="Visio.Drawing.11">
                    <p:link updateAutomatic="1"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7532" y="1949796"/>
                          <a:ext cx="515777" cy="2528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1" name="CaixaDeTexto 160"/>
            <p:cNvSpPr txBox="1"/>
            <p:nvPr/>
          </p:nvSpPr>
          <p:spPr>
            <a:xfrm>
              <a:off x="4685914" y="-5543"/>
              <a:ext cx="3747207" cy="1586973"/>
            </a:xfrm>
            <a:prstGeom prst="rect">
              <a:avLst/>
            </a:prstGeom>
            <a:solidFill>
              <a:srgbClr val="FFE1E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700" b="1" dirty="0" smtClean="0">
                  <a:solidFill>
                    <a:schemeClr val="tx1"/>
                  </a:solidFill>
                </a:rPr>
                <a:t>URA</a:t>
              </a:r>
            </a:p>
            <a:p>
              <a:r>
                <a:rPr lang="pt-BR" sz="700" dirty="0"/>
                <a:t>Bem vindo a Unimed</a:t>
              </a:r>
            </a:p>
            <a:p>
              <a:r>
                <a:rPr lang="pt-BR" sz="700" dirty="0" smtClean="0"/>
                <a:t>Para </a:t>
              </a:r>
              <a:r>
                <a:rPr lang="pt-BR" sz="700" dirty="0"/>
                <a:t>tratar assuntos relacionados a:</a:t>
              </a:r>
            </a:p>
            <a:p>
              <a:r>
                <a:rPr lang="pt-BR" sz="700" dirty="0" smtClean="0"/>
                <a:t>Opção </a:t>
              </a:r>
              <a:r>
                <a:rPr lang="pt-BR" sz="700" dirty="0"/>
                <a:t>1, </a:t>
              </a:r>
              <a:r>
                <a:rPr lang="pt-BR" sz="700" dirty="0" smtClean="0"/>
                <a:t> Opção </a:t>
              </a:r>
              <a:r>
                <a:rPr lang="pt-BR" sz="700" dirty="0"/>
                <a:t>2, </a:t>
              </a:r>
              <a:r>
                <a:rPr lang="pt-BR" sz="700" dirty="0" smtClean="0"/>
                <a:t> Opção </a:t>
              </a:r>
              <a:r>
                <a:rPr lang="pt-BR" sz="700" dirty="0"/>
                <a:t>3, </a:t>
              </a:r>
              <a:r>
                <a:rPr lang="pt-BR" sz="700" dirty="0" smtClean="0"/>
                <a:t>Opção </a:t>
              </a:r>
              <a:r>
                <a:rPr lang="pt-BR" sz="700" dirty="0"/>
                <a:t>4, </a:t>
              </a:r>
            </a:p>
            <a:p>
              <a:r>
                <a:rPr lang="pt-BR" sz="700" dirty="0" smtClean="0"/>
                <a:t>ou </a:t>
              </a:r>
              <a:r>
                <a:rPr lang="pt-BR" sz="700" dirty="0"/>
                <a:t>aguarde atendimento.</a:t>
              </a:r>
            </a:p>
            <a:p>
              <a:r>
                <a:rPr lang="pt-BR" sz="700" dirty="0" smtClean="0"/>
                <a:t>Favor </a:t>
              </a:r>
              <a:r>
                <a:rPr lang="pt-BR" sz="700" dirty="0"/>
                <a:t>anote o numero do seu protocolo de atendimento: ...</a:t>
              </a:r>
            </a:p>
            <a:p>
              <a:r>
                <a:rPr lang="pt-BR" sz="700" dirty="0" smtClean="0"/>
                <a:t>Para </a:t>
              </a:r>
              <a:r>
                <a:rPr lang="pt-BR" sz="700" dirty="0"/>
                <a:t>sua segurança esta ligação poderá estar sendo gravada.  </a:t>
              </a:r>
            </a:p>
          </p:txBody>
        </p:sp>
        <p:cxnSp>
          <p:nvCxnSpPr>
            <p:cNvPr id="162" name="Conector de seta reta 161"/>
            <p:cNvCxnSpPr>
              <a:stCxn id="161" idx="1"/>
              <a:endCxn id="135" idx="0"/>
            </p:cNvCxnSpPr>
            <p:nvPr/>
          </p:nvCxnSpPr>
          <p:spPr>
            <a:xfrm rot="10800000" flipV="1">
              <a:off x="4419565" y="787943"/>
              <a:ext cx="266351" cy="940388"/>
            </a:xfrm>
            <a:prstGeom prst="bentConnector2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Agrupar 3"/>
          <p:cNvGrpSpPr/>
          <p:nvPr/>
        </p:nvGrpSpPr>
        <p:grpSpPr>
          <a:xfrm>
            <a:off x="4123763" y="307003"/>
            <a:ext cx="4333386" cy="3412766"/>
            <a:chOff x="3161646" y="1394309"/>
            <a:chExt cx="7609742" cy="3944939"/>
          </a:xfrm>
        </p:grpSpPr>
        <p:sp>
          <p:nvSpPr>
            <p:cNvPr id="115" name="Elipse 114"/>
            <p:cNvSpPr/>
            <p:nvPr/>
          </p:nvSpPr>
          <p:spPr>
            <a:xfrm>
              <a:off x="6987655" y="2874821"/>
              <a:ext cx="2086414" cy="1777046"/>
            </a:xfrm>
            <a:prstGeom prst="ellipse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7" name="Agrupar 46"/>
            <p:cNvGrpSpPr/>
            <p:nvPr/>
          </p:nvGrpSpPr>
          <p:grpSpPr>
            <a:xfrm>
              <a:off x="9308645" y="4593965"/>
              <a:ext cx="662669" cy="593856"/>
              <a:chOff x="10597817" y="4568806"/>
              <a:chExt cx="777323" cy="755085"/>
            </a:xfrm>
          </p:grpSpPr>
          <p:sp>
            <p:nvSpPr>
              <p:cNvPr id="120" name="Retângulo 119"/>
              <p:cNvSpPr/>
              <p:nvPr/>
            </p:nvSpPr>
            <p:spPr>
              <a:xfrm>
                <a:off x="10597817" y="4568806"/>
                <a:ext cx="770154" cy="75508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21" name="Imagem 120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98230" y="4719902"/>
                <a:ext cx="418249" cy="345305"/>
              </a:xfrm>
              <a:prstGeom prst="rect">
                <a:avLst/>
              </a:prstGeom>
            </p:spPr>
          </p:pic>
          <p:graphicFrame>
            <p:nvGraphicFramePr>
              <p:cNvPr id="122" name="Objeto 121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0664788" y="4582518"/>
              <a:ext cx="608069" cy="1155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90" name="Visio" r:id="rId21" imgW="1030904" imgH="217297" progId="Visio.Drawing.11">
                      <p:link updateAutomatic="1"/>
                    </p:oleObj>
                  </mc:Choice>
                  <mc:Fallback>
                    <p:oleObj name="Visio" r:id="rId21" imgW="1030904" imgH="217297" progId="Visio.Drawing.11">
                      <p:link updateAutomatic="1"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10664788" y="4582518"/>
                            <a:ext cx="608069" cy="11552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" name="Objeto 12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0610456" y="5071149"/>
              <a:ext cx="764684" cy="2428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91" name="Visio" r:id="rId23" imgW="1264403" imgH="457267" progId="Visio.Drawing.11">
                      <p:link updateAutomatic="1"/>
                    </p:oleObj>
                  </mc:Choice>
                  <mc:Fallback>
                    <p:oleObj name="Visio" r:id="rId23" imgW="1264403" imgH="457267" progId="Visio.Drawing.11">
                      <p:link updateAutomatic="1"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10610456" y="5071149"/>
                            <a:ext cx="764684" cy="2428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9" name="Agrupar 38"/>
            <p:cNvGrpSpPr/>
            <p:nvPr/>
          </p:nvGrpSpPr>
          <p:grpSpPr>
            <a:xfrm>
              <a:off x="9321606" y="3242373"/>
              <a:ext cx="645034" cy="621931"/>
              <a:chOff x="10588460" y="2393956"/>
              <a:chExt cx="756637" cy="790783"/>
            </a:xfrm>
          </p:grpSpPr>
          <p:sp>
            <p:nvSpPr>
              <p:cNvPr id="127" name="Retângulo 126"/>
              <p:cNvSpPr/>
              <p:nvPr/>
            </p:nvSpPr>
            <p:spPr>
              <a:xfrm>
                <a:off x="10588460" y="2393956"/>
                <a:ext cx="748602" cy="79078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28" name="Imagem 127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00549" y="2561397"/>
                <a:ext cx="418247" cy="345305"/>
              </a:xfrm>
              <a:prstGeom prst="rect">
                <a:avLst/>
              </a:prstGeom>
            </p:spPr>
          </p:pic>
          <p:graphicFrame>
            <p:nvGraphicFramePr>
              <p:cNvPr id="129" name="Objeto 128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0592296" y="2906703"/>
              <a:ext cx="752801" cy="2428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92" name="Visio" r:id="rId25" imgW="1136991" imgH="457267" progId="Visio.Drawing.11">
                      <p:link updateAutomatic="1"/>
                    </p:oleObj>
                  </mc:Choice>
                  <mc:Fallback>
                    <p:oleObj name="Visio" r:id="rId25" imgW="1136991" imgH="457267" progId="Visio.Drawing.11">
                      <p:link updateAutomatic="1"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10592296" y="2906703"/>
                            <a:ext cx="752801" cy="24284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0" name="Objeto 129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0665649" y="2445875"/>
              <a:ext cx="608069" cy="1155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93" name="Visio" r:id="rId27" imgW="1030904" imgH="217297" progId="Visio.Drawing.11">
                      <p:link updateAutomatic="1"/>
                    </p:oleObj>
                  </mc:Choice>
                  <mc:Fallback>
                    <p:oleObj name="Visio" r:id="rId27" imgW="1030904" imgH="217297" progId="Visio.Drawing.11">
                      <p:link updateAutomatic="1"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10665649" y="2445875"/>
                            <a:ext cx="608069" cy="11552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6" name="Agrupar 45"/>
            <p:cNvGrpSpPr/>
            <p:nvPr/>
          </p:nvGrpSpPr>
          <p:grpSpPr>
            <a:xfrm>
              <a:off x="9308645" y="3935374"/>
              <a:ext cx="638185" cy="563290"/>
              <a:chOff x="10601831" y="3532279"/>
              <a:chExt cx="748602" cy="716221"/>
            </a:xfrm>
          </p:grpSpPr>
          <p:sp>
            <p:nvSpPr>
              <p:cNvPr id="131" name="Retângulo 130"/>
              <p:cNvSpPr/>
              <p:nvPr/>
            </p:nvSpPr>
            <p:spPr>
              <a:xfrm>
                <a:off x="10601831" y="3532279"/>
                <a:ext cx="748602" cy="715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32" name="Imagem 131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96249" y="3631771"/>
                <a:ext cx="418247" cy="345305"/>
              </a:xfrm>
              <a:prstGeom prst="rect">
                <a:avLst/>
              </a:prstGeom>
            </p:spPr>
          </p:pic>
          <p:graphicFrame>
            <p:nvGraphicFramePr>
              <p:cNvPr id="133" name="Objeto 13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0623828" y="4005651"/>
              <a:ext cx="716967" cy="2428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94" name="Visio" r:id="rId29" imgW="1136991" imgH="457267" progId="Visio.Drawing.11">
                      <p:link updateAutomatic="1"/>
                    </p:oleObj>
                  </mc:Choice>
                  <mc:Fallback>
                    <p:oleObj name="Visio" r:id="rId29" imgW="1136991" imgH="457267" progId="Visio.Drawing.11">
                      <p:link updateAutomatic="1"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10623828" y="4005651"/>
                            <a:ext cx="716967" cy="24284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4" name="Objeto 13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0701337" y="3541165"/>
              <a:ext cx="608069" cy="1155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95" name="Visio" r:id="rId27" imgW="1030904" imgH="217297" progId="Visio.Drawing.11">
                      <p:link updateAutomatic="1"/>
                    </p:oleObj>
                  </mc:Choice>
                  <mc:Fallback>
                    <p:oleObj name="Visio" r:id="rId27" imgW="1030904" imgH="217297" progId="Visio.Drawing.11">
                      <p:link updateAutomatic="1"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701337" y="3541165"/>
                            <a:ext cx="608069" cy="1155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37" name="Conector angulado 904"/>
            <p:cNvCxnSpPr>
              <a:stCxn id="173" idx="2"/>
              <a:endCxn id="170" idx="0"/>
            </p:cNvCxnSpPr>
            <p:nvPr/>
          </p:nvCxnSpPr>
          <p:spPr>
            <a:xfrm flipH="1">
              <a:off x="8003136" y="3505085"/>
              <a:ext cx="3823" cy="601913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upo 139"/>
            <p:cNvGrpSpPr/>
            <p:nvPr/>
          </p:nvGrpSpPr>
          <p:grpSpPr>
            <a:xfrm>
              <a:off x="7465511" y="3201865"/>
              <a:ext cx="1191165" cy="454363"/>
              <a:chOff x="8975546" y="2821405"/>
              <a:chExt cx="1592557" cy="704127"/>
            </a:xfrm>
          </p:grpSpPr>
          <p:graphicFrame>
            <p:nvGraphicFramePr>
              <p:cNvPr id="171" name="Objeto 170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790229" y="3360432"/>
              <a:ext cx="777874" cy="165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96" name="Visio" r:id="rId32" imgW="777430" imgH="165739" progId="Visio.Drawing.11">
                      <p:link updateAutomatic="1"/>
                    </p:oleObj>
                  </mc:Choice>
                  <mc:Fallback>
                    <p:oleObj name="Visio" r:id="rId32" imgW="777430" imgH="165739" progId="Visio.Drawing.11">
                      <p:link updateAutomatic="1"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3"/>
                          <a:stretch>
                            <a:fillRect/>
                          </a:stretch>
                        </p:blipFill>
                        <p:spPr>
                          <a:xfrm>
                            <a:off x="9790229" y="3360432"/>
                            <a:ext cx="777874" cy="1651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73" name="Picture 89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75546" y="2821405"/>
                <a:ext cx="1447800" cy="469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41" name="Grupo 140"/>
            <p:cNvGrpSpPr/>
            <p:nvPr/>
          </p:nvGrpSpPr>
          <p:grpSpPr>
            <a:xfrm>
              <a:off x="7475937" y="3938073"/>
              <a:ext cx="1054395" cy="398389"/>
              <a:chOff x="8988425" y="3957494"/>
              <a:chExt cx="1409700" cy="617382"/>
            </a:xfrm>
          </p:grpSpPr>
          <p:graphicFrame>
            <p:nvGraphicFramePr>
              <p:cNvPr id="168" name="Objeto 167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012033" y="3957494"/>
              <a:ext cx="506413" cy="2349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97" name="Visio" r:id="rId34" imgW="505869" imgH="234302" progId="Visio.Drawing.11">
                      <p:link updateAutomatic="1"/>
                    </p:oleObj>
                  </mc:Choice>
                  <mc:Fallback>
                    <p:oleObj name="Visio" r:id="rId34" imgW="505869" imgH="234302" progId="Visio.Drawing.11">
                      <p:link updateAutomatic="1"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5"/>
                          <a:stretch>
                            <a:fillRect/>
                          </a:stretch>
                        </p:blipFill>
                        <p:spPr>
                          <a:xfrm>
                            <a:off x="9012033" y="3957494"/>
                            <a:ext cx="506413" cy="2349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70" name="Picture 892"/>
              <p:cNvPicPr>
                <a:picLocks noChangeAspect="1" noChangeArrowheads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88425" y="4219276"/>
                <a:ext cx="1409700" cy="355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45" name="Nuvem 144"/>
            <p:cNvSpPr/>
            <p:nvPr/>
          </p:nvSpPr>
          <p:spPr>
            <a:xfrm>
              <a:off x="7581108" y="1813128"/>
              <a:ext cx="843762" cy="46594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b="1" dirty="0" smtClean="0"/>
                <a:t>0800</a:t>
              </a:r>
            </a:p>
            <a:p>
              <a:pPr algn="ctr"/>
              <a:r>
                <a:rPr lang="en-US" sz="500" b="1" dirty="0"/>
                <a:t>&amp;</a:t>
              </a:r>
              <a:endParaRPr lang="en-US" sz="500" b="1" dirty="0" smtClean="0"/>
            </a:p>
            <a:p>
              <a:pPr algn="ctr"/>
              <a:r>
                <a:rPr lang="en-US" sz="500" b="1" dirty="0" smtClean="0"/>
                <a:t>4009</a:t>
              </a:r>
              <a:endParaRPr lang="pt-BR" sz="500" b="1" dirty="0"/>
            </a:p>
          </p:txBody>
        </p:sp>
        <p:sp>
          <p:nvSpPr>
            <p:cNvPr id="146" name="Nuvem 145"/>
            <p:cNvSpPr/>
            <p:nvPr/>
          </p:nvSpPr>
          <p:spPr>
            <a:xfrm>
              <a:off x="8539686" y="1813128"/>
              <a:ext cx="1120823" cy="46594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b="1" dirty="0" err="1" smtClean="0"/>
                <a:t>Redund</a:t>
              </a:r>
              <a:r>
                <a:rPr lang="pt-BR" sz="500" b="1" dirty="0" smtClean="0"/>
                <a:t>â</a:t>
              </a:r>
              <a:r>
                <a:rPr lang="en-US" sz="500" b="1" dirty="0" err="1" smtClean="0"/>
                <a:t>ncia</a:t>
              </a:r>
              <a:endParaRPr lang="en-US" sz="500" b="1" dirty="0" smtClean="0"/>
            </a:p>
            <a:p>
              <a:pPr algn="ctr"/>
              <a:r>
                <a:rPr lang="en-US" sz="500" b="1" dirty="0" err="1" smtClean="0"/>
                <a:t>CallCenter</a:t>
              </a:r>
              <a:endParaRPr lang="en-US" sz="500" b="1" dirty="0" smtClean="0"/>
            </a:p>
            <a:p>
              <a:pPr algn="ctr"/>
              <a:r>
                <a:rPr lang="en-US" sz="500" b="1" dirty="0" smtClean="0"/>
                <a:t>3212-2402</a:t>
              </a:r>
              <a:endParaRPr lang="pt-BR" sz="500" b="1" dirty="0"/>
            </a:p>
          </p:txBody>
        </p:sp>
        <p:sp>
          <p:nvSpPr>
            <p:cNvPr id="147" name="Nuvem 146"/>
            <p:cNvSpPr/>
            <p:nvPr/>
          </p:nvSpPr>
          <p:spPr>
            <a:xfrm>
              <a:off x="6436786" y="1830249"/>
              <a:ext cx="1039864" cy="46594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b="1" dirty="0" smtClean="0"/>
                <a:t>3212-2400</a:t>
              </a:r>
            </a:p>
            <a:p>
              <a:pPr algn="ctr"/>
              <a:r>
                <a:rPr lang="en-US" sz="500" b="1" dirty="0" smtClean="0"/>
                <a:t>2 E1</a:t>
              </a:r>
              <a:endParaRPr lang="pt-BR" sz="500" b="1" dirty="0"/>
            </a:p>
          </p:txBody>
        </p:sp>
        <p:cxnSp>
          <p:nvCxnSpPr>
            <p:cNvPr id="150" name="Conector de seta reta 149"/>
            <p:cNvCxnSpPr>
              <a:stCxn id="147" idx="1"/>
              <a:endCxn id="173" idx="0"/>
            </p:cNvCxnSpPr>
            <p:nvPr/>
          </p:nvCxnSpPr>
          <p:spPr>
            <a:xfrm>
              <a:off x="6956719" y="2295702"/>
              <a:ext cx="1050239" cy="906162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de seta reta 150"/>
            <p:cNvCxnSpPr>
              <a:stCxn id="145" idx="1"/>
              <a:endCxn id="173" idx="0"/>
            </p:cNvCxnSpPr>
            <p:nvPr/>
          </p:nvCxnSpPr>
          <p:spPr>
            <a:xfrm>
              <a:off x="8002989" y="2278580"/>
              <a:ext cx="3969" cy="923283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to 151"/>
            <p:cNvCxnSpPr>
              <a:stCxn id="146" idx="1"/>
              <a:endCxn id="173" idx="0"/>
            </p:cNvCxnSpPr>
            <p:nvPr/>
          </p:nvCxnSpPr>
          <p:spPr>
            <a:xfrm flipH="1">
              <a:off x="8006958" y="2278580"/>
              <a:ext cx="1024893" cy="923283"/>
            </a:xfrm>
            <a:prstGeom prst="line">
              <a:avLst/>
            </a:prstGeom>
            <a:ln w="1905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CaixaDeTexto 155"/>
            <p:cNvSpPr txBox="1"/>
            <p:nvPr/>
          </p:nvSpPr>
          <p:spPr>
            <a:xfrm>
              <a:off x="6695845" y="1394309"/>
              <a:ext cx="4075543" cy="3913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/>
                <a:t>CENTRAL DE SERVIÇOS</a:t>
              </a:r>
              <a:endParaRPr lang="pt-BR" sz="1600" b="1" dirty="0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8046944" y="2249217"/>
              <a:ext cx="457749" cy="3949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300" b="1" dirty="0"/>
            </a:p>
          </p:txBody>
        </p:sp>
        <p:sp>
          <p:nvSpPr>
            <p:cNvPr id="176" name="Elipse 175"/>
            <p:cNvSpPr/>
            <p:nvPr/>
          </p:nvSpPr>
          <p:spPr>
            <a:xfrm>
              <a:off x="8951313" y="2284498"/>
              <a:ext cx="457978" cy="384285"/>
            </a:xfrm>
            <a:prstGeom prst="ellipse">
              <a:avLst/>
            </a:prstGeom>
            <a:solidFill>
              <a:srgbClr val="FF6969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0" b="1" dirty="0" smtClean="0"/>
            </a:p>
          </p:txBody>
        </p:sp>
        <p:sp>
          <p:nvSpPr>
            <p:cNvPr id="220" name="Elipse 219"/>
            <p:cNvSpPr/>
            <p:nvPr/>
          </p:nvSpPr>
          <p:spPr>
            <a:xfrm>
              <a:off x="7326309" y="2271238"/>
              <a:ext cx="457749" cy="39491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600" b="1" dirty="0" smtClean="0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7314982" y="2369580"/>
              <a:ext cx="483229" cy="373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500" b="1" dirty="0" smtClean="0"/>
                <a:t>URA 1</a:t>
              </a:r>
              <a:endParaRPr lang="pt-BR" sz="1200" dirty="0"/>
            </a:p>
          </p:txBody>
        </p:sp>
        <p:sp>
          <p:nvSpPr>
            <p:cNvPr id="222" name="Retângulo 221"/>
            <p:cNvSpPr/>
            <p:nvPr/>
          </p:nvSpPr>
          <p:spPr>
            <a:xfrm>
              <a:off x="8030704" y="2322607"/>
              <a:ext cx="483229" cy="4447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500" b="1" dirty="0" smtClean="0"/>
                <a:t>URA</a:t>
              </a:r>
              <a:r>
                <a:rPr lang="pt-BR" sz="800" b="1" dirty="0" smtClean="0"/>
                <a:t> </a:t>
              </a:r>
              <a:r>
                <a:rPr lang="pt-BR" sz="600" b="1" dirty="0" smtClean="0"/>
                <a:t>2</a:t>
              </a:r>
              <a:endParaRPr lang="pt-BR" sz="1400" dirty="0"/>
            </a:p>
          </p:txBody>
        </p:sp>
        <p:sp>
          <p:nvSpPr>
            <p:cNvPr id="223" name="Retângulo 222"/>
            <p:cNvSpPr/>
            <p:nvPr/>
          </p:nvSpPr>
          <p:spPr>
            <a:xfrm>
              <a:off x="8939714" y="2380951"/>
              <a:ext cx="483229" cy="373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500" b="1" dirty="0" smtClean="0"/>
                <a:t>URA 3</a:t>
              </a:r>
              <a:endParaRPr lang="pt-BR" sz="1200" dirty="0"/>
            </a:p>
          </p:txBody>
        </p:sp>
        <p:cxnSp>
          <p:nvCxnSpPr>
            <p:cNvPr id="166" name="Conector reto 165"/>
            <p:cNvCxnSpPr>
              <a:stCxn id="115" idx="2"/>
              <a:endCxn id="86" idx="0"/>
            </p:cNvCxnSpPr>
            <p:nvPr/>
          </p:nvCxnSpPr>
          <p:spPr>
            <a:xfrm rot="10800000" flipV="1">
              <a:off x="3161646" y="3763344"/>
              <a:ext cx="3826010" cy="157590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to 171"/>
            <p:cNvCxnSpPr>
              <a:stCxn id="127" idx="1"/>
              <a:endCxn id="170" idx="3"/>
            </p:cNvCxnSpPr>
            <p:nvPr/>
          </p:nvCxnSpPr>
          <p:spPr>
            <a:xfrm flipH="1">
              <a:off x="8530333" y="3553339"/>
              <a:ext cx="791273" cy="668392"/>
            </a:xfrm>
            <a:prstGeom prst="line">
              <a:avLst/>
            </a:prstGeom>
            <a:ln w="1905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to 176"/>
            <p:cNvCxnSpPr>
              <a:stCxn id="131" idx="1"/>
              <a:endCxn id="170" idx="3"/>
            </p:cNvCxnSpPr>
            <p:nvPr/>
          </p:nvCxnSpPr>
          <p:spPr>
            <a:xfrm flipH="1">
              <a:off x="8530333" y="4216742"/>
              <a:ext cx="778312" cy="4988"/>
            </a:xfrm>
            <a:prstGeom prst="line">
              <a:avLst/>
            </a:prstGeom>
            <a:ln w="1905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to 177"/>
            <p:cNvCxnSpPr>
              <a:stCxn id="120" idx="1"/>
              <a:endCxn id="170" idx="3"/>
            </p:cNvCxnSpPr>
            <p:nvPr/>
          </p:nvCxnSpPr>
          <p:spPr>
            <a:xfrm flipH="1" flipV="1">
              <a:off x="8530333" y="4221730"/>
              <a:ext cx="778312" cy="669163"/>
            </a:xfrm>
            <a:prstGeom prst="line">
              <a:avLst/>
            </a:prstGeom>
            <a:ln w="1905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Retângulo Arredondado 185"/>
          <p:cNvSpPr/>
          <p:nvPr/>
        </p:nvSpPr>
        <p:spPr>
          <a:xfrm>
            <a:off x="2079315" y="2854462"/>
            <a:ext cx="654518" cy="4056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Software </a:t>
            </a:r>
          </a:p>
          <a:p>
            <a:pPr algn="ctr"/>
            <a:r>
              <a:rPr lang="pt-BR" sz="1100" dirty="0" err="1" smtClean="0">
                <a:solidFill>
                  <a:schemeClr val="tx1"/>
                </a:solidFill>
              </a:rPr>
              <a:t>Tasy</a:t>
            </a:r>
            <a:endParaRPr lang="pt-BR" sz="1100" dirty="0">
              <a:solidFill>
                <a:schemeClr val="tx1"/>
              </a:solidFill>
            </a:endParaRPr>
          </a:p>
        </p:txBody>
      </p:sp>
      <p:cxnSp>
        <p:nvCxnSpPr>
          <p:cNvPr id="187" name="Conector reto 186"/>
          <p:cNvCxnSpPr>
            <a:stCxn id="86" idx="2"/>
            <a:endCxn id="186" idx="3"/>
          </p:cNvCxnSpPr>
          <p:nvPr/>
        </p:nvCxnSpPr>
        <p:spPr>
          <a:xfrm flipH="1" flipV="1">
            <a:off x="2733832" y="3057287"/>
            <a:ext cx="536852" cy="66248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Agrupar 105"/>
          <p:cNvGrpSpPr/>
          <p:nvPr/>
        </p:nvGrpSpPr>
        <p:grpSpPr>
          <a:xfrm>
            <a:off x="5854801" y="3999529"/>
            <a:ext cx="3046559" cy="2599170"/>
            <a:chOff x="5473974" y="847030"/>
            <a:chExt cx="4062078" cy="2599170"/>
          </a:xfrm>
        </p:grpSpPr>
        <p:sp>
          <p:nvSpPr>
            <p:cNvPr id="108" name="Elipse 107"/>
            <p:cNvSpPr/>
            <p:nvPr/>
          </p:nvSpPr>
          <p:spPr>
            <a:xfrm>
              <a:off x="5473974" y="847030"/>
              <a:ext cx="2680324" cy="259917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63500" dir="6120000" sx="105000" sy="105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2" name="Picture 89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569" y="2594685"/>
              <a:ext cx="632734" cy="628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" name="Picture 89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7640" y="1636285"/>
              <a:ext cx="1076592" cy="352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4" name="Nuvem 113"/>
            <p:cNvSpPr/>
            <p:nvPr/>
          </p:nvSpPr>
          <p:spPr>
            <a:xfrm>
              <a:off x="8397106" y="1552190"/>
              <a:ext cx="1138946" cy="541147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/>
                <a:t>2123-7500</a:t>
              </a:r>
            </a:p>
            <a:p>
              <a:pPr algn="ctr"/>
              <a:r>
                <a:rPr lang="en-US" sz="1000" b="1" dirty="0" smtClean="0"/>
                <a:t>1 E1</a:t>
              </a:r>
              <a:endParaRPr lang="pt-BR" sz="1000" b="1" dirty="0"/>
            </a:p>
          </p:txBody>
        </p:sp>
        <p:graphicFrame>
          <p:nvGraphicFramePr>
            <p:cNvPr id="118" name="Objeto 1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6311869"/>
                </p:ext>
              </p:extLst>
            </p:nvPr>
          </p:nvGraphicFramePr>
          <p:xfrm>
            <a:off x="7794572" y="1844212"/>
            <a:ext cx="305742" cy="1499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8" name="Visio" r:id="rId14" imgW="411660" imgH="200021" progId="Visio.Drawing.11">
                    <p:link updateAutomatic="1"/>
                  </p:oleObj>
                </mc:Choice>
                <mc:Fallback>
                  <p:oleObj name="Visio" r:id="rId14" imgW="411660" imgH="200021" progId="Visio.Drawing.11">
                    <p:link updateAutomatic="1"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94572" y="1844212"/>
                          <a:ext cx="305742" cy="1499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" name="CaixaDeTexto 118"/>
            <p:cNvSpPr txBox="1"/>
            <p:nvPr/>
          </p:nvSpPr>
          <p:spPr>
            <a:xfrm>
              <a:off x="6880906" y="2129298"/>
              <a:ext cx="666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 smtClean="0">
                  <a:solidFill>
                    <a:srgbClr val="FF0000"/>
                  </a:solidFill>
                </a:rPr>
                <a:t>SPX300</a:t>
              </a:r>
              <a:endParaRPr lang="pt-BR" sz="900" dirty="0">
                <a:solidFill>
                  <a:srgbClr val="FF0000"/>
                </a:solidFill>
              </a:endParaRPr>
            </a:p>
          </p:txBody>
        </p:sp>
        <p:cxnSp>
          <p:nvCxnSpPr>
            <p:cNvPr id="125" name="Conector de seta reta 150"/>
            <p:cNvCxnSpPr>
              <a:stCxn id="113" idx="2"/>
              <a:endCxn id="112" idx="0"/>
            </p:cNvCxnSpPr>
            <p:nvPr/>
          </p:nvCxnSpPr>
          <p:spPr>
            <a:xfrm>
              <a:off x="6845936" y="1988441"/>
              <a:ext cx="0" cy="606244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de seta reta 150"/>
            <p:cNvCxnSpPr>
              <a:stCxn id="113" idx="3"/>
              <a:endCxn id="114" idx="2"/>
            </p:cNvCxnSpPr>
            <p:nvPr/>
          </p:nvCxnSpPr>
          <p:spPr>
            <a:xfrm>
              <a:off x="7384232" y="1812363"/>
              <a:ext cx="1016407" cy="10401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9" name="Objeto 1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2127517"/>
                </p:ext>
              </p:extLst>
            </p:nvPr>
          </p:nvGraphicFramePr>
          <p:xfrm>
            <a:off x="7210601" y="2549094"/>
            <a:ext cx="721825" cy="2097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9" name="Visio" r:id="rId7" imgW="693748" imgH="200021" progId="Visio.Drawing.11">
                    <p:link updateAutomatic="1"/>
                  </p:oleObj>
                </mc:Choice>
                <mc:Fallback>
                  <p:oleObj name="Visio" r:id="rId7" imgW="693748" imgH="200021" progId="Visio.Drawing.11">
                    <p:link updateAutomatic="1"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210601" y="2549094"/>
                          <a:ext cx="721825" cy="20975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0" name="CaixaDeTexto 179"/>
            <p:cNvSpPr txBox="1"/>
            <p:nvPr/>
          </p:nvSpPr>
          <p:spPr>
            <a:xfrm>
              <a:off x="7141136" y="1536707"/>
              <a:ext cx="68913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 smtClean="0">
                  <a:solidFill>
                    <a:srgbClr val="FF0000"/>
                  </a:solidFill>
                </a:rPr>
                <a:t>NS500</a:t>
              </a:r>
              <a:endParaRPr lang="pt-BR" sz="1050" dirty="0">
                <a:solidFill>
                  <a:srgbClr val="FF0000"/>
                </a:solidFill>
              </a:endParaRPr>
            </a:p>
          </p:txBody>
        </p:sp>
        <p:cxnSp>
          <p:nvCxnSpPr>
            <p:cNvPr id="181" name="Conector de seta reta 150"/>
            <p:cNvCxnSpPr>
              <a:endCxn id="183" idx="3"/>
            </p:cNvCxnSpPr>
            <p:nvPr/>
          </p:nvCxnSpPr>
          <p:spPr>
            <a:xfrm flipH="1" flipV="1">
              <a:off x="6426764" y="2199963"/>
              <a:ext cx="419172" cy="5447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2" name="Imagem 181"/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622545" y="2383874"/>
              <a:ext cx="810104" cy="417054"/>
            </a:xfrm>
            <a:prstGeom prst="rect">
              <a:avLst/>
            </a:prstGeom>
          </p:spPr>
        </p:pic>
        <p:sp>
          <p:nvSpPr>
            <p:cNvPr id="183" name="CaixaDeTexto 182"/>
            <p:cNvSpPr txBox="1"/>
            <p:nvPr/>
          </p:nvSpPr>
          <p:spPr>
            <a:xfrm>
              <a:off x="5672931" y="2030686"/>
              <a:ext cx="753833" cy="3385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C00000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 smtClean="0">
                  <a:solidFill>
                    <a:srgbClr val="FF0000"/>
                  </a:solidFill>
                </a:rPr>
                <a:t>GSM</a:t>
              </a:r>
            </a:p>
            <a:p>
              <a:pPr algn="ctr"/>
              <a:r>
                <a:rPr lang="pt-BR" sz="800" dirty="0" smtClean="0">
                  <a:solidFill>
                    <a:srgbClr val="FF0000"/>
                  </a:solidFill>
                </a:rPr>
                <a:t>6 CHIPS</a:t>
              </a:r>
              <a:endParaRPr lang="pt-BR" sz="800" dirty="0">
                <a:solidFill>
                  <a:srgbClr val="FF0000"/>
                </a:solidFill>
              </a:endParaRPr>
            </a:p>
          </p:txBody>
        </p:sp>
        <p:sp>
          <p:nvSpPr>
            <p:cNvPr id="107" name="CaixaDeTexto 106"/>
            <p:cNvSpPr txBox="1"/>
            <p:nvPr/>
          </p:nvSpPr>
          <p:spPr>
            <a:xfrm>
              <a:off x="5624769" y="1051592"/>
              <a:ext cx="2381421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100" b="1" dirty="0" smtClean="0"/>
                <a:t>HOSPITAL PRONTOCORD</a:t>
              </a:r>
            </a:p>
            <a:p>
              <a:pPr algn="ctr"/>
              <a:r>
                <a:rPr lang="pt-BR" sz="1100" b="1" dirty="0" smtClean="0"/>
                <a:t>HOSPITAL DO CORAÇÃO</a:t>
              </a:r>
            </a:p>
            <a:p>
              <a:pPr algn="ctr"/>
              <a:r>
                <a:rPr lang="pt-BR" sz="1100" b="1" dirty="0" smtClean="0"/>
                <a:t>UNIMED MANAUS</a:t>
              </a:r>
              <a:endParaRPr lang="pt-BR" sz="1100" b="1" dirty="0"/>
            </a:p>
          </p:txBody>
        </p:sp>
      </p:grpSp>
      <p:cxnSp>
        <p:nvCxnSpPr>
          <p:cNvPr id="184" name="Conector reto 165"/>
          <p:cNvCxnSpPr>
            <a:stCxn id="86" idx="1"/>
            <a:endCxn id="3" idx="0"/>
          </p:cNvCxnSpPr>
          <p:nvPr/>
        </p:nvCxnSpPr>
        <p:spPr>
          <a:xfrm>
            <a:off x="3696252" y="4031147"/>
            <a:ext cx="4181" cy="262003"/>
          </a:xfrm>
          <a:prstGeom prst="straightConnector1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to 165"/>
          <p:cNvCxnSpPr>
            <a:stCxn id="108" idx="0"/>
            <a:endCxn id="86" idx="0"/>
          </p:cNvCxnSpPr>
          <p:nvPr/>
        </p:nvCxnSpPr>
        <p:spPr>
          <a:xfrm rot="16200000" flipV="1">
            <a:off x="5351963" y="2491569"/>
            <a:ext cx="279760" cy="2736161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CaixaDeTexto 187"/>
          <p:cNvSpPr txBox="1"/>
          <p:nvPr/>
        </p:nvSpPr>
        <p:spPr>
          <a:xfrm>
            <a:off x="2411829" y="5426202"/>
            <a:ext cx="2810405" cy="1615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chemeClr val="tx1"/>
                </a:solidFill>
              </a:rPr>
              <a:t>URA</a:t>
            </a:r>
          </a:p>
          <a:p>
            <a:r>
              <a:rPr lang="pt-BR" sz="1100" dirty="0"/>
              <a:t>Bem vindo a Unimed</a:t>
            </a:r>
          </a:p>
          <a:p>
            <a:r>
              <a:rPr lang="pt-BR" sz="1100" dirty="0" smtClean="0"/>
              <a:t>Para </a:t>
            </a:r>
            <a:r>
              <a:rPr lang="pt-BR" sz="1100" dirty="0"/>
              <a:t>tratar assuntos relacionados a:</a:t>
            </a:r>
          </a:p>
          <a:p>
            <a:r>
              <a:rPr lang="pt-BR" sz="1100" dirty="0" smtClean="0"/>
              <a:t>Opção </a:t>
            </a:r>
            <a:r>
              <a:rPr lang="pt-BR" sz="1100" dirty="0"/>
              <a:t>1, </a:t>
            </a:r>
            <a:r>
              <a:rPr lang="pt-BR" sz="1100" dirty="0" smtClean="0"/>
              <a:t> Opção </a:t>
            </a:r>
            <a:r>
              <a:rPr lang="pt-BR" sz="1100" dirty="0"/>
              <a:t>2, </a:t>
            </a:r>
            <a:r>
              <a:rPr lang="pt-BR" sz="1100" dirty="0" smtClean="0"/>
              <a:t> Opção </a:t>
            </a:r>
            <a:r>
              <a:rPr lang="pt-BR" sz="1100" dirty="0"/>
              <a:t>3, </a:t>
            </a:r>
            <a:r>
              <a:rPr lang="pt-BR" sz="1100" dirty="0" smtClean="0"/>
              <a:t>Opção </a:t>
            </a:r>
            <a:r>
              <a:rPr lang="pt-BR" sz="1100" dirty="0"/>
              <a:t>4, </a:t>
            </a:r>
          </a:p>
          <a:p>
            <a:r>
              <a:rPr lang="pt-BR" sz="1100" dirty="0" smtClean="0"/>
              <a:t>ou </a:t>
            </a:r>
            <a:r>
              <a:rPr lang="pt-BR" sz="1100" dirty="0"/>
              <a:t>aguarde atendimento.</a:t>
            </a:r>
          </a:p>
          <a:p>
            <a:r>
              <a:rPr lang="pt-BR" sz="1100" dirty="0" smtClean="0"/>
              <a:t>Favor </a:t>
            </a:r>
            <a:r>
              <a:rPr lang="pt-BR" sz="1100" dirty="0"/>
              <a:t>anote o numero do seu protocolo de atendimento: ...</a:t>
            </a:r>
          </a:p>
          <a:p>
            <a:r>
              <a:rPr lang="pt-BR" sz="1100" dirty="0" smtClean="0"/>
              <a:t>Para </a:t>
            </a:r>
            <a:r>
              <a:rPr lang="pt-BR" sz="1100" dirty="0"/>
              <a:t>sua segurança esta ligação poderá estar sendo gravada.  </a:t>
            </a:r>
          </a:p>
        </p:txBody>
      </p:sp>
      <p:cxnSp>
        <p:nvCxnSpPr>
          <p:cNvPr id="189" name="Conector de seta reta 161"/>
          <p:cNvCxnSpPr>
            <a:stCxn id="188" idx="3"/>
            <a:endCxn id="112" idx="1"/>
          </p:cNvCxnSpPr>
          <p:nvPr/>
        </p:nvCxnSpPr>
        <p:spPr>
          <a:xfrm flipV="1">
            <a:off x="5222234" y="6061270"/>
            <a:ext cx="1424263" cy="172846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" name="Imagem 193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20" y="6010578"/>
            <a:ext cx="1308093" cy="101382"/>
          </a:xfrm>
          <a:prstGeom prst="rect">
            <a:avLst/>
          </a:prstGeom>
        </p:spPr>
      </p:pic>
      <p:pic>
        <p:nvPicPr>
          <p:cNvPr id="197" name="Imagem 196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73794" y="5397410"/>
            <a:ext cx="623512" cy="76037"/>
          </a:xfrm>
          <a:prstGeom prst="rect">
            <a:avLst/>
          </a:prstGeom>
        </p:spPr>
      </p:pic>
      <p:pic>
        <p:nvPicPr>
          <p:cNvPr id="198" name="Imagem 197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77875" y="3971893"/>
            <a:ext cx="566478" cy="76037"/>
          </a:xfrm>
          <a:prstGeom prst="rect">
            <a:avLst/>
          </a:prstGeom>
        </p:spPr>
      </p:pic>
      <p:pic>
        <p:nvPicPr>
          <p:cNvPr id="199" name="Imagem 198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287495" y="4919141"/>
            <a:ext cx="759656" cy="101382"/>
          </a:xfrm>
          <a:prstGeom prst="rect">
            <a:avLst/>
          </a:prstGeom>
        </p:spPr>
      </p:pic>
      <p:pic>
        <p:nvPicPr>
          <p:cNvPr id="200" name="Imagem 199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338167" y="3671012"/>
            <a:ext cx="1489240" cy="101382"/>
          </a:xfrm>
          <a:prstGeom prst="rect">
            <a:avLst/>
          </a:prstGeom>
        </p:spPr>
      </p:pic>
      <p:pic>
        <p:nvPicPr>
          <p:cNvPr id="201" name="Imagem 200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123762" y="3671011"/>
            <a:ext cx="1214404" cy="101382"/>
          </a:xfrm>
          <a:prstGeom prst="rect">
            <a:avLst/>
          </a:prstGeom>
        </p:spPr>
      </p:pic>
      <p:pic>
        <p:nvPicPr>
          <p:cNvPr id="202" name="Imagem 201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95028" y="4290077"/>
            <a:ext cx="611077" cy="76037"/>
          </a:xfrm>
          <a:prstGeom prst="rect">
            <a:avLst/>
          </a:prstGeom>
        </p:spPr>
      </p:pic>
      <p:grpSp>
        <p:nvGrpSpPr>
          <p:cNvPr id="902" name="Agrupar 901"/>
          <p:cNvGrpSpPr/>
          <p:nvPr/>
        </p:nvGrpSpPr>
        <p:grpSpPr>
          <a:xfrm>
            <a:off x="2114326" y="4293151"/>
            <a:ext cx="3172214" cy="764212"/>
            <a:chOff x="2819100" y="4593402"/>
            <a:chExt cx="4229619" cy="764212"/>
          </a:xfrm>
        </p:grpSpPr>
        <p:sp>
          <p:nvSpPr>
            <p:cNvPr id="3" name="Retângulo Arredondado 2"/>
            <p:cNvSpPr/>
            <p:nvPr/>
          </p:nvSpPr>
          <p:spPr>
            <a:xfrm>
              <a:off x="2819100" y="4593402"/>
              <a:ext cx="4229619" cy="73562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b="1"/>
            </a:p>
          </p:txBody>
        </p:sp>
        <p:grpSp>
          <p:nvGrpSpPr>
            <p:cNvPr id="21" name="Agrupar 20"/>
            <p:cNvGrpSpPr/>
            <p:nvPr/>
          </p:nvGrpSpPr>
          <p:grpSpPr>
            <a:xfrm>
              <a:off x="5314272" y="4734163"/>
              <a:ext cx="713717" cy="481745"/>
              <a:chOff x="3965416" y="3906936"/>
              <a:chExt cx="865185" cy="722303"/>
            </a:xfrm>
          </p:grpSpPr>
          <p:sp>
            <p:nvSpPr>
              <p:cNvPr id="100" name="Retângulo 99"/>
              <p:cNvSpPr/>
              <p:nvPr/>
            </p:nvSpPr>
            <p:spPr>
              <a:xfrm>
                <a:off x="4041182" y="3906936"/>
                <a:ext cx="716933" cy="7223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FF0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000" b="1"/>
              </a:p>
            </p:txBody>
          </p:sp>
          <p:pic>
            <p:nvPicPr>
              <p:cNvPr id="105" name="Imagem 104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5776" y="4223199"/>
                <a:ext cx="405902" cy="361152"/>
              </a:xfrm>
              <a:prstGeom prst="rect">
                <a:avLst/>
              </a:prstGeom>
            </p:spPr>
          </p:pic>
          <p:sp>
            <p:nvSpPr>
              <p:cNvPr id="111" name="CaixaDeTexto 110"/>
              <p:cNvSpPr txBox="1"/>
              <p:nvPr/>
            </p:nvSpPr>
            <p:spPr>
              <a:xfrm>
                <a:off x="3965416" y="3912646"/>
                <a:ext cx="865185" cy="461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b="1" dirty="0" smtClean="0"/>
                  <a:t>Financeiro</a:t>
                </a:r>
              </a:p>
            </p:txBody>
          </p:sp>
        </p:grpSp>
        <p:grpSp>
          <p:nvGrpSpPr>
            <p:cNvPr id="20" name="Agrupar 19"/>
            <p:cNvGrpSpPr/>
            <p:nvPr/>
          </p:nvGrpSpPr>
          <p:grpSpPr>
            <a:xfrm>
              <a:off x="4511070" y="4726670"/>
              <a:ext cx="713717" cy="630944"/>
              <a:chOff x="3114744" y="3908211"/>
              <a:chExt cx="967273" cy="959286"/>
            </a:xfrm>
          </p:grpSpPr>
          <p:sp>
            <p:nvSpPr>
              <p:cNvPr id="103" name="Retângulo 102"/>
              <p:cNvSpPr/>
              <p:nvPr/>
            </p:nvSpPr>
            <p:spPr>
              <a:xfrm>
                <a:off x="3187731" y="3908211"/>
                <a:ext cx="813246" cy="7324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000" b="1"/>
              </a:p>
            </p:txBody>
          </p:sp>
          <p:pic>
            <p:nvPicPr>
              <p:cNvPr id="104" name="Imagem 103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92579" y="4237196"/>
                <a:ext cx="411603" cy="366223"/>
              </a:xfrm>
              <a:prstGeom prst="rect">
                <a:avLst/>
              </a:prstGeom>
            </p:spPr>
          </p:pic>
          <p:sp>
            <p:nvSpPr>
              <p:cNvPr id="110" name="CaixaDeTexto 109"/>
              <p:cNvSpPr txBox="1"/>
              <p:nvPr/>
            </p:nvSpPr>
            <p:spPr>
              <a:xfrm>
                <a:off x="3114744" y="3908214"/>
                <a:ext cx="967273" cy="959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b="1" dirty="0" smtClean="0"/>
                  <a:t>Relacionamento Prestador</a:t>
                </a:r>
                <a:endParaRPr lang="pt-BR" sz="700" b="1" dirty="0"/>
              </a:p>
            </p:txBody>
          </p:sp>
        </p:grpSp>
        <p:grpSp>
          <p:nvGrpSpPr>
            <p:cNvPr id="19" name="Agrupar 18"/>
            <p:cNvGrpSpPr/>
            <p:nvPr/>
          </p:nvGrpSpPr>
          <p:grpSpPr>
            <a:xfrm>
              <a:off x="3707868" y="4726670"/>
              <a:ext cx="713717" cy="481748"/>
              <a:chOff x="2280042" y="3883407"/>
              <a:chExt cx="865185" cy="745832"/>
            </a:xfrm>
          </p:grpSpPr>
          <p:sp>
            <p:nvSpPr>
              <p:cNvPr id="101" name="Retângulo 100"/>
              <p:cNvSpPr/>
              <p:nvPr/>
            </p:nvSpPr>
            <p:spPr>
              <a:xfrm>
                <a:off x="2363039" y="3883407"/>
                <a:ext cx="706526" cy="745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000" b="1"/>
              </a:p>
            </p:txBody>
          </p:sp>
          <p:pic>
            <p:nvPicPr>
              <p:cNvPr id="102" name="Imagem 101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4669" y="4204214"/>
                <a:ext cx="419118" cy="372915"/>
              </a:xfrm>
              <a:prstGeom prst="rect">
                <a:avLst/>
              </a:prstGeom>
            </p:spPr>
          </p:pic>
          <p:sp>
            <p:nvSpPr>
              <p:cNvPr id="109" name="CaixaDeTexto 108"/>
              <p:cNvSpPr txBox="1"/>
              <p:nvPr/>
            </p:nvSpPr>
            <p:spPr>
              <a:xfrm>
                <a:off x="2280042" y="3883410"/>
                <a:ext cx="865185" cy="476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b="1" dirty="0" smtClean="0"/>
                  <a:t>Ouvidoria</a:t>
                </a:r>
                <a:endParaRPr lang="pt-BR" sz="700" b="1" dirty="0"/>
              </a:p>
            </p:txBody>
          </p:sp>
        </p:grpSp>
        <p:grpSp>
          <p:nvGrpSpPr>
            <p:cNvPr id="900" name="Agrupar 899"/>
            <p:cNvGrpSpPr/>
            <p:nvPr/>
          </p:nvGrpSpPr>
          <p:grpSpPr>
            <a:xfrm>
              <a:off x="6130466" y="4726675"/>
              <a:ext cx="713717" cy="523223"/>
              <a:chOff x="7474586" y="5815007"/>
              <a:chExt cx="898060" cy="450795"/>
            </a:xfrm>
          </p:grpSpPr>
          <p:grpSp>
            <p:nvGrpSpPr>
              <p:cNvPr id="32" name="Agrupar 31"/>
              <p:cNvGrpSpPr/>
              <p:nvPr/>
            </p:nvGrpSpPr>
            <p:grpSpPr>
              <a:xfrm>
                <a:off x="7542994" y="5815007"/>
                <a:ext cx="789132" cy="415059"/>
                <a:chOff x="8940404" y="4437204"/>
                <a:chExt cx="789132" cy="778320"/>
              </a:xfrm>
            </p:grpSpPr>
            <p:sp>
              <p:nvSpPr>
                <p:cNvPr id="117" name="Retângulo 116"/>
                <p:cNvSpPr/>
                <p:nvPr/>
              </p:nvSpPr>
              <p:spPr>
                <a:xfrm>
                  <a:off x="8940404" y="4437204"/>
                  <a:ext cx="789132" cy="7783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b="1" u="sng"/>
                </a:p>
              </p:txBody>
            </p:sp>
            <p:pic>
              <p:nvPicPr>
                <p:cNvPr id="174" name="Imagem 173"/>
                <p:cNvPicPr>
                  <a:picLocks noChangeAspect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84299" y="4767517"/>
                  <a:ext cx="418191" cy="389160"/>
                </a:xfrm>
                <a:prstGeom prst="rect">
                  <a:avLst/>
                </a:prstGeom>
              </p:spPr>
            </p:pic>
          </p:grpSp>
          <p:sp>
            <p:nvSpPr>
              <p:cNvPr id="153" name="CaixaDeTexto 152"/>
              <p:cNvSpPr txBox="1"/>
              <p:nvPr/>
            </p:nvSpPr>
            <p:spPr>
              <a:xfrm>
                <a:off x="7474586" y="5815009"/>
                <a:ext cx="898060" cy="450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b="1" dirty="0" smtClean="0"/>
                  <a:t>BackOffice Telefonia</a:t>
                </a:r>
              </a:p>
            </p:txBody>
          </p:sp>
        </p:grpSp>
        <p:grpSp>
          <p:nvGrpSpPr>
            <p:cNvPr id="154" name="Agrupar 153"/>
            <p:cNvGrpSpPr/>
            <p:nvPr/>
          </p:nvGrpSpPr>
          <p:grpSpPr>
            <a:xfrm>
              <a:off x="2904667" y="4726671"/>
              <a:ext cx="713717" cy="523222"/>
              <a:chOff x="2280042" y="3883407"/>
              <a:chExt cx="865185" cy="810041"/>
            </a:xfrm>
          </p:grpSpPr>
          <p:sp>
            <p:nvSpPr>
              <p:cNvPr id="155" name="Retângulo 154"/>
              <p:cNvSpPr/>
              <p:nvPr/>
            </p:nvSpPr>
            <p:spPr>
              <a:xfrm>
                <a:off x="2363039" y="3883407"/>
                <a:ext cx="706526" cy="745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2000" b="1"/>
              </a:p>
            </p:txBody>
          </p:sp>
          <p:pic>
            <p:nvPicPr>
              <p:cNvPr id="163" name="Imagem 162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4577" y="4202824"/>
                <a:ext cx="419117" cy="372915"/>
              </a:xfrm>
              <a:prstGeom prst="rect">
                <a:avLst/>
              </a:prstGeom>
            </p:spPr>
          </p:pic>
          <p:sp>
            <p:nvSpPr>
              <p:cNvPr id="164" name="CaixaDeTexto 163"/>
              <p:cNvSpPr txBox="1"/>
              <p:nvPr/>
            </p:nvSpPr>
            <p:spPr>
              <a:xfrm>
                <a:off x="2280042" y="3883410"/>
                <a:ext cx="865185" cy="810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b="1" dirty="0" smtClean="0"/>
                  <a:t>Central de Consultórios</a:t>
                </a:r>
                <a:endParaRPr lang="pt-BR" sz="700" b="1" dirty="0"/>
              </a:p>
            </p:txBody>
          </p:sp>
        </p:grpSp>
      </p:grpSp>
      <p:sp>
        <p:nvSpPr>
          <p:cNvPr id="918" name="Retângulo 917"/>
          <p:cNvSpPr/>
          <p:nvPr/>
        </p:nvSpPr>
        <p:spPr>
          <a:xfrm>
            <a:off x="4029763" y="4437720"/>
            <a:ext cx="449954" cy="47044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4" name="Imagem 203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64440" y="4308179"/>
            <a:ext cx="194569" cy="68955"/>
          </a:xfrm>
          <a:prstGeom prst="rect">
            <a:avLst/>
          </a:prstGeom>
        </p:spPr>
      </p:pic>
      <p:pic>
        <p:nvPicPr>
          <p:cNvPr id="205" name="Imagem 204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606" y="4245373"/>
            <a:ext cx="554427" cy="93003"/>
          </a:xfrm>
          <a:prstGeom prst="rect">
            <a:avLst/>
          </a:prstGeom>
        </p:spPr>
      </p:pic>
      <p:pic>
        <p:nvPicPr>
          <p:cNvPr id="206" name="Imagem 205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55" y="5409798"/>
            <a:ext cx="490928" cy="944405"/>
          </a:xfrm>
          <a:prstGeom prst="rect">
            <a:avLst/>
          </a:prstGeom>
        </p:spPr>
      </p:pic>
      <p:pic>
        <p:nvPicPr>
          <p:cNvPr id="207" name="Imagem 206"/>
          <p:cNvPicPr>
            <a:picLocks noChangeAspect="1"/>
          </p:cNvPicPr>
          <p:nvPr/>
        </p:nvPicPr>
        <p:blipFill>
          <a:blip r:embed="rId41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932344" y="5616609"/>
            <a:ext cx="1034717" cy="46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8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Fortalecimento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4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Objetivos gerais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 smtClean="0"/>
              <a:t>Melhorarmos </a:t>
            </a:r>
            <a:r>
              <a:rPr lang="pt-BR" sz="2800" b="1" dirty="0"/>
              <a:t>a satisfação e atendimento de nossos clientes, e reduzirmos as reclamações manifestadas na imprensa, redes sociais, ANS etc</a:t>
            </a:r>
            <a:r>
              <a:rPr lang="pt-BR" sz="2800" b="1" dirty="0" smtClean="0"/>
              <a:t>.</a:t>
            </a:r>
            <a:r>
              <a:rPr lang="pt-BR" sz="2800" b="1" dirty="0"/>
              <a:t/>
            </a:r>
            <a:br>
              <a:rPr lang="pt-BR" sz="2800" b="1" dirty="0"/>
            </a:br>
            <a:endParaRPr lang="pt-BR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/>
              <a:t>Foi </a:t>
            </a:r>
            <a:r>
              <a:rPr lang="pt-BR" sz="2800" b="1" dirty="0" smtClean="0"/>
              <a:t>determinado </a:t>
            </a:r>
            <a:r>
              <a:rPr lang="pt-BR" sz="2800" b="1" dirty="0"/>
              <a:t>pelo CONAD </a:t>
            </a:r>
            <a:r>
              <a:rPr lang="pt-BR" sz="2800" b="1" dirty="0" smtClean="0"/>
              <a:t>o </a:t>
            </a:r>
            <a:r>
              <a:rPr lang="pt-BR" sz="2800" b="1" dirty="0"/>
              <a:t>prazo de  16 de março para a centralização dos chamados no </a:t>
            </a:r>
            <a:r>
              <a:rPr lang="pt-BR" sz="2800" b="1" dirty="0" err="1"/>
              <a:t>Call</a:t>
            </a:r>
            <a:r>
              <a:rPr lang="pt-BR" sz="2800" b="1" dirty="0"/>
              <a:t> </a:t>
            </a:r>
            <a:r>
              <a:rPr lang="pt-BR" sz="2800" b="1" dirty="0" smtClean="0"/>
              <a:t>Center.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423952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Objetivos de jornada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Normalizar </a:t>
            </a:r>
            <a:r>
              <a:rPr lang="pt-BR" sz="1800" dirty="0"/>
              <a:t>atendimento telefônico de beneficiários e outros </a:t>
            </a:r>
            <a:r>
              <a:rPr lang="pt-BR" sz="1800" dirty="0" err="1"/>
              <a:t>stakeholders</a:t>
            </a:r>
            <a:r>
              <a:rPr lang="pt-BR" sz="1800" dirty="0"/>
              <a:t> críticos.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Encerrar </a:t>
            </a:r>
            <a:r>
              <a:rPr lang="pt-BR" sz="1800" dirty="0"/>
              <a:t>reclamações por falta de atendimento telefônico.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Garantir </a:t>
            </a:r>
            <a:r>
              <a:rPr lang="pt-BR" sz="1800" dirty="0"/>
              <a:t>que todos os chamados tenham protocolo de atendimento conforme </a:t>
            </a:r>
            <a:r>
              <a:rPr lang="pt-BR" sz="1800" dirty="0" smtClean="0"/>
              <a:t>ANS</a:t>
            </a:r>
            <a:r>
              <a:rPr lang="pt-BR" sz="1800" dirty="0"/>
              <a:t> </a:t>
            </a:r>
            <a:r>
              <a:rPr lang="pt-BR" sz="1800" dirty="0" smtClean="0"/>
              <a:t>e com </a:t>
            </a:r>
            <a:r>
              <a:rPr lang="pt-BR" sz="1800" dirty="0" smtClean="0"/>
              <a:t>gravações </a:t>
            </a:r>
            <a:endParaRPr lang="pt-B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Desenhar </a:t>
            </a:r>
            <a:r>
              <a:rPr lang="pt-BR" sz="1800" dirty="0"/>
              <a:t>sistema e fluxo de trabalho que aumentem a efetividade e resolução.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Remanejar </a:t>
            </a:r>
            <a:r>
              <a:rPr lang="pt-BR" sz="1800" dirty="0"/>
              <a:t>pessoas e recursos para melhor atender aso cliente com um único ponto de contato (ou ponto de contato central) e com a intermediação de área capacitada ao atendimento ao cliente, que é o </a:t>
            </a:r>
            <a:r>
              <a:rPr lang="pt-BR" sz="1800" dirty="0" err="1"/>
              <a:t>Call</a:t>
            </a:r>
            <a:r>
              <a:rPr lang="pt-BR" sz="1800" dirty="0"/>
              <a:t> Center/Telefonia.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Estabelecimento </a:t>
            </a:r>
            <a:r>
              <a:rPr lang="pt-BR" sz="1800" dirty="0"/>
              <a:t>de Núcleos temáticos (financeiro, intercâmbio, consultas, exames, cooperados </a:t>
            </a:r>
            <a:r>
              <a:rPr lang="pt-BR" sz="1800" dirty="0" err="1"/>
              <a:t>etc</a:t>
            </a:r>
            <a:r>
              <a:rPr lang="pt-BR" sz="18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Desenhar </a:t>
            </a:r>
            <a:r>
              <a:rPr lang="pt-BR" sz="1800" dirty="0"/>
              <a:t>governança do sistema e gestão de consequência</a:t>
            </a:r>
            <a:r>
              <a:rPr lang="pt-BR" sz="1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Treinamento ou </a:t>
            </a:r>
            <a:r>
              <a:rPr lang="pt-BR" sz="1800" dirty="0" err="1" smtClean="0"/>
              <a:t>re</a:t>
            </a:r>
            <a:r>
              <a:rPr lang="pt-BR" sz="1800" dirty="0" smtClean="0"/>
              <a:t> treinamento </a:t>
            </a:r>
            <a:r>
              <a:rPr lang="pt-BR" sz="1800" dirty="0" smtClean="0"/>
              <a:t>de operadores</a:t>
            </a:r>
          </a:p>
        </p:txBody>
      </p:sp>
    </p:spTree>
    <p:extLst>
      <p:ext uri="{BB962C8B-B14F-4D97-AF65-F5344CB8AC3E}">
        <p14:creationId xmlns:p14="http://schemas.microsoft.com/office/powerpoint/2010/main" val="189072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Call Center - </a:t>
            </a:r>
            <a:r>
              <a:rPr lang="en-US" dirty="0" err="1" smtClean="0"/>
              <a:t>Ideia</a:t>
            </a:r>
            <a:endParaRPr lang="en-US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531335258"/>
              </p:ext>
            </p:extLst>
          </p:nvPr>
        </p:nvGraphicFramePr>
        <p:xfrm>
          <a:off x="1187624" y="1484784"/>
          <a:ext cx="7776864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07909279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1043608" y="6381328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err="1" smtClean="0"/>
              <a:t>Persperctiva</a:t>
            </a:r>
            <a:r>
              <a:rPr lang="pt-BR" sz="1400" i="1" dirty="0" smtClean="0"/>
              <a:t> do </a:t>
            </a:r>
            <a:r>
              <a:rPr lang="pt-BR" sz="1400" i="1" dirty="0" err="1" smtClean="0"/>
              <a:t>Call</a:t>
            </a:r>
            <a:r>
              <a:rPr lang="pt-BR" sz="1400" i="1" dirty="0" smtClean="0"/>
              <a:t> Center</a:t>
            </a:r>
            <a:endParaRPr lang="pt-BR" sz="1400" i="1" dirty="0"/>
          </a:p>
        </p:txBody>
      </p:sp>
    </p:spTree>
    <p:extLst>
      <p:ext uri="{BB962C8B-B14F-4D97-AF65-F5344CB8AC3E}">
        <p14:creationId xmlns:p14="http://schemas.microsoft.com/office/powerpoint/2010/main" val="134929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115616" y="2996952"/>
            <a:ext cx="7200800" cy="5635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Papéis e Responsabilidades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944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Ações</a:t>
            </a:r>
            <a:r>
              <a:rPr lang="en-US" dirty="0" smtClean="0"/>
              <a:t> </a:t>
            </a:r>
            <a:r>
              <a:rPr lang="en-US" dirty="0" err="1" smtClean="0"/>
              <a:t>iniciadas</a:t>
            </a:r>
            <a:endParaRPr lang="en-US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753250"/>
              </p:ext>
            </p:extLst>
          </p:nvPr>
        </p:nvGraphicFramePr>
        <p:xfrm>
          <a:off x="323528" y="1484784"/>
          <a:ext cx="8543585" cy="5323095"/>
        </p:xfrm>
        <a:graphic>
          <a:graphicData uri="http://schemas.openxmlformats.org/drawingml/2006/table">
            <a:tbl>
              <a:tblPr/>
              <a:tblGrid>
                <a:gridCol w="824555"/>
                <a:gridCol w="1099408"/>
                <a:gridCol w="1774946"/>
                <a:gridCol w="506655"/>
                <a:gridCol w="1857732"/>
                <a:gridCol w="847736"/>
                <a:gridCol w="1102718"/>
                <a:gridCol w="529835"/>
              </a:tblGrid>
              <a:tr h="1451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Status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Quem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 que 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Prazo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Como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Onde 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Por que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Quanto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58937"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</a:t>
                      </a:r>
                    </a:p>
                  </a:txBody>
                  <a:tcPr marL="6260" marR="6260" marT="62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Paulo Ariel Mkt; Gabriel TI; Angela Call Center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Visita ao Call Center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23/fev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Checagem no local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Central de serviços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Verificação de infra e adaptação de local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checar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475"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 andamento</a:t>
                      </a:r>
                    </a:p>
                  </a:txBody>
                  <a:tcPr marL="6260" marR="6260" marT="62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Lucas Inf. Estrat., Fabiano Call Center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Mapeamento de demandas no Call Center e envio às áreas para revisão e consolidação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26/fev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Descrição de demandas principais, scripts e passo a passo do atendimento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Central de serviços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Fundamentar o redesenho e ampliação do Call Center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5357"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 andamento</a:t>
                      </a:r>
                    </a:p>
                  </a:txBody>
                  <a:tcPr marL="6260" marR="6260" marT="62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Joelma RH;Angela Call Center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Analisar Movimentação de Pessoal Telefonia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28/fev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análise de perfil, habilidades, CV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Prontocord e HMU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Remanejamento para incorporar ao Call Center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checar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4838"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 andamento</a:t>
                      </a:r>
                    </a:p>
                  </a:txBody>
                  <a:tcPr marL="6260" marR="6260" marT="62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Gabriel TI e Marcos Polotelecom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Checar necessidade de softaware e hardware para a mudança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28/fev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Análise de sistemas atuais e integração com o TASY; software para gestãodo atendimento telefônico integrado às áreas; acesso a informações críticas de áreas (que nível); Reparo no equipamento de chips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Sistemas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Para garantir a efetividade, velocidade e precisão do atendimento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checar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6016"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 andamento</a:t>
                      </a:r>
                    </a:p>
                  </a:txBody>
                  <a:tcPr marL="6260" marR="6260" marT="62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Lucas Inf. Estrat., Gabriel TI e Marcos Polotelecom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Definição de cardápio da Ura central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01/mar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Desenho da árvore de atendimento após mapeamento de demandas e scripts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reunião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Informação base para o desenho informacional e de fluxo de trabalho do Call center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9618"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 andamento</a:t>
                      </a:r>
                    </a:p>
                  </a:txBody>
                  <a:tcPr marL="6260" marR="6260" marT="62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Todos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Devolução consolidada do mapeamento 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01/mar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Definição de ponto de apoio junto ao Call Center e nível de informação disponibilizada, prazos de resposta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email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Compromisso e papel de cada área no fluxo de atendimento em conjunto com o Call Center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60" marR="6260" marT="62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Todos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Reunião de acompanhamento e próximos passos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02/03/2018; 15:30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Convite por email/agenda outlook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sala de TI, central de consultórios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definição de próximos passos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375"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60" marR="6260" marT="62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81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Pontos de Atenção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144016" y="1484784"/>
            <a:ext cx="4355976" cy="5040560"/>
          </a:xfrm>
          <a:solidFill>
            <a:schemeClr val="bg1"/>
          </a:solidFill>
        </p:spPr>
        <p:txBody>
          <a:bodyPr/>
          <a:lstStyle/>
          <a:p>
            <a:r>
              <a:rPr lang="pt-BR" sz="1200" b="1" dirty="0" err="1" smtClean="0"/>
              <a:t>Angela</a:t>
            </a:r>
            <a:r>
              <a:rPr lang="pt-BR" sz="1200" b="1" dirty="0" smtClean="0"/>
              <a:t> </a:t>
            </a:r>
            <a:r>
              <a:rPr lang="pt-BR" sz="1200" b="1" dirty="0" err="1"/>
              <a:t>Call</a:t>
            </a:r>
            <a:r>
              <a:rPr lang="pt-BR" sz="1200" b="1" dirty="0"/>
              <a:t> Center/SAI 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 smtClean="0"/>
              <a:t>- </a:t>
            </a:r>
            <a:r>
              <a:rPr lang="pt-BR" sz="1200" dirty="0"/>
              <a:t>necessidade de sistema de gestão informatizado ao atendimento, para devido registro, ligado ao protocolo gerado e interligado às áreas responsáveis;</a:t>
            </a:r>
            <a:br>
              <a:rPr lang="pt-BR" sz="1200" dirty="0"/>
            </a:br>
            <a:r>
              <a:rPr lang="pt-BR" sz="1200" dirty="0" smtClean="0"/>
              <a:t>- </a:t>
            </a:r>
            <a:r>
              <a:rPr lang="pt-BR" sz="1200" dirty="0"/>
              <a:t>atualmente existem 9 operadores na manhã e 8 operadores a tarde;</a:t>
            </a:r>
            <a:br>
              <a:rPr lang="pt-BR" sz="1200" dirty="0"/>
            </a:br>
            <a:r>
              <a:rPr lang="pt-BR" sz="1200" dirty="0" smtClean="0"/>
              <a:t>- </a:t>
            </a:r>
            <a:r>
              <a:rPr lang="pt-BR" sz="1200" dirty="0"/>
              <a:t>ocorrências de absenteísmo;</a:t>
            </a:r>
            <a:br>
              <a:rPr lang="pt-BR" sz="1200" dirty="0"/>
            </a:br>
            <a:r>
              <a:rPr lang="pt-BR" sz="1200" dirty="0" smtClean="0"/>
              <a:t>-</a:t>
            </a:r>
            <a:r>
              <a:rPr lang="pt-BR" sz="1200" dirty="0"/>
              <a:t> o local do </a:t>
            </a:r>
            <a:r>
              <a:rPr lang="pt-BR" sz="1200" dirty="0" err="1"/>
              <a:t>Call</a:t>
            </a:r>
            <a:r>
              <a:rPr lang="pt-BR" sz="1200" dirty="0"/>
              <a:t> Center comporta 25 atendentes</a:t>
            </a:r>
            <a:br>
              <a:rPr lang="pt-BR" sz="1200" dirty="0"/>
            </a:br>
            <a:r>
              <a:rPr lang="pt-BR" sz="1200" dirty="0" smtClean="0"/>
              <a:t>- </a:t>
            </a:r>
            <a:r>
              <a:rPr lang="pt-BR" sz="1200" dirty="0"/>
              <a:t>necessidade de integração às informações gerais do beneficiário;</a:t>
            </a:r>
            <a:br>
              <a:rPr lang="pt-BR" sz="1200" dirty="0"/>
            </a:br>
            <a:r>
              <a:rPr lang="pt-BR" sz="1200" dirty="0" smtClean="0"/>
              <a:t>- </a:t>
            </a:r>
            <a:r>
              <a:rPr lang="pt-BR" sz="1200" dirty="0"/>
              <a:t>integração com as informações do setor financeiro;</a:t>
            </a:r>
            <a:br>
              <a:rPr lang="pt-BR" sz="1200" dirty="0"/>
            </a:br>
            <a:r>
              <a:rPr lang="pt-BR" sz="1200" dirty="0" smtClean="0"/>
              <a:t>- </a:t>
            </a:r>
            <a:r>
              <a:rPr lang="pt-BR" sz="1200" dirty="0"/>
              <a:t>integração com as informações do setor de intercambio;</a:t>
            </a:r>
            <a:br>
              <a:rPr lang="pt-BR" sz="1200" dirty="0"/>
            </a:br>
            <a:r>
              <a:rPr lang="pt-BR" sz="1200" dirty="0" smtClean="0"/>
              <a:t>-</a:t>
            </a:r>
            <a:r>
              <a:rPr lang="pt-BR" sz="1200" dirty="0"/>
              <a:t> integração ao histórico de atendimentos/procedimentos do beneficiário;</a:t>
            </a:r>
            <a:br>
              <a:rPr lang="pt-BR" sz="1200" dirty="0"/>
            </a:br>
            <a:r>
              <a:rPr lang="pt-BR" sz="1200" dirty="0" smtClean="0"/>
              <a:t>- </a:t>
            </a:r>
            <a:r>
              <a:rPr lang="pt-BR" sz="1200" dirty="0" err="1"/>
              <a:t>Call</a:t>
            </a:r>
            <a:r>
              <a:rPr lang="pt-BR" sz="1200" dirty="0"/>
              <a:t> center atual é reativo (somente recebe chamadas), não transfere e nem chama.</a:t>
            </a:r>
            <a:br>
              <a:rPr lang="pt-BR" sz="1200" dirty="0"/>
            </a:br>
            <a:endParaRPr lang="pt-BR" sz="1200" dirty="0"/>
          </a:p>
          <a:p>
            <a:r>
              <a:rPr lang="pt-BR" sz="1200" b="1" dirty="0"/>
              <a:t>Fabiano </a:t>
            </a:r>
            <a:r>
              <a:rPr lang="pt-BR" sz="1200" b="1" dirty="0" err="1"/>
              <a:t>Call</a:t>
            </a:r>
            <a:r>
              <a:rPr lang="pt-BR" sz="1200" b="1" dirty="0"/>
              <a:t> Center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 smtClean="0"/>
              <a:t>- </a:t>
            </a:r>
            <a:r>
              <a:rPr lang="pt-BR" sz="1200" dirty="0"/>
              <a:t>943 chamadas atendidas/mês;</a:t>
            </a:r>
            <a:br>
              <a:rPr lang="pt-BR" sz="1200" dirty="0"/>
            </a:br>
            <a:r>
              <a:rPr lang="pt-BR" sz="1200" dirty="0" smtClean="0"/>
              <a:t>- </a:t>
            </a:r>
            <a:r>
              <a:rPr lang="pt-BR" sz="1200" dirty="0"/>
              <a:t>tempo médio de chamada: 2,20 e 2,30 min;</a:t>
            </a:r>
            <a:br>
              <a:rPr lang="pt-BR" sz="1200" dirty="0"/>
            </a:br>
            <a:r>
              <a:rPr lang="pt-BR" sz="1200" dirty="0" smtClean="0"/>
              <a:t>- </a:t>
            </a:r>
            <a:r>
              <a:rPr lang="pt-BR" sz="1200" dirty="0"/>
              <a:t>média de 1.000 chamadas </a:t>
            </a:r>
            <a:r>
              <a:rPr lang="pt-BR" sz="1200" dirty="0" err="1"/>
              <a:t>nao</a:t>
            </a:r>
            <a:r>
              <a:rPr lang="pt-BR" sz="1200" dirty="0"/>
              <a:t> atendidas no sistema</a:t>
            </a:r>
            <a:r>
              <a:rPr lang="pt-BR" sz="1200" dirty="0" smtClean="0"/>
              <a:t>.</a:t>
            </a:r>
          </a:p>
          <a:p>
            <a:endParaRPr lang="pt-BR" sz="1200" dirty="0" smtClean="0"/>
          </a:p>
          <a:p>
            <a:r>
              <a:rPr lang="pt-BR" sz="1200" b="1" dirty="0" smtClean="0"/>
              <a:t>Carla </a:t>
            </a:r>
            <a:r>
              <a:rPr lang="pt-BR" sz="1200" b="1" dirty="0"/>
              <a:t>Central de Consultórios</a:t>
            </a:r>
            <a:br>
              <a:rPr lang="pt-BR" sz="1200" b="1" dirty="0"/>
            </a:br>
            <a:r>
              <a:rPr lang="pt-BR" sz="1200" dirty="0"/>
              <a:t>- necessidade do sistema de </a:t>
            </a:r>
            <a:r>
              <a:rPr lang="pt-BR" sz="1200" dirty="0" err="1"/>
              <a:t>gerencimento</a:t>
            </a:r>
            <a:r>
              <a:rPr lang="pt-BR" sz="1200" dirty="0"/>
              <a:t>;</a:t>
            </a:r>
            <a:br>
              <a:rPr lang="pt-BR" sz="1200" dirty="0"/>
            </a:br>
            <a:r>
              <a:rPr lang="pt-BR" sz="1200" dirty="0"/>
              <a:t>- 5.000 agendamento/mês;</a:t>
            </a:r>
            <a:br>
              <a:rPr lang="pt-BR" sz="1200" dirty="0"/>
            </a:br>
            <a:r>
              <a:rPr lang="pt-BR" sz="1200" dirty="0"/>
              <a:t>- dúvida sobre a capacidade de atendimento;</a:t>
            </a:r>
            <a:br>
              <a:rPr lang="pt-BR" sz="1200" dirty="0"/>
            </a:br>
            <a:r>
              <a:rPr lang="pt-BR" sz="1200" dirty="0"/>
              <a:t>- utiliza ferramenta de </a:t>
            </a:r>
            <a:r>
              <a:rPr lang="pt-BR" sz="1200" dirty="0" err="1"/>
              <a:t>sms</a:t>
            </a:r>
            <a:r>
              <a:rPr lang="pt-BR" sz="1200" dirty="0"/>
              <a:t> para confirmação de consultas agendadas e para lembrete do dia da consulta.</a:t>
            </a:r>
            <a:endParaRPr lang="pt-BR" sz="1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4572000" y="1340768"/>
            <a:ext cx="4536504" cy="3744416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indent="0">
              <a:spcBef>
                <a:spcPct val="20000"/>
              </a:spcBef>
              <a:buFont typeface="Arial" pitchFamily="34" charset="0"/>
              <a:buNone/>
              <a:defRPr sz="1000" b="1" i="1">
                <a:solidFill>
                  <a:schemeClr val="tx1">
                    <a:lumMod val="75000"/>
                    <a:lumOff val="25000"/>
                  </a:schemeClr>
                </a:solidFill>
                <a:cs typeface="ADAM.CG PRO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pt-BR" sz="1200" b="0" i="0" dirty="0"/>
              <a:t/>
            </a:r>
            <a:br>
              <a:rPr lang="pt-BR" sz="1200" b="0" i="0" dirty="0"/>
            </a:br>
            <a:endParaRPr lang="pt-BR" sz="1200" b="0" i="0" dirty="0"/>
          </a:p>
          <a:p>
            <a:r>
              <a:rPr lang="pt-BR" sz="1200" i="0" dirty="0"/>
              <a:t>Gabriel TI</a:t>
            </a:r>
            <a:r>
              <a:rPr lang="pt-BR" sz="1200" b="0" i="0" dirty="0"/>
              <a:t/>
            </a:r>
            <a:br>
              <a:rPr lang="pt-BR" sz="1200" b="0" i="0" dirty="0"/>
            </a:br>
            <a:r>
              <a:rPr lang="pt-BR" sz="1200" b="0" i="0" dirty="0" smtClean="0"/>
              <a:t>- </a:t>
            </a:r>
            <a:r>
              <a:rPr lang="pt-BR" sz="1200" b="0" i="0" dirty="0"/>
              <a:t>falou sobre a experiência na implantação do </a:t>
            </a:r>
            <a:r>
              <a:rPr lang="pt-BR" sz="1200" b="0" i="0" dirty="0" err="1"/>
              <a:t>Call</a:t>
            </a:r>
            <a:r>
              <a:rPr lang="pt-BR" sz="1200" b="0" i="0" dirty="0"/>
              <a:t> Center da Unimed Maringá;</a:t>
            </a:r>
            <a:br>
              <a:rPr lang="pt-BR" sz="1200" b="0" i="0" dirty="0"/>
            </a:br>
            <a:r>
              <a:rPr lang="pt-BR" sz="1200" b="0" i="0" dirty="0" smtClean="0"/>
              <a:t>- </a:t>
            </a:r>
            <a:r>
              <a:rPr lang="pt-BR" sz="1200" b="0" i="0" dirty="0"/>
              <a:t>enfatizou a importância do mapeamento das demandas e script para o desenvolvimento de soluções e integrações de sistemas de TI;</a:t>
            </a:r>
            <a:br>
              <a:rPr lang="pt-BR" sz="1200" b="0" i="0" dirty="0"/>
            </a:br>
            <a:r>
              <a:rPr lang="pt-BR" sz="1200" b="0" i="0" dirty="0" smtClean="0"/>
              <a:t>- </a:t>
            </a:r>
            <a:r>
              <a:rPr lang="pt-BR" sz="1200" b="0" i="0" dirty="0"/>
              <a:t>irá analisar e levantar as necessidades para desenvolver soluções de acordo com disponibilidade de recursos e adaptações.</a:t>
            </a:r>
            <a:br>
              <a:rPr lang="pt-BR" sz="1200" b="0" i="0" dirty="0"/>
            </a:br>
            <a:endParaRPr lang="pt-BR" sz="1200" b="0" i="0" dirty="0"/>
          </a:p>
          <a:p>
            <a:r>
              <a:rPr lang="pt-BR" sz="1200" i="0" dirty="0"/>
              <a:t>Lucia Ouvidoria</a:t>
            </a:r>
            <a:r>
              <a:rPr lang="pt-BR" sz="1200" b="0" i="0" dirty="0"/>
              <a:t/>
            </a:r>
            <a:br>
              <a:rPr lang="pt-BR" sz="1200" b="0" i="0" dirty="0"/>
            </a:br>
            <a:r>
              <a:rPr lang="pt-BR" sz="1200" b="0" i="0" dirty="0" smtClean="0"/>
              <a:t>- </a:t>
            </a:r>
            <a:r>
              <a:rPr lang="pt-BR" sz="1200" b="0" i="0" dirty="0"/>
              <a:t>falou sobre os requisitos da ANS e obrigatoriedade para emissão do protocolo em todas as chamadas.</a:t>
            </a:r>
            <a:br>
              <a:rPr lang="pt-BR" sz="1200" b="0" i="0" dirty="0"/>
            </a:br>
            <a:endParaRPr lang="pt-BR" sz="1200" b="0" i="0" dirty="0"/>
          </a:p>
          <a:p>
            <a:r>
              <a:rPr lang="pt-BR" sz="1200" i="0" dirty="0"/>
              <a:t>Joelma RH</a:t>
            </a:r>
            <a:r>
              <a:rPr lang="pt-BR" sz="1200" b="0" i="0" dirty="0"/>
              <a:t/>
            </a:r>
            <a:br>
              <a:rPr lang="pt-BR" sz="1200" b="0" i="0" dirty="0"/>
            </a:br>
            <a:r>
              <a:rPr lang="pt-BR" sz="1200" b="0" i="0" dirty="0" smtClean="0"/>
              <a:t>- </a:t>
            </a:r>
            <a:r>
              <a:rPr lang="pt-BR" sz="1200" b="0" i="0" dirty="0"/>
              <a:t>falou sobre a disponibilidade de  pessoas que podem ser agregadas ao </a:t>
            </a:r>
            <a:r>
              <a:rPr lang="pt-BR" sz="1200" b="0" i="0" dirty="0" err="1"/>
              <a:t>Call</a:t>
            </a:r>
            <a:r>
              <a:rPr lang="pt-BR" sz="1200" b="0" i="0" dirty="0"/>
              <a:t> Center, oriundas dos setores de telefonia do HMU e </a:t>
            </a:r>
            <a:r>
              <a:rPr lang="pt-BR" sz="1200" b="0" i="0" dirty="0" err="1"/>
              <a:t>Prontocord</a:t>
            </a:r>
            <a:r>
              <a:rPr lang="pt-BR" sz="1200" b="0" i="0" dirty="0"/>
              <a:t> (cerca de 14 </a:t>
            </a:r>
            <a:r>
              <a:rPr lang="pt-BR" sz="1200" b="0" i="0" dirty="0" smtClean="0"/>
              <a:t>operadores </a:t>
            </a:r>
            <a:r>
              <a:rPr lang="pt-BR" sz="1200" b="0" i="0" dirty="0"/>
              <a:t>poderão ser </a:t>
            </a:r>
            <a:r>
              <a:rPr lang="pt-BR" sz="1200" b="0" i="0" dirty="0" smtClean="0"/>
              <a:t>agregados).</a:t>
            </a:r>
            <a:endParaRPr lang="pt-BR" sz="1200" b="0" i="0" dirty="0"/>
          </a:p>
        </p:txBody>
      </p:sp>
    </p:spTree>
    <p:extLst>
      <p:ext uri="{BB962C8B-B14F-4D97-AF65-F5344CB8AC3E}">
        <p14:creationId xmlns:p14="http://schemas.microsoft.com/office/powerpoint/2010/main" val="12527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Pontos de Atenção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051720" y="1502757"/>
            <a:ext cx="4248472" cy="42305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indent="0">
              <a:spcBef>
                <a:spcPct val="20000"/>
              </a:spcBef>
              <a:buFont typeface="Arial" pitchFamily="34" charset="0"/>
              <a:buNone/>
              <a:defRPr sz="1000" b="1" i="1">
                <a:solidFill>
                  <a:schemeClr val="tx1">
                    <a:lumMod val="75000"/>
                    <a:lumOff val="25000"/>
                  </a:schemeClr>
                </a:solidFill>
                <a:cs typeface="ADAM.CG PRO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pt-BR" sz="1200" i="0" dirty="0"/>
              <a:t>Marcos da </a:t>
            </a:r>
            <a:r>
              <a:rPr lang="pt-BR" sz="1200" i="0" dirty="0" err="1"/>
              <a:t>Polotelecom</a:t>
            </a:r>
            <a:r>
              <a:rPr lang="pt-BR" sz="1200" i="0" dirty="0"/>
              <a:t/>
            </a:r>
            <a:br>
              <a:rPr lang="pt-BR" sz="1200" i="0" dirty="0"/>
            </a:br>
            <a:r>
              <a:rPr lang="pt-BR" sz="1200" b="0" i="0" dirty="0" smtClean="0"/>
              <a:t>- </a:t>
            </a:r>
            <a:r>
              <a:rPr lang="pt-BR" sz="1200" b="0" i="0" dirty="0"/>
              <a:t>ressaltou a capacidade disponível para realização da ampliação e fortalecimento do </a:t>
            </a:r>
            <a:r>
              <a:rPr lang="pt-BR" sz="1200" b="0" i="0" dirty="0" err="1"/>
              <a:t>Call</a:t>
            </a:r>
            <a:r>
              <a:rPr lang="pt-BR" sz="1200" b="0" i="0" dirty="0"/>
              <a:t> Center;</a:t>
            </a:r>
            <a:br>
              <a:rPr lang="pt-BR" sz="1200" b="0" i="0" dirty="0"/>
            </a:br>
            <a:r>
              <a:rPr lang="pt-BR" sz="1200" b="0" i="0" dirty="0" smtClean="0"/>
              <a:t>- </a:t>
            </a:r>
            <a:r>
              <a:rPr lang="pt-BR" sz="1200" b="0" i="0" dirty="0"/>
              <a:t>enfatizou o alto custo das chamadas não atendidas (Marcos, por favor, nos passe os valores estimados com base na tarifa das chamadas);</a:t>
            </a:r>
          </a:p>
          <a:p>
            <a:r>
              <a:rPr lang="pt-BR" sz="1200" b="0" i="0" dirty="0"/>
              <a:t>- poderá realizar novo treinamento aos operadores.</a:t>
            </a:r>
            <a:br>
              <a:rPr lang="pt-BR" sz="1200" b="0" i="0" dirty="0"/>
            </a:br>
            <a:endParaRPr lang="pt-BR" sz="1200" b="0" i="0" dirty="0"/>
          </a:p>
          <a:p>
            <a:r>
              <a:rPr lang="pt-BR" sz="1200" i="0" dirty="0"/>
              <a:t>Paulo Ariel </a:t>
            </a:r>
            <a:r>
              <a:rPr lang="pt-BR" sz="1200" i="0" dirty="0" err="1"/>
              <a:t>Mkt</a:t>
            </a:r>
            <a:r>
              <a:rPr lang="pt-BR" sz="1200" i="0" dirty="0"/>
              <a:t/>
            </a:r>
            <a:br>
              <a:rPr lang="pt-BR" sz="1200" i="0" dirty="0"/>
            </a:br>
            <a:r>
              <a:rPr lang="pt-BR" sz="1200" b="0" i="0" dirty="0" smtClean="0"/>
              <a:t>- </a:t>
            </a:r>
            <a:r>
              <a:rPr lang="pt-BR" sz="1200" b="0" i="0" dirty="0"/>
              <a:t>Necessidade de dar uma reposta rápida ao cliente e mercado;</a:t>
            </a:r>
            <a:br>
              <a:rPr lang="pt-BR" sz="1200" b="0" i="0" dirty="0"/>
            </a:br>
            <a:r>
              <a:rPr lang="pt-BR" sz="1200" b="0" i="0" dirty="0" smtClean="0"/>
              <a:t>- </a:t>
            </a:r>
            <a:r>
              <a:rPr lang="pt-BR" sz="1200" b="0" i="0" dirty="0"/>
              <a:t>Eliminar as reclamações por falta de atendimento telefônico;</a:t>
            </a:r>
            <a:br>
              <a:rPr lang="pt-BR" sz="1200" b="0" i="0" dirty="0"/>
            </a:br>
            <a:r>
              <a:rPr lang="pt-BR" sz="1200" b="0" i="0" dirty="0" smtClean="0"/>
              <a:t>- </a:t>
            </a:r>
            <a:r>
              <a:rPr lang="pt-BR" sz="1200" b="0" i="0" dirty="0"/>
              <a:t>Garantir retorno ao cliente;</a:t>
            </a:r>
            <a:br>
              <a:rPr lang="pt-BR" sz="1200" b="0" i="0" dirty="0"/>
            </a:br>
            <a:r>
              <a:rPr lang="pt-BR" sz="1200" b="0" i="0" dirty="0" smtClean="0"/>
              <a:t>- </a:t>
            </a:r>
            <a:r>
              <a:rPr lang="pt-BR" sz="1200" b="0" i="0" dirty="0"/>
              <a:t>Fortalecimento do </a:t>
            </a:r>
            <a:r>
              <a:rPr lang="pt-BR" sz="1200" b="0" i="0" dirty="0" err="1"/>
              <a:t>Call</a:t>
            </a:r>
            <a:r>
              <a:rPr lang="pt-BR" sz="1200" b="0" i="0" dirty="0"/>
              <a:t> Center;</a:t>
            </a:r>
            <a:br>
              <a:rPr lang="pt-BR" sz="1200" b="0" i="0" dirty="0"/>
            </a:br>
            <a:r>
              <a:rPr lang="pt-BR" sz="1200" b="0" i="0" dirty="0" smtClean="0"/>
              <a:t>- </a:t>
            </a:r>
            <a:r>
              <a:rPr lang="pt-BR" sz="1200" b="0" i="0" dirty="0"/>
              <a:t>Soluções criativas e adaptadas até momento propício para investimento em mecanismos permanentes;</a:t>
            </a:r>
            <a:br>
              <a:rPr lang="pt-BR" sz="1200" b="0" i="0" dirty="0"/>
            </a:br>
            <a:r>
              <a:rPr lang="pt-BR" sz="1200" b="0" i="0" dirty="0" smtClean="0"/>
              <a:t>- </a:t>
            </a:r>
            <a:r>
              <a:rPr lang="pt-BR" sz="1200" b="0" i="0" dirty="0"/>
              <a:t>Melhoria da Saúde da Unimed Manaus depende de uma melhora rápida e consistente no atendimento ao cliente, e o </a:t>
            </a:r>
            <a:r>
              <a:rPr lang="pt-BR" sz="1200" b="0" i="0" dirty="0" err="1"/>
              <a:t>Call</a:t>
            </a:r>
            <a:r>
              <a:rPr lang="pt-BR" sz="1200" b="0" i="0" dirty="0"/>
              <a:t> Center é o início;</a:t>
            </a:r>
          </a:p>
          <a:p>
            <a:r>
              <a:rPr lang="pt-BR" sz="1200" b="0" i="0" dirty="0"/>
              <a:t>- Prazo de 16 de março dado pelo CONAD para centralização das chamadas no </a:t>
            </a:r>
            <a:r>
              <a:rPr lang="pt-BR" sz="1200" b="0" i="0" dirty="0" err="1"/>
              <a:t>Call</a:t>
            </a:r>
            <a:r>
              <a:rPr lang="pt-BR" sz="1200" b="0" i="0" dirty="0"/>
              <a:t> Center</a:t>
            </a:r>
            <a:r>
              <a:rPr lang="pt-BR" sz="1200" b="0" i="0" dirty="0" smtClean="0"/>
              <a:t>.</a:t>
            </a:r>
            <a:endParaRPr lang="pt-BR" sz="1200" b="0" i="0" dirty="0"/>
          </a:p>
        </p:txBody>
      </p:sp>
    </p:spTree>
    <p:extLst>
      <p:ext uri="{BB962C8B-B14F-4D97-AF65-F5344CB8AC3E}">
        <p14:creationId xmlns:p14="http://schemas.microsoft.com/office/powerpoint/2010/main" val="18943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2">
      <a:dk1>
        <a:srgbClr val="0C0C0C"/>
      </a:dk1>
      <a:lt1>
        <a:sysClr val="window" lastClr="FFFFFF"/>
      </a:lt1>
      <a:dk2>
        <a:srgbClr val="00995C"/>
      </a:dk2>
      <a:lt2>
        <a:srgbClr val="FFF2CE"/>
      </a:lt2>
      <a:accent1>
        <a:srgbClr val="EE7203"/>
      </a:accent1>
      <a:accent2>
        <a:srgbClr val="E50046"/>
      </a:accent2>
      <a:accent3>
        <a:srgbClr val="BBD034"/>
      </a:accent3>
      <a:accent4>
        <a:srgbClr val="A71680"/>
      </a:accent4>
      <a:accent5>
        <a:srgbClr val="035E53"/>
      </a:accent5>
      <a:accent6>
        <a:srgbClr val="6B3200"/>
      </a:accent6>
      <a:hlink>
        <a:srgbClr val="FFCC00"/>
      </a:hlink>
      <a:folHlink>
        <a:srgbClr val="46195F"/>
      </a:folHlink>
    </a:clrScheme>
    <a:fontScheme name="UNIMED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759</Words>
  <Application>Microsoft Office PowerPoint</Application>
  <PresentationFormat>Apresentação na tela (4:3)</PresentationFormat>
  <Paragraphs>221</Paragraphs>
  <Slides>12</Slides>
  <Notes>0</Notes>
  <HiddenSlides>0</HiddenSlides>
  <MMClips>1</MMClips>
  <ScaleCrop>false</ScaleCrop>
  <HeadingPairs>
    <vt:vector size="6" baseType="variant">
      <vt:variant>
        <vt:lpstr>Tema</vt:lpstr>
      </vt:variant>
      <vt:variant>
        <vt:i4>1</vt:i4>
      </vt:variant>
      <vt:variant>
        <vt:lpstr>Vínculos</vt:lpstr>
      </vt:variant>
      <vt:variant>
        <vt:i4>34</vt:i4>
      </vt:variant>
      <vt:variant>
        <vt:lpstr>Títulos de slides</vt:lpstr>
      </vt:variant>
      <vt:variant>
        <vt:i4>12</vt:i4>
      </vt:variant>
    </vt:vector>
  </HeadingPairs>
  <TitlesOfParts>
    <vt:vector size="47" baseType="lpstr">
      <vt:lpstr>Tema do Office</vt:lpstr>
      <vt:lpstr>C:\Users\Administrador\Documents\PROJETO APRESENTAÇÃO UNIMED\TOPOLOGIA\TOPOLOGIA- NOVO CALL CENTER UNIMED( COM DIVISÃO DE MATERIAIS).vsd\Drawing\~Página-1\Sheet.11</vt:lpstr>
      <vt:lpstr>C:\Users\Administrador\Documents\PROJETO APRESENTAÇÃO UNIMED\TOPOLOGIA\TOPOLOGIA- NOVO CALL CENTER UNIMED( COM DIVISÃO DE MATERIAIS).vsd\Drawing\~Página-1\Sheet.65</vt:lpstr>
      <vt:lpstr>C:\Users\Administrador\Documents\PROJETO APRESENTAÇÃO UNIMED\TOPOLOGIA\TOPOLOGIA- NOVO CALL CENTER UNIMED( COM DIVISÃO DE MATERIAIS).vsd\Drawing\~Página-1\Sheet.65</vt:lpstr>
      <vt:lpstr>C:\Users\Administrador\Documents\PROJETO APRESENTAÇÃO UNIMED\TOPOLOGIA\TOPOLOGIA- NOVO CALL CENTER UNIMED( COM DIVISÃO DE MATERIAIS).vsd\Drawing\~Página-1\Sheet.17</vt:lpstr>
      <vt:lpstr>C:\Users\Administrador\Documents\PROJETO APRESENTAÇÃO UNIMED\TOPOLOGIA\TOPOLOGIA- NOVO CALL CENTER UNIMED( COM DIVISÃO DE MATERIAIS).vsd\Drawing\~Página-1\Sheet.20</vt:lpstr>
      <vt:lpstr>C:\Users\Administrador\Documents\PROJETO APRESENTAÇÃO UNIMED\TOPOLOGIA\TOPOLOGIA- NOVO CALL CENTER UNIMED( COM DIVISÃO DE MATERIAIS).vsd\Drawing\~Página-1\Sheet.11</vt:lpstr>
      <vt:lpstr>C:\Users\Administrador\Documents\PROJETO APRESENTAÇÃO UNIMED\TOPOLOGIA\TOPOLOGIA- NOVO CALL CENTER UNIMED( COM DIVISÃO DE MATERIAIS).vsd\Drawing\~Página-1\Sheet.19</vt:lpstr>
      <vt:lpstr>C:\Users\Administrador\Documents\PROJETO APRESENTAÇÃO UNIMED\TOPOLOGIA\TOPOLOGIA- NOVO CALL CENTER UNIMED( COM DIVISÃO DE MATERIAIS).vsd\Drawing\~Página-1\Sheet.20</vt:lpstr>
      <vt:lpstr>C:\Users\Administrador\Documents\PROJETO APRESENTAÇÃO UNIMED\TOPOLOGIA\TOPOLOGIA- NOVO CALL CENTER UNIMED( COM DIVISÃO DE MATERIAIS).vsd\Drawing\~Página-1\Sheet.266</vt:lpstr>
      <vt:lpstr>C:\Users\Administrador\Documents\PROJETO APRESENTAÇÃO UNIMED\TOPOLOGIA\TOPOLOGIA- NOVO CALL CENTER UNIMED( COM DIVISÃO DE MATERIAIS).vsd\Drawing\~Página-1\Sheet.265</vt:lpstr>
      <vt:lpstr>C:\Users\Administrador\Documents\PROJETO APRESENTAÇÃO UNIMED\TOPOLOGIA\TOPOLOGIA- NOVO CALL CENTER UNIMED( COM DIVISÃO DE MATERIAIS).vsd\Drawing\~Página-1\Sheet.200</vt:lpstr>
      <vt:lpstr>C:\Users\Administrador\Documents\PROJETO APRESENTAÇÃO UNIMED\TOPOLOGIA\TOPOLOGIA- NOVO CALL CENTER UNIMED( COM DIVISÃO DE MATERIAIS).vsd\Drawing\~Página-1\Sheet.201</vt:lpstr>
      <vt:lpstr>C:\Users\Administrador\Documents\PROJETO APRESENTAÇÃO UNIMED\TOPOLOGIA\TOPOLOGIA- NOVO CALL CENTER UNIMED( COM DIVISÃO DE MATERIAIS).vsd\Drawing\~Página-1\Sheet.233</vt:lpstr>
      <vt:lpstr>C:\Users\Administrador\Documents\PROJETO APRESENTAÇÃO UNIMED\TOPOLOGIA\TOPOLOGIA- NOVO CALL CENTER UNIMED( COM DIVISÃO DE MATERIAIS).vsd\Drawing\~Página-1\Sheet.201</vt:lpstr>
      <vt:lpstr>C:\Users\Administrador\Documents\PROJETO APRESENTAÇÃO UNIMED\TOPOLOGIA\TOPOLOGIA- NOVO CALL CENTER UNIMED( COM DIVISÃO DE MATERIAIS).vsd\Drawing\~Página-1\Sheet.159</vt:lpstr>
      <vt:lpstr>C:\Users\Administrador\Documents\PROJETO APRESENTAÇÃO UNIMED\TOPOLOGIA\TOPOLOGIA- NOVO CALL CENTER UNIMED( COM DIVISÃO DE MATERIAIS).vsd\Drawing\~Página-1\Sheet.25</vt:lpstr>
      <vt:lpstr>C:\Users\Administrador\Documents\PROJETO APRESENTAÇÃO UNIMED\TOPOLOGIA\TOPOLOGIA- NOVO CALL CENTER UNIMED( COM DIVISÃO DE MATERIAIS).vsd\Drawing\~Página-1\Sheet.11</vt:lpstr>
      <vt:lpstr>C:\Users\Administrador\Documents\PROJETO APRESENTAÇÃO UNIMED\TOPOLOGIA\TOPOLOGIA- NOVO CALL CENTER UNIMED( COM DIVISÃO DE MATERIAIS).vsd\Drawing\~Página-1\Sheet.65</vt:lpstr>
      <vt:lpstr>C:\Users\Administrador\Documents\PROJETO APRESENTAÇÃO UNIMED\TOPOLOGIA\TOPOLOGIA- NOVO CALL CENTER UNIMED( COM DIVISÃO DE MATERIAIS).vsd\Drawing\~Página-1\Sheet.65</vt:lpstr>
      <vt:lpstr>C:\Users\Administrador\Documents\PROJETO APRESENTAÇÃO UNIMED\TOPOLOGIA\TOPOLOGIA- NOVO CALL CENTER UNIMED( COM DIVISÃO DE MATERIAIS).vsd\Drawing\~Página-1\Sheet.17</vt:lpstr>
      <vt:lpstr>C:\Users\Administrador\Documents\PROJETO APRESENTAÇÃO UNIMED\TOPOLOGIA\TOPOLOGIA- NOVO CALL CENTER UNIMED( COM DIVISÃO DE MATERIAIS).vsd\Drawing\~Página-1\Sheet.20</vt:lpstr>
      <vt:lpstr>C:\Users\Administrador\Documents\PROJETO APRESENTAÇÃO UNIMED\TOPOLOGIA\TOPOLOGIA- NOVO CALL CENTER UNIMED( COM DIVISÃO DE MATERIAIS).vsd\Drawing\~Página-1\Sheet.11</vt:lpstr>
      <vt:lpstr>C:\Users\Administrador\Documents\PROJETO APRESENTAÇÃO UNIMED\TOPOLOGIA\TOPOLOGIA- NOVO CALL CENTER UNIMED( COM DIVISÃO DE MATERIAIS).vsd\Drawing\~Página-1\Sheet.19</vt:lpstr>
      <vt:lpstr>C:\Users\Administrador\Documents\PROJETO APRESENTAÇÃO UNIMED\TOPOLOGIA\TOPOLOGIA- NOVO CALL CENTER UNIMED( COM DIVISÃO DE MATERIAIS).vsd\Drawing\~Página-1\Sheet.20</vt:lpstr>
      <vt:lpstr>C:\Users\Administrador\Documents\PROJETO APRESENTAÇÃO UNIMED\TOPOLOGIA\TOPOLOGIA- NOVO CALL CENTER UNIMED( COM DIVISÃO DE MATERIAIS).vsd\Drawing\~Página-1\Sheet.266</vt:lpstr>
      <vt:lpstr>C:\Users\Administrador\Documents\PROJETO APRESENTAÇÃO UNIMED\TOPOLOGIA\TOPOLOGIA- NOVO CALL CENTER UNIMED( COM DIVISÃO DE MATERIAIS).vsd\Drawing\~Página-1\Sheet.265</vt:lpstr>
      <vt:lpstr>C:\Users\Administrador\Documents\PROJETO APRESENTAÇÃO UNIMED\TOPOLOGIA\TOPOLOGIA- NOVO CALL CENTER UNIMED( COM DIVISÃO DE MATERIAIS).vsd\Drawing\~Página-1\Sheet.200</vt:lpstr>
      <vt:lpstr>C:\Users\Administrador\Documents\PROJETO APRESENTAÇÃO UNIMED\TOPOLOGIA\TOPOLOGIA- NOVO CALL CENTER UNIMED( COM DIVISÃO DE MATERIAIS).vsd\Drawing\~Página-1\Sheet.201</vt:lpstr>
      <vt:lpstr>C:\Users\Administrador\Documents\PROJETO APRESENTAÇÃO UNIMED\TOPOLOGIA\TOPOLOGIA- NOVO CALL CENTER UNIMED( COM DIVISÃO DE MATERIAIS).vsd\Drawing\~Página-1\Sheet.233</vt:lpstr>
      <vt:lpstr>C:\Users\Administrador\Documents\PROJETO APRESENTAÇÃO UNIMED\TOPOLOGIA\TOPOLOGIA- NOVO CALL CENTER UNIMED( COM DIVISÃO DE MATERIAIS).vsd\Drawing\~Página-1\Sheet.201</vt:lpstr>
      <vt:lpstr>C:\Users\Administrador\Documents\PROJETO APRESENTAÇÃO UNIMED\TOPOLOGIA\TOPOLOGIA- NOVO CALL CENTER UNIMED( COM DIVISÃO DE MATERIAIS).vsd\Drawing\~Página-1\Sheet.159</vt:lpstr>
      <vt:lpstr>C:\Users\Administrador\Documents\PROJETO APRESENTAÇÃO UNIMED\TOPOLOGIA\TOPOLOGIA- NOVO CALL CENTER UNIMED( COM DIVISÃO DE MATERIAIS).vsd\Drawing\~Página-1\Sheet.25</vt:lpstr>
      <vt:lpstr>C:\Users\Administrador\Documents\PROJETO APRESENTAÇÃO UNIMED\TOPOLOGIA\TOPOLOGIA- NOVO CALL CENTER UNIMED( COM DIVISÃO DE MATERIAIS).vsd\Drawing\~Página-1\Sheet.20</vt:lpstr>
      <vt:lpstr>C:\Users\Administrador\Documents\PROJETO APRESENTAÇÃO UNIMED\TOPOLOGIA\TOPOLOGIA- NOVO CALL CENTER UNIMED( COM DIVISÃO DE MATERIAIS).vsd\Drawing\~Página-1\Sheet.11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Julia Fernandes Di Fraia</dc:creator>
  <cp:lastModifiedBy>Paulo Ariel Soares Leão Junior</cp:lastModifiedBy>
  <cp:revision>61</cp:revision>
  <dcterms:created xsi:type="dcterms:W3CDTF">2015-01-12T13:05:51Z</dcterms:created>
  <dcterms:modified xsi:type="dcterms:W3CDTF">2018-02-23T18:07:36Z</dcterms:modified>
</cp:coreProperties>
</file>