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3"/>
  </p:notesMasterIdLst>
  <p:sldIdLst>
    <p:sldId id="256" r:id="rId2"/>
    <p:sldId id="351" r:id="rId3"/>
    <p:sldId id="257" r:id="rId4"/>
    <p:sldId id="346" r:id="rId5"/>
    <p:sldId id="348" r:id="rId6"/>
    <p:sldId id="342" r:id="rId7"/>
    <p:sldId id="344" r:id="rId8"/>
    <p:sldId id="343" r:id="rId9"/>
    <p:sldId id="345" r:id="rId10"/>
    <p:sldId id="260" r:id="rId11"/>
    <p:sldId id="349" r:id="rId12"/>
  </p:sldIdLst>
  <p:sldSz cx="9144000" cy="5143500" type="screen16x9"/>
  <p:notesSz cx="6858000" cy="9144000"/>
  <p:embeddedFontLst>
    <p:embeddedFont>
      <p:font typeface="DM Serif Display" pitchFamily="2" charset="0"/>
      <p:regular r:id="rId14"/>
      <p:italic r:id="rId15"/>
    </p:embeddedFont>
    <p:embeddedFont>
      <p:font typeface="Karla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C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469A9D-FA7A-4BB4-8357-2F9DB6B34F91}">
  <a:tblStyle styleId="{88469A9D-FA7A-4BB4-8357-2F9DB6B34F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80" autoAdjust="0"/>
  </p:normalViewPr>
  <p:slideViewPr>
    <p:cSldViewPr snapToGrid="0">
      <p:cViewPr varScale="1">
        <p:scale>
          <a:sx n="102" d="100"/>
          <a:sy n="102" d="100"/>
        </p:scale>
        <p:origin x="842" y="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3c3787e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3c3787e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>
          <a:extLst>
            <a:ext uri="{FF2B5EF4-FFF2-40B4-BE49-F238E27FC236}">
              <a16:creationId xmlns:a16="http://schemas.microsoft.com/office/drawing/2014/main" id="{013D22E7-3BB0-C10D-5CA8-ED4DFF6D6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3c3787e4d_0_30:notes">
            <a:extLst>
              <a:ext uri="{FF2B5EF4-FFF2-40B4-BE49-F238E27FC236}">
                <a16:creationId xmlns:a16="http://schemas.microsoft.com/office/drawing/2014/main" id="{3958FB49-4EB3-BDFA-B371-F0A4D84F95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d3c3787e4d_0_30:notes">
            <a:extLst>
              <a:ext uri="{FF2B5EF4-FFF2-40B4-BE49-F238E27FC236}">
                <a16:creationId xmlns:a16="http://schemas.microsoft.com/office/drawing/2014/main" id="{6881352B-3800-E709-C126-75C3467360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75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>
          <a:extLst>
            <a:ext uri="{FF2B5EF4-FFF2-40B4-BE49-F238E27FC236}">
              <a16:creationId xmlns:a16="http://schemas.microsoft.com/office/drawing/2014/main" id="{E59804A0-3BD4-57AD-F5A3-27A38F1C5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3c3787e4d_0_30:notes">
            <a:extLst>
              <a:ext uri="{FF2B5EF4-FFF2-40B4-BE49-F238E27FC236}">
                <a16:creationId xmlns:a16="http://schemas.microsoft.com/office/drawing/2014/main" id="{BF89FDB6-DBEF-6B01-F794-164E4BF14F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d3c3787e4d_0_30:notes">
            <a:extLst>
              <a:ext uri="{FF2B5EF4-FFF2-40B4-BE49-F238E27FC236}">
                <a16:creationId xmlns:a16="http://schemas.microsoft.com/office/drawing/2014/main" id="{16DF5FD7-3531-C014-F0D5-6BBADB81FF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8934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857D5296-E5CF-2A1D-63E9-F50B74B72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4db157b90_0_350:notes">
            <a:extLst>
              <a:ext uri="{FF2B5EF4-FFF2-40B4-BE49-F238E27FC236}">
                <a16:creationId xmlns:a16="http://schemas.microsoft.com/office/drawing/2014/main" id="{13CE24F2-B066-6E46-DB95-6BAB527289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4db157b90_0_350:notes">
            <a:extLst>
              <a:ext uri="{FF2B5EF4-FFF2-40B4-BE49-F238E27FC236}">
                <a16:creationId xmlns:a16="http://schemas.microsoft.com/office/drawing/2014/main" id="{EC051800-C482-73B1-0D30-697D4126CB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67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>
          <a:extLst>
            <a:ext uri="{FF2B5EF4-FFF2-40B4-BE49-F238E27FC236}">
              <a16:creationId xmlns:a16="http://schemas.microsoft.com/office/drawing/2014/main" id="{DE19F0C5-138D-1887-4596-AF5564D7B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d4db157b90_0_24:notes">
            <a:extLst>
              <a:ext uri="{FF2B5EF4-FFF2-40B4-BE49-F238E27FC236}">
                <a16:creationId xmlns:a16="http://schemas.microsoft.com/office/drawing/2014/main" id="{26CDCF86-A1B5-ACFF-3FB7-9327BF07CD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d4db157b90_0_24:notes">
            <a:extLst>
              <a:ext uri="{FF2B5EF4-FFF2-40B4-BE49-F238E27FC236}">
                <a16:creationId xmlns:a16="http://schemas.microsoft.com/office/drawing/2014/main" id="{4195210B-BE59-387E-3A30-AAEBF13B98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924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>
          <a:extLst>
            <a:ext uri="{FF2B5EF4-FFF2-40B4-BE49-F238E27FC236}">
              <a16:creationId xmlns:a16="http://schemas.microsoft.com/office/drawing/2014/main" id="{493A71F5-C682-81C9-408E-40DD72469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3c3787e4d_0_30:notes">
            <a:extLst>
              <a:ext uri="{FF2B5EF4-FFF2-40B4-BE49-F238E27FC236}">
                <a16:creationId xmlns:a16="http://schemas.microsoft.com/office/drawing/2014/main" id="{447EEDBE-C659-000C-BB3E-B10B28DD79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d3c3787e4d_0_30:notes">
            <a:extLst>
              <a:ext uri="{FF2B5EF4-FFF2-40B4-BE49-F238E27FC236}">
                <a16:creationId xmlns:a16="http://schemas.microsoft.com/office/drawing/2014/main" id="{40E805BA-CF3E-6257-694D-1F5F83E83C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4673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>
          <a:extLst>
            <a:ext uri="{FF2B5EF4-FFF2-40B4-BE49-F238E27FC236}">
              <a16:creationId xmlns:a16="http://schemas.microsoft.com/office/drawing/2014/main" id="{0CBF75EB-6C24-25CD-41B2-17C7C3098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e468db4b04_0_3:notes">
            <a:extLst>
              <a:ext uri="{FF2B5EF4-FFF2-40B4-BE49-F238E27FC236}">
                <a16:creationId xmlns:a16="http://schemas.microsoft.com/office/drawing/2014/main" id="{26FA570B-93DC-50BB-9800-BAB7E898B1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e468db4b04_0_3:notes">
            <a:extLst>
              <a:ext uri="{FF2B5EF4-FFF2-40B4-BE49-F238E27FC236}">
                <a16:creationId xmlns:a16="http://schemas.microsoft.com/office/drawing/2014/main" id="{2C9C1B75-201F-F03D-A173-53A699766A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34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>
          <a:extLst>
            <a:ext uri="{FF2B5EF4-FFF2-40B4-BE49-F238E27FC236}">
              <a16:creationId xmlns:a16="http://schemas.microsoft.com/office/drawing/2014/main" id="{41EE86D8-AE44-6124-D4F8-3EB110035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3c3787e4d_0_84:notes">
            <a:extLst>
              <a:ext uri="{FF2B5EF4-FFF2-40B4-BE49-F238E27FC236}">
                <a16:creationId xmlns:a16="http://schemas.microsoft.com/office/drawing/2014/main" id="{7CE53B9B-08F8-D989-CD22-73136F3236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d3c3787e4d_0_84:notes">
            <a:extLst>
              <a:ext uri="{FF2B5EF4-FFF2-40B4-BE49-F238E27FC236}">
                <a16:creationId xmlns:a16="http://schemas.microsoft.com/office/drawing/2014/main" id="{8B085496-9597-A8FC-6509-E5D9172754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00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>
          <a:extLst>
            <a:ext uri="{FF2B5EF4-FFF2-40B4-BE49-F238E27FC236}">
              <a16:creationId xmlns:a16="http://schemas.microsoft.com/office/drawing/2014/main" id="{B2BAA25D-9B8D-616F-19F2-AFD139A2C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d4db157b90_0_24:notes">
            <a:extLst>
              <a:ext uri="{FF2B5EF4-FFF2-40B4-BE49-F238E27FC236}">
                <a16:creationId xmlns:a16="http://schemas.microsoft.com/office/drawing/2014/main" id="{EA5B9A6D-2613-B727-A145-91F89DA48E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d4db157b90_0_24:notes">
            <a:extLst>
              <a:ext uri="{FF2B5EF4-FFF2-40B4-BE49-F238E27FC236}">
                <a16:creationId xmlns:a16="http://schemas.microsoft.com/office/drawing/2014/main" id="{DB451B92-D974-CC1D-23DD-6DC088C6F1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08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83650" y="1533327"/>
            <a:ext cx="3776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83500" y="2353900"/>
            <a:ext cx="37770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905281">
            <a:off x="1835275" y="-2291450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">
            <a:off x="618850" y="-1483600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282886">
            <a:off x="790253" y="2486470"/>
            <a:ext cx="1774245" cy="4039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7253475" y="35565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4511836">
            <a:off x="7354915" y="2408773"/>
            <a:ext cx="1697478" cy="164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1002325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/>
          </p:nvPr>
        </p:nvSpPr>
        <p:spPr>
          <a:xfrm>
            <a:off x="713225" y="1825998"/>
            <a:ext cx="2514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13225" y="2182181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4" hasCustomPrompt="1"/>
          </p:nvPr>
        </p:nvSpPr>
        <p:spPr>
          <a:xfrm>
            <a:off x="3603686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5"/>
          </p:nvPr>
        </p:nvSpPr>
        <p:spPr>
          <a:xfrm>
            <a:off x="3314587" y="1825998"/>
            <a:ext cx="2514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6"/>
          </p:nvPr>
        </p:nvSpPr>
        <p:spPr>
          <a:xfrm>
            <a:off x="3314590" y="2182181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7" hasCustomPrompt="1"/>
          </p:nvPr>
        </p:nvSpPr>
        <p:spPr>
          <a:xfrm>
            <a:off x="6205050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8"/>
          </p:nvPr>
        </p:nvSpPr>
        <p:spPr>
          <a:xfrm>
            <a:off x="5915950" y="1825999"/>
            <a:ext cx="2514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5915954" y="2182182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3" hasCustomPrompt="1"/>
          </p:nvPr>
        </p:nvSpPr>
        <p:spPr>
          <a:xfrm>
            <a:off x="2303000" y="2961254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4"/>
          </p:nvPr>
        </p:nvSpPr>
        <p:spPr>
          <a:xfrm>
            <a:off x="2013874" y="3611809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5"/>
          </p:nvPr>
        </p:nvSpPr>
        <p:spPr>
          <a:xfrm>
            <a:off x="2013863" y="3967993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6" hasCustomPrompt="1"/>
          </p:nvPr>
        </p:nvSpPr>
        <p:spPr>
          <a:xfrm>
            <a:off x="4904284" y="2961254"/>
            <a:ext cx="19368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7"/>
          </p:nvPr>
        </p:nvSpPr>
        <p:spPr>
          <a:xfrm>
            <a:off x="4615140" y="3611809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8"/>
          </p:nvPr>
        </p:nvSpPr>
        <p:spPr>
          <a:xfrm>
            <a:off x="4615137" y="3967993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95882" flipH="1">
            <a:off x="-158200" y="-709517"/>
            <a:ext cx="1572000" cy="381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106925" y="3556777"/>
            <a:ext cx="1187150" cy="1538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99011">
            <a:off x="8224735" y="801160"/>
            <a:ext cx="1889979" cy="430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909400" y="2363522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title" idx="3"/>
          </p:nvPr>
        </p:nvSpPr>
        <p:spPr>
          <a:xfrm>
            <a:off x="3487100" y="2363522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 idx="5"/>
          </p:nvPr>
        </p:nvSpPr>
        <p:spPr>
          <a:xfrm>
            <a:off x="6064800" y="2363522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6"/>
          </p:nvPr>
        </p:nvSpPr>
        <p:spPr>
          <a:xfrm>
            <a:off x="6064801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698700" y="376250"/>
            <a:ext cx="1812850" cy="14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8093575" y="70425"/>
            <a:ext cx="1209425" cy="15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202858">
            <a:off x="3893650" y="3376778"/>
            <a:ext cx="1271700" cy="308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4597155">
            <a:off x="5301490" y="3580353"/>
            <a:ext cx="2002458" cy="455925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>
            <a:spLocks noGrp="1"/>
          </p:cNvSpPr>
          <p:nvPr>
            <p:ph type="title"/>
          </p:nvPr>
        </p:nvSpPr>
        <p:spPr>
          <a:xfrm>
            <a:off x="1624450" y="1629147"/>
            <a:ext cx="26940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subTitle" idx="1"/>
          </p:nvPr>
        </p:nvSpPr>
        <p:spPr>
          <a:xfrm>
            <a:off x="1624450" y="1990162"/>
            <a:ext cx="26940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1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title" idx="3"/>
          </p:nvPr>
        </p:nvSpPr>
        <p:spPr>
          <a:xfrm>
            <a:off x="4825396" y="1629147"/>
            <a:ext cx="26940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7" name="Google Shape;297;p31"/>
          <p:cNvSpPr txBox="1">
            <a:spLocks noGrp="1"/>
          </p:cNvSpPr>
          <p:nvPr>
            <p:ph type="subTitle" idx="4"/>
          </p:nvPr>
        </p:nvSpPr>
        <p:spPr>
          <a:xfrm>
            <a:off x="4825389" y="1990162"/>
            <a:ext cx="26940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1"/>
          <p:cNvSpPr txBox="1">
            <a:spLocks noGrp="1"/>
          </p:cNvSpPr>
          <p:nvPr>
            <p:ph type="title" idx="5"/>
          </p:nvPr>
        </p:nvSpPr>
        <p:spPr>
          <a:xfrm>
            <a:off x="1624450" y="2998172"/>
            <a:ext cx="26940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9" name="Google Shape;299;p31"/>
          <p:cNvSpPr txBox="1">
            <a:spLocks noGrp="1"/>
          </p:cNvSpPr>
          <p:nvPr>
            <p:ph type="subTitle" idx="6"/>
          </p:nvPr>
        </p:nvSpPr>
        <p:spPr>
          <a:xfrm>
            <a:off x="1624450" y="3364383"/>
            <a:ext cx="26940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1"/>
          <p:cNvSpPr txBox="1">
            <a:spLocks noGrp="1"/>
          </p:cNvSpPr>
          <p:nvPr>
            <p:ph type="title" idx="7"/>
          </p:nvPr>
        </p:nvSpPr>
        <p:spPr>
          <a:xfrm>
            <a:off x="4825396" y="2998172"/>
            <a:ext cx="26940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subTitle" idx="8"/>
          </p:nvPr>
        </p:nvSpPr>
        <p:spPr>
          <a:xfrm>
            <a:off x="4825389" y="3364383"/>
            <a:ext cx="26940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302" name="Google Shape;30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138799">
            <a:off x="7705970" y="-1163991"/>
            <a:ext cx="1449612" cy="330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616525" y="38527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5172175" y="3734100"/>
            <a:ext cx="1315650" cy="31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9" r:id="rId6"/>
    <p:sldLayoutId id="2147483672" r:id="rId7"/>
    <p:sldLayoutId id="2147483677" r:id="rId8"/>
    <p:sldLayoutId id="2147483694" r:id="rId9"/>
    <p:sldLayoutId id="2147483695" r:id="rId10"/>
    <p:sldLayoutId id="214748369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3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Dataset Presentation</a:t>
            </a:r>
            <a:endParaRPr dirty="0"/>
          </a:p>
        </p:txBody>
      </p:sp>
      <p:sp>
        <p:nvSpPr>
          <p:cNvPr id="492" name="Google Shape;492;p53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C0</a:t>
            </a:r>
            <a:r>
              <a:rPr lang="en" baseline="-25000" dirty="0"/>
              <a:t>2</a:t>
            </a:r>
            <a:r>
              <a:rPr lang="en" dirty="0"/>
              <a:t> Emissions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E97C82-850A-EBB6-A8B5-80B52B18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650" y="1121469"/>
            <a:ext cx="3776700" cy="649200"/>
          </a:xfrm>
        </p:spPr>
        <p:txBody>
          <a:bodyPr/>
          <a:lstStyle/>
          <a:p>
            <a:r>
              <a:rPr lang="en-US" sz="3600" dirty="0"/>
              <a:t>[Unity Demo]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3D8EF7-B533-649A-D6DA-DC2135A3A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983" y="2183982"/>
            <a:ext cx="3464034" cy="23285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>
          <a:extLst>
            <a:ext uri="{FF2B5EF4-FFF2-40B4-BE49-F238E27FC236}">
              <a16:creationId xmlns:a16="http://schemas.microsoft.com/office/drawing/2014/main" id="{FA8BD111-0224-9618-CE41-807363B87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ED19C71-D42E-67FB-8882-8A9F98D066F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BCA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Google Shape;503;p55">
            <a:extLst>
              <a:ext uri="{FF2B5EF4-FFF2-40B4-BE49-F238E27FC236}">
                <a16:creationId xmlns:a16="http://schemas.microsoft.com/office/drawing/2014/main" id="{00FD168D-F517-F58F-281D-747FBE457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989595"/>
            <a:ext cx="7717500" cy="1164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you!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405532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>
          <a:extLst>
            <a:ext uri="{FF2B5EF4-FFF2-40B4-BE49-F238E27FC236}">
              <a16:creationId xmlns:a16="http://schemas.microsoft.com/office/drawing/2014/main" id="{B0241838-AFDD-A0E3-CB1D-1D2CBCFBD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6D767D6-0C5A-A43A-6103-44F1C7D08805}"/>
              </a:ext>
            </a:extLst>
          </p:cNvPr>
          <p:cNvSpPr/>
          <p:nvPr/>
        </p:nvSpPr>
        <p:spPr>
          <a:xfrm>
            <a:off x="1868103" y="1333398"/>
            <a:ext cx="3211735" cy="3270602"/>
          </a:xfrm>
          <a:prstGeom prst="roundRect">
            <a:avLst/>
          </a:prstGeom>
          <a:solidFill>
            <a:srgbClr val="DBCA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Google Shape;503;p55">
            <a:extLst>
              <a:ext uri="{FF2B5EF4-FFF2-40B4-BE49-F238E27FC236}">
                <a16:creationId xmlns:a16="http://schemas.microsoft.com/office/drawing/2014/main" id="{3BE20606-135A-6370-7CB3-30E51A3BA3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4" name="Google Shape;525;p56">
            <a:extLst>
              <a:ext uri="{FF2B5EF4-FFF2-40B4-BE49-F238E27FC236}">
                <a16:creationId xmlns:a16="http://schemas.microsoft.com/office/drawing/2014/main" id="{B7007D55-1152-6ED3-1E58-B1BC018A9BF5}"/>
              </a:ext>
            </a:extLst>
          </p:cNvPr>
          <p:cNvSpPr txBox="1">
            <a:spLocks/>
          </p:cNvSpPr>
          <p:nvPr/>
        </p:nvSpPr>
        <p:spPr>
          <a:xfrm>
            <a:off x="2005406" y="1356072"/>
            <a:ext cx="2937129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2000" dirty="0"/>
              <a:t>Emissions by Country</a:t>
            </a:r>
          </a:p>
        </p:txBody>
      </p:sp>
      <p:sp>
        <p:nvSpPr>
          <p:cNvPr id="35" name="Google Shape;531;p56">
            <a:extLst>
              <a:ext uri="{FF2B5EF4-FFF2-40B4-BE49-F238E27FC236}">
                <a16:creationId xmlns:a16="http://schemas.microsoft.com/office/drawing/2014/main" id="{5F5A8682-A274-1C0F-BA13-A67A1007F2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50420" y="1833172"/>
            <a:ext cx="2447100" cy="2695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Country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Year (1750-2021)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Total CO</a:t>
            </a:r>
            <a:r>
              <a:rPr lang="en" sz="1200" baseline="-25000" dirty="0"/>
              <a:t>2</a:t>
            </a:r>
            <a:r>
              <a:rPr lang="en" sz="1200" dirty="0"/>
              <a:t> emissions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Coal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Oil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Gas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Cement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Flaring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Others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Per Capita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9E4CAA-8479-3DEF-E85C-5883E400FAE0}"/>
              </a:ext>
            </a:extLst>
          </p:cNvPr>
          <p:cNvSpPr txBox="1"/>
          <p:nvPr/>
        </p:nvSpPr>
        <p:spPr>
          <a:xfrm>
            <a:off x="5425091" y="2222916"/>
            <a:ext cx="24011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spcAft>
                <a:spcPts val="60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The Global Carbon Project (GCP)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D77CB-3338-22DA-15BD-B2E732AD85EC}"/>
              </a:ext>
            </a:extLst>
          </p:cNvPr>
          <p:cNvSpPr txBox="1"/>
          <p:nvPr/>
        </p:nvSpPr>
        <p:spPr>
          <a:xfrm>
            <a:off x="5110405" y="3206862"/>
            <a:ext cx="3030494" cy="30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spcAft>
                <a:spcPts val="120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License: CC0 (Public Domain)</a:t>
            </a:r>
          </a:p>
        </p:txBody>
      </p:sp>
    </p:spTree>
    <p:extLst>
      <p:ext uri="{BB962C8B-B14F-4D97-AF65-F5344CB8AC3E}">
        <p14:creationId xmlns:p14="http://schemas.microsoft.com/office/powerpoint/2010/main" val="335504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CO</a:t>
            </a:r>
            <a:r>
              <a:rPr lang="en" baseline="-25000" dirty="0"/>
              <a:t>2</a:t>
            </a:r>
            <a:r>
              <a:rPr lang="en" dirty="0"/>
              <a:t> emissions evolution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27443-F0B1-FFD1-0A9D-2A9D6F16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21"/>
          <a:stretch/>
        </p:blipFill>
        <p:spPr>
          <a:xfrm>
            <a:off x="1631262" y="1439562"/>
            <a:ext cx="5881476" cy="35000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>
          <a:extLst>
            <a:ext uri="{FF2B5EF4-FFF2-40B4-BE49-F238E27FC236}">
              <a16:creationId xmlns:a16="http://schemas.microsoft.com/office/drawing/2014/main" id="{3FC7212A-6570-978B-0933-5FDAA0D83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>
            <a:extLst>
              <a:ext uri="{FF2B5EF4-FFF2-40B4-BE49-F238E27FC236}">
                <a16:creationId xmlns:a16="http://schemas.microsoft.com/office/drawing/2014/main" id="{7C36E192-E2D9-6157-6A15-15B6E71FD6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 Carbon Emissions by Energy Source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EF4BB4-F771-B1E1-6348-2156DF3A0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4"/>
          <a:stretch/>
        </p:blipFill>
        <p:spPr bwMode="auto">
          <a:xfrm>
            <a:off x="1579322" y="1412993"/>
            <a:ext cx="5985355" cy="362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1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>
          <a:extLst>
            <a:ext uri="{FF2B5EF4-FFF2-40B4-BE49-F238E27FC236}">
              <a16:creationId xmlns:a16="http://schemas.microsoft.com/office/drawing/2014/main" id="{AFB53261-5BAB-B1BD-21FB-261792D7A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46E3676-7089-C873-F31E-784167F4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86" y="1032811"/>
            <a:ext cx="5634629" cy="397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9" name="Google Shape;709;p68">
            <a:extLst>
              <a:ext uri="{FF2B5EF4-FFF2-40B4-BE49-F238E27FC236}">
                <a16:creationId xmlns:a16="http://schemas.microsoft.com/office/drawing/2014/main" id="{ECA1D718-DAF7-26DD-8036-A7D9988D0CF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Map of Total CO</a:t>
            </a:r>
            <a:r>
              <a:rPr lang="en" baseline="-25000" dirty="0"/>
              <a:t>2</a:t>
            </a:r>
            <a:r>
              <a:rPr lang="en" dirty="0"/>
              <a:t> Emissions per capita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88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>
          <a:extLst>
            <a:ext uri="{FF2B5EF4-FFF2-40B4-BE49-F238E27FC236}">
              <a16:creationId xmlns:a16="http://schemas.microsoft.com/office/drawing/2014/main" id="{1CBC0473-B0EB-D276-E3DF-963CD95CB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85E3101-D3D4-7F02-83BC-79EDA86AB70E}"/>
              </a:ext>
            </a:extLst>
          </p:cNvPr>
          <p:cNvSpPr/>
          <p:nvPr/>
        </p:nvSpPr>
        <p:spPr>
          <a:xfrm>
            <a:off x="4915761" y="1254141"/>
            <a:ext cx="3211735" cy="3270602"/>
          </a:xfrm>
          <a:prstGeom prst="roundRect">
            <a:avLst/>
          </a:prstGeom>
          <a:solidFill>
            <a:srgbClr val="DBCA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D135134-5B1B-51C2-84B0-B1FE80906859}"/>
              </a:ext>
            </a:extLst>
          </p:cNvPr>
          <p:cNvSpPr/>
          <p:nvPr/>
        </p:nvSpPr>
        <p:spPr>
          <a:xfrm>
            <a:off x="966410" y="1254141"/>
            <a:ext cx="3211735" cy="3270602"/>
          </a:xfrm>
          <a:prstGeom prst="roundRect">
            <a:avLst/>
          </a:prstGeom>
          <a:solidFill>
            <a:srgbClr val="DBCA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Google Shape;503;p55">
            <a:extLst>
              <a:ext uri="{FF2B5EF4-FFF2-40B4-BE49-F238E27FC236}">
                <a16:creationId xmlns:a16="http://schemas.microsoft.com/office/drawing/2014/main" id="{A4D9EBDD-2E20-D08E-4730-54CB96FFD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  <p:sp>
        <p:nvSpPr>
          <p:cNvPr id="34" name="Google Shape;525;p56">
            <a:extLst>
              <a:ext uri="{FF2B5EF4-FFF2-40B4-BE49-F238E27FC236}">
                <a16:creationId xmlns:a16="http://schemas.microsoft.com/office/drawing/2014/main" id="{801DCCFA-5E9F-7E1D-DC96-1E33B23D812E}"/>
              </a:ext>
            </a:extLst>
          </p:cNvPr>
          <p:cNvSpPr txBox="1">
            <a:spLocks/>
          </p:cNvSpPr>
          <p:nvPr/>
        </p:nvSpPr>
        <p:spPr>
          <a:xfrm>
            <a:off x="1188428" y="1276815"/>
            <a:ext cx="2937129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2000" dirty="0"/>
              <a:t>Emissions by Country</a:t>
            </a:r>
          </a:p>
        </p:txBody>
      </p:sp>
      <p:sp>
        <p:nvSpPr>
          <p:cNvPr id="35" name="Google Shape;531;p56">
            <a:extLst>
              <a:ext uri="{FF2B5EF4-FFF2-40B4-BE49-F238E27FC236}">
                <a16:creationId xmlns:a16="http://schemas.microsoft.com/office/drawing/2014/main" id="{84752272-CB12-9BE6-5503-B01F379366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95350" y="1753915"/>
            <a:ext cx="2447100" cy="2695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Country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Year (1750-2021)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Total CO</a:t>
            </a:r>
            <a:r>
              <a:rPr lang="en" sz="1200" baseline="-25000" dirty="0"/>
              <a:t>2</a:t>
            </a:r>
            <a:r>
              <a:rPr lang="en" sz="1200" dirty="0"/>
              <a:t> emissions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Coal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Oil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Gas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Cement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Flaring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Others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Per Capita</a:t>
            </a:r>
          </a:p>
        </p:txBody>
      </p:sp>
      <p:sp>
        <p:nvSpPr>
          <p:cNvPr id="36" name="Google Shape;525;p56">
            <a:extLst>
              <a:ext uri="{FF2B5EF4-FFF2-40B4-BE49-F238E27FC236}">
                <a16:creationId xmlns:a16="http://schemas.microsoft.com/office/drawing/2014/main" id="{5BDB10FC-97F9-1E3E-DEFA-F0AB5D014698}"/>
              </a:ext>
            </a:extLst>
          </p:cNvPr>
          <p:cNvSpPr txBox="1">
            <a:spLocks/>
          </p:cNvSpPr>
          <p:nvPr/>
        </p:nvSpPr>
        <p:spPr>
          <a:xfrm>
            <a:off x="5298078" y="1279514"/>
            <a:ext cx="2447101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2000" dirty="0"/>
              <a:t>World, Region, Country GDP</a:t>
            </a:r>
          </a:p>
        </p:txBody>
      </p:sp>
      <p:sp>
        <p:nvSpPr>
          <p:cNvPr id="37" name="Google Shape;531;p56">
            <a:extLst>
              <a:ext uri="{FF2B5EF4-FFF2-40B4-BE49-F238E27FC236}">
                <a16:creationId xmlns:a16="http://schemas.microsoft.com/office/drawing/2014/main" id="{FFFEBB2D-38EC-9149-3823-88CF2DD8A439}"/>
              </a:ext>
            </a:extLst>
          </p:cNvPr>
          <p:cNvSpPr txBox="1">
            <a:spLocks/>
          </p:cNvSpPr>
          <p:nvPr/>
        </p:nvSpPr>
        <p:spPr>
          <a:xfrm>
            <a:off x="5333537" y="2016147"/>
            <a:ext cx="2447100" cy="258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spcAft>
                <a:spcPts val="60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sz="1400" dirty="0"/>
              <a:t>Country</a:t>
            </a:r>
          </a:p>
          <a:p>
            <a:r>
              <a:rPr lang="en-US" sz="1400" dirty="0"/>
              <a:t>Year (1960-2021)</a:t>
            </a:r>
          </a:p>
          <a:p>
            <a:r>
              <a:rPr lang="en-US" sz="1400" dirty="0"/>
              <a:t>GDP_USD</a:t>
            </a:r>
          </a:p>
          <a:p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FF67C8-1C93-AEF0-B778-4C8B02FA8638}"/>
              </a:ext>
            </a:extLst>
          </p:cNvPr>
          <p:cNvSpPr txBox="1"/>
          <p:nvPr/>
        </p:nvSpPr>
        <p:spPr>
          <a:xfrm>
            <a:off x="3056753" y="4750290"/>
            <a:ext cx="3030494" cy="30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spcAft>
                <a:spcPts val="120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-US" dirty="0"/>
              <a:t>Licenses: CC0 (Public Domain)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EDB933-BAA7-E23B-D286-720D98C34A6B}"/>
              </a:ext>
            </a:extLst>
          </p:cNvPr>
          <p:cNvSpPr txBox="1"/>
          <p:nvPr/>
        </p:nvSpPr>
        <p:spPr>
          <a:xfrm>
            <a:off x="1456430" y="4507735"/>
            <a:ext cx="24011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spcAft>
                <a:spcPts val="60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-US" sz="1100" dirty="0"/>
              <a:t>The Global Carbon Project (GCP)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D123C1-6202-B697-CFB7-AE3902EBF131}"/>
              </a:ext>
            </a:extLst>
          </p:cNvPr>
          <p:cNvSpPr txBox="1"/>
          <p:nvPr/>
        </p:nvSpPr>
        <p:spPr>
          <a:xfrm>
            <a:off x="5356525" y="4507735"/>
            <a:ext cx="24011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spcAft>
                <a:spcPts val="60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Data World Bank</a:t>
            </a:r>
          </a:p>
        </p:txBody>
      </p:sp>
    </p:spTree>
    <p:extLst>
      <p:ext uri="{BB962C8B-B14F-4D97-AF65-F5344CB8AC3E}">
        <p14:creationId xmlns:p14="http://schemas.microsoft.com/office/powerpoint/2010/main" val="100971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>
          <a:extLst>
            <a:ext uri="{FF2B5EF4-FFF2-40B4-BE49-F238E27FC236}">
              <a16:creationId xmlns:a16="http://schemas.microsoft.com/office/drawing/2014/main" id="{55F99C1F-B39F-9D84-D63C-5A34A49FE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4">
            <a:extLst>
              <a:ext uri="{FF2B5EF4-FFF2-40B4-BE49-F238E27FC236}">
                <a16:creationId xmlns:a16="http://schemas.microsoft.com/office/drawing/2014/main" id="{1989D0C4-BE76-8D2B-8C26-71BC48C074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Comparison of GDP and CO</a:t>
            </a:r>
            <a:r>
              <a:rPr lang="en" baseline="-25000" dirty="0"/>
              <a:t>2</a:t>
            </a:r>
            <a:r>
              <a:rPr lang="en" dirty="0"/>
              <a:t> Emissions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1D058-80E0-BA09-0BDC-5E400BBE52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16" r="9094"/>
          <a:stretch/>
        </p:blipFill>
        <p:spPr>
          <a:xfrm>
            <a:off x="1871555" y="1371600"/>
            <a:ext cx="5400889" cy="35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4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>
          <a:extLst>
            <a:ext uri="{FF2B5EF4-FFF2-40B4-BE49-F238E27FC236}">
              <a16:creationId xmlns:a16="http://schemas.microsoft.com/office/drawing/2014/main" id="{399C4E7F-FF72-D6BC-4BB7-0C1D11963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1">
            <a:extLst>
              <a:ext uri="{FF2B5EF4-FFF2-40B4-BE49-F238E27FC236}">
                <a16:creationId xmlns:a16="http://schemas.microsoft.com/office/drawing/2014/main" id="{4018436C-D6EA-789C-836C-15F08259DAD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10 CO</a:t>
            </a:r>
            <a:r>
              <a:rPr lang="en" baseline="-25000" dirty="0"/>
              <a:t>2</a:t>
            </a:r>
            <a:r>
              <a:rPr lang="en" dirty="0"/>
              <a:t> Emitting Countries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C58C90-0E8C-940D-E50B-06BDC0E7C9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73"/>
          <a:stretch/>
        </p:blipFill>
        <p:spPr>
          <a:xfrm>
            <a:off x="1580975" y="1421027"/>
            <a:ext cx="5982049" cy="34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>
          <a:extLst>
            <a:ext uri="{FF2B5EF4-FFF2-40B4-BE49-F238E27FC236}">
              <a16:creationId xmlns:a16="http://schemas.microsoft.com/office/drawing/2014/main" id="{E1120FA5-7184-70C6-724D-CE53C7A83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8">
            <a:extLst>
              <a:ext uri="{FF2B5EF4-FFF2-40B4-BE49-F238E27FC236}">
                <a16:creationId xmlns:a16="http://schemas.microsoft.com/office/drawing/2014/main" id="{4A9A62C5-253F-7EFB-A140-F9DEBCF2E1F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GDP vs CO</a:t>
            </a:r>
            <a:r>
              <a:rPr lang="en" baseline="-25000" dirty="0"/>
              <a:t>2</a:t>
            </a:r>
            <a:r>
              <a:rPr lang="en" dirty="0"/>
              <a:t> Emissions</a:t>
            </a:r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1A4C50-D62F-EE36-B95C-9D4E4D4C55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45"/>
          <a:stretch/>
        </p:blipFill>
        <p:spPr>
          <a:xfrm>
            <a:off x="573785" y="2108409"/>
            <a:ext cx="7996429" cy="22919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36CAA3-523E-B70D-1B26-3A340BB87521}"/>
              </a:ext>
            </a:extLst>
          </p:cNvPr>
          <p:cNvSpPr txBox="1"/>
          <p:nvPr/>
        </p:nvSpPr>
        <p:spPr>
          <a:xfrm>
            <a:off x="1117890" y="1659466"/>
            <a:ext cx="1481726" cy="30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spcAft>
                <a:spcPts val="120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buNone/>
            </a:pPr>
            <a:r>
              <a:rPr lang="en-US" dirty="0"/>
              <a:t>1990-2000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9F89F8-3BFE-AC25-D675-F186B608634B}"/>
              </a:ext>
            </a:extLst>
          </p:cNvPr>
          <p:cNvSpPr txBox="1"/>
          <p:nvPr/>
        </p:nvSpPr>
        <p:spPr>
          <a:xfrm>
            <a:off x="3605412" y="1659465"/>
            <a:ext cx="1481726" cy="30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spcAft>
                <a:spcPts val="120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buNone/>
            </a:pPr>
            <a:r>
              <a:rPr lang="en-US" dirty="0"/>
              <a:t>2000-2010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5139A-797E-1A14-D72B-38396A5AEB11}"/>
              </a:ext>
            </a:extLst>
          </p:cNvPr>
          <p:cNvSpPr txBox="1"/>
          <p:nvPr/>
        </p:nvSpPr>
        <p:spPr>
          <a:xfrm>
            <a:off x="6092934" y="1659464"/>
            <a:ext cx="1481726" cy="30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spcAft>
                <a:spcPts val="120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buNone/>
            </a:pPr>
            <a:r>
              <a:rPr lang="en-US" dirty="0"/>
              <a:t>2010-2020</a:t>
            </a:r>
          </a:p>
        </p:txBody>
      </p:sp>
    </p:spTree>
    <p:extLst>
      <p:ext uri="{BB962C8B-B14F-4D97-AF65-F5344CB8AC3E}">
        <p14:creationId xmlns:p14="http://schemas.microsoft.com/office/powerpoint/2010/main" val="273185942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88664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133</Words>
  <Application>Microsoft Office PowerPoint</Application>
  <PresentationFormat>On-screen Show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Karla</vt:lpstr>
      <vt:lpstr>Arial</vt:lpstr>
      <vt:lpstr>DM Serif Display</vt:lpstr>
      <vt:lpstr>Minimalist Hepatitis Clinical Case by Slidesgo</vt:lpstr>
      <vt:lpstr>Cool Dataset Presentation</vt:lpstr>
      <vt:lpstr>Dataset</vt:lpstr>
      <vt:lpstr>Global CO2 emissions evolution</vt:lpstr>
      <vt:lpstr>Mean Carbon Emissions by Energy Source</vt:lpstr>
      <vt:lpstr>Global Map of Total CO2 Emissions per capita</vt:lpstr>
      <vt:lpstr>Datasets</vt:lpstr>
      <vt:lpstr>Comparison of GDP and CO2 Emissions</vt:lpstr>
      <vt:lpstr>Top 10 CO2 Emitting Countries</vt:lpstr>
      <vt:lpstr>GDP vs CO2 Emissions</vt:lpstr>
      <vt:lpstr>[Unity Demo]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Iara Ravagni</dc:creator>
  <cp:lastModifiedBy>Iara Ravagni</cp:lastModifiedBy>
  <cp:revision>5</cp:revision>
  <dcterms:modified xsi:type="dcterms:W3CDTF">2024-10-08T14:45:20Z</dcterms:modified>
</cp:coreProperties>
</file>