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02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8" r:id="rId3"/>
    <p:sldId id="310" r:id="rId4"/>
    <p:sldId id="259" r:id="rId5"/>
    <p:sldId id="302" r:id="rId6"/>
    <p:sldId id="291" r:id="rId7"/>
    <p:sldId id="292" r:id="rId8"/>
    <p:sldId id="293" r:id="rId9"/>
    <p:sldId id="294" r:id="rId10"/>
    <p:sldId id="308" r:id="rId11"/>
    <p:sldId id="265" r:id="rId12"/>
    <p:sldId id="266" r:id="rId13"/>
    <p:sldId id="267" r:id="rId14"/>
    <p:sldId id="286" r:id="rId15"/>
    <p:sldId id="296" r:id="rId16"/>
    <p:sldId id="311" r:id="rId17"/>
    <p:sldId id="288" r:id="rId18"/>
    <p:sldId id="289" r:id="rId19"/>
    <p:sldId id="305" r:id="rId20"/>
    <p:sldId id="303" r:id="rId21"/>
    <p:sldId id="297" r:id="rId22"/>
    <p:sldId id="298" r:id="rId23"/>
    <p:sldId id="304" r:id="rId24"/>
    <p:sldId id="306" r:id="rId25"/>
    <p:sldId id="268" r:id="rId26"/>
    <p:sldId id="300" r:id="rId27"/>
    <p:sldId id="301" r:id="rId28"/>
    <p:sldId id="30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624" autoAdjust="0"/>
  </p:normalViewPr>
  <p:slideViewPr>
    <p:cSldViewPr snapToGrid="0" showGuides="1">
      <p:cViewPr varScale="1">
        <p:scale>
          <a:sx n="106" d="100"/>
          <a:sy n="106" d="100"/>
        </p:scale>
        <p:origin x="714" y="96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5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84316A-DD43-4899-B3CC-361B0DFAC926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945B99-1678-4783-8CB4-FFF611CEA6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470C4-FD01-4F7A-86E0-3069C032940B}" type="datetimeFigureOut">
              <a:rPr lang="en-US" smtClean="0"/>
              <a:pPr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2E57E-DCD7-4F40-9084-019C3671045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2E57E-DCD7-4F40-9084-019C3671045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2E57E-DCD7-4F40-9084-019C3671045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88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5B0E-DC1A-EF7F-DB08-0D5D788FF4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FA33F-7533-B398-0F8F-FDDAB6212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07C54-2897-8997-44C1-9CBBA8463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640A-5269-45DF-AA14-5BFF3DB8F81C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0721C-F5B7-55E9-EB30-8FDE3F58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4172E-705A-89EE-F8BA-AA2F3901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404437-DC0D-782B-42F1-73265672A1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44" y="53872"/>
            <a:ext cx="2396837" cy="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E110-2306-618F-290E-5D821E7D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30B74-43BB-E995-F159-312BF148C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0411F-855A-D113-4D66-E35B981A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5CEDF-686E-4A00-8A04-0C6FC4170571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6D561-BB10-E891-5BA6-10BC20A6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9DF3B-0AEE-6F6B-A9EF-5D159798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97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FD46A7-657F-3F2A-6D19-CD4A749BD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7DAE3-3E69-A041-C8DB-52C580F64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1DB9F-8878-3652-A31D-693063B9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99D1-18FC-4439-A30A-F665B40202B7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46590-6DA8-19B3-C79F-BCF7B7E2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64A4-FACC-B398-21DE-74C91E2CD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27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351E-42C5-BAD0-E60D-394CF311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632" y="365126"/>
            <a:ext cx="11629718" cy="84455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A2E6C-2876-BBC7-ABB7-C37AF3169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644649"/>
            <a:ext cx="11610975" cy="45465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ED537-A0CE-CDE8-48B2-7E509943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1571-76C0-4071-B9B9-D14F2C52B238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DCF78-C158-EF1B-6683-84FA23F9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1727E-72F1-E0A1-1A6B-8EDD70505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ECD602-171F-DBB8-9C9B-0445A7871B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944" y="0"/>
            <a:ext cx="2503055" cy="68265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4837E5-FD0B-3EFF-CDC2-EDB92752F3EB}"/>
              </a:ext>
            </a:extLst>
          </p:cNvPr>
          <p:cNvCxnSpPr/>
          <p:nvPr userDrawn="1"/>
        </p:nvCxnSpPr>
        <p:spPr>
          <a:xfrm>
            <a:off x="352732" y="1379589"/>
            <a:ext cx="10235381" cy="0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17E144-B2F3-8C54-C7A4-39E91F1990B2}"/>
              </a:ext>
            </a:extLst>
          </p:cNvPr>
          <p:cNvCxnSpPr/>
          <p:nvPr userDrawn="1"/>
        </p:nvCxnSpPr>
        <p:spPr>
          <a:xfrm>
            <a:off x="10753418" y="1379589"/>
            <a:ext cx="1160206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0B997F-5041-3751-82A3-20EBAA66D4DD}"/>
              </a:ext>
            </a:extLst>
          </p:cNvPr>
          <p:cNvCxnSpPr/>
          <p:nvPr userDrawn="1"/>
        </p:nvCxnSpPr>
        <p:spPr>
          <a:xfrm>
            <a:off x="333374" y="6265914"/>
            <a:ext cx="1160206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AE1388-E500-1477-62D0-735957D1D694}"/>
              </a:ext>
            </a:extLst>
          </p:cNvPr>
          <p:cNvCxnSpPr/>
          <p:nvPr userDrawn="1"/>
        </p:nvCxnSpPr>
        <p:spPr>
          <a:xfrm>
            <a:off x="1687768" y="6265914"/>
            <a:ext cx="10235381" cy="0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3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870C-D354-2093-F353-96C17B72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68EBF-D587-412D-28DD-825C5872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A4736-F11F-561C-0103-4EAB8728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93F9D-A941-488D-B09C-08DF559874A3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549FE-1A07-DC4C-7573-5723F0E3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C58E-ED56-2C36-D0FE-80DB68D6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8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44EA-B952-8EC2-F20B-20EA6EDB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88A78-3DC3-75FE-B3EE-C520EF099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184A81-7511-9B12-5BAF-38E182ED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F3F2-B0C7-EAC3-F5C6-1DE911AF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B8F0-85CF-44B9-8BCA-93D7F6BD2478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052A7-2882-F4E0-7F6F-633987FA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9023A-7CDD-1355-ABA8-57A67214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69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5C72-24AE-1FAA-8322-D096F69A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56245-1A75-86B6-176A-64E2FC528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4601-77F4-F1E2-A900-F54279A2C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90099-FBD9-5F84-730F-D7BFCB12D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E4E01-80D5-E128-EBC1-48FB67E13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DAA40-87FE-6617-0F98-B4DBFA2BA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DA12B-71CC-4BCC-B9F9-EDE2DDAC81BD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CFA2E6-3379-D704-B06C-9EADB4C3E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7E02B6-BAF7-83CE-D3D9-4CF5B563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D76F-D5E3-EF23-CE95-16535188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C7429-3CC8-72C9-5F11-F6000C19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62B4-DF08-4AB4-BD83-B631087D0917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F6257-77ED-01BA-246C-265DD267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92696-A42E-CC59-468E-69ACE9D1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CE527-79D6-C560-FD9C-5CB5D9796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130-592F-43A1-99F0-8DE5F045C88E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4731F-947A-6674-14D1-84C96E12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F15A0-266E-24E7-9D6D-3D1CD73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40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E0A6-B8C3-3E8C-9221-D3C74C2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E88D-68B5-1191-BB9A-8E8657F23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38AD9-6B9C-D874-8ED9-ADA455435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02149-2CC1-1CF6-F66E-05B80E09D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E453B-532A-474E-A717-1AB5AF830648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0CCCB-4B81-36F8-E289-E5E2A28B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53569-A6AF-6AB1-9E41-486A6E535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4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5C6F-1F4A-0974-A2CD-F25515431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96499-F065-F68D-20C6-325CE59A3B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ACF28-69D6-151D-631F-3880E46A0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E973F-43B4-3414-869D-A87D11A1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B762D-A50E-4E0D-95B8-E958C9160CB4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3514D-5C82-96B1-4863-75AFD9C3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E428D7-0730-1813-17E2-D1190E7B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3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FACDBD-405F-AA7B-9E79-22CDB926F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D1A16-A17D-0E43-E5C2-EB4D53216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483A-AB65-948A-7BD7-863521E7E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7E06D-50DA-4268-B84A-BB25E1534866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0902E-C6C7-7AB8-DBA0-66ECA8D81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F0E36-3798-F0C6-A694-1B66CBD11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0A48-38D6-4032-9F44-3ED76FA8E9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5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  <p:sldLayoutId id="2147484104" r:id="rId2"/>
    <p:sldLayoutId id="2147484105" r:id="rId3"/>
    <p:sldLayoutId id="2147484106" r:id="rId4"/>
    <p:sldLayoutId id="2147484107" r:id="rId5"/>
    <p:sldLayoutId id="2147484108" r:id="rId6"/>
    <p:sldLayoutId id="2147484109" r:id="rId7"/>
    <p:sldLayoutId id="2147484110" r:id="rId8"/>
    <p:sldLayoutId id="2147484111" r:id="rId9"/>
    <p:sldLayoutId id="2147484112" r:id="rId10"/>
    <p:sldLayoutId id="214748411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ctrTitle"/>
          </p:nvPr>
        </p:nvSpPr>
        <p:spPr>
          <a:xfrm>
            <a:off x="650631" y="1130712"/>
            <a:ext cx="10768819" cy="2172925"/>
          </a:xfrm>
        </p:spPr>
        <p:txBody>
          <a:bodyPr>
            <a:noAutofit/>
          </a:bodyPr>
          <a:lstStyle/>
          <a:p>
            <a:pPr algn="ctr">
              <a:lnSpc>
                <a:spcPct val="125000"/>
              </a:lnSpc>
              <a:spcAft>
                <a:spcPts val="600"/>
              </a:spcAft>
            </a:pPr>
            <a:r>
              <a:rPr lang="en-I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ENHANCED BOTNET DETECTION IN </a:t>
            </a:r>
            <a:br>
              <a:rPr lang="en-I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IOT ENVIRONMENT USING STACKED </a:t>
            </a:r>
            <a:br>
              <a:rPr lang="en-I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6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DEEP LEARNING MODELS</a:t>
            </a:r>
            <a:endParaRPr lang="en-US" sz="3600" b="1" dirty="0">
              <a:solidFill>
                <a:srgbClr val="CC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516761" y="4375355"/>
            <a:ext cx="4572000" cy="168131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IN" sz="2400" b="1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Supervisor</a:t>
            </a:r>
            <a:br>
              <a:rPr lang="en-IN" sz="2400" b="1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Dr. N. Rajendran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Associate Professor</a:t>
            </a:r>
          </a:p>
          <a:p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Dept. of 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cap="all" dirty="0">
                <a:ln w="3175" cmpd="sng">
                  <a:noFill/>
                </a:ln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55290" y="4375355"/>
            <a:ext cx="3148261" cy="162232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Presented by</a:t>
            </a:r>
          </a:p>
          <a:p>
            <a:r>
              <a:rPr lang="en-US" sz="2400" cap="all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A. A</a:t>
            </a:r>
            <a:r>
              <a:rPr lang="en-US" sz="2400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ravind</a:t>
            </a:r>
            <a:endParaRPr lang="en-US" sz="2400" cap="all" dirty="0">
              <a:ln w="3175" cmpd="sng">
                <a:noFill/>
              </a:ln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r>
              <a:rPr lang="en-US" sz="2400" cap="all" dirty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RRN: 231272601001</a:t>
            </a:r>
          </a:p>
          <a:p>
            <a:r>
              <a:rPr lang="en-US" sz="2400" cap="all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M.T</a:t>
            </a:r>
            <a:r>
              <a:rPr lang="en-US" sz="2400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ech </a:t>
            </a:r>
            <a:r>
              <a:rPr lang="en-US" sz="2400" cap="all" dirty="0" smtClean="0">
                <a:ln w="3175" cmpd="sng">
                  <a:noFill/>
                </a:ln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EA0C9-FEB9-3EA3-170D-F6F1BC863D6B}"/>
              </a:ext>
            </a:extLst>
          </p:cNvPr>
          <p:cNvCxnSpPr/>
          <p:nvPr/>
        </p:nvCxnSpPr>
        <p:spPr>
          <a:xfrm>
            <a:off x="314632" y="4218039"/>
            <a:ext cx="10235381" cy="0"/>
          </a:xfrm>
          <a:prstGeom prst="line">
            <a:avLst/>
          </a:prstGeom>
          <a:ln w="1016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F26193-32B2-ABB4-84C5-5547099C5878}"/>
              </a:ext>
            </a:extLst>
          </p:cNvPr>
          <p:cNvCxnSpPr/>
          <p:nvPr/>
        </p:nvCxnSpPr>
        <p:spPr>
          <a:xfrm>
            <a:off x="10658168" y="4218039"/>
            <a:ext cx="1160206" cy="0"/>
          </a:xfrm>
          <a:prstGeom prst="line">
            <a:avLst/>
          </a:prstGeom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29" y="274638"/>
            <a:ext cx="11592232" cy="915065"/>
          </a:xfrm>
        </p:spPr>
        <p:txBody>
          <a:bodyPr>
            <a:noAutofit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PROBLEMS IN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55" y="1524000"/>
            <a:ext cx="11523405" cy="443434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The literature survey lacks direct comparative performance analysis of existing methods in terms of accuracy and latency.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It overlooks scalability aspects, leaving uncertainty about model efficiency in large-scale IoT deployments.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Additionally, there is limited discussion on real-time detection capabilities and practical deployment.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Although federated learning is proposed in the current project for secure and decentralized training, it is missing from the reviewed works.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Finally, most surveyed models rely on specific datasets, raising concerns about generalizability to novel or unseen botnet attacks.</a:t>
            </a:r>
          </a:p>
          <a:p>
            <a:pPr marL="0" indent="0" algn="just">
              <a:buNone/>
            </a:pP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2210BD-F42C-21F7-B463-59F27885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2B642-06DD-4A51-A253-DAFA7D707A7E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86BC3-BB46-41C7-0CE1-567BA4FE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80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289" y="399288"/>
            <a:ext cx="11551059" cy="760918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Proposed solution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4" y="1644650"/>
            <a:ext cx="11610975" cy="4333364"/>
          </a:xfrm>
        </p:spPr>
        <p:txBody>
          <a:bodyPr>
            <a:normAutofit/>
          </a:bodyPr>
          <a:lstStyle/>
          <a:p>
            <a:pPr marL="0" indent="0" algn="just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system for botnet attack detection utilizes a Stacked Deep Learning Model combine: </a:t>
            </a:r>
          </a:p>
          <a:p>
            <a:pPr marL="457200" indent="280988" algn="just" defTabSz="9144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DNN-</a:t>
            </a:r>
            <a:r>
              <a:rPr lang="en-US" sz="1900" dirty="0" err="1">
                <a:latin typeface="Arial" pitchFamily="34" charset="0"/>
                <a:cs typeface="Arial" pitchFamily="34" charset="0"/>
              </a:rPr>
              <a:t>BiLSTM</a:t>
            </a:r>
            <a:r>
              <a:rPr lang="en-US" sz="1900" dirty="0">
                <a:latin typeface="Arial" pitchFamily="34" charset="0"/>
                <a:cs typeface="Arial" pitchFamily="34" charset="0"/>
              </a:rPr>
              <a:t> model is designed to leverage DNN’s ability to extract complex patterns </a:t>
            </a:r>
          </a:p>
          <a:p>
            <a:pPr marL="457200" indent="280988" algn="just" defTabSz="914400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BiLSTM sequential learning capability for detecting botnet attacks. </a:t>
            </a:r>
          </a:p>
          <a:p>
            <a:pPr marL="0" indent="0" algn="just" defTabSz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The trained model is combined into a Streamlit web framework, allowing users to upload IoT network traffic data and obtain real-time predictions on detect the traffic is normal or an attack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ACAE0-AA8B-00D7-5FEA-5DD6DE5A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2FFAD-905C-4D74-91AD-4966FA6FA5E5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0383A-8825-60EE-6D6A-16A14C97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5471"/>
            <a:ext cx="10972800" cy="636516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ARCHITECTURE diagram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700" y="901987"/>
            <a:ext cx="9343176" cy="569054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3892A-DAC8-47F5-41E8-A779442FC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AF4CA-82EA-4CB0-9A94-8064C13442EE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E9763-78D6-5131-DABB-5A1ECAF24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205" y="457202"/>
            <a:ext cx="11326763" cy="737419"/>
          </a:xfrm>
        </p:spPr>
        <p:txBody>
          <a:bodyPr>
            <a:noAutofit/>
          </a:bodyPr>
          <a:lstStyle/>
          <a:p>
            <a:pPr algn="ctr"/>
            <a:r>
              <a:rPr lang="en-GB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LIST OF MODULES </a:t>
            </a:r>
            <a:endParaRPr lang="en-US" b="1" cap="all" dirty="0">
              <a:ln w="3175" cmpd="sng"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5" y="1674891"/>
            <a:ext cx="11538156" cy="4342451"/>
          </a:xfrm>
        </p:spPr>
        <p:txBody>
          <a:bodyPr>
            <a:normAutofit/>
          </a:bodyPr>
          <a:lstStyle/>
          <a:p>
            <a:pPr marL="0" indent="0" algn="just" defTabSz="914400" fontAlgn="base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Data Collection and Preprocessing </a:t>
            </a:r>
          </a:p>
          <a:p>
            <a:pPr marL="0" indent="0" algn="just" defTabSz="914400" fontAlgn="base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Model Building </a:t>
            </a:r>
          </a:p>
          <a:p>
            <a:pPr marL="0" indent="0" algn="just" defTabSz="914400" fontAlgn="base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Model Training </a:t>
            </a:r>
          </a:p>
          <a:p>
            <a:pPr marL="0" indent="0" algn="just" defTabSz="914400" fontAlgn="base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Botnet Detection </a:t>
            </a:r>
          </a:p>
          <a:p>
            <a:pPr marL="0" indent="0" algn="just" defTabSz="914400" fontAlgn="base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en-US" dirty="0">
                <a:latin typeface="Arial" pitchFamily="34" charset="0"/>
                <a:cs typeface="Arial" pitchFamily="34" charset="0"/>
              </a:rPr>
              <a:t> Reporting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52B0-6A0E-DBAC-402F-FF7AECEC7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ABB9D-38EA-4689-BE44-E17B1FFCF154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1BB19-FD33-6ECD-EFBF-DB860AAF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2525-0AB5-3F5B-F82F-F09D4584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193" y="262550"/>
            <a:ext cx="11561274" cy="85102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MODULE DESCRIPTION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90598-9D54-E672-EE7D-2A97FB661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93" y="1593410"/>
            <a:ext cx="11561273" cy="438187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Arial" pitchFamily="34" charset="0"/>
                <a:cs typeface="Arial" pitchFamily="34" charset="0"/>
              </a:rPr>
              <a:t>Data Collection and </a:t>
            </a:r>
            <a:r>
              <a:rPr lang="en-US" altLang="en-US" sz="1800" b="1" dirty="0" smtClean="0">
                <a:latin typeface="Arial" pitchFamily="34" charset="0"/>
                <a:cs typeface="Arial" pitchFamily="34" charset="0"/>
              </a:rPr>
              <a:t>Preprocessing:</a:t>
            </a:r>
            <a:endParaRPr lang="en-US" altLang="en-US" sz="18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Kaggle IoT traffic dataset includes labelled records of normal and attack instances with features like source/destination addresses, protocol types, packet sizes, and timestamps.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Pre-processing Steps: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Data Cleaning: Removed redundant and irrelevant fields (e.g., IPs, timestamps, packet IDs).</a:t>
            </a:r>
          </a:p>
          <a:p>
            <a:pPr>
              <a:lnSpc>
                <a:spcPct val="100000"/>
              </a:lnSpc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Label Encoding: Converted categorical attributes (e.g., protocols, flags) to numeric using a pre-trained label encoder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800" b="1" dirty="0" smtClean="0"/>
              <a:t>Input </a:t>
            </a:r>
            <a:r>
              <a:rPr lang="en-IN" sz="1800" b="1" dirty="0"/>
              <a:t>Representation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Let the input feature vector for each sample be:</a:t>
            </a:r>
          </a:p>
          <a:p>
            <a:pPr marL="0" indent="0" algn="ctr">
              <a:buNone/>
            </a:pPr>
            <a:r>
              <a:rPr lang="en-IN" sz="1800" dirty="0"/>
              <a:t>x∈R</a:t>
            </a:r>
            <a:r>
              <a:rPr lang="en-IN" sz="1800" baseline="30000" dirty="0"/>
              <a:t>n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After reshaping for time series (with 1-time step for each sample):</a:t>
            </a:r>
          </a:p>
          <a:p>
            <a:pPr marL="0" indent="0" algn="ctr">
              <a:buNone/>
            </a:pPr>
            <a:r>
              <a:rPr lang="en-IN" sz="1800" dirty="0"/>
              <a:t>X∈</a:t>
            </a:r>
            <a:r>
              <a:rPr lang="en-IN" sz="1800" dirty="0" smtClean="0"/>
              <a:t>R</a:t>
            </a:r>
            <a:r>
              <a:rPr lang="en-IN" sz="1800" baseline="30000" dirty="0" smtClean="0"/>
              <a:t>1×n</a:t>
            </a:r>
            <a:endParaRPr lang="en-I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09C98-B9F8-DA39-1523-4EC54EFC5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37067-E9D0-F5E6-50D2-C724742DF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521CA-288E-4D71-82EA-37034A844B61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3CCD1-FD53-CB05-8EC5-B92A0C43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907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245" y="274638"/>
            <a:ext cx="11552221" cy="84799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b="1" dirty="0">
                <a:solidFill>
                  <a:srgbClr val="FE863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45" y="1548142"/>
            <a:ext cx="11552221" cy="448146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900" b="1" dirty="0">
                <a:latin typeface="Arial" pitchFamily="34" charset="0"/>
                <a:cs typeface="Arial" pitchFamily="34" charset="0"/>
              </a:rPr>
              <a:t>Model </a:t>
            </a:r>
            <a:r>
              <a:rPr lang="en-US" altLang="en-US" sz="1900" b="1" dirty="0" smtClean="0">
                <a:latin typeface="Arial" pitchFamily="34" charset="0"/>
                <a:cs typeface="Arial" pitchFamily="34" charset="0"/>
              </a:rPr>
              <a:t>Building: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marL="855663" lvl="0" indent="-22225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The DNN component consists of a series of fully connected dense layers with progressively decreasing neuron counts: 512, 256, 128, 64, and 32 neurons. Each dense layer is followed by a Dropout layer with a rate of 0.3 to mitigate overfitting and enhance generalization. 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This path applies multiple dense layers with ReLU activations and dropout: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Let:  h0=X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Then each layer is defined recursively as: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h₁ = ReLU(W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), h₁ Dropout (h₁, p = 0.3)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= ReLU(W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+b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), 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Dropout (h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, p = 0.3)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………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=ReLU (W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) ∈ R</a:t>
            </a:r>
            <a:r>
              <a:rPr lang="en-IN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33413" lvl="0" indent="0" algn="just">
              <a:lnSpc>
                <a:spcPct val="150000"/>
              </a:lnSpc>
              <a:buNone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0F19D-3EB6-ABB5-6ADD-28A2757E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4AF0E-B1BA-47E8-983F-A6B2EBA7FDA6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B019E-E12C-08A2-D3C3-14F069CF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dirty="0">
                <a:solidFill>
                  <a:srgbClr val="FE863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4" y="1548143"/>
            <a:ext cx="11610975" cy="46430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1900" b="1" dirty="0" smtClean="0">
                <a:latin typeface="Arial" pitchFamily="34" charset="0"/>
                <a:cs typeface="Arial" pitchFamily="34" charset="0"/>
              </a:rPr>
              <a:t>Model </a:t>
            </a:r>
            <a:r>
              <a:rPr lang="en-US" altLang="en-US" sz="1900" b="1" dirty="0">
                <a:latin typeface="Arial" pitchFamily="34" charset="0"/>
                <a:cs typeface="Arial" pitchFamily="34" charset="0"/>
              </a:rPr>
              <a:t>Building: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900" dirty="0" smtClean="0">
                <a:latin typeface="Arial" pitchFamily="34" charset="0"/>
                <a:cs typeface="Arial" pitchFamily="34" charset="0"/>
              </a:rPr>
              <a:t>Bidirectional LSTM (BiLSTM): 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the BiLSTM network is employed to learn temporal and sequential characteristics by processing input data in both forward and backward directions through time</a:t>
            </a:r>
            <a:endParaRPr lang="en-US" sz="1900" dirty="0" smtClean="0">
              <a:latin typeface="Arial" pitchFamily="34" charset="0"/>
              <a:cs typeface="Arial" pitchFamily="34" charset="0"/>
            </a:endParaRPr>
          </a:p>
          <a:p>
            <a:pPr lv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Bidirectional </a:t>
            </a:r>
            <a:r>
              <a:rPr lang="en-IN" sz="1900" b="1" dirty="0">
                <a:latin typeface="Arial" panose="020B0604020202020204" pitchFamily="34" charset="0"/>
                <a:cs typeface="Arial" panose="020B0604020202020204" pitchFamily="34" charset="0"/>
              </a:rPr>
              <a:t>LSTM Path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For the same input X, Bi-LSTM computes forward and backward hidden states:</a:t>
            </a:r>
          </a:p>
          <a:p>
            <a:pPr marL="0" indent="0">
              <a:buNone/>
            </a:pP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Let:                                                                                 h 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= LSTM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Fwd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 = LSTM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Bwd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Then concatenate: 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= [h; h] ∈ R</a:t>
            </a:r>
            <a:r>
              <a:rPr lang="en-IN" sz="1900" baseline="300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This is followed by: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= ReLU (W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bilstm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pPr marL="0" indent="0" algn="ctr">
              <a:buNone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= ReLU (W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 + b</a:t>
            </a:r>
            <a:r>
              <a:rPr lang="en-IN" sz="19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) ∈ </a:t>
            </a:r>
            <a:r>
              <a:rPr lang="en-IN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sz="19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91571-76C0-4071-B9B9-D14F2C52B238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ENHANCED BOTNET DETECTION IN IOT ENVIRONMENT USING STACKED DEEP LEARNING MODELS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727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D33-7E3F-CFDA-B91C-9C3192CA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3" y="280658"/>
            <a:ext cx="11610975" cy="823866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MODULE DESCRIPTION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6F6C-08DD-407D-4672-EDF593A4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4" y="1644649"/>
            <a:ext cx="11610975" cy="442117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en-US" sz="19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Model </a:t>
            </a:r>
            <a:r>
              <a:rPr lang="en-US" altLang="en-US" sz="19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Training:</a:t>
            </a:r>
            <a:endParaRPr lang="en-US" sz="19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The stacked DNN-BiLSTM model is trained using the pre-processed dataset with the following training parameters:</a:t>
            </a:r>
          </a:p>
          <a:p>
            <a:pPr marL="914400" lvl="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Batch Size: 25 (to balance computational efficiency and model performance)</a:t>
            </a:r>
          </a:p>
          <a:p>
            <a:pPr marL="914400" lvl="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itchFamily="34" charset="0"/>
                <a:cs typeface="Arial" pitchFamily="34" charset="0"/>
              </a:rPr>
              <a:t>chosen for its ability to dynamically adjust learning rates, ensuring efficient and stable training.</a:t>
            </a:r>
            <a:br>
              <a:rPr lang="en-US" sz="1900" dirty="0">
                <a:latin typeface="Arial" pitchFamily="34" charset="0"/>
                <a:cs typeface="Arial" pitchFamily="34" charset="0"/>
              </a:rPr>
            </a:br>
            <a:r>
              <a:rPr lang="en-US" sz="1900" dirty="0">
                <a:latin typeface="Arial" pitchFamily="34" charset="0"/>
                <a:cs typeface="Arial" pitchFamily="34" charset="0"/>
              </a:rPr>
              <a:t>During training, the model learns network traffic patterns by minimizing loss and adjusting weights to improve classification accuracy</a:t>
            </a:r>
            <a:r>
              <a:rPr lang="en-US" sz="19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concatenated Layer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The DNN and Bi-LSTM are concatenated:</a:t>
            </a:r>
          </a:p>
          <a:p>
            <a:pPr marL="0" indent="0" algn="ctr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f= [h</a:t>
            </a:r>
            <a:r>
              <a:rPr lang="en-IN" sz="21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​; Z</a:t>
            </a:r>
            <a:r>
              <a:rPr lang="en-IN" sz="21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​] ∈R</a:t>
            </a:r>
            <a:r>
              <a:rPr lang="en-IN" sz="2100" baseline="300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Final output layer (binary classification with sigmoid):</a:t>
            </a:r>
          </a:p>
          <a:p>
            <a:pPr marL="0" indent="0" algn="ctr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ŷ = σ (W</a:t>
            </a:r>
            <a:r>
              <a:rPr lang="en-IN" sz="2100" baseline="30000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f + b) ∈ [0, 1]</a:t>
            </a:r>
          </a:p>
          <a:p>
            <a:pPr marL="914400" lvl="0" indent="-457200" algn="just">
              <a:lnSpc>
                <a:spcPct val="150000"/>
              </a:lnSpc>
              <a:buFont typeface="Wingdings" pitchFamily="2" charset="2"/>
              <a:buChar char="Ø"/>
            </a:pP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IN" sz="1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E4DA6-5952-0485-6010-77F9B283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D2196-0BE2-9CC5-9DB6-66D283C4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FE5A4-0DA9-48A8-8BE5-435BD9359C69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8946D-35AE-E5F4-8253-49EBF548C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45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CBD2-2505-BB40-C782-C834B942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32" y="298764"/>
            <a:ext cx="11570328" cy="77859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MODULE DESCRIPTION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CE8B7-041F-5C56-747D-CA8C101C38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032" y="1457608"/>
                <a:ext cx="11570328" cy="471685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en-US" sz="1800" b="1" dirty="0" smtClean="0">
                    <a:latin typeface="Arial" pitchFamily="34" charset="0"/>
                    <a:cs typeface="Arial" pitchFamily="34" charset="0"/>
                  </a:rPr>
                  <a:t>Detection:</a:t>
                </a:r>
                <a:endParaRPr lang="en-US" sz="18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The Detection Module monitors network traffic , identifying  botnet activity using a trained stacked deep learning model. </a:t>
                </a:r>
              </a:p>
              <a:p>
                <a:pPr marL="0" indent="0" algn="just">
                  <a:lnSpc>
                    <a:spcPct val="120000"/>
                  </a:lnSpc>
                  <a:buFont typeface="Wingdings" pitchFamily="2" charset="2"/>
                  <a:buChar char="Ø"/>
                </a:pP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After the model analyzes incoming traffic and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classified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patterns learned during </a:t>
                </a:r>
                <a:r>
                  <a:rPr lang="en-US" sz="1800" dirty="0" smtClean="0">
                    <a:latin typeface="Arial" pitchFamily="34" charset="0"/>
                    <a:cs typeface="Arial" pitchFamily="34" charset="0"/>
                  </a:rPr>
                  <a:t>training. Balancing </a:t>
                </a:r>
                <a:r>
                  <a:rPr lang="en-US" sz="1800" dirty="0">
                    <a:latin typeface="Arial" pitchFamily="34" charset="0"/>
                    <a:cs typeface="Arial" pitchFamily="34" charset="0"/>
                  </a:rPr>
                  <a:t>detection accuracy performance, the module aims to achieve high accurate , and minimal processing overhead. </a:t>
                </a:r>
                <a:endParaRPr lang="en-US" sz="1800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Accuracy:</a:t>
                </a:r>
                <a:endParaRPr lang="en-I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Let: N</a:t>
                </a:r>
                <a:r>
                  <a:rPr lang="en-I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: total number of 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samples, Yi ∈ {0, 1}: true label for the it </a:t>
                </a:r>
                <a:r>
                  <a:rPr lang="en-IN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1800" baseline="30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sample, </a:t>
                </a:r>
                <a:r>
                  <a:rPr lang="en-IN" sz="18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yi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I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∈ {0, 1}: predicted label for the </a:t>
                </a:r>
                <a:r>
                  <a:rPr lang="en-IN" sz="1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en-IN" sz="1800" baseline="30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I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sample (after applying threshold, typically 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0.5)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Then, the accuracy is defined 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as:      Accuracy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>
                        <a:latin typeface="Cambria Math" panose="02040503050406030204" pitchFamily="18" charset="0"/>
                      </a:rPr>
                      <m:t>1/</m:t>
                    </m:r>
                    <m:r>
                      <m:rPr>
                        <m:sty m:val="p"/>
                      </m:rPr>
                      <a:rPr lang="en-IN" sz="1800">
                        <a:latin typeface="Cambria Math" panose="02040503050406030204" pitchFamily="18" charset="0"/>
                      </a:rPr>
                      <m:t>N</m:t>
                    </m:r>
                    <m:nary>
                      <m:naryPr>
                        <m:chr m:val="∑"/>
                        <m:grow m:val="on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𝑦𝑖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𝑦𝑖</m:t>
                            </m:r>
                          </m:e>
                        </m:d>
                      </m:e>
                    </m:nary>
                  </m:oMath>
                </a14:m>
                <a:r>
                  <a:rPr lang="en-I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IN" sz="1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Loss Function: 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Binary </a:t>
                </a:r>
                <a:r>
                  <a:rPr lang="en-I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cross-entropy is 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used:             L</a:t>
                </a:r>
                <a:r>
                  <a:rPr lang="en-I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=−(Y log(y^​) +(1−y) log(1−y^​</a:t>
                </a:r>
                <a:r>
                  <a:rPr lang="en-IN" sz="1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))</a:t>
                </a:r>
                <a:endParaRPr lang="en-IN" sz="1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ACE8B7-041F-5C56-747D-CA8C101C38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032" y="1457608"/>
                <a:ext cx="11570328" cy="4716855"/>
              </a:xfrm>
              <a:blipFill>
                <a:blip r:embed="rId2"/>
                <a:stretch>
                  <a:fillRect l="-421" r="-4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5CE5-8FBD-888E-4299-5AE81F3C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74068-173D-5E6F-DC7A-6102A070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5CD7-DD82-4B51-BA18-30DB13B63769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B0D2C-1ABF-7692-F246-EDA58417B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9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85" y="289711"/>
            <a:ext cx="11579381" cy="79670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</a:t>
            </a:r>
            <a:r>
              <a:rPr lang="en-US" b="1" dirty="0">
                <a:solidFill>
                  <a:srgbClr val="FE863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85" y="1539088"/>
            <a:ext cx="11579381" cy="45629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  <a:sym typeface="Arial"/>
              </a:rPr>
              <a:t>Reporting</a:t>
            </a:r>
            <a:r>
              <a:rPr lang="en-US" sz="19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900" b="1" dirty="0">
                <a:latin typeface="Arial" pitchFamily="34" charset="0"/>
                <a:cs typeface="Arial" pitchFamily="34" charset="0"/>
                <a:sym typeface="Arial"/>
              </a:rPr>
              <a:t>Module</a:t>
            </a:r>
            <a:r>
              <a:rPr lang="en-US" sz="1900" b="1" dirty="0" smtClean="0">
                <a:latin typeface="Arial" pitchFamily="34" charset="0"/>
                <a:cs typeface="Arial" pitchFamily="34" charset="0"/>
                <a:sym typeface="Arial"/>
              </a:rPr>
              <a:t>:</a:t>
            </a:r>
            <a:endParaRPr lang="en-US" sz="1900" b="1" dirty="0">
              <a:latin typeface="Arial" pitchFamily="34" charset="0"/>
              <a:cs typeface="Arial" pitchFamily="34" charset="0"/>
              <a:sym typeface="Arial"/>
            </a:endParaRPr>
          </a:p>
          <a:p>
            <a:pPr marL="0" lvl="0" indent="-114617" algn="just">
              <a:lnSpc>
                <a:spcPct val="150000"/>
              </a:lnSpc>
              <a:spcBef>
                <a:spcPts val="380"/>
              </a:spcBef>
              <a:buSzPts val="1805"/>
              <a:buFont typeface="Noto Sans Symbols"/>
              <a:buChar char="⮚"/>
            </a:pPr>
            <a:r>
              <a:rPr lang="en-IN" sz="19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The reporting module generates detailed reports on detected threats and system performance, offering insights for analysis and system improvement.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-114617" algn="just">
              <a:lnSpc>
                <a:spcPct val="150000"/>
              </a:lnSpc>
              <a:spcBef>
                <a:spcPts val="380"/>
              </a:spcBef>
              <a:buSzPts val="1805"/>
              <a:buFont typeface="Noto Sans Symbols"/>
              <a:buChar char="⮚"/>
            </a:pPr>
            <a:r>
              <a:rPr lang="en-IN" sz="19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It compiles data from the detection modules, including metrics like detected botnet attacks, attack types, affected devices, detection times, false positive rates, detection latency, and resource usage.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-114617" algn="just">
              <a:lnSpc>
                <a:spcPct val="150000"/>
              </a:lnSpc>
              <a:spcBef>
                <a:spcPts val="380"/>
              </a:spcBef>
              <a:buSzPts val="1805"/>
              <a:buFont typeface="Noto Sans Symbols"/>
              <a:buChar char="⮚"/>
            </a:pPr>
            <a:r>
              <a:rPr lang="en-IN" sz="1900" dirty="0"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This module ensures continuous evaluation and refinement of the botnet detection system.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160FB-AB20-9752-D124-BD85A7D1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82F3-0B1C-48E8-9E52-D8E891F23F52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69D4C-48B6-C250-74F0-08792218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11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44" y="353962"/>
            <a:ext cx="11547988" cy="845573"/>
          </a:xfrm>
        </p:spPr>
        <p:txBody>
          <a:bodyPr>
            <a:normAutofit/>
          </a:bodyPr>
          <a:lstStyle/>
          <a:p>
            <a:pPr algn="ctr"/>
            <a:r>
              <a:rPr lang="en-GB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44" y="1524000"/>
            <a:ext cx="11547988" cy="4355690"/>
          </a:xfrm>
        </p:spPr>
        <p:txBody>
          <a:bodyPr>
            <a:normAutofit/>
          </a:bodyPr>
          <a:lstStyle/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Objectives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Scope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Introduction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Literature Survey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Problem Identification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Proposed System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Architecture Diagram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Modules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Results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Conclusion</a:t>
            </a:r>
          </a:p>
          <a:p>
            <a:pPr marL="360000" indent="-360000" algn="just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37F98-E80C-A740-55CB-563354997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C61D-60A7-437C-87CA-7ABE6970F8A4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1853E-CB33-74AC-A260-8239944DE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3" y="271604"/>
            <a:ext cx="11610975" cy="832919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Arial"/>
              </a:rPr>
              <a:t>RESULTS</a:t>
            </a:r>
            <a:endParaRPr lang="en-IN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4" y="1644650"/>
            <a:ext cx="11610975" cy="4439280"/>
          </a:xfrm>
        </p:spPr>
        <p:txBody>
          <a:bodyPr/>
          <a:lstStyle/>
          <a:p>
            <a:pPr marL="0" indent="-114617" algn="just">
              <a:lnSpc>
                <a:spcPct val="150000"/>
              </a:lnSpc>
              <a:spcBef>
                <a:spcPts val="380"/>
              </a:spcBef>
              <a:buSzPts val="1805"/>
              <a:buFont typeface="Noto Sans Symbols"/>
              <a:buChar char="⮚"/>
            </a:pPr>
            <a:r>
              <a:rPr lang="en-IN" sz="19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The proposed stacked DNN-BiLSTM model effectively detects botnet attacks in IoT traffic, </a:t>
            </a:r>
            <a:r>
              <a:rPr lang="en-IN" sz="19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model resulted in a 1.93% improvement in detection accuracy </a:t>
            </a:r>
            <a:r>
              <a:rPr lang="en-IN" sz="19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compared to baseline approaches, </a:t>
            </a:r>
            <a:r>
              <a:rPr lang="en-IN" sz="1900" dirty="0" smtClean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achieving </a:t>
            </a:r>
            <a:r>
              <a:rPr lang="en-IN" sz="19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98.91% accuracy and a ROC AUC of 0.9894. </a:t>
            </a:r>
          </a:p>
          <a:p>
            <a:pPr marL="0" indent="-114617" algn="just">
              <a:lnSpc>
                <a:spcPct val="150000"/>
              </a:lnSpc>
              <a:spcBef>
                <a:spcPts val="380"/>
              </a:spcBef>
              <a:buSzPts val="1805"/>
              <a:buFont typeface="Noto Sans Symbols"/>
              <a:buChar char="⮚"/>
            </a:pPr>
            <a:r>
              <a:rPr lang="en-IN" sz="1900" dirty="0"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High precision, recall, and F1-scores for both normal and attack traffic indicate balanced and reliable performance, with minimal false positives and negatives.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59AC2-647E-5BE1-B3B3-EC695F6D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F3B4D-9F52-418B-9F08-F85A720D9A9D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3B885-E3C7-47D3-FEEB-5F91755A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502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085" y="274638"/>
            <a:ext cx="11579382" cy="8027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85" y="1568819"/>
            <a:ext cx="11579382" cy="4533218"/>
          </a:xfrm>
        </p:spPr>
        <p:txBody>
          <a:bodyPr/>
          <a:lstStyle/>
          <a:p>
            <a:pPr>
              <a:buNone/>
            </a:pPr>
            <a:r>
              <a:rPr lang="en-US" sz="1900" b="1" dirty="0" smtClean="0">
                <a:latin typeface="Arial" pitchFamily="34" charset="0"/>
                <a:cs typeface="Arial" pitchFamily="34" charset="0"/>
              </a:rPr>
              <a:t>Performance </a:t>
            </a:r>
            <a:r>
              <a:rPr lang="en-US" sz="1900" b="1" dirty="0">
                <a:latin typeface="Arial" pitchFamily="34" charset="0"/>
                <a:cs typeface="Arial" pitchFamily="34" charset="0"/>
              </a:rPr>
              <a:t>Metrics:</a:t>
            </a:r>
            <a:endParaRPr lang="en-US" sz="1900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463389" y="2038344"/>
            <a:ext cx="7329948" cy="3878825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75B39A-17A9-A203-5D92-D03CB2CFD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08ED-0B77-422A-80DD-4E610EDD8240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A2CAC4-0362-6577-23B1-EADAF5368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2" y="274638"/>
            <a:ext cx="11543168" cy="817332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575F6D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192" y="1539089"/>
            <a:ext cx="11543167" cy="4590107"/>
          </a:xfrm>
        </p:spPr>
        <p:txBody>
          <a:bodyPr/>
          <a:lstStyle/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Confusion Matrix: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4" descr="D:\2024 to 2025\Vinoth\Botnet Attack Detection\download (4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735" y="1923807"/>
            <a:ext cx="6852807" cy="3591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AD3742-5168-2CE2-2339-4FF91AAF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27D7C-415E-47EF-A58C-8DC028C89DEF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2AF23F9-58D5-FD84-F1CE-9A986B41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39" y="298764"/>
            <a:ext cx="11516008" cy="778598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575F6D"/>
                </a:solidFill>
              </a:rPr>
              <a:t> </a:t>
            </a:r>
            <a:r>
              <a:rPr lang="en-US" dirty="0">
                <a:solidFill>
                  <a:srgbClr val="4472C4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</a:t>
            </a:r>
            <a:endParaRPr lang="en-IN" sz="3200" dirty="0">
              <a:solidFill>
                <a:srgbClr val="575F6D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2139" y="1484768"/>
            <a:ext cx="11588435" cy="46625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900" b="1" dirty="0">
                <a:latin typeface="Arial" pitchFamily="34" charset="0"/>
                <a:cs typeface="Arial" pitchFamily="34" charset="0"/>
              </a:rPr>
              <a:t>Web Interface Attack Detection:</a:t>
            </a:r>
            <a:endParaRPr lang="en-IN" sz="19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73656"/>
            <a:ext cx="6899495" cy="388466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864B7-B8CE-95C8-CBA0-A3696885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62BA-0F70-46D5-98F8-F4A520ED0B9E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55420-F220-6DD3-169C-60C2C1F6B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526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3" y="274637"/>
            <a:ext cx="11610975" cy="838939"/>
          </a:xfrm>
        </p:spPr>
        <p:txBody>
          <a:bodyPr>
            <a:normAutofit/>
          </a:bodyPr>
          <a:lstStyle/>
          <a:p>
            <a:pPr algn="ctr"/>
            <a:r>
              <a:rPr lang="en-US" sz="3200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Arial"/>
              </a:rPr>
              <a:t>CONCLUSION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Arial"/>
              </a:rPr>
              <a:t>AND</a:t>
            </a:r>
            <a:r>
              <a:rPr lang="en-US" sz="32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  <a:sym typeface="Arial"/>
              </a:rPr>
              <a:t>FUTUREWRK</a:t>
            </a:r>
            <a:r>
              <a:rPr lang="en-US" sz="32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4" y="1644650"/>
            <a:ext cx="11610975" cy="446644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This project developed a stacked DNN-BiLSTM model for IoT botnet detection, achieving 98.91% accuracy and enabling near real-time detection through a Streamlit web interface for practical and user-friendly deployment.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900" dirty="0">
                <a:latin typeface="Arial" panose="020B0604020202020204" pitchFamily="34" charset="0"/>
                <a:cs typeface="Arial" panose="020B0604020202020204" pitchFamily="34" charset="0"/>
              </a:rPr>
              <a:t>Future enhancements can include improving model generalization for unseen attacks, integrating federated learning for decentralized and privacy-preserving training, and optimizing model efficiency for support large-scale real-time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28868-352F-374D-84BD-A25743D26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512F7-A7A5-4EB7-97EC-C5549EE1F8A0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74027-70A0-D223-BC28-A0575E44A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58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39" y="307819"/>
            <a:ext cx="11543168" cy="787650"/>
          </a:xfrm>
        </p:spPr>
        <p:txBody>
          <a:bodyPr>
            <a:normAutofit/>
          </a:bodyPr>
          <a:lstStyle/>
          <a:p>
            <a:pPr algn="ctr"/>
            <a:r>
              <a:rPr lang="en-IN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SOFTWARE &amp; HARDWARE Requirements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39" y="1548143"/>
            <a:ext cx="11543168" cy="454483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Software Requirements: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Operating system: Windows 10.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Coding Language: Python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Platform: Google Colab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Web Framework: 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sz="1900" b="1" dirty="0">
                <a:latin typeface="Arial" pitchFamily="34" charset="0"/>
                <a:cs typeface="Arial" pitchFamily="34" charset="0"/>
              </a:rPr>
              <a:t>Hardware Requirements: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System: Core i5 Processor.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Hard Disk: 500 GB.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Ram : 4 GB</a:t>
            </a:r>
          </a:p>
          <a:p>
            <a:pPr marL="0" indent="0" algn="just" defTabSz="914400"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IN" sz="1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49475-EF82-153D-463D-A67D410D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BBC2A-7661-4C07-9D93-0F79C197032C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6351E-76CA-53B2-13F6-C1343899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39" y="274637"/>
            <a:ext cx="11516008" cy="846239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REFERENCES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39" y="1539089"/>
            <a:ext cx="11579382" cy="4517679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M. Ali, M.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Shahroz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M. F.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Mushtaq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S.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Alfarhood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M.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Safran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I.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Ashraf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"Stacked Machine Learning Model for Efficient Botnet Attack Detection in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Environment," in IEEE Access, vol. 12, pp. 40682-40699, 2024.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M. Al-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Fawa’reh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J. Abu-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Khalaf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P.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Szewczyk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J. J. Kang, "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MalBoT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-DRL: Malware Botnet Detection Using Deep Reinforcement Learning in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Networks," in IEEE Internet of Things Journal, vol. 11, no. 6, pp. 9610-9629, 15 March15, 2024.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F.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Taher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M. Abdel-Salam, M.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Elhoseny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I. M. El-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Hasnony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"Reliable Machine Learning Model for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Botnet Detection," in IEEE Access, vol. 11, pp. 49319-49336, 2023.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M. S.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Alshehri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J. Ahmad, S.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Almakdi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M. A.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Qathrady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Y. Y.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Ghadi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W. J. Buchanan, "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SkipGateNet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: A Lightweight CNN-LSTM Stacked Model with Learnable Skip Connections for Efficient Botnet Attack Detection in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," in IEEE Access, vol. 12, pp. 35521-35538, 2024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4D1A-5DE5-834F-2224-19A0AC9E0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9931-1BDF-4555-A876-924F54C50CFD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6E3A1-8893-79EE-33C9-F64E6F4A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139" y="274637"/>
            <a:ext cx="11506954" cy="857045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US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139" y="1520982"/>
            <a:ext cx="11570328" cy="4553893"/>
          </a:xfrm>
        </p:spPr>
        <p:txBody>
          <a:bodyPr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R.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Kalakoti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S.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Nõmm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H.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Bahsi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"In-Depth Feature Selection for the Statistical Machine Learning-Based Botnet Detection in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Networks," in IEEE Access, vol. 10, pp. 94518-94535, 2022.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D. Arnold, M.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Gromov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J.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Saniie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"Network Traffic Visualization Coupled with Convolutional Neural Networks for Enhanced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Botnet Detection," in IEEE Access, vol. 12, pp. 73547-73560, 2024.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M.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Lefoane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I.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Ghafir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S.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Kabir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I. -U.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Awan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K. El Hindi and A.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Mahendran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"Latent Semantic Analysis and Graph Theory for Alert Correlation: A Proposed Approach for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Botnet Detection," in IEEE Open Journal of the Communications Society, vol. 5, pp. 3904-3919, 2024.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arenR" startAt="5"/>
            </a:pPr>
            <a:r>
              <a:rPr lang="en-IN" sz="1800" dirty="0">
                <a:latin typeface="Arial" pitchFamily="34" charset="0"/>
                <a:cs typeface="Arial" pitchFamily="34" charset="0"/>
              </a:rPr>
              <a:t>S. A.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Abdulkareem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C.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Heng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Foh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M.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Shojafar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F.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Carrez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K.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Moessner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, "Network Intrusion Detection: An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 and Non </a:t>
            </a:r>
            <a:r>
              <a:rPr lang="en-IN" sz="1800" dirty="0" err="1">
                <a:latin typeface="Arial" pitchFamily="34" charset="0"/>
                <a:cs typeface="Arial" pitchFamily="34" charset="0"/>
              </a:rPr>
              <a:t>IoT</a:t>
            </a:r>
            <a:r>
              <a:rPr lang="en-IN" sz="1800" dirty="0">
                <a:latin typeface="Arial" pitchFamily="34" charset="0"/>
                <a:cs typeface="Arial" pitchFamily="34" charset="0"/>
              </a:rPr>
              <a:t>-Related Survey," in IEEE Access, vol. 12, pp. 147167-147191, 2024</a:t>
            </a:r>
            <a:r>
              <a:rPr lang="en-IN" sz="18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DEE32-92D7-B938-E78F-676F8CEC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96A4D-20EC-430A-8CB4-AEEA2CBDB6DB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2EE10-3540-7BA1-4A08-34BFD35E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33426-3DA7-1929-DC0D-000AE9175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8A0CC-78AC-31D2-362E-4F31F864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A88B77-D1A9-92B6-8B4F-AFF7BFF7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22" y="3033250"/>
            <a:ext cx="11493909" cy="899652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THANK YOU</a:t>
            </a:r>
            <a:endParaRPr lang="en-US" sz="54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02204B-E71A-8D42-5E13-233C7C96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E128D-7570-4052-94E9-3021E68E44F9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2C9A24E-435B-1E50-B376-2C2317F0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2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85822-1854-5F36-61DC-61D241AFB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E1ED-FCE1-AF26-5097-0F623FE2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44" y="353962"/>
            <a:ext cx="11547988" cy="845573"/>
          </a:xfrm>
        </p:spPr>
        <p:txBody>
          <a:bodyPr>
            <a:normAutofit/>
          </a:bodyPr>
          <a:lstStyle/>
          <a:p>
            <a:pPr algn="ctr"/>
            <a:r>
              <a:rPr lang="en-GB" b="1" cap="all" dirty="0">
                <a:ln w="3175" cmpd="sng"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6512-1ADD-25B6-2556-FEF1B234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44" y="1524000"/>
            <a:ext cx="11547988" cy="4355690"/>
          </a:xfrm>
        </p:spPr>
        <p:txBody>
          <a:bodyPr>
            <a:normAutofit/>
          </a:bodyPr>
          <a:lstStyle/>
          <a:p>
            <a:pPr marL="360000" indent="-3600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develop an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enhanced</a:t>
            </a:r>
            <a:r>
              <a:rPr lang="en-US" dirty="0">
                <a:latin typeface="Arial" pitchFamily="34" charset="0"/>
                <a:cs typeface="Arial" pitchFamily="34" charset="0"/>
              </a:rPr>
              <a:t> botnet detection system for IoT environment using stacked deep learning model that combines Bidirectional Long Short-Term Memory and Custom DNN.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F5AEF-AC68-3B8B-DA94-9E98986D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CF26E-6032-3476-1EC4-F3B0D858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EC61D-60A7-437C-87CA-7ABE6970F8A4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27A7-198A-B85B-36F0-C30EABA1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073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796" y="329381"/>
            <a:ext cx="11582398" cy="781664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05" y="1669027"/>
            <a:ext cx="11547989" cy="4466302"/>
          </a:xfrm>
        </p:spPr>
        <p:txBody>
          <a:bodyPr>
            <a:normAutofit/>
          </a:bodyPr>
          <a:lstStyle/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Enhanced models BiLSTM and DNNs can identify complex patterns in network traffic and offering high accuracy in detecting anomalies.</a:t>
            </a:r>
          </a:p>
          <a:p>
            <a:pPr marL="36000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Aim at smart devices and environments, including smart homes, healthcare, and industry  applications.</a:t>
            </a:r>
          </a:p>
          <a:p>
            <a:pPr marL="0" indent="0">
              <a:buNone/>
            </a:pPr>
            <a:endParaRPr lang="en-US" altLang="en-US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sz="2000" dirty="0"/>
          </a:p>
          <a:p>
            <a:pPr>
              <a:lnSpc>
                <a:spcPct val="150000"/>
              </a:lnSpc>
              <a:buNone/>
            </a:pPr>
            <a:endParaRPr lang="en-US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A4C99-EB32-6121-E710-35E39C8F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6F8F7-9012-4DD0-AD67-5722E5C0FCAB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C1BAC-AB8B-10E9-C3E9-C0EF7237A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3" y="274638"/>
            <a:ext cx="11610975" cy="87573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INTRODUCTION</a:t>
            </a:r>
            <a:endParaRPr lang="en-IN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00" lvl="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Arial" pitchFamily="34" charset="0"/>
                <a:cs typeface="Arial" pitchFamily="34" charset="0"/>
                <a:sym typeface="Arial"/>
              </a:rPr>
              <a:t>The rapid proliferation of IoT devices has transformed various sectors, from healthcare to smart cities, but this growth has also heightened vulnerability to cyber threats and botnet attacks. 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360000" lvl="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Arial" pitchFamily="34" charset="0"/>
                <a:cs typeface="Arial" pitchFamily="34" charset="0"/>
                <a:sym typeface="Arial"/>
              </a:rPr>
              <a:t>This project proposed an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enhance</a:t>
            </a:r>
            <a:r>
              <a:rPr lang="en-IN" sz="2400" dirty="0">
                <a:latin typeface="Arial" pitchFamily="34" charset="0"/>
                <a:cs typeface="Arial" pitchFamily="34" charset="0"/>
                <a:sym typeface="Arial"/>
              </a:rPr>
              <a:t> botnet detection system utilizing a stacked deep learning model, combining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Bidirectional Long Short-Term Memory and Custom DNN</a:t>
            </a:r>
            <a:r>
              <a:rPr lang="en-IN" sz="2400" dirty="0">
                <a:latin typeface="Arial" pitchFamily="34" charset="0"/>
                <a:cs typeface="Arial" pitchFamily="34" charset="0"/>
                <a:sym typeface="Arial"/>
              </a:rPr>
              <a:t>. </a:t>
            </a:r>
            <a:endParaRPr lang="en-IN" sz="2400" dirty="0">
              <a:latin typeface="Arial" pitchFamily="34" charset="0"/>
              <a:cs typeface="Arial" pitchFamily="34" charset="0"/>
            </a:endParaRPr>
          </a:p>
          <a:p>
            <a:pPr marL="360000" lvl="0" indent="-3600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dirty="0">
                <a:latin typeface="Arial" pitchFamily="34" charset="0"/>
                <a:cs typeface="Arial" pitchFamily="34" charset="0"/>
                <a:sym typeface="Arial"/>
              </a:rPr>
              <a:t>By leveraging established datasets this system aims to enhance the security of IoT  network through near real-time detection and response</a:t>
            </a:r>
            <a:r>
              <a:rPr lang="en-IN" sz="2400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E90B3-75DB-A681-460C-3A62E2FB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6262-6F6B-4DAC-B6AC-F32028C7428D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905EE-F9F2-2573-53B5-4EC9E86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0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988" y="274638"/>
            <a:ext cx="11665206" cy="84623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837600"/>
              </p:ext>
            </p:extLst>
          </p:nvPr>
        </p:nvGraphicFramePr>
        <p:xfrm>
          <a:off x="371191" y="1493822"/>
          <a:ext cx="11575002" cy="468071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42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85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18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36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303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AUTHOR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METHODOLOGY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LIMITATION</a:t>
                      </a:r>
                    </a:p>
                  </a:txBody>
                  <a:tcPr marL="17008" marR="1700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5958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Mudasir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Ali,</a:t>
                      </a:r>
                    </a:p>
                    <a:p>
                      <a:pPr algn="just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Mejdl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Safran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Sacked Machine Learning Model for Efficient Botnet Attack Detection in IoT 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Stacking Model: Artificial Neural Network (ANN), Convolutional Neural Network (CNN), Long Short-Term Memory (LSTM), and Recurrent Neural Network (RNN) to enhance prediction accuracy.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Superior Performance, Generalization Across Different Attacks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Long Training Time, Dependence </a:t>
                      </a:r>
                    </a:p>
                    <a:p>
                      <a:pPr algn="l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on High-Quality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43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Harishkumar S,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Bhuvaneshwaran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Enhanced DGA Detection in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BotNet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Traffic: Leveraging N-Gram, Topic Modeling, and BiLSTM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Domain Generation Algorithm (DGA) detection model for botnet traffic using a combines : N-Gram Analysis ,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Topic Modeling ,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BiLSTM (Bidirectional Long Short-Term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Attention Mechanism, Efficient Feature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Overfitting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Data Dependency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F7B82-CFFF-4B31-42EE-CE7E7B7C6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ACD28-FBD1-4427-A441-EFCDC9B7DD83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64F7B-5C4A-49C4-F66F-D43C4B54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5" y="274638"/>
            <a:ext cx="11690350" cy="88556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075307"/>
              </p:ext>
            </p:extLst>
          </p:nvPr>
        </p:nvGraphicFramePr>
        <p:xfrm>
          <a:off x="325925" y="1538545"/>
          <a:ext cx="11615250" cy="4614881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91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4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527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59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03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92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AUTHOR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METHODOLOGY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LIMITATION</a:t>
                      </a:r>
                    </a:p>
                  </a:txBody>
                  <a:tcPr marL="17008" marR="1700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475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James Jin Kang,</a:t>
                      </a:r>
                    </a:p>
                    <a:p>
                      <a:pPr algn="just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Jumana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Abu-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Khalaf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2024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MalBoT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-DRL: Malware Botnet Detection Using Deep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Reinforcement Learning in IoT Networks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Deep Reinforcement Learning (DRL):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Utilizes Q-learning and Deep Neural Networks (DNN) to detect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botnet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activity.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End-to-End Lifecycle Detection, Adaptive</a:t>
                      </a:r>
                      <a:r>
                        <a:rPr lang="en-US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Learning, Efficient Resource Usage,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Limited Scope of Evaluation, Model Drift Over Time, Challenges with  Malware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828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Muhammad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Dany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Alfikri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, </a:t>
                      </a:r>
                    </a:p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Rafael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Kaliski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2023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Lightweight Meta-Learning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BotNet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Attack Detection</a:t>
                      </a:r>
                    </a:p>
                    <a:p>
                      <a:pPr algn="just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Meta-Learning Ensemble Models: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study proposes combining weak classifiers like Random Forest, Naive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Bayes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, and Decision Trees</a:t>
                      </a:r>
                    </a:p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Small and Medium dataset, Deployable on Edge Devices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Dataset Dependency, Challenges with Multiclass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5FC6F-28D9-E5B3-AB41-444E98DC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A3D47-8E72-4630-96FF-19FC5701375D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FDCF2-4DA6-BC27-8F46-9F2A94C8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3" y="274638"/>
            <a:ext cx="11534114" cy="84799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LITERATURE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SURVEY</a:t>
            </a:r>
            <a:endParaRPr lang="en-US" sz="4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38281"/>
              </p:ext>
            </p:extLst>
          </p:nvPr>
        </p:nvGraphicFramePr>
        <p:xfrm>
          <a:off x="371193" y="1484770"/>
          <a:ext cx="11534114" cy="46556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41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39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69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4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546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087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AUTHOR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METHODOLOGY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LIMITATION</a:t>
                      </a:r>
                    </a:p>
                  </a:txBody>
                  <a:tcPr marL="17008" marR="1700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5698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Fatma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Taher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,</a:t>
                      </a:r>
                    </a:p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Mohamed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Elhoseny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2023</a:t>
                      </a:r>
                    </a:p>
                    <a:p>
                      <a:pPr algn="just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Reliable Machine Learning Model for 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IoT Botnet Detection </a:t>
                      </a:r>
                    </a:p>
                    <a:p>
                      <a:pPr algn="just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Filter-based Fisher score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to rank features by their relevance within each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cluster.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Wrapper-based</a:t>
                      </a:r>
                      <a:r>
                        <a:rPr lang="en-US" sz="1800" b="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0" dirty="0" smtClean="0">
                          <a:latin typeface="Arial" pitchFamily="34" charset="0"/>
                          <a:cs typeface="Arial" pitchFamily="34" charset="0"/>
                        </a:rPr>
                        <a:t>Grasshopper Optimization </a:t>
                      </a: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Algorithm </a:t>
                      </a: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(GOA)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to further refine the selected features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sacked Optimization Approach, Improved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Complexity in Implementation, Dataset-Specific Performance, Limited Real-Time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8801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Fadwa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Alrowais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 ,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Majdy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M.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Eltahir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, 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Radwa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Marzouk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Modeling of Botnet Detection Using Chaotic Binary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Pelican Optimization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Algorithm With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DL</a:t>
                      </a:r>
                      <a:r>
                        <a:rPr lang="en-US" sz="1800" baseline="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on IoT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Environment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Botnet Detection using the Chaotic Binary Pelican Optimization Algorithm with Deep Learning </a:t>
                      </a: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(BNT-CBPOADL)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for IoT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Effective Deep Learning Mode, Robust </a:t>
                      </a:r>
                      <a:r>
                        <a:rPr lang="en-US" sz="1800" dirty="0" smtClean="0">
                          <a:latin typeface="Arial" pitchFamily="34" charset="0"/>
                          <a:cs typeface="Arial" pitchFamily="34" charset="0"/>
                        </a:rPr>
                        <a:t>Hyper parameter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Tuning, Efficient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Potential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Overfitting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, Data Dependency, Computational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22245-C267-5F4C-3D79-12F4D8C3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730F0-A0F6-4B92-BDC7-15AB68B193D8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5DF9E-2413-C029-5E04-58035EBE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191" y="280656"/>
            <a:ext cx="11579381" cy="85102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LITERATURE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SURVEY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1848266"/>
              </p:ext>
            </p:extLst>
          </p:nvPr>
        </p:nvGraphicFramePr>
        <p:xfrm>
          <a:off x="371191" y="1566250"/>
          <a:ext cx="11579381" cy="4572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8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8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238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7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819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22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AUTHOR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YEAR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TITLE</a:t>
                      </a: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METHODOLOGY 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cs typeface="Arial" pitchFamily="34" charset="0"/>
                        </a:rPr>
                        <a:t>ADVANTAGES</a:t>
                      </a:r>
                      <a:endParaRPr lang="en-IN" sz="1900" kern="100" dirty="0">
                        <a:effectLst/>
                        <a:latin typeface="Arial" pitchFamily="34" charset="0"/>
                        <a:ea typeface="Calibri" panose="020F0502020204030204" pitchFamily="34" charset="0"/>
                        <a:cs typeface="Arial" pitchFamily="34" charset="0"/>
                      </a:endParaRPr>
                    </a:p>
                  </a:txBody>
                  <a:tcPr marL="17008" marR="1700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al" pitchFamily="34" charset="0"/>
                          <a:ea typeface="Calibri" panose="020F0502020204030204" pitchFamily="34" charset="0"/>
                          <a:cs typeface="Arial" pitchFamily="34" charset="0"/>
                        </a:rPr>
                        <a:t>LIMITATION</a:t>
                      </a:r>
                    </a:p>
                  </a:txBody>
                  <a:tcPr marL="17008" marR="17008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9817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Jawad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Ahmad , Sultan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Almakdi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A Lightweight CNN-LSTM sacked Model With Learnable Skip Connections for Efficient Botnet Attack Detection in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The proposed model, </a:t>
                      </a: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SkipGateNet, is a lightweight sacked deep learning model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that integrates</a:t>
                      </a:r>
                      <a:r>
                        <a:rPr lang="en-US" sz="180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CNN and LSTM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layers with </a:t>
                      </a: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learnable skip 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Fast Inference: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Requires only </a:t>
                      </a: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8 milliseconds, </a:t>
                      </a:r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Lightweight &amp; Efficient: 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Model size is </a:t>
                      </a:r>
                      <a:r>
                        <a:rPr lang="en-US" sz="1800" b="1" dirty="0">
                          <a:latin typeface="Arial" pitchFamily="34" charset="0"/>
                          <a:cs typeface="Arial" pitchFamily="34" charset="0"/>
                        </a:rPr>
                        <a:t>2596.87 KB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Limited to Specific Attacks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6961"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Sven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Nõmm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,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Hayretdin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Bahsi</a:t>
                      </a:r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In-Depth Feature Selection for the Statistical Machine Learning-Based Botnet Detection in IoT Networks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Feature selection for statistical machine learning-based botnet detection in IoT networks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Feature Selection Approaches:</a:t>
                      </a:r>
                    </a:p>
                    <a:p>
                      <a:pPr algn="just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(Filter Method,</a:t>
                      </a:r>
                      <a:r>
                        <a:rPr lang="en-US" sz="1800" b="0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en-US" sz="1800" b="0" dirty="0">
                        <a:latin typeface="Arial" pitchFamily="34" charset="0"/>
                        <a:cs typeface="Arial" pitchFamily="34" charset="0"/>
                      </a:endParaRPr>
                    </a:p>
                    <a:p>
                      <a:pPr algn="just"/>
                      <a:r>
                        <a:rPr lang="en-US" sz="1800" b="0" dirty="0">
                          <a:latin typeface="Arial" pitchFamily="34" charset="0"/>
                          <a:cs typeface="Arial" pitchFamily="34" charset="0"/>
                        </a:rPr>
                        <a:t>Wrapper Method), </a:t>
                      </a:r>
                    </a:p>
                    <a:p>
                      <a:pPr algn="just"/>
                      <a:endParaRPr lang="en-US" sz="18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Dataset Comparison : N-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BaIoT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(attack phase), </a:t>
                      </a:r>
                      <a:r>
                        <a:rPr lang="en-US" sz="1800" dirty="0" err="1">
                          <a:latin typeface="Arial" pitchFamily="34" charset="0"/>
                          <a:cs typeface="Arial" pitchFamily="34" charset="0"/>
                        </a:rPr>
                        <a:t>MedBIoT</a:t>
                      </a:r>
                      <a:r>
                        <a:rPr lang="en-US" sz="1800" dirty="0">
                          <a:latin typeface="Arial" pitchFamily="34" charset="0"/>
                          <a:cs typeface="Arial" pitchFamily="34" charset="0"/>
                        </a:rPr>
                        <a:t> (C&amp;C and post-attack phases)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90A48-38D6-4032-9F44-3ED76FA8E9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A17C9-D945-219D-723D-64D3C8EC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353CC-506E-4D8C-AADD-7A77880D02F7}" type="datetime3">
              <a:rPr lang="en-US" smtClean="0"/>
              <a:t>6 May 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E1BEF-89C1-BA48-9755-CACA7DD5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ENHANCED BOTNET DETECTION IN IOT ENVIRONMENT USING STACKED DEEP LEARNING MODELS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24291</TotalTime>
  <Words>2391</Words>
  <Application>Microsoft Office PowerPoint</Application>
  <PresentationFormat>Widescreen</PresentationFormat>
  <Paragraphs>306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Noto Sans Symbols</vt:lpstr>
      <vt:lpstr>Wingdings</vt:lpstr>
      <vt:lpstr>Office Theme</vt:lpstr>
      <vt:lpstr>ENHANCED BOTNET DETECTION IN  IOT ENVIRONMENT USING STACKED  DEEP LEARNING MODELS</vt:lpstr>
      <vt:lpstr>CONTENTS</vt:lpstr>
      <vt:lpstr>Objectives</vt:lpstr>
      <vt:lpstr>SCOPE</vt:lpstr>
      <vt:lpstr>INTRODUCTION</vt:lpstr>
      <vt:lpstr>LITERATURE SURVEY</vt:lpstr>
      <vt:lpstr>LITERATURE SURVEY</vt:lpstr>
      <vt:lpstr>LITERATURE SURVEY</vt:lpstr>
      <vt:lpstr>LITERATURE SURVEY</vt:lpstr>
      <vt:lpstr>PROBLEMS IN EXISTING SYSTEM</vt:lpstr>
      <vt:lpstr>Proposed solution </vt:lpstr>
      <vt:lpstr>ARCHITECTURE diagram</vt:lpstr>
      <vt:lpstr>LIST OF MODULES </vt:lpstr>
      <vt:lpstr>MODULE DESCRIPTION</vt:lpstr>
      <vt:lpstr>MODULE DESCRIPTION</vt:lpstr>
      <vt:lpstr>MODULE DESCRIPTION</vt:lpstr>
      <vt:lpstr>MODULE DESCRIPTION</vt:lpstr>
      <vt:lpstr>MODULE DESCRIPTION</vt:lpstr>
      <vt:lpstr>MODULE DESCRIPTION</vt:lpstr>
      <vt:lpstr>RESULTS</vt:lpstr>
      <vt:lpstr>SCREENSHOTS</vt:lpstr>
      <vt:lpstr> SCREENSHOTS</vt:lpstr>
      <vt:lpstr> SCREENSHOTS</vt:lpstr>
      <vt:lpstr>CONCLUSION AND FUTUREWRK </vt:lpstr>
      <vt:lpstr>SOFTWARE &amp; HARDWARE Requirements</vt:lpstr>
      <vt:lpstr>REFERENCES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Scalable and Secure Big Data IoT System Based on Multifactor Authentication and Lightweight Cryptography</dc:title>
  <dc:creator>ARAVIND A</dc:creator>
  <cp:lastModifiedBy>student</cp:lastModifiedBy>
  <cp:revision>753</cp:revision>
  <dcterms:created xsi:type="dcterms:W3CDTF">2022-03-06T10:56:00Z</dcterms:created>
  <dcterms:modified xsi:type="dcterms:W3CDTF">2025-05-06T08:53:19Z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F5608536EF604546A6488764AEC08B1A_12</vt:lpwstr>
  </property>
  <property fmtid="{D5CDD505-2E9C-101B-9397-08002B2CF9AE}" pid="3" name="KSOProductBuildVer">
    <vt:lpwstr>1033-12.2.0.13266</vt:lpwstr>
  </property>
  <property fmtid="{D5CDD505-2E9C-101B-9397-08002B2CF9AE}" pid="4" name="_MarkAsFinal">
    <vt:bool>true</vt:bool>
  </property>
</Properties>
</file>