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87" r:id="rId6"/>
    <p:sldId id="257" r:id="rId7"/>
    <p:sldId id="258" r:id="rId8"/>
    <p:sldId id="28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12/7/2021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891430"/>
            <a:ext cx="8399202" cy="1747882"/>
          </a:xfrm>
        </p:spPr>
        <p:txBody>
          <a:bodyPr/>
          <a:lstStyle/>
          <a:p>
            <a:r>
              <a:rPr lang="en-US" sz="5400" dirty="0"/>
              <a:t>Twitter Sentiment Analysis for Public Figure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241642" y="4748743"/>
            <a:ext cx="6789937" cy="868680"/>
          </a:xfrm>
        </p:spPr>
        <p:txBody>
          <a:bodyPr/>
          <a:lstStyle/>
          <a:p>
            <a:pPr marL="0" indent="0" algn="r">
              <a:buNone/>
            </a:pPr>
            <a:r>
              <a:rPr lang="en-US" dirty="0"/>
              <a:t>Anup Jha(MT21163)</a:t>
            </a:r>
          </a:p>
          <a:p>
            <a:pPr marL="0" indent="0" algn="r">
              <a:buNone/>
            </a:pPr>
            <a:r>
              <a:rPr lang="en-US" dirty="0"/>
              <a:t>Archit Arora(MT21164)</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916D9-484B-45F7-BC91-AA84BCC485CC}"/>
              </a:ext>
            </a:extLst>
          </p:cNvPr>
          <p:cNvSpPr>
            <a:spLocks noGrp="1"/>
          </p:cNvSpPr>
          <p:nvPr>
            <p:ph type="body" idx="1"/>
          </p:nvPr>
        </p:nvSpPr>
        <p:spPr>
          <a:xfrm>
            <a:off x="466344" y="2107932"/>
            <a:ext cx="8937792" cy="4207143"/>
          </a:xfrm>
        </p:spPr>
        <p:txBody>
          <a:bodyPr>
            <a:normAutofit/>
          </a:bodyPr>
          <a:lstStyle/>
          <a:p>
            <a:pPr marL="342900" indent="-342900">
              <a:buFont typeface="+mj-lt"/>
              <a:buAutoNum type="arabicPeriod"/>
            </a:pPr>
            <a:r>
              <a:rPr lang="en-IN" dirty="0">
                <a:solidFill>
                  <a:schemeClr val="bg1"/>
                </a:solidFill>
              </a:rPr>
              <a:t>“Public opinion” is something we can not ignore in many fields, but when it comes to drive the “Public actions” and deal with associated “decision making” specially in democratic countries like INDIA it plays highly significant role.</a:t>
            </a:r>
          </a:p>
          <a:p>
            <a:pPr marL="342900" indent="-342900">
              <a:buFont typeface="+mj-lt"/>
              <a:buAutoNum type="arabicPeriod"/>
            </a:pPr>
            <a:r>
              <a:rPr lang="en-IN" dirty="0">
                <a:solidFill>
                  <a:schemeClr val="accent5">
                    <a:lumMod val="60000"/>
                    <a:lumOff val="40000"/>
                  </a:schemeClr>
                </a:solidFill>
              </a:rPr>
              <a:t>Having a deep insights of these views/sentiments can help in various areas like “Election Planning”, “Resource allocation”, ” Grievance Redressal” etc.</a:t>
            </a:r>
          </a:p>
          <a:p>
            <a:pPr marL="342900" indent="-342900">
              <a:buFont typeface="+mj-lt"/>
              <a:buAutoNum type="arabicPeriod"/>
            </a:pPr>
            <a:r>
              <a:rPr lang="en-IN" dirty="0">
                <a:solidFill>
                  <a:schemeClr val="bg1"/>
                </a:solidFill>
              </a:rPr>
              <a:t>We Plan to visualize the sentiments from sufficient no. of recent tweets &amp; figure out the proportion of positive, negative and neutral opinions which can help in various regards of planning something which is directly effected by public opinion.</a:t>
            </a:r>
          </a:p>
          <a:p>
            <a:pPr marL="342900" indent="-342900">
              <a:buFont typeface="+mj-lt"/>
              <a:buAutoNum type="arabicPeriod"/>
            </a:pPr>
            <a:r>
              <a:rPr lang="en-IN" dirty="0">
                <a:solidFill>
                  <a:schemeClr val="accent5">
                    <a:lumMod val="60000"/>
                    <a:lumOff val="40000"/>
                  </a:schemeClr>
                </a:solidFill>
              </a:rPr>
              <a:t>We also intend to show respective wordclouds and a pool of positive and negative tweets which will help us understand the core reason behind the sentiments obtained.</a:t>
            </a:r>
          </a:p>
        </p:txBody>
      </p:sp>
      <p:sp>
        <p:nvSpPr>
          <p:cNvPr id="3" name="Slide Number Placeholder 2">
            <a:extLst>
              <a:ext uri="{FF2B5EF4-FFF2-40B4-BE49-F238E27FC236}">
                <a16:creationId xmlns:a16="http://schemas.microsoft.com/office/drawing/2014/main" id="{5184ECFB-FA8E-412B-B4E6-E104337040D3}"/>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32416531-EC09-42D9-A9DA-EB5A0D328C40}"/>
              </a:ext>
            </a:extLst>
          </p:cNvPr>
          <p:cNvSpPr>
            <a:spLocks noGrp="1"/>
          </p:cNvSpPr>
          <p:nvPr>
            <p:ph type="title"/>
          </p:nvPr>
        </p:nvSpPr>
        <p:spPr>
          <a:xfrm>
            <a:off x="466344" y="960120"/>
            <a:ext cx="7781544" cy="859055"/>
          </a:xfrm>
        </p:spPr>
        <p:txBody>
          <a:bodyPr/>
          <a:lstStyle/>
          <a:p>
            <a:r>
              <a:rPr lang="en-IN" dirty="0"/>
              <a:t>Motivation:</a:t>
            </a:r>
          </a:p>
        </p:txBody>
      </p:sp>
    </p:spTree>
    <p:extLst>
      <p:ext uri="{BB962C8B-B14F-4D97-AF65-F5344CB8AC3E}">
        <p14:creationId xmlns:p14="http://schemas.microsoft.com/office/powerpoint/2010/main" val="2771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56322" y="1143000"/>
            <a:ext cx="9827545" cy="859055"/>
          </a:xfrm>
        </p:spPr>
        <p:txBody>
          <a:bodyPr>
            <a:normAutofit/>
          </a:bodyPr>
          <a:lstStyle/>
          <a:p>
            <a:r>
              <a:rPr lang="en-US" sz="5400" dirty="0"/>
              <a:t>Input Output Specifications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Rectangle 5">
            <a:extLst>
              <a:ext uri="{FF2B5EF4-FFF2-40B4-BE49-F238E27FC236}">
                <a16:creationId xmlns:a16="http://schemas.microsoft.com/office/drawing/2014/main" id="{ABDEC0D5-BB62-468A-91D9-602ACE611F8A}"/>
              </a:ext>
            </a:extLst>
          </p:cNvPr>
          <p:cNvSpPr/>
          <p:nvPr/>
        </p:nvSpPr>
        <p:spPr>
          <a:xfrm>
            <a:off x="456322" y="2347694"/>
            <a:ext cx="3269293" cy="41499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457200" lvl="1" indent="0">
              <a:buNone/>
            </a:pPr>
            <a:endParaRPr lang="en-US" dirty="0"/>
          </a:p>
          <a:p>
            <a:pPr marL="457200" lvl="1" indent="0">
              <a:buNone/>
            </a:pPr>
            <a:r>
              <a:rPr lang="en-US" sz="2000" dirty="0">
                <a:solidFill>
                  <a:schemeClr val="tx1"/>
                </a:solidFill>
              </a:rPr>
              <a:t>INPUT</a:t>
            </a:r>
            <a:r>
              <a:rPr lang="en-US" dirty="0">
                <a:solidFill>
                  <a:schemeClr val="tx1"/>
                </a:solidFill>
              </a:rPr>
              <a:t>:</a:t>
            </a:r>
          </a:p>
          <a:p>
            <a:pPr marL="457200" lvl="1" indent="0">
              <a:buNone/>
            </a:pPr>
            <a:endParaRPr lang="en-US" dirty="0"/>
          </a:p>
          <a:p>
            <a:pPr marL="742950" lvl="1" indent="-285750">
              <a:buFont typeface="Arial" panose="020B0604020202020204" pitchFamily="34" charset="0"/>
              <a:buChar char="•"/>
            </a:pPr>
            <a:r>
              <a:rPr lang="en-US" dirty="0"/>
              <a:t>Text Input for the name of person{Text} </a:t>
            </a:r>
          </a:p>
          <a:p>
            <a:pPr marL="742950" lvl="1" indent="-285750">
              <a:buFont typeface="Arial" panose="020B0604020202020204" pitchFamily="34" charset="0"/>
              <a:buChar char="•"/>
            </a:pPr>
            <a:r>
              <a:rPr lang="en-US" dirty="0">
                <a:solidFill>
                  <a:schemeClr val="bg1"/>
                </a:solidFill>
              </a:rPr>
              <a:t>Type of sentiment plot{Bar graph / Pie chart}</a:t>
            </a:r>
          </a:p>
          <a:p>
            <a:pPr marL="742950" lvl="1" indent="-285750">
              <a:buFont typeface="Arial" panose="020B0604020202020204" pitchFamily="34" charset="0"/>
              <a:buChar char="•"/>
            </a:pPr>
            <a:r>
              <a:rPr lang="en-US" dirty="0"/>
              <a:t>Option to filter Re-Tweets.</a:t>
            </a:r>
          </a:p>
          <a:p>
            <a:pPr marL="742950" lvl="1" indent="-285750">
              <a:buFont typeface="Arial" panose="020B0604020202020204" pitchFamily="34" charset="0"/>
              <a:buChar char="•"/>
            </a:pPr>
            <a:r>
              <a:rPr lang="en-US" dirty="0">
                <a:solidFill>
                  <a:schemeClr val="bg1"/>
                </a:solidFill>
              </a:rPr>
              <a:t>Alternatively a keyword can also be entered instead of a person’s name.</a:t>
            </a:r>
          </a:p>
        </p:txBody>
      </p:sp>
      <p:sp>
        <p:nvSpPr>
          <p:cNvPr id="7" name="Rectangle 6">
            <a:extLst>
              <a:ext uri="{FF2B5EF4-FFF2-40B4-BE49-F238E27FC236}">
                <a16:creationId xmlns:a16="http://schemas.microsoft.com/office/drawing/2014/main" id="{528BAA78-5609-482E-A1B2-2B3C9FA4E51C}"/>
              </a:ext>
            </a:extLst>
          </p:cNvPr>
          <p:cNvSpPr/>
          <p:nvPr/>
        </p:nvSpPr>
        <p:spPr>
          <a:xfrm>
            <a:off x="7313047" y="2347695"/>
            <a:ext cx="3269293" cy="4149942"/>
          </a:xfrm>
          <a:prstGeom prst="rect">
            <a:avLst/>
          </a:prstGeom>
          <a:solidFill>
            <a:schemeClr val="bg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marL="457200" lvl="1" indent="0">
              <a:buNone/>
            </a:pPr>
            <a:endParaRPr lang="en-US" dirty="0"/>
          </a:p>
          <a:p>
            <a:pPr marL="457200" lvl="1" indent="0">
              <a:buNone/>
            </a:pPr>
            <a:endParaRPr lang="en-US" sz="2000" dirty="0">
              <a:solidFill>
                <a:schemeClr val="tx1"/>
              </a:solidFill>
            </a:endParaRPr>
          </a:p>
          <a:p>
            <a:pPr marL="457200" lvl="1" indent="0">
              <a:buNone/>
            </a:pPr>
            <a:r>
              <a:rPr lang="en-US" sz="2000" dirty="0">
                <a:solidFill>
                  <a:schemeClr val="tx1"/>
                </a:solidFill>
              </a:rPr>
              <a:t>OUTPUT:</a:t>
            </a:r>
          </a:p>
          <a:p>
            <a:pPr marL="457200" lvl="1" indent="0">
              <a:buNone/>
            </a:pPr>
            <a:endParaRPr lang="en-US" sz="2000" dirty="0"/>
          </a:p>
          <a:p>
            <a:pPr marL="742950" lvl="1" indent="-285750">
              <a:buFont typeface="Arial" panose="020B0604020202020204" pitchFamily="34" charset="0"/>
              <a:buChar char="•"/>
            </a:pPr>
            <a:r>
              <a:rPr lang="en-US" dirty="0"/>
              <a:t>Graphical view (Bar graph/Pie chart) of sentiments depicting polarity of views.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olidFill>
                  <a:schemeClr val="bg1"/>
                </a:solidFill>
              </a:rPr>
              <a:t>Separate wordclouds for Positive and Negative tweets.</a:t>
            </a:r>
          </a:p>
          <a:p>
            <a:pPr lvl="1"/>
            <a:endParaRPr lang="en-US" dirty="0"/>
          </a:p>
          <a:p>
            <a:pPr marL="742950" lvl="1" indent="-285750">
              <a:buFont typeface="Arial" panose="020B0604020202020204" pitchFamily="34" charset="0"/>
              <a:buChar char="•"/>
            </a:pPr>
            <a:r>
              <a:rPr lang="en-US" dirty="0"/>
              <a:t>Separate Table containing top positive and negative tweets.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a:t>Front End Preview:</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5" name="Rectangle: Rounded Corners 4">
            <a:extLst>
              <a:ext uri="{FF2B5EF4-FFF2-40B4-BE49-F238E27FC236}">
                <a16:creationId xmlns:a16="http://schemas.microsoft.com/office/drawing/2014/main" id="{7668A0A4-F6E5-4EFC-8DF2-760025147A77}"/>
              </a:ext>
            </a:extLst>
          </p:cNvPr>
          <p:cNvSpPr/>
          <p:nvPr/>
        </p:nvSpPr>
        <p:spPr>
          <a:xfrm>
            <a:off x="325677" y="1189256"/>
            <a:ext cx="11332923" cy="54909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9DA417A6-0917-408F-9A2E-13E448605828}"/>
              </a:ext>
            </a:extLst>
          </p:cNvPr>
          <p:cNvSpPr/>
          <p:nvPr/>
        </p:nvSpPr>
        <p:spPr>
          <a:xfrm>
            <a:off x="1090743" y="1628474"/>
            <a:ext cx="283636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Name / Key word:</a:t>
            </a:r>
          </a:p>
        </p:txBody>
      </p:sp>
      <p:sp>
        <p:nvSpPr>
          <p:cNvPr id="17" name="Rectangle 16">
            <a:extLst>
              <a:ext uri="{FF2B5EF4-FFF2-40B4-BE49-F238E27FC236}">
                <a16:creationId xmlns:a16="http://schemas.microsoft.com/office/drawing/2014/main" id="{394F066C-ADDE-476F-8F36-00F4030990C0}"/>
              </a:ext>
            </a:extLst>
          </p:cNvPr>
          <p:cNvSpPr/>
          <p:nvPr/>
        </p:nvSpPr>
        <p:spPr>
          <a:xfrm>
            <a:off x="4399433" y="5189803"/>
            <a:ext cx="2229633" cy="646331"/>
          </a:xfrm>
          <a:prstGeom prst="rect">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a:t>
            </a:r>
          </a:p>
        </p:txBody>
      </p:sp>
      <p:sp>
        <p:nvSpPr>
          <p:cNvPr id="18" name="Rectangle 17">
            <a:extLst>
              <a:ext uri="{FF2B5EF4-FFF2-40B4-BE49-F238E27FC236}">
                <a16:creationId xmlns:a16="http://schemas.microsoft.com/office/drawing/2014/main" id="{0E624CD1-F72F-4C43-94BD-B256062B5BCC}"/>
              </a:ext>
            </a:extLst>
          </p:cNvPr>
          <p:cNvSpPr/>
          <p:nvPr/>
        </p:nvSpPr>
        <p:spPr>
          <a:xfrm>
            <a:off x="1146215" y="2782669"/>
            <a:ext cx="278089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 a chart type:</a:t>
            </a:r>
          </a:p>
        </p:txBody>
      </p:sp>
      <p:sp>
        <p:nvSpPr>
          <p:cNvPr id="19" name="Rectangle 18">
            <a:extLst>
              <a:ext uri="{FF2B5EF4-FFF2-40B4-BE49-F238E27FC236}">
                <a16:creationId xmlns:a16="http://schemas.microsoft.com/office/drawing/2014/main" id="{A8CA67D5-A32C-491C-90CF-71DC9C7E165C}"/>
              </a:ext>
            </a:extLst>
          </p:cNvPr>
          <p:cNvSpPr/>
          <p:nvPr/>
        </p:nvSpPr>
        <p:spPr>
          <a:xfrm>
            <a:off x="1090743" y="4154337"/>
            <a:ext cx="283636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Option to filter </a:t>
            </a:r>
            <a:r>
              <a:rPr lang="en-IN" dirty="0" err="1"/>
              <a:t>ReTweets</a:t>
            </a:r>
            <a:r>
              <a:rPr lang="en-IN" dirty="0"/>
              <a:t>:</a:t>
            </a:r>
          </a:p>
        </p:txBody>
      </p:sp>
      <p:sp>
        <p:nvSpPr>
          <p:cNvPr id="3" name="Rectangle 2">
            <a:extLst>
              <a:ext uri="{FF2B5EF4-FFF2-40B4-BE49-F238E27FC236}">
                <a16:creationId xmlns:a16="http://schemas.microsoft.com/office/drawing/2014/main" id="{EDFCEFFF-3916-4C5D-A1CF-71E6A45D77C8}"/>
              </a:ext>
            </a:extLst>
          </p:cNvPr>
          <p:cNvSpPr/>
          <p:nvPr/>
        </p:nvSpPr>
        <p:spPr>
          <a:xfrm>
            <a:off x="4312806" y="1604269"/>
            <a:ext cx="5687843" cy="3291442"/>
          </a:xfrm>
          <a:prstGeom prst="rect">
            <a:avLst/>
          </a:prstGeom>
          <a:solidFill>
            <a:schemeClr val="bg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7D05CB53-AE61-4C3D-9B0A-665C994DCAF4}"/>
              </a:ext>
            </a:extLst>
          </p:cNvPr>
          <p:cNvSpPr/>
          <p:nvPr/>
        </p:nvSpPr>
        <p:spPr>
          <a:xfrm>
            <a:off x="5091764" y="1761423"/>
            <a:ext cx="3031958" cy="5133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Enter name here</a:t>
            </a:r>
          </a:p>
        </p:txBody>
      </p:sp>
      <p:sp>
        <p:nvSpPr>
          <p:cNvPr id="8" name="Oval 7">
            <a:extLst>
              <a:ext uri="{FF2B5EF4-FFF2-40B4-BE49-F238E27FC236}">
                <a16:creationId xmlns:a16="http://schemas.microsoft.com/office/drawing/2014/main" id="{1B1687E3-2BE7-4F5B-8337-DED88FEA7F0C}"/>
              </a:ext>
            </a:extLst>
          </p:cNvPr>
          <p:cNvSpPr/>
          <p:nvPr/>
        </p:nvSpPr>
        <p:spPr>
          <a:xfrm>
            <a:off x="5285276" y="3037375"/>
            <a:ext cx="192505" cy="2455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0CAEC92-BFA5-4B3D-9763-DE63CF37A0BE}"/>
              </a:ext>
            </a:extLst>
          </p:cNvPr>
          <p:cNvSpPr/>
          <p:nvPr/>
        </p:nvSpPr>
        <p:spPr>
          <a:xfrm>
            <a:off x="7792315" y="3006158"/>
            <a:ext cx="192505" cy="2455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0BA8224A-33C2-4549-BCA2-3794B00039AB}"/>
              </a:ext>
            </a:extLst>
          </p:cNvPr>
          <p:cNvSpPr/>
          <p:nvPr/>
        </p:nvSpPr>
        <p:spPr>
          <a:xfrm>
            <a:off x="5261877" y="4462163"/>
            <a:ext cx="192505" cy="2455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C83E23E9-1D11-463E-90EE-3D5D58A7DB10}"/>
              </a:ext>
            </a:extLst>
          </p:cNvPr>
          <p:cNvSpPr/>
          <p:nvPr/>
        </p:nvSpPr>
        <p:spPr>
          <a:xfrm>
            <a:off x="7759288" y="4462163"/>
            <a:ext cx="192505" cy="2455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9169A278-76CA-4245-9B41-35A863255ADF}"/>
              </a:ext>
            </a:extLst>
          </p:cNvPr>
          <p:cNvSpPr/>
          <p:nvPr/>
        </p:nvSpPr>
        <p:spPr>
          <a:xfrm>
            <a:off x="5592278" y="2964519"/>
            <a:ext cx="1201144" cy="32885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Bar graph</a:t>
            </a:r>
          </a:p>
        </p:txBody>
      </p:sp>
      <p:sp>
        <p:nvSpPr>
          <p:cNvPr id="27" name="Rectangle 26">
            <a:extLst>
              <a:ext uri="{FF2B5EF4-FFF2-40B4-BE49-F238E27FC236}">
                <a16:creationId xmlns:a16="http://schemas.microsoft.com/office/drawing/2014/main" id="{A57EDA58-172B-4362-BBFD-F8E73B300693}"/>
              </a:ext>
            </a:extLst>
          </p:cNvPr>
          <p:cNvSpPr/>
          <p:nvPr/>
        </p:nvSpPr>
        <p:spPr>
          <a:xfrm>
            <a:off x="5613543" y="4405338"/>
            <a:ext cx="1201144" cy="32885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28" name="Rectangle 27">
            <a:extLst>
              <a:ext uri="{FF2B5EF4-FFF2-40B4-BE49-F238E27FC236}">
                <a16:creationId xmlns:a16="http://schemas.microsoft.com/office/drawing/2014/main" id="{DD1E0A6E-F5FA-400D-A1CF-2F5A78816957}"/>
              </a:ext>
            </a:extLst>
          </p:cNvPr>
          <p:cNvSpPr/>
          <p:nvPr/>
        </p:nvSpPr>
        <p:spPr>
          <a:xfrm>
            <a:off x="8231614" y="2921136"/>
            <a:ext cx="1201144" cy="32885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Pie Chart</a:t>
            </a:r>
          </a:p>
        </p:txBody>
      </p:sp>
      <p:sp>
        <p:nvSpPr>
          <p:cNvPr id="29" name="Rectangle 28">
            <a:extLst>
              <a:ext uri="{FF2B5EF4-FFF2-40B4-BE49-F238E27FC236}">
                <a16:creationId xmlns:a16="http://schemas.microsoft.com/office/drawing/2014/main" id="{6BBB94A4-1950-4BC6-863E-E756D1CE852E}"/>
              </a:ext>
            </a:extLst>
          </p:cNvPr>
          <p:cNvSpPr/>
          <p:nvPr/>
        </p:nvSpPr>
        <p:spPr>
          <a:xfrm>
            <a:off x="8231614" y="4388244"/>
            <a:ext cx="1201144" cy="32885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B1F678-8AD5-43B3-ADF6-01535AE7C3C9}"/>
              </a:ext>
            </a:extLst>
          </p:cNvPr>
          <p:cNvSpPr>
            <a:spLocks noGrp="1"/>
          </p:cNvSpPr>
          <p:nvPr>
            <p:ph type="ctrTitle"/>
          </p:nvPr>
        </p:nvSpPr>
        <p:spPr>
          <a:xfrm>
            <a:off x="3112217" y="642084"/>
            <a:ext cx="7077456" cy="1243584"/>
          </a:xfrm>
        </p:spPr>
        <p:txBody>
          <a:bodyPr/>
          <a:lstStyle/>
          <a:p>
            <a:r>
              <a:rPr lang="en-US" sz="6600" dirty="0"/>
              <a:t>Project Timeline</a:t>
            </a:r>
            <a:endParaRPr lang="en-IN" dirty="0"/>
          </a:p>
        </p:txBody>
      </p:sp>
      <p:sp>
        <p:nvSpPr>
          <p:cNvPr id="7" name="Subtitle 6">
            <a:extLst>
              <a:ext uri="{FF2B5EF4-FFF2-40B4-BE49-F238E27FC236}">
                <a16:creationId xmlns:a16="http://schemas.microsoft.com/office/drawing/2014/main" id="{7B9F1F88-448F-40DE-A839-7B014ABACD78}"/>
              </a:ext>
            </a:extLst>
          </p:cNvPr>
          <p:cNvSpPr>
            <a:spLocks noGrp="1"/>
          </p:cNvSpPr>
          <p:nvPr>
            <p:ph type="subTitle" idx="1"/>
          </p:nvPr>
        </p:nvSpPr>
        <p:spPr>
          <a:xfrm>
            <a:off x="1655414" y="1885668"/>
            <a:ext cx="10158608" cy="4733890"/>
          </a:xfrm>
        </p:spPr>
        <p:txBody>
          <a:bodyPr>
            <a:normAutofit fontScale="32500" lnSpcReduction="20000"/>
          </a:bodyPr>
          <a:lstStyle/>
          <a:p>
            <a:pPr marL="285750" indent="-285750">
              <a:buFont typeface="Arial" panose="020B0604020202020204" pitchFamily="34" charset="0"/>
              <a:buChar char="•"/>
            </a:pPr>
            <a:r>
              <a:rPr lang="en-US" sz="7200" dirty="0">
                <a:latin typeface="Book Antiqua" panose="02040602050305030304" pitchFamily="18" charset="0"/>
              </a:rPr>
              <a:t>Week 0 : </a:t>
            </a:r>
            <a:r>
              <a:rPr lang="en-US" sz="7100" dirty="0">
                <a:latin typeface="Book Antiqua" panose="02040602050305030304" pitchFamily="18" charset="0"/>
              </a:rPr>
              <a:t>Project proposal, I/O definitions. </a:t>
            </a:r>
          </a:p>
          <a:p>
            <a:endParaRPr lang="en-US" sz="7100" dirty="0">
              <a:latin typeface="Book Antiqua" panose="02040602050305030304" pitchFamily="18" charset="0"/>
            </a:endParaRPr>
          </a:p>
          <a:p>
            <a:pPr marL="285750" indent="-285750">
              <a:buFont typeface="Arial" panose="020B0604020202020204" pitchFamily="34" charset="0"/>
              <a:buChar char="•"/>
            </a:pPr>
            <a:r>
              <a:rPr lang="en-US" sz="7200" dirty="0">
                <a:latin typeface="Book Antiqua" panose="02040602050305030304" pitchFamily="18" charset="0"/>
              </a:rPr>
              <a:t>Week 1: Coding for basic sentiment analysis.</a:t>
            </a:r>
          </a:p>
          <a:p>
            <a:endParaRPr lang="en-US" sz="7200" dirty="0">
              <a:latin typeface="Book Antiqua" panose="02040602050305030304" pitchFamily="18" charset="0"/>
            </a:endParaRPr>
          </a:p>
          <a:p>
            <a:pPr marL="285750" indent="-285750">
              <a:lnSpc>
                <a:spcPct val="120000"/>
              </a:lnSpc>
              <a:buFont typeface="Arial" panose="020B0604020202020204" pitchFamily="34" charset="0"/>
              <a:buChar char="•"/>
            </a:pPr>
            <a:r>
              <a:rPr lang="en-US" sz="7200" dirty="0">
                <a:latin typeface="Book Antiqua" panose="02040602050305030304" pitchFamily="18" charset="0"/>
              </a:rPr>
              <a:t>Week 2: </a:t>
            </a:r>
            <a:r>
              <a:rPr lang="en-US" sz="7300" dirty="0">
                <a:latin typeface="Book Antiqua" panose="02040602050305030304" pitchFamily="18" charset="0"/>
              </a:rPr>
              <a:t>Performing analysis using live feed on local machine along with front end implementation.</a:t>
            </a:r>
          </a:p>
          <a:p>
            <a:pPr>
              <a:lnSpc>
                <a:spcPct val="120000"/>
              </a:lnSpc>
            </a:pPr>
            <a:endParaRPr lang="en-US" sz="7300" dirty="0">
              <a:latin typeface="Book Antiqua" panose="02040602050305030304" pitchFamily="18" charset="0"/>
            </a:endParaRPr>
          </a:p>
          <a:p>
            <a:pPr marL="285750" indent="-285750">
              <a:buFont typeface="Arial" panose="020B0604020202020204" pitchFamily="34" charset="0"/>
              <a:buChar char="•"/>
            </a:pPr>
            <a:r>
              <a:rPr lang="en-US" sz="7200" dirty="0">
                <a:latin typeface="Book Antiqua" panose="02040602050305030304" pitchFamily="18" charset="0"/>
              </a:rPr>
              <a:t>Week 3: </a:t>
            </a:r>
            <a:r>
              <a:rPr lang="en-US" sz="7400" dirty="0">
                <a:latin typeface="Book Antiqua" panose="02040602050305030304" pitchFamily="18" charset="0"/>
              </a:rPr>
              <a:t>Adding features to the webpage(multiple inputs, plots, analysis). Improving the sentiment analysis model.</a:t>
            </a:r>
          </a:p>
          <a:p>
            <a:endParaRPr lang="en-US" sz="7400" dirty="0">
              <a:latin typeface="Book Antiqua" panose="02040602050305030304" pitchFamily="18" charset="0"/>
            </a:endParaRPr>
          </a:p>
          <a:p>
            <a:pPr marL="285750" indent="-285750">
              <a:buFont typeface="Arial" panose="020B0604020202020204" pitchFamily="34" charset="0"/>
              <a:buChar char="•"/>
            </a:pPr>
            <a:r>
              <a:rPr lang="en-US" sz="7200" dirty="0">
                <a:latin typeface="Book Antiqua" panose="02040602050305030304" pitchFamily="18" charset="0"/>
              </a:rPr>
              <a:t>Week 4: </a:t>
            </a:r>
            <a:r>
              <a:rPr lang="en-US" sz="7500" dirty="0">
                <a:latin typeface="Book Antiqua" panose="02040602050305030304" pitchFamily="18" charset="0"/>
              </a:rPr>
              <a:t>Final testing, hosting and documentation.</a:t>
            </a:r>
          </a:p>
          <a:p>
            <a:endParaRPr lang="en-IN" dirty="0"/>
          </a:p>
        </p:txBody>
      </p:sp>
      <p:sp>
        <p:nvSpPr>
          <p:cNvPr id="2" name="Rectangle: Folded Corner 1">
            <a:extLst>
              <a:ext uri="{FF2B5EF4-FFF2-40B4-BE49-F238E27FC236}">
                <a16:creationId xmlns:a16="http://schemas.microsoft.com/office/drawing/2014/main" id="{67C497DB-C6A0-4390-8F38-08E9D1E97B6B}"/>
              </a:ext>
            </a:extLst>
          </p:cNvPr>
          <p:cNvSpPr/>
          <p:nvPr/>
        </p:nvSpPr>
        <p:spPr>
          <a:xfrm>
            <a:off x="1540042" y="1811817"/>
            <a:ext cx="10273980" cy="4665985"/>
          </a:xfrm>
          <a:prstGeom prst="foldedCorner">
            <a:avLst/>
          </a:prstGeom>
          <a:solidFill>
            <a:schemeClr val="bg1">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028532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1924" y="3407343"/>
            <a:ext cx="4933916" cy="1265241"/>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4097</TotalTime>
  <Words>347</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 Antiqua</vt:lpstr>
      <vt:lpstr>Calibri</vt:lpstr>
      <vt:lpstr>Trade Gothic LT Pro</vt:lpstr>
      <vt:lpstr>Trebuchet MS</vt:lpstr>
      <vt:lpstr>Office Theme</vt:lpstr>
      <vt:lpstr>Twitter Sentiment Analysis for Public Figure</vt:lpstr>
      <vt:lpstr>Motivation:</vt:lpstr>
      <vt:lpstr>Input Output Specifications</vt:lpstr>
      <vt:lpstr>Front End Preview:</vt:lpstr>
      <vt:lpstr>Project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for Public Figure</dc:title>
  <dc:creator>Anup Jha</dc:creator>
  <cp:lastModifiedBy>Anup Jha</cp:lastModifiedBy>
  <cp:revision>7</cp:revision>
  <dcterms:created xsi:type="dcterms:W3CDTF">2021-10-25T08:51:34Z</dcterms:created>
  <dcterms:modified xsi:type="dcterms:W3CDTF">2021-12-07T08:43:29Z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