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87" r:id="rId6"/>
    <p:sldId id="257" r:id="rId7"/>
    <p:sldId id="258" r:id="rId8"/>
    <p:sldId id="286"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a:t>Views for Person 1</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Positive</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Sheet1!$A$2:$A$5</c:f>
              <c:strCache>
                <c:ptCount val="4"/>
                <c:pt idx="0">
                  <c:v>Month 0</c:v>
                </c:pt>
                <c:pt idx="1">
                  <c:v>Month 1</c:v>
                </c:pt>
                <c:pt idx="2">
                  <c:v>Month 2</c:v>
                </c:pt>
                <c:pt idx="3">
                  <c:v>Month 4</c:v>
                </c:pt>
              </c:strCache>
            </c:strRef>
          </c:cat>
          <c:val>
            <c:numRef>
              <c:f>Sheet1!$B$2:$B$5</c:f>
              <c:numCache>
                <c:formatCode>General</c:formatCode>
                <c:ptCount val="4"/>
                <c:pt idx="0">
                  <c:v>4.3</c:v>
                </c:pt>
                <c:pt idx="1">
                  <c:v>2.5</c:v>
                </c:pt>
                <c:pt idx="2">
                  <c:v>3.5</c:v>
                </c:pt>
                <c:pt idx="3">
                  <c:v>5</c:v>
                </c:pt>
              </c:numCache>
            </c:numRef>
          </c:val>
          <c:smooth val="0"/>
          <c:extLst>
            <c:ext xmlns:c16="http://schemas.microsoft.com/office/drawing/2014/chart" uri="{C3380CC4-5D6E-409C-BE32-E72D297353CC}">
              <c16:uniqueId val="{00000000-2FE6-4546-BE91-F609C8FA3670}"/>
            </c:ext>
          </c:extLst>
        </c:ser>
        <c:ser>
          <c:idx val="1"/>
          <c:order val="1"/>
          <c:tx>
            <c:strRef>
              <c:f>Sheet1!$C$1</c:f>
              <c:strCache>
                <c:ptCount val="1"/>
                <c:pt idx="0">
                  <c:v>Neutral</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Sheet1!$A$2:$A$5</c:f>
              <c:strCache>
                <c:ptCount val="4"/>
                <c:pt idx="0">
                  <c:v>Month 0</c:v>
                </c:pt>
                <c:pt idx="1">
                  <c:v>Month 1</c:v>
                </c:pt>
                <c:pt idx="2">
                  <c:v>Month 2</c:v>
                </c:pt>
                <c:pt idx="3">
                  <c:v>Month 4</c:v>
                </c:pt>
              </c:strCache>
            </c:strRef>
          </c:cat>
          <c:val>
            <c:numRef>
              <c:f>Sheet1!$C$2:$C$5</c:f>
              <c:numCache>
                <c:formatCode>General</c:formatCode>
                <c:ptCount val="4"/>
                <c:pt idx="0">
                  <c:v>2.4</c:v>
                </c:pt>
                <c:pt idx="1">
                  <c:v>4.4000000000000004</c:v>
                </c:pt>
                <c:pt idx="2">
                  <c:v>1.8</c:v>
                </c:pt>
                <c:pt idx="3">
                  <c:v>3</c:v>
                </c:pt>
              </c:numCache>
            </c:numRef>
          </c:val>
          <c:smooth val="0"/>
          <c:extLst>
            <c:ext xmlns:c16="http://schemas.microsoft.com/office/drawing/2014/chart" uri="{C3380CC4-5D6E-409C-BE32-E72D297353CC}">
              <c16:uniqueId val="{00000001-2FE6-4546-BE91-F609C8FA3670}"/>
            </c:ext>
          </c:extLst>
        </c:ser>
        <c:ser>
          <c:idx val="2"/>
          <c:order val="2"/>
          <c:tx>
            <c:strRef>
              <c:f>Sheet1!$D$1</c:f>
              <c:strCache>
                <c:ptCount val="1"/>
                <c:pt idx="0">
                  <c:v>Negative</c:v>
                </c:pt>
              </c:strCache>
            </c:strRef>
          </c:tx>
          <c:spPr>
            <a:ln w="22225" cap="rnd">
              <a:solidFill>
                <a:schemeClr val="accent3"/>
              </a:solidFill>
            </a:ln>
            <a:effectLst>
              <a:glow rad="139700">
                <a:schemeClr val="accent3">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Sheet1!$A$2:$A$5</c:f>
              <c:strCache>
                <c:ptCount val="4"/>
                <c:pt idx="0">
                  <c:v>Month 0</c:v>
                </c:pt>
                <c:pt idx="1">
                  <c:v>Month 1</c:v>
                </c:pt>
                <c:pt idx="2">
                  <c:v>Month 2</c:v>
                </c:pt>
                <c:pt idx="3">
                  <c:v>Month 4</c:v>
                </c:pt>
              </c:strCache>
            </c:strRef>
          </c:cat>
          <c:val>
            <c:numRef>
              <c:f>Sheet1!$D$2:$D$5</c:f>
              <c:numCache>
                <c:formatCode>General</c:formatCode>
                <c:ptCount val="4"/>
                <c:pt idx="0">
                  <c:v>2</c:v>
                </c:pt>
                <c:pt idx="1">
                  <c:v>2</c:v>
                </c:pt>
                <c:pt idx="2">
                  <c:v>3</c:v>
                </c:pt>
                <c:pt idx="3">
                  <c:v>1</c:v>
                </c:pt>
              </c:numCache>
            </c:numRef>
          </c:val>
          <c:smooth val="0"/>
          <c:extLst>
            <c:ext xmlns:c16="http://schemas.microsoft.com/office/drawing/2014/chart" uri="{C3380CC4-5D6E-409C-BE32-E72D297353CC}">
              <c16:uniqueId val="{00000002-2FE6-4546-BE91-F609C8FA3670}"/>
            </c:ext>
          </c:extLst>
        </c:ser>
        <c:dLbls>
          <c:dLblPos val="ctr"/>
          <c:showLegendKey val="0"/>
          <c:showVal val="1"/>
          <c:showCatName val="0"/>
          <c:showSerName val="0"/>
          <c:showPercent val="0"/>
          <c:showBubbleSize val="0"/>
        </c:dLbls>
        <c:smooth val="0"/>
        <c:axId val="1161426736"/>
        <c:axId val="1161445872"/>
      </c:lineChart>
      <c:catAx>
        <c:axId val="11614267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161445872"/>
        <c:crosses val="autoZero"/>
        <c:auto val="1"/>
        <c:lblAlgn val="ctr"/>
        <c:lblOffset val="100"/>
        <c:noMultiLvlLbl val="0"/>
      </c:catAx>
      <c:valAx>
        <c:axId val="116144587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1614267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IN"/>
              <a:t>Comparison b/w Personalities</a:t>
            </a:r>
          </a:p>
        </c:rich>
      </c:tx>
      <c:layout>
        <c:manualLayout>
          <c:xMode val="edge"/>
          <c:yMode val="edge"/>
          <c:x val="0.14795191882852871"/>
          <c:y val="3.1036420954879074E-2"/>
        </c:manualLayout>
      </c:layout>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lineChart>
        <c:grouping val="standard"/>
        <c:varyColors val="0"/>
        <c:ser>
          <c:idx val="0"/>
          <c:order val="0"/>
          <c:tx>
            <c:strRef>
              <c:f>Sheet1!$B$1</c:f>
              <c:strCache>
                <c:ptCount val="1"/>
                <c:pt idx="0">
                  <c:v>Positive</c:v>
                </c:pt>
              </c:strCache>
            </c:strRef>
          </c:tx>
          <c:spPr>
            <a:ln w="2222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Month 0</c:v>
                </c:pt>
                <c:pt idx="1">
                  <c:v>Month 1</c:v>
                </c:pt>
                <c:pt idx="2">
                  <c:v>Month 2</c:v>
                </c:pt>
                <c:pt idx="3">
                  <c:v>Month 4</c:v>
                </c:pt>
              </c:strCache>
            </c:strRef>
          </c:cat>
          <c:val>
            <c:numRef>
              <c:f>Sheet1!$B$2:$B$5</c:f>
              <c:numCache>
                <c:formatCode>General</c:formatCode>
                <c:ptCount val="4"/>
                <c:pt idx="0">
                  <c:v>4.3</c:v>
                </c:pt>
                <c:pt idx="1">
                  <c:v>2.5</c:v>
                </c:pt>
                <c:pt idx="2">
                  <c:v>3.5</c:v>
                </c:pt>
                <c:pt idx="3">
                  <c:v>5</c:v>
                </c:pt>
              </c:numCache>
            </c:numRef>
          </c:val>
          <c:smooth val="0"/>
          <c:extLst>
            <c:ext xmlns:c16="http://schemas.microsoft.com/office/drawing/2014/chart" uri="{C3380CC4-5D6E-409C-BE32-E72D297353CC}">
              <c16:uniqueId val="{00000000-1A60-4B6F-AF6F-B7DA35B9B72B}"/>
            </c:ext>
          </c:extLst>
        </c:ser>
        <c:ser>
          <c:idx val="1"/>
          <c:order val="1"/>
          <c:tx>
            <c:strRef>
              <c:f>Sheet1!$C$1</c:f>
              <c:strCache>
                <c:ptCount val="1"/>
                <c:pt idx="0">
                  <c:v>Neutral</c:v>
                </c:pt>
              </c:strCache>
            </c:strRef>
          </c:tx>
          <c:spPr>
            <a:ln w="2222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Month 0</c:v>
                </c:pt>
                <c:pt idx="1">
                  <c:v>Month 1</c:v>
                </c:pt>
                <c:pt idx="2">
                  <c:v>Month 2</c:v>
                </c:pt>
                <c:pt idx="3">
                  <c:v>Month 4</c:v>
                </c:pt>
              </c:strCache>
            </c:strRef>
          </c:cat>
          <c:val>
            <c:numRef>
              <c:f>Sheet1!$C$2:$C$5</c:f>
              <c:numCache>
                <c:formatCode>General</c:formatCode>
                <c:ptCount val="4"/>
                <c:pt idx="0">
                  <c:v>2.4</c:v>
                </c:pt>
                <c:pt idx="1">
                  <c:v>4.4000000000000004</c:v>
                </c:pt>
                <c:pt idx="2">
                  <c:v>1.8</c:v>
                </c:pt>
                <c:pt idx="3">
                  <c:v>3</c:v>
                </c:pt>
              </c:numCache>
            </c:numRef>
          </c:val>
          <c:smooth val="0"/>
          <c:extLst>
            <c:ext xmlns:c16="http://schemas.microsoft.com/office/drawing/2014/chart" uri="{C3380CC4-5D6E-409C-BE32-E72D297353CC}">
              <c16:uniqueId val="{00000001-1A60-4B6F-AF6F-B7DA35B9B72B}"/>
            </c:ext>
          </c:extLst>
        </c:ser>
        <c:ser>
          <c:idx val="2"/>
          <c:order val="2"/>
          <c:tx>
            <c:strRef>
              <c:f>Sheet1!$D$1</c:f>
              <c:strCache>
                <c:ptCount val="1"/>
                <c:pt idx="0">
                  <c:v>Negative</c:v>
                </c:pt>
              </c:strCache>
            </c:strRef>
          </c:tx>
          <c:spPr>
            <a:ln w="2222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Month 0</c:v>
                </c:pt>
                <c:pt idx="1">
                  <c:v>Month 1</c:v>
                </c:pt>
                <c:pt idx="2">
                  <c:v>Month 2</c:v>
                </c:pt>
                <c:pt idx="3">
                  <c:v>Month 4</c:v>
                </c:pt>
              </c:strCache>
            </c:strRef>
          </c:cat>
          <c:val>
            <c:numRef>
              <c:f>Sheet1!$D$2:$D$5</c:f>
              <c:numCache>
                <c:formatCode>General</c:formatCode>
                <c:ptCount val="4"/>
                <c:pt idx="0">
                  <c:v>2</c:v>
                </c:pt>
                <c:pt idx="1">
                  <c:v>2</c:v>
                </c:pt>
                <c:pt idx="2">
                  <c:v>3</c:v>
                </c:pt>
                <c:pt idx="3">
                  <c:v>1</c:v>
                </c:pt>
              </c:numCache>
            </c:numRef>
          </c:val>
          <c:smooth val="0"/>
          <c:extLst>
            <c:ext xmlns:c16="http://schemas.microsoft.com/office/drawing/2014/chart" uri="{C3380CC4-5D6E-409C-BE32-E72D297353CC}">
              <c16:uniqueId val="{00000002-1A60-4B6F-AF6F-B7DA35B9B72B}"/>
            </c:ext>
          </c:extLst>
        </c:ser>
        <c:dLbls>
          <c:dLblPos val="ctr"/>
          <c:showLegendKey val="0"/>
          <c:showVal val="1"/>
          <c:showCatName val="0"/>
          <c:showSerName val="0"/>
          <c:showPercent val="0"/>
          <c:showBubbleSize val="0"/>
        </c:dLbls>
        <c:smooth val="0"/>
        <c:axId val="1161426736"/>
        <c:axId val="1161445872"/>
      </c:lineChart>
      <c:catAx>
        <c:axId val="1161426736"/>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161445872"/>
        <c:crosses val="autoZero"/>
        <c:auto val="1"/>
        <c:lblAlgn val="ctr"/>
        <c:lblOffset val="100"/>
        <c:noMultiLvlLbl val="0"/>
      </c:catAx>
      <c:valAx>
        <c:axId val="1161445872"/>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61426736"/>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Views on The input topic</a:t>
            </a:r>
          </a:p>
        </c:rich>
      </c:tx>
      <c:layout>
        <c:manualLayout>
          <c:xMode val="edge"/>
          <c:yMode val="edge"/>
          <c:x val="9.2371849601767836E-2"/>
          <c:y val="3.2426735843703133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Positive</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Month 0</c:v>
                </c:pt>
                <c:pt idx="1">
                  <c:v>Month 1</c:v>
                </c:pt>
                <c:pt idx="2">
                  <c:v>Month 2</c:v>
                </c:pt>
                <c:pt idx="3">
                  <c:v>Month 4</c:v>
                </c:pt>
              </c:strCache>
            </c:strRef>
          </c:cat>
          <c:val>
            <c:numRef>
              <c:f>Sheet1!$B$2:$B$5</c:f>
              <c:numCache>
                <c:formatCode>General</c:formatCode>
                <c:ptCount val="4"/>
                <c:pt idx="0">
                  <c:v>4.3</c:v>
                </c:pt>
                <c:pt idx="1">
                  <c:v>2.5</c:v>
                </c:pt>
                <c:pt idx="2">
                  <c:v>3.5</c:v>
                </c:pt>
                <c:pt idx="3">
                  <c:v>5</c:v>
                </c:pt>
              </c:numCache>
            </c:numRef>
          </c:val>
          <c:smooth val="0"/>
          <c:extLst>
            <c:ext xmlns:c16="http://schemas.microsoft.com/office/drawing/2014/chart" uri="{C3380CC4-5D6E-409C-BE32-E72D297353CC}">
              <c16:uniqueId val="{00000000-D579-418E-971B-125458AF79D5}"/>
            </c:ext>
          </c:extLst>
        </c:ser>
        <c:ser>
          <c:idx val="1"/>
          <c:order val="1"/>
          <c:tx>
            <c:strRef>
              <c:f>Sheet1!$C$1</c:f>
              <c:strCache>
                <c:ptCount val="1"/>
                <c:pt idx="0">
                  <c:v>Neutral</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Month 0</c:v>
                </c:pt>
                <c:pt idx="1">
                  <c:v>Month 1</c:v>
                </c:pt>
                <c:pt idx="2">
                  <c:v>Month 2</c:v>
                </c:pt>
                <c:pt idx="3">
                  <c:v>Month 4</c:v>
                </c:pt>
              </c:strCache>
            </c:strRef>
          </c:cat>
          <c:val>
            <c:numRef>
              <c:f>Sheet1!$C$2:$C$5</c:f>
              <c:numCache>
                <c:formatCode>General</c:formatCode>
                <c:ptCount val="4"/>
                <c:pt idx="0">
                  <c:v>2.4</c:v>
                </c:pt>
                <c:pt idx="1">
                  <c:v>4.4000000000000004</c:v>
                </c:pt>
                <c:pt idx="2">
                  <c:v>1.8</c:v>
                </c:pt>
                <c:pt idx="3">
                  <c:v>3</c:v>
                </c:pt>
              </c:numCache>
            </c:numRef>
          </c:val>
          <c:smooth val="0"/>
          <c:extLst>
            <c:ext xmlns:c16="http://schemas.microsoft.com/office/drawing/2014/chart" uri="{C3380CC4-5D6E-409C-BE32-E72D297353CC}">
              <c16:uniqueId val="{00000001-D579-418E-971B-125458AF79D5}"/>
            </c:ext>
          </c:extLst>
        </c:ser>
        <c:ser>
          <c:idx val="2"/>
          <c:order val="2"/>
          <c:tx>
            <c:strRef>
              <c:f>Sheet1!$D$1</c:f>
              <c:strCache>
                <c:ptCount val="1"/>
                <c:pt idx="0">
                  <c:v>Negative</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Month 0</c:v>
                </c:pt>
                <c:pt idx="1">
                  <c:v>Month 1</c:v>
                </c:pt>
                <c:pt idx="2">
                  <c:v>Month 2</c:v>
                </c:pt>
                <c:pt idx="3">
                  <c:v>Month 4</c:v>
                </c:pt>
              </c:strCache>
            </c:strRef>
          </c:cat>
          <c:val>
            <c:numRef>
              <c:f>Sheet1!$D$2:$D$5</c:f>
              <c:numCache>
                <c:formatCode>General</c:formatCode>
                <c:ptCount val="4"/>
                <c:pt idx="0">
                  <c:v>2</c:v>
                </c:pt>
                <c:pt idx="1">
                  <c:v>2</c:v>
                </c:pt>
                <c:pt idx="2">
                  <c:v>3</c:v>
                </c:pt>
                <c:pt idx="3">
                  <c:v>1</c:v>
                </c:pt>
              </c:numCache>
            </c:numRef>
          </c:val>
          <c:smooth val="0"/>
          <c:extLst>
            <c:ext xmlns:c16="http://schemas.microsoft.com/office/drawing/2014/chart" uri="{C3380CC4-5D6E-409C-BE32-E72D297353CC}">
              <c16:uniqueId val="{00000002-D579-418E-971B-125458AF79D5}"/>
            </c:ext>
          </c:extLst>
        </c:ser>
        <c:dLbls>
          <c:dLblPos val="ctr"/>
          <c:showLegendKey val="0"/>
          <c:showVal val="1"/>
          <c:showCatName val="0"/>
          <c:showSerName val="0"/>
          <c:showPercent val="0"/>
          <c:showBubbleSize val="0"/>
        </c:dLbls>
        <c:smooth val="0"/>
        <c:axId val="1161426736"/>
        <c:axId val="1161445872"/>
      </c:lineChart>
      <c:catAx>
        <c:axId val="116142673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61445872"/>
        <c:crosses val="autoZero"/>
        <c:auto val="1"/>
        <c:lblAlgn val="ctr"/>
        <c:lblOffset val="100"/>
        <c:noMultiLvlLbl val="0"/>
      </c:catAx>
      <c:valAx>
        <c:axId val="116144587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61426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10/25/2021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10/25/2021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1891430"/>
            <a:ext cx="8399202" cy="1747882"/>
          </a:xfrm>
        </p:spPr>
        <p:txBody>
          <a:bodyPr/>
          <a:lstStyle/>
          <a:p>
            <a:r>
              <a:rPr lang="en-US" sz="5400" dirty="0"/>
              <a:t>Twitter Sentiment Analysis for Public Figure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5241642" y="4748743"/>
            <a:ext cx="6789937" cy="868680"/>
          </a:xfrm>
        </p:spPr>
        <p:txBody>
          <a:bodyPr/>
          <a:lstStyle/>
          <a:p>
            <a:pPr marL="0" indent="0" algn="r">
              <a:buNone/>
            </a:pPr>
            <a:r>
              <a:rPr lang="en-US" dirty="0"/>
              <a:t>Anup Jha(MT21163)</a:t>
            </a:r>
          </a:p>
          <a:p>
            <a:pPr marL="0" indent="0" algn="r">
              <a:buNone/>
            </a:pPr>
            <a:r>
              <a:rPr lang="en-US" dirty="0"/>
              <a:t>Archit Arora(MT21164)</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F916D9-484B-45F7-BC91-AA84BCC485CC}"/>
              </a:ext>
            </a:extLst>
          </p:cNvPr>
          <p:cNvSpPr>
            <a:spLocks noGrp="1"/>
          </p:cNvSpPr>
          <p:nvPr>
            <p:ph type="body" idx="1"/>
          </p:nvPr>
        </p:nvSpPr>
        <p:spPr>
          <a:xfrm>
            <a:off x="466344" y="2107932"/>
            <a:ext cx="8937792" cy="4207143"/>
          </a:xfrm>
        </p:spPr>
        <p:txBody>
          <a:bodyPr>
            <a:normAutofit/>
          </a:bodyPr>
          <a:lstStyle/>
          <a:p>
            <a:pPr marL="342900" indent="-342900">
              <a:buFont typeface="+mj-lt"/>
              <a:buAutoNum type="arabicPeriod"/>
            </a:pPr>
            <a:r>
              <a:rPr lang="en-IN" dirty="0">
                <a:solidFill>
                  <a:schemeClr val="bg1"/>
                </a:solidFill>
              </a:rPr>
              <a:t>“Public opinion” is something we can not ignore in many fields, but when it comes to drive the “Public actions” and deal with associated “decision making” specially in democratic counties like INDIA it plays highly significant role.</a:t>
            </a:r>
          </a:p>
          <a:p>
            <a:pPr marL="342900" indent="-342900">
              <a:buFont typeface="+mj-lt"/>
              <a:buAutoNum type="arabicPeriod"/>
            </a:pPr>
            <a:r>
              <a:rPr lang="en-IN" dirty="0">
                <a:solidFill>
                  <a:schemeClr val="accent5">
                    <a:lumMod val="60000"/>
                    <a:lumOff val="40000"/>
                  </a:schemeClr>
                </a:solidFill>
              </a:rPr>
              <a:t>Having a deep insights of these views/sentiments can help in various areas like “Election Planning”, “Resource allocation”, ” Grievance Redressal” etc.</a:t>
            </a:r>
          </a:p>
          <a:p>
            <a:pPr marL="342900" indent="-342900">
              <a:buFont typeface="+mj-lt"/>
              <a:buAutoNum type="arabicPeriod"/>
            </a:pPr>
            <a:r>
              <a:rPr lang="en-IN" dirty="0">
                <a:solidFill>
                  <a:schemeClr val="bg1"/>
                </a:solidFill>
              </a:rPr>
              <a:t>We Plan to visualize the sentiments over a period of time &amp; estimate the related results, such as planning of events in a particular area, forecasted result if a given candidate fights the election or visits the area, which will not only help in having a sustainable election panning model but also mitigate the chances of inevitable loss/conflict</a:t>
            </a:r>
          </a:p>
        </p:txBody>
      </p:sp>
      <p:sp>
        <p:nvSpPr>
          <p:cNvPr id="3" name="Slide Number Placeholder 2">
            <a:extLst>
              <a:ext uri="{FF2B5EF4-FFF2-40B4-BE49-F238E27FC236}">
                <a16:creationId xmlns:a16="http://schemas.microsoft.com/office/drawing/2014/main" id="{5184ECFB-FA8E-412B-B4E6-E104337040D3}"/>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itle 3">
            <a:extLst>
              <a:ext uri="{FF2B5EF4-FFF2-40B4-BE49-F238E27FC236}">
                <a16:creationId xmlns:a16="http://schemas.microsoft.com/office/drawing/2014/main" id="{32416531-EC09-42D9-A9DA-EB5A0D328C40}"/>
              </a:ext>
            </a:extLst>
          </p:cNvPr>
          <p:cNvSpPr>
            <a:spLocks noGrp="1"/>
          </p:cNvSpPr>
          <p:nvPr>
            <p:ph type="title"/>
          </p:nvPr>
        </p:nvSpPr>
        <p:spPr>
          <a:xfrm>
            <a:off x="466344" y="960120"/>
            <a:ext cx="7781544" cy="859055"/>
          </a:xfrm>
        </p:spPr>
        <p:txBody>
          <a:bodyPr/>
          <a:lstStyle/>
          <a:p>
            <a:r>
              <a:rPr lang="en-IN" dirty="0"/>
              <a:t>Motivation:</a:t>
            </a:r>
          </a:p>
        </p:txBody>
      </p:sp>
    </p:spTree>
    <p:extLst>
      <p:ext uri="{BB962C8B-B14F-4D97-AF65-F5344CB8AC3E}">
        <p14:creationId xmlns:p14="http://schemas.microsoft.com/office/powerpoint/2010/main" val="277170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56322" y="1143000"/>
            <a:ext cx="9827545" cy="859055"/>
          </a:xfrm>
        </p:spPr>
        <p:txBody>
          <a:bodyPr>
            <a:normAutofit/>
          </a:bodyPr>
          <a:lstStyle/>
          <a:p>
            <a:r>
              <a:rPr lang="en-US" sz="5400" dirty="0"/>
              <a:t>Input Output Specifications</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6" name="Rectangle 5">
            <a:extLst>
              <a:ext uri="{FF2B5EF4-FFF2-40B4-BE49-F238E27FC236}">
                <a16:creationId xmlns:a16="http://schemas.microsoft.com/office/drawing/2014/main" id="{ABDEC0D5-BB62-468A-91D9-602ACE611F8A}"/>
              </a:ext>
            </a:extLst>
          </p:cNvPr>
          <p:cNvSpPr/>
          <p:nvPr/>
        </p:nvSpPr>
        <p:spPr>
          <a:xfrm>
            <a:off x="456322" y="2347694"/>
            <a:ext cx="3269293" cy="414994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457200" lvl="1" indent="0">
              <a:buNone/>
            </a:pPr>
            <a:endParaRPr lang="en-US" dirty="0"/>
          </a:p>
          <a:p>
            <a:pPr marL="457200" lvl="1" indent="0">
              <a:buNone/>
            </a:pPr>
            <a:r>
              <a:rPr lang="en-US" dirty="0">
                <a:solidFill>
                  <a:schemeClr val="tx1"/>
                </a:solidFill>
              </a:rPr>
              <a:t>INPUT:</a:t>
            </a:r>
          </a:p>
          <a:p>
            <a:pPr marL="457200" lvl="1" indent="0">
              <a:buNone/>
            </a:pPr>
            <a:endParaRPr lang="en-US" dirty="0"/>
          </a:p>
          <a:p>
            <a:pPr marL="742950" lvl="1" indent="-285750">
              <a:buFont typeface="Arial" panose="020B0604020202020204" pitchFamily="34" charset="0"/>
              <a:buChar char="•"/>
            </a:pPr>
            <a:r>
              <a:rPr lang="en-US" dirty="0"/>
              <a:t>Text Input for the name of person{Text} </a:t>
            </a:r>
          </a:p>
          <a:p>
            <a:pPr marL="742950" lvl="1" indent="-285750">
              <a:buFont typeface="Arial" panose="020B0604020202020204" pitchFamily="34" charset="0"/>
              <a:buChar char="•"/>
            </a:pPr>
            <a:r>
              <a:rPr lang="en-US" dirty="0">
                <a:solidFill>
                  <a:schemeClr val="bg1"/>
                </a:solidFill>
              </a:rPr>
              <a:t>Duration of feed to be analyzed{Beginning &amp; End}</a:t>
            </a:r>
          </a:p>
          <a:p>
            <a:pPr marL="742950" lvl="1" indent="-285750">
              <a:buFont typeface="Arial" panose="020B0604020202020204" pitchFamily="34" charset="0"/>
              <a:buChar char="•"/>
            </a:pPr>
            <a:r>
              <a:rPr lang="en-US" dirty="0"/>
              <a:t>Other person name against which analysis is to be done</a:t>
            </a:r>
          </a:p>
          <a:p>
            <a:pPr marL="742950" lvl="1" indent="-285750">
              <a:buFont typeface="Arial" panose="020B0604020202020204" pitchFamily="34" charset="0"/>
              <a:buChar char="•"/>
            </a:pPr>
            <a:r>
              <a:rPr lang="en-US" dirty="0">
                <a:solidFill>
                  <a:schemeClr val="bg1"/>
                </a:solidFill>
              </a:rPr>
              <a:t>Topics of debate for which analysis is to be done</a:t>
            </a:r>
          </a:p>
        </p:txBody>
      </p:sp>
      <p:sp>
        <p:nvSpPr>
          <p:cNvPr id="7" name="Rectangle 6">
            <a:extLst>
              <a:ext uri="{FF2B5EF4-FFF2-40B4-BE49-F238E27FC236}">
                <a16:creationId xmlns:a16="http://schemas.microsoft.com/office/drawing/2014/main" id="{528BAA78-5609-482E-A1B2-2B3C9FA4E51C}"/>
              </a:ext>
            </a:extLst>
          </p:cNvPr>
          <p:cNvSpPr/>
          <p:nvPr/>
        </p:nvSpPr>
        <p:spPr>
          <a:xfrm>
            <a:off x="7313047" y="2347695"/>
            <a:ext cx="3269293" cy="4149942"/>
          </a:xfrm>
          <a:prstGeom prst="rect">
            <a:avLst/>
          </a:prstGeom>
          <a:solidFill>
            <a:schemeClr val="bg2">
              <a:lumMod val="60000"/>
              <a:lumOff val="40000"/>
            </a:schemeClr>
          </a:solidFill>
        </p:spPr>
        <p:style>
          <a:lnRef idx="1">
            <a:schemeClr val="dk1"/>
          </a:lnRef>
          <a:fillRef idx="2">
            <a:schemeClr val="dk1"/>
          </a:fillRef>
          <a:effectRef idx="1">
            <a:schemeClr val="dk1"/>
          </a:effectRef>
          <a:fontRef idx="minor">
            <a:schemeClr val="dk1"/>
          </a:fontRef>
        </p:style>
        <p:txBody>
          <a:bodyPr rtlCol="0" anchor="ctr"/>
          <a:lstStyle/>
          <a:p>
            <a:pPr marL="457200" lvl="1" indent="0">
              <a:buNone/>
            </a:pPr>
            <a:endParaRPr lang="en-US" dirty="0"/>
          </a:p>
          <a:p>
            <a:pPr marL="457200" lvl="1" indent="0">
              <a:buNone/>
            </a:pPr>
            <a:r>
              <a:rPr lang="en-US" sz="2000" dirty="0">
                <a:solidFill>
                  <a:schemeClr val="tx1"/>
                </a:solidFill>
              </a:rPr>
              <a:t>OUTPUT:</a:t>
            </a:r>
          </a:p>
          <a:p>
            <a:pPr lvl="1"/>
            <a:endParaRPr lang="en-US" sz="2000" dirty="0"/>
          </a:p>
          <a:p>
            <a:pPr marL="742950" lvl="1" indent="-285750">
              <a:buFont typeface="Arial" panose="020B0604020202020204" pitchFamily="34" charset="0"/>
              <a:buChar char="•"/>
            </a:pPr>
            <a:r>
              <a:rPr lang="en-US" dirty="0"/>
              <a:t>Graphical view (Pie chart etc.) of sentiments depicting polarity of views.</a:t>
            </a:r>
          </a:p>
          <a:p>
            <a:pPr lvl="1"/>
            <a:endParaRPr lang="en-US" dirty="0"/>
          </a:p>
          <a:p>
            <a:pPr marL="742950" lvl="1" indent="-285750">
              <a:buFont typeface="Arial" panose="020B0604020202020204" pitchFamily="34" charset="0"/>
              <a:buChar char="•"/>
            </a:pPr>
            <a:r>
              <a:rPr lang="en-US" dirty="0">
                <a:solidFill>
                  <a:schemeClr val="bg1"/>
                </a:solidFill>
              </a:rPr>
              <a:t>Additionally, the demographic information can be provided with respect to the polarity.</a:t>
            </a:r>
          </a:p>
          <a:p>
            <a:pPr marL="742950" lvl="1" indent="-28575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a:lstStyle/>
          <a:p>
            <a:r>
              <a:rPr lang="en-US" sz="4000" dirty="0"/>
              <a:t>Front End Preview:</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5" name="Rectangle: Rounded Corners 4">
            <a:extLst>
              <a:ext uri="{FF2B5EF4-FFF2-40B4-BE49-F238E27FC236}">
                <a16:creationId xmlns:a16="http://schemas.microsoft.com/office/drawing/2014/main" id="{7668A0A4-F6E5-4EFC-8DF2-760025147A77}"/>
              </a:ext>
            </a:extLst>
          </p:cNvPr>
          <p:cNvSpPr/>
          <p:nvPr/>
        </p:nvSpPr>
        <p:spPr>
          <a:xfrm>
            <a:off x="325677" y="1189256"/>
            <a:ext cx="11332923" cy="54909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9DA417A6-0917-408F-9A2E-13E448605828}"/>
              </a:ext>
            </a:extLst>
          </p:cNvPr>
          <p:cNvSpPr/>
          <p:nvPr/>
        </p:nvSpPr>
        <p:spPr>
          <a:xfrm>
            <a:off x="1028127" y="1506657"/>
            <a:ext cx="2229633"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Name:</a:t>
            </a:r>
          </a:p>
        </p:txBody>
      </p:sp>
      <p:sp>
        <p:nvSpPr>
          <p:cNvPr id="9" name="Rectangle 8">
            <a:extLst>
              <a:ext uri="{FF2B5EF4-FFF2-40B4-BE49-F238E27FC236}">
                <a16:creationId xmlns:a16="http://schemas.microsoft.com/office/drawing/2014/main" id="{A58436AE-62F2-4646-A40D-20D959F301E1}"/>
              </a:ext>
            </a:extLst>
          </p:cNvPr>
          <p:cNvSpPr/>
          <p:nvPr/>
        </p:nvSpPr>
        <p:spPr>
          <a:xfrm>
            <a:off x="3821917" y="1559781"/>
            <a:ext cx="2229633"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Begin Date:</a:t>
            </a:r>
          </a:p>
        </p:txBody>
      </p:sp>
      <p:sp>
        <p:nvSpPr>
          <p:cNvPr id="11" name="Rectangle 10">
            <a:extLst>
              <a:ext uri="{FF2B5EF4-FFF2-40B4-BE49-F238E27FC236}">
                <a16:creationId xmlns:a16="http://schemas.microsoft.com/office/drawing/2014/main" id="{32BAAEE1-D4FD-4511-8295-5E8877E846FD}"/>
              </a:ext>
            </a:extLst>
          </p:cNvPr>
          <p:cNvSpPr/>
          <p:nvPr/>
        </p:nvSpPr>
        <p:spPr>
          <a:xfrm>
            <a:off x="3821917" y="2359976"/>
            <a:ext cx="2229633"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 Date:</a:t>
            </a:r>
          </a:p>
        </p:txBody>
      </p:sp>
      <p:sp>
        <p:nvSpPr>
          <p:cNvPr id="12" name="Rectangle 11">
            <a:extLst>
              <a:ext uri="{FF2B5EF4-FFF2-40B4-BE49-F238E27FC236}">
                <a16:creationId xmlns:a16="http://schemas.microsoft.com/office/drawing/2014/main" id="{3D4CA139-F394-4D2E-9A27-2826937CFA6B}"/>
              </a:ext>
            </a:extLst>
          </p:cNvPr>
          <p:cNvSpPr/>
          <p:nvPr/>
        </p:nvSpPr>
        <p:spPr>
          <a:xfrm>
            <a:off x="6943688" y="1559780"/>
            <a:ext cx="341751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Name{To Compare}:</a:t>
            </a:r>
          </a:p>
        </p:txBody>
      </p:sp>
      <p:sp>
        <p:nvSpPr>
          <p:cNvPr id="13" name="Rectangle 12">
            <a:extLst>
              <a:ext uri="{FF2B5EF4-FFF2-40B4-BE49-F238E27FC236}">
                <a16:creationId xmlns:a16="http://schemas.microsoft.com/office/drawing/2014/main" id="{9F09433A-70D0-427C-B430-9BD78C1DB72A}"/>
              </a:ext>
            </a:extLst>
          </p:cNvPr>
          <p:cNvSpPr/>
          <p:nvPr/>
        </p:nvSpPr>
        <p:spPr>
          <a:xfrm>
            <a:off x="6943688" y="2354212"/>
            <a:ext cx="2229633"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Debatable Topic:</a:t>
            </a:r>
          </a:p>
        </p:txBody>
      </p:sp>
      <p:graphicFrame>
        <p:nvGraphicFramePr>
          <p:cNvPr id="15" name="Chart 14">
            <a:extLst>
              <a:ext uri="{FF2B5EF4-FFF2-40B4-BE49-F238E27FC236}">
                <a16:creationId xmlns:a16="http://schemas.microsoft.com/office/drawing/2014/main" id="{BE151766-7D79-4FB2-96EC-095A4EF15921}"/>
              </a:ext>
            </a:extLst>
          </p:cNvPr>
          <p:cNvGraphicFramePr/>
          <p:nvPr>
            <p:extLst>
              <p:ext uri="{D42A27DB-BD31-4B8C-83A1-F6EECF244321}">
                <p14:modId xmlns:p14="http://schemas.microsoft.com/office/powerpoint/2010/main" val="601746104"/>
              </p:ext>
            </p:extLst>
          </p:nvPr>
        </p:nvGraphicFramePr>
        <p:xfrm>
          <a:off x="605905" y="3181858"/>
          <a:ext cx="3600335" cy="31332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B3F2BD03-613B-4DD8-A32A-63AF792F9910}"/>
              </a:ext>
            </a:extLst>
          </p:cNvPr>
          <p:cNvGraphicFramePr/>
          <p:nvPr>
            <p:extLst>
              <p:ext uri="{D42A27DB-BD31-4B8C-83A1-F6EECF244321}">
                <p14:modId xmlns:p14="http://schemas.microsoft.com/office/powerpoint/2010/main" val="532653131"/>
              </p:ext>
            </p:extLst>
          </p:nvPr>
        </p:nvGraphicFramePr>
        <p:xfrm>
          <a:off x="4678493" y="3212323"/>
          <a:ext cx="3417519" cy="31027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id="{609BA422-0A3C-4B64-975E-A22B4DCEA251}"/>
              </a:ext>
            </a:extLst>
          </p:cNvPr>
          <p:cNvGraphicFramePr/>
          <p:nvPr>
            <p:extLst>
              <p:ext uri="{D42A27DB-BD31-4B8C-83A1-F6EECF244321}">
                <p14:modId xmlns:p14="http://schemas.microsoft.com/office/powerpoint/2010/main" val="177830568"/>
              </p:ext>
            </p:extLst>
          </p:nvPr>
        </p:nvGraphicFramePr>
        <p:xfrm>
          <a:off x="8433738" y="3214911"/>
          <a:ext cx="2887135" cy="313321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B1F678-8AD5-43B3-ADF6-01535AE7C3C9}"/>
              </a:ext>
            </a:extLst>
          </p:cNvPr>
          <p:cNvSpPr>
            <a:spLocks noGrp="1"/>
          </p:cNvSpPr>
          <p:nvPr>
            <p:ph type="ctrTitle"/>
          </p:nvPr>
        </p:nvSpPr>
        <p:spPr>
          <a:xfrm>
            <a:off x="3112217" y="642084"/>
            <a:ext cx="7077456" cy="1243584"/>
          </a:xfrm>
        </p:spPr>
        <p:txBody>
          <a:bodyPr/>
          <a:lstStyle/>
          <a:p>
            <a:r>
              <a:rPr lang="en-US" sz="6600" dirty="0"/>
              <a:t>Project Timeline</a:t>
            </a:r>
            <a:endParaRPr lang="en-IN" dirty="0"/>
          </a:p>
        </p:txBody>
      </p:sp>
      <p:sp>
        <p:nvSpPr>
          <p:cNvPr id="7" name="Subtitle 6">
            <a:extLst>
              <a:ext uri="{FF2B5EF4-FFF2-40B4-BE49-F238E27FC236}">
                <a16:creationId xmlns:a16="http://schemas.microsoft.com/office/drawing/2014/main" id="{7B9F1F88-448F-40DE-A839-7B014ABACD78}"/>
              </a:ext>
            </a:extLst>
          </p:cNvPr>
          <p:cNvSpPr>
            <a:spLocks noGrp="1"/>
          </p:cNvSpPr>
          <p:nvPr>
            <p:ph type="subTitle" idx="1"/>
          </p:nvPr>
        </p:nvSpPr>
        <p:spPr>
          <a:xfrm>
            <a:off x="1703540" y="2455101"/>
            <a:ext cx="10158608" cy="4011335"/>
          </a:xfrm>
        </p:spPr>
        <p:txBody>
          <a:bodyPr>
            <a:normAutofit fontScale="40000" lnSpcReduction="20000"/>
          </a:bodyPr>
          <a:lstStyle/>
          <a:p>
            <a:pPr marL="285750" indent="-285750">
              <a:buFont typeface="Arial" panose="020B0604020202020204" pitchFamily="34" charset="0"/>
              <a:buChar char="•"/>
            </a:pPr>
            <a:r>
              <a:rPr lang="en-US" sz="7200" dirty="0">
                <a:latin typeface="Book Antiqua" panose="02040602050305030304" pitchFamily="18" charset="0"/>
              </a:rPr>
              <a:t>Week 1: Coding for basic sentiment analysis.</a:t>
            </a:r>
          </a:p>
          <a:p>
            <a:pPr marL="285750" indent="-285750">
              <a:buFont typeface="Arial" panose="020B0604020202020204" pitchFamily="34" charset="0"/>
              <a:buChar char="•"/>
            </a:pPr>
            <a:endParaRPr lang="en-US" sz="7200" dirty="0">
              <a:latin typeface="Book Antiqua" panose="02040602050305030304" pitchFamily="18" charset="0"/>
            </a:endParaRPr>
          </a:p>
          <a:p>
            <a:pPr marL="285750" indent="-285750">
              <a:buFont typeface="Arial" panose="020B0604020202020204" pitchFamily="34" charset="0"/>
              <a:buChar char="•"/>
            </a:pPr>
            <a:r>
              <a:rPr lang="en-US" sz="7200" dirty="0">
                <a:latin typeface="Book Antiqua" panose="02040602050305030304" pitchFamily="18" charset="0"/>
              </a:rPr>
              <a:t>Week 2: Completing majority of analysis using live feed on local machine</a:t>
            </a:r>
          </a:p>
          <a:p>
            <a:pPr marL="285750" indent="-285750">
              <a:buFont typeface="Arial" panose="020B0604020202020204" pitchFamily="34" charset="0"/>
              <a:buChar char="•"/>
            </a:pPr>
            <a:endParaRPr lang="en-US" sz="7200" dirty="0">
              <a:latin typeface="Book Antiqua" panose="02040602050305030304" pitchFamily="18" charset="0"/>
            </a:endParaRPr>
          </a:p>
          <a:p>
            <a:pPr marL="285750" indent="-285750">
              <a:buFont typeface="Arial" panose="020B0604020202020204" pitchFamily="34" charset="0"/>
              <a:buChar char="•"/>
            </a:pPr>
            <a:r>
              <a:rPr lang="en-US" sz="7200" dirty="0">
                <a:latin typeface="Book Antiqua" panose="02040602050305030304" pitchFamily="18" charset="0"/>
              </a:rPr>
              <a:t>Week 3: Adding a front end to the project</a:t>
            </a:r>
          </a:p>
          <a:p>
            <a:pPr marL="285750" indent="-285750">
              <a:buFont typeface="Arial" panose="020B0604020202020204" pitchFamily="34" charset="0"/>
              <a:buChar char="•"/>
            </a:pPr>
            <a:endParaRPr lang="en-US" sz="7200" dirty="0">
              <a:latin typeface="Book Antiqua" panose="02040602050305030304" pitchFamily="18" charset="0"/>
            </a:endParaRPr>
          </a:p>
          <a:p>
            <a:pPr marL="285750" indent="-285750">
              <a:buFont typeface="Arial" panose="020B0604020202020204" pitchFamily="34" charset="0"/>
              <a:buChar char="•"/>
            </a:pPr>
            <a:r>
              <a:rPr lang="en-US" sz="7200" dirty="0">
                <a:latin typeface="Book Antiqua" panose="02040602050305030304" pitchFamily="18" charset="0"/>
              </a:rPr>
              <a:t>Week 4: Hosting the project and final testing, documentation.</a:t>
            </a:r>
          </a:p>
          <a:p>
            <a:endParaRPr lang="en-IN" dirty="0"/>
          </a:p>
        </p:txBody>
      </p:sp>
      <p:sp>
        <p:nvSpPr>
          <p:cNvPr id="2" name="Rectangle: Folded Corner 1">
            <a:extLst>
              <a:ext uri="{FF2B5EF4-FFF2-40B4-BE49-F238E27FC236}">
                <a16:creationId xmlns:a16="http://schemas.microsoft.com/office/drawing/2014/main" id="{67C497DB-C6A0-4390-8F38-08E9D1E97B6B}"/>
              </a:ext>
            </a:extLst>
          </p:cNvPr>
          <p:cNvSpPr/>
          <p:nvPr/>
        </p:nvSpPr>
        <p:spPr>
          <a:xfrm>
            <a:off x="1588168" y="2204185"/>
            <a:ext cx="9952523" cy="4262251"/>
          </a:xfrm>
          <a:prstGeom prst="foldedCorner">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0285327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65</TotalTime>
  <Words>318</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Book Antiqua</vt:lpstr>
      <vt:lpstr>Calibri</vt:lpstr>
      <vt:lpstr>Trade Gothic LT Pro</vt:lpstr>
      <vt:lpstr>Trebuchet MS</vt:lpstr>
      <vt:lpstr>Office Theme</vt:lpstr>
      <vt:lpstr>Twitter Sentiment Analysis for Public Figure</vt:lpstr>
      <vt:lpstr>Motivation:</vt:lpstr>
      <vt:lpstr>Input Output Specifications</vt:lpstr>
      <vt:lpstr>Front End Preview:</vt:lpstr>
      <vt:lpstr>Project Timeline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for Public Figure</dc:title>
  <dc:creator>Anup Jha</dc:creator>
  <cp:lastModifiedBy>Anup Jha</cp:lastModifiedBy>
  <cp:revision>5</cp:revision>
  <dcterms:created xsi:type="dcterms:W3CDTF">2021-10-25T08:51:34Z</dcterms:created>
  <dcterms:modified xsi:type="dcterms:W3CDTF">2021-10-25T09:57:00Z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