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7"/>
  </p:notesMasterIdLst>
  <p:handoutMasterIdLst>
    <p:handoutMasterId r:id="rId48"/>
  </p:handoutMasterIdLst>
  <p:sldIdLst>
    <p:sldId id="388" r:id="rId2"/>
    <p:sldId id="609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73" r:id="rId25"/>
    <p:sldId id="666" r:id="rId26"/>
    <p:sldId id="667" r:id="rId27"/>
    <p:sldId id="668" r:id="rId28"/>
    <p:sldId id="669" r:id="rId29"/>
    <p:sldId id="670" r:id="rId30"/>
    <p:sldId id="671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688" r:id="rId4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</p14:sldIdLst>
        </p14:section>
        <p14:section name="Got to here" id="{E4969B40-C521-614E-86FE-E2A18C7998A2}">
          <p14:sldIdLst>
            <p14:sldId id="609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73"/>
            <p14:sldId id="666"/>
            <p14:sldId id="667"/>
            <p14:sldId id="668"/>
            <p14:sldId id="669"/>
            <p14:sldId id="670"/>
            <p14:sldId id="671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2" autoAdjust="0"/>
    <p:restoredTop sz="90532" autoAdjust="0"/>
  </p:normalViewPr>
  <p:slideViewPr>
    <p:cSldViewPr snapToGrid="0">
      <p:cViewPr>
        <p:scale>
          <a:sx n="80" d="100"/>
          <a:sy n="80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22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32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33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34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35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DCTCP is based on the existing Explicit Congestion Notification framework in TCP.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45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Got to here.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7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8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9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11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14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15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16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gif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jpe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 smtClean="0">
                <a:solidFill>
                  <a:schemeClr val="tx1"/>
                </a:solidFill>
              </a:rPr>
              <a:t>10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err="1" smtClean="0">
                <a:solidFill>
                  <a:schemeClr val="tx1"/>
                </a:solidFill>
              </a:rPr>
              <a:t>Transport</a:t>
            </a:r>
            <a:r>
              <a:rPr lang="hu-HU" sz="3600" b="1" dirty="0" smtClean="0">
                <a:solidFill>
                  <a:schemeClr val="tx1"/>
                </a:solidFill>
              </a:rPr>
              <a:t> </a:t>
            </a:r>
            <a:r>
              <a:rPr lang="hu-HU" sz="3600" b="1" dirty="0" err="1" smtClean="0">
                <a:solidFill>
                  <a:schemeClr val="tx1"/>
                </a:solidFill>
              </a:rPr>
              <a:t>layer</a:t>
            </a:r>
            <a:r>
              <a:rPr lang="hu-HU" sz="3600" b="1" dirty="0" smtClean="0">
                <a:solidFill>
                  <a:schemeClr val="tx1"/>
                </a:solidFill>
              </a:rPr>
              <a:t> Part </a:t>
            </a:r>
            <a:r>
              <a:rPr lang="hu-HU" sz="3600" b="1" dirty="0" smtClean="0">
                <a:solidFill>
                  <a:schemeClr val="tx1"/>
                </a:solidFill>
              </a:rPr>
              <a:t>II</a:t>
            </a:r>
            <a:endParaRPr lang="hu-HU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59717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hart" r:id="rId3" imgW="3552692" imgH="3648152" progId="MSGraph.Chart.8">
                  <p:embed followColorScheme="full"/>
                </p:oleObj>
              </mc:Choice>
              <mc:Fallback>
                <p:oleObj name="Chart" r:id="rId3" imgW="3552692" imgH="36481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7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Big Picture</a:t>
            </a:r>
            <a:r>
              <a:rPr lang="hu-HU" dirty="0" smtClean="0"/>
              <a:t> – TCP </a:t>
            </a:r>
            <a:r>
              <a:rPr lang="hu-HU" dirty="0" err="1" smtClean="0"/>
              <a:t>Tahoe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				(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TCP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30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b="1" dirty="0" smtClean="0"/>
              <a:t>Evolution of TCP</a:t>
            </a:r>
            <a:endParaRPr lang="en-US" sz="3400" b="1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2"/>
            <a:r>
              <a:rPr lang="en-US" dirty="0" smtClean="0"/>
              <a:t>3 duplicate ACKs? -&gt; retransmit (don’t wait for RTO)</a:t>
            </a:r>
          </a:p>
          <a:p>
            <a:pPr lvl="1"/>
            <a:r>
              <a:rPr lang="en-US" dirty="0" smtClean="0"/>
              <a:t>Fast recovery</a:t>
            </a:r>
          </a:p>
          <a:p>
            <a:pPr lvl="2"/>
            <a:r>
              <a:rPr lang="en-US" dirty="0" smtClean="0"/>
              <a:t>On loss: set 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(</a:t>
            </a:r>
            <a:r>
              <a:rPr lang="en-US" dirty="0" err="1" smtClean="0"/>
              <a:t>ssthresh</a:t>
            </a:r>
            <a:r>
              <a:rPr lang="en-US" dirty="0" smtClean="0"/>
              <a:t> = new </a:t>
            </a:r>
            <a:r>
              <a:rPr lang="en-US" dirty="0" err="1" smtClean="0"/>
              <a:t>cwnd</a:t>
            </a:r>
            <a:r>
              <a:rPr lang="en-US" dirty="0" smtClean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42590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7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 err="1" smtClean="0"/>
              <a:t>cwnd</a:t>
            </a:r>
            <a:r>
              <a:rPr lang="en-US" i="1" dirty="0" smtClean="0"/>
              <a:t>/2</a:t>
            </a:r>
          </a:p>
          <a:p>
            <a:pPr lvl="1"/>
            <a:r>
              <a:rPr lang="en-US" dirty="0" smtClean="0"/>
              <a:t>Also reset </a:t>
            </a:r>
            <a:r>
              <a:rPr lang="en-US" dirty="0" err="1" smtClean="0"/>
              <a:t>ssthresh</a:t>
            </a:r>
            <a:r>
              <a:rPr lang="en-US" dirty="0" smtClean="0"/>
              <a:t> to the new halved </a:t>
            </a:r>
            <a:r>
              <a:rPr lang="en-US" dirty="0" err="1" smtClean="0"/>
              <a:t>cwnd</a:t>
            </a:r>
            <a:r>
              <a:rPr lang="en-US" dirty="0" smtClean="0"/>
              <a:t> value</a:t>
            </a:r>
            <a:endParaRPr lang="en-US" dirty="0"/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</a:t>
            </a:r>
          </a:p>
          <a:p>
            <a:pPr lvl="1"/>
            <a:r>
              <a:rPr lang="en-US" dirty="0" smtClean="0"/>
              <a:t>fast retransmit (3 </a:t>
            </a:r>
            <a:r>
              <a:rPr lang="en-US" dirty="0" err="1" smtClean="0"/>
              <a:t>dupACKs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fast recovery (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/2 on loss)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Each duplicate ACK triggers a retransmission</a:t>
            </a:r>
          </a:p>
          <a:p>
            <a:pPr lvl="1"/>
            <a:r>
              <a:rPr lang="en-US" dirty="0" smtClean="0"/>
              <a:t>Problem: &gt;3 out-of-order packets causes pathological retransmissions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window 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err="1"/>
              <a:t>varients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839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TCP implementation in Linux</a:t>
            </a:r>
          </a:p>
          <a:p>
            <a:r>
              <a:rPr lang="en-US" dirty="0" smtClean="0"/>
              <a:t>Replace AIMD with cubic function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 smtClean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 smtClean="0">
                <a:sym typeface="Wingdings"/>
              </a:rPr>
              <a:t>W_max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err="1" smtClean="0">
                <a:sym typeface="Wingdings"/>
              </a:rPr>
              <a:t>cwnd</a:t>
            </a:r>
            <a:r>
              <a:rPr lang="en-US" dirty="0" smtClean="0">
                <a:sym typeface="Wingdings"/>
              </a:rPr>
              <a:t> when last packet dropped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8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Problems with TCP</a:t>
            </a:r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  <a:p>
            <a:pPr lvl="1"/>
            <a:r>
              <a:rPr lang="en-US" dirty="0" smtClean="0"/>
              <a:t>Susceptibility to denial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&lt;100KB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(ECN)</a:t>
            </a:r>
          </a:p>
        </p:txBody>
      </p:sp>
    </p:spTree>
    <p:extLst>
      <p:ext uri="{BB962C8B-B14F-4D97-AF65-F5344CB8AC3E}">
        <p14:creationId xmlns:p14="http://schemas.microsoft.com/office/powerpoint/2010/main" val="10682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 smtClean="0"/>
              <a:t>The </a:t>
            </a:r>
            <a:r>
              <a:rPr lang="hu-HU" b="1" dirty="0" err="1" smtClean="0"/>
              <a:t>network</a:t>
            </a:r>
            <a:r>
              <a:rPr lang="hu-HU" b="1" dirty="0" smtClean="0"/>
              <a:t> is </a:t>
            </a:r>
            <a:r>
              <a:rPr lang="hu-HU" b="1" dirty="0" err="1" smtClean="0"/>
              <a:t>congested</a:t>
            </a:r>
            <a:r>
              <a:rPr lang="hu-HU" b="1" dirty="0" smtClean="0"/>
              <a:t> </a:t>
            </a:r>
            <a:r>
              <a:rPr lang="hu-HU" b="1" dirty="0" err="1" smtClean="0"/>
              <a:t>if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load</a:t>
            </a:r>
            <a:r>
              <a:rPr lang="hu-HU" b="1" dirty="0" smtClean="0"/>
              <a:t> </a:t>
            </a:r>
            <a:r>
              <a:rPr lang="hu-HU" b="1" dirty="0" err="1" smtClean="0"/>
              <a:t>in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network</a:t>
            </a:r>
            <a:r>
              <a:rPr lang="hu-HU" b="1" dirty="0" smtClean="0"/>
              <a:t> </a:t>
            </a:r>
            <a:r>
              <a:rPr lang="hu-HU" b="1" dirty="0" err="1" smtClean="0"/>
              <a:t>is</a:t>
            </a:r>
            <a:r>
              <a:rPr lang="hu-HU" b="1" dirty="0" smtClean="0"/>
              <a:t> </a:t>
            </a:r>
            <a:r>
              <a:rPr lang="hu-HU" b="1" dirty="0" err="1" smtClean="0"/>
              <a:t>higher</a:t>
            </a:r>
            <a:r>
              <a:rPr lang="hu-HU" b="1" dirty="0" smtClean="0"/>
              <a:t> </a:t>
            </a:r>
            <a:r>
              <a:rPr lang="hu-HU" b="1" dirty="0" err="1" smtClean="0"/>
              <a:t>than</a:t>
            </a:r>
            <a:r>
              <a:rPr lang="hu-HU" b="1" dirty="0" smtClean="0"/>
              <a:t> </a:t>
            </a:r>
            <a:r>
              <a:rPr lang="hu-HU" b="1" dirty="0" err="1" smtClean="0"/>
              <a:t>its</a:t>
            </a:r>
            <a:r>
              <a:rPr lang="hu-HU" b="1" dirty="0" smtClean="0"/>
              <a:t> </a:t>
            </a:r>
            <a:r>
              <a:rPr lang="hu-HU" b="1" dirty="0" err="1" smtClean="0"/>
              <a:t>capacity</a:t>
            </a:r>
            <a:r>
              <a:rPr lang="hu-HU" b="1" dirty="0" smtClean="0"/>
              <a:t>.</a:t>
            </a:r>
            <a:endParaRPr lang="hu-HU" b="1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TCP connections require state</a:t>
            </a:r>
          </a:p>
          <a:p>
            <a:pPr lvl="1"/>
            <a:r>
              <a:rPr lang="en-US" dirty="0" smtClean="0"/>
              <a:t>Initial SYN allocates resources on the server</a:t>
            </a:r>
          </a:p>
          <a:p>
            <a:pPr lvl="1"/>
            <a:r>
              <a:rPr lang="en-US" dirty="0" smtClean="0"/>
              <a:t>State must persist for several minutes (RTO)</a:t>
            </a:r>
          </a:p>
          <a:p>
            <a:r>
              <a:rPr lang="en-US" dirty="0" smtClean="0"/>
              <a:t>SYN flood: send enough SYNs to a server to allocate all memory/meltdown the kernel</a:t>
            </a:r>
          </a:p>
          <a:p>
            <a:r>
              <a:rPr lang="en-US" dirty="0" smtClean="0"/>
              <a:t>Solution: SYN cookies</a:t>
            </a:r>
          </a:p>
          <a:p>
            <a:pPr lvl="1"/>
            <a:r>
              <a:rPr lang="en-US" dirty="0" smtClean="0"/>
              <a:t>Idea: don’t store initial state on the server</a:t>
            </a:r>
          </a:p>
          <a:p>
            <a:pPr lvl="1"/>
            <a:r>
              <a:rPr lang="en-US" dirty="0" smtClean="0"/>
              <a:t>Securely insert state into the SYN/ACK packet (sequence number field)</a:t>
            </a:r>
          </a:p>
          <a:p>
            <a:pPr lvl="1"/>
            <a:r>
              <a:rPr lang="en-US" dirty="0" smtClean="0"/>
              <a:t>Client will reflect the state back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21462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</a:t>
            </a:r>
            <a:r>
              <a:rPr lang="en-US" altLang="hu-HU" dirty="0" smtClean="0"/>
              <a:t>congestion</a:t>
            </a:r>
            <a:endParaRPr lang="hu-HU" altLang="hu-HU" dirty="0" smtClean="0"/>
          </a:p>
          <a:p>
            <a:pPr lvl="1"/>
            <a:r>
              <a:rPr lang="hu-HU" altLang="hu-HU" dirty="0" err="1" smtClean="0"/>
              <a:t>E.g</a:t>
            </a:r>
            <a:r>
              <a:rPr lang="hu-HU" altLang="hu-HU" dirty="0" smtClean="0"/>
              <a:t>. </a:t>
            </a:r>
            <a:r>
              <a:rPr lang="hu-HU" altLang="hu-HU" dirty="0" err="1" smtClean="0"/>
              <a:t>by</a:t>
            </a:r>
            <a:r>
              <a:rPr lang="hu-HU" altLang="hu-HU" dirty="0" smtClean="0"/>
              <a:t> ECN IP </a:t>
            </a:r>
            <a:r>
              <a:rPr lang="hu-HU" altLang="hu-HU" dirty="0" err="1" smtClean="0"/>
              <a:t>field</a:t>
            </a:r>
            <a:r>
              <a:rPr lang="hu-HU" altLang="hu-HU" dirty="0"/>
              <a:t> </a:t>
            </a:r>
            <a:r>
              <a:rPr lang="hu-HU" altLang="hu-HU" dirty="0" err="1" smtClean="0"/>
              <a:t>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dropping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packets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with</a:t>
            </a:r>
            <a:r>
              <a:rPr lang="hu-HU" altLang="hu-HU" dirty="0" smtClean="0"/>
              <a:t> a </a:t>
            </a:r>
            <a:r>
              <a:rPr lang="hu-HU" altLang="hu-HU" dirty="0" err="1" smtClean="0"/>
              <a:t>given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21995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 smtClean="0"/>
              <a:t>For </a:t>
            </a:r>
            <a:r>
              <a:rPr lang="en-US" altLang="hu-HU" dirty="0"/>
              <a:t>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</a:t>
            </a:r>
            <a:r>
              <a:rPr lang="en-US" altLang="hu-HU" dirty="0" smtClean="0"/>
              <a:t>packet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drop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set-up</a:t>
            </a:r>
            <a:r>
              <a:rPr lang="hu-HU" altLang="hu-HU" dirty="0" smtClean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</a:t>
            </a:r>
            <a:r>
              <a:rPr lang="en-US" altLang="hu-HU" dirty="0" smtClean="0"/>
              <a:t>packet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drop</a:t>
            </a:r>
            <a:r>
              <a:rPr lang="hu-HU" altLang="hu-HU" dirty="0" smtClean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5854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Center TCP: DCTCP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Generality of Partition/Aggregate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foundation for many large-scale web applications</a:t>
            </a:r>
            <a:r>
              <a:rPr lang="en-US" sz="3200" dirty="0" smtClean="0"/>
              <a:t>.</a:t>
            </a:r>
          </a:p>
          <a:p>
            <a:pPr lvl="1"/>
            <a:r>
              <a:rPr lang="en-US" dirty="0" smtClean="0"/>
              <a:t>Web search, Social network composition, Ad selection, etc.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b="1" dirty="0" err="1" smtClean="0">
                <a:solidFill>
                  <a:srgbClr val="0000CC"/>
                </a:solidFill>
              </a:rPr>
              <a:t>Facebook</a:t>
            </a:r>
            <a:endParaRPr lang="en-US" b="1" dirty="0" smtClean="0">
              <a:solidFill>
                <a:srgbClr val="0000CC"/>
              </a:solidFill>
            </a:endParaRPr>
          </a:p>
          <a:p>
            <a:endParaRPr lang="en-US" sz="105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 smtClean="0"/>
              <a:t>Partition/Aggregate ~ </a:t>
            </a:r>
            <a:r>
              <a:rPr lang="en-US" b="1" dirty="0" err="1" smtClean="0"/>
              <a:t>Multiget</a:t>
            </a:r>
            <a:endParaRPr lang="en-US" b="1" dirty="0" smtClean="0"/>
          </a:p>
          <a:p>
            <a:pPr lvl="1"/>
            <a:r>
              <a:rPr lang="en-US" sz="2000" dirty="0" smtClean="0"/>
              <a:t>Aggregators: </a:t>
            </a:r>
            <a:r>
              <a:rPr lang="en-US" sz="2000" b="1" dirty="0" smtClean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 smtClean="0"/>
              <a:t>Workers: </a:t>
            </a:r>
            <a:r>
              <a:rPr lang="en-US" sz="2000" b="1" dirty="0" err="1" smtClean="0">
                <a:solidFill>
                  <a:srgbClr val="FF0000"/>
                </a:solidFill>
              </a:rPr>
              <a:t>Memcached</a:t>
            </a:r>
            <a:r>
              <a:rPr lang="en-US" sz="2000" b="1" dirty="0" smtClean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Memcached</a:t>
              </a:r>
              <a:r>
                <a:rPr lang="en-US" b="1" dirty="0" smtClean="0">
                  <a:solidFill>
                    <a:srgbClr val="FF0000"/>
                  </a:solidFill>
                </a:rPr>
                <a:t> Servers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Internet</a:t>
                </a:r>
                <a:endParaRPr lang="en-US" b="1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Servers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 smtClean="0">
                    <a:solidFill>
                      <a:srgbClr val="0000CC"/>
                    </a:solidFill>
                  </a:rPr>
                  <a:t> Protocol</a:t>
                </a:r>
                <a:endParaRPr lang="en-US" sz="1600" b="1" dirty="0">
                  <a:solidFill>
                    <a:srgbClr val="0000CC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1851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 smtClean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C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D</a:t>
            </a:r>
            <a:r>
              <a:rPr lang="en-US" sz="2400" b="1" dirty="0" smtClean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7039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Incast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Queue Buildup</a:t>
            </a:r>
          </a:p>
          <a:p>
            <a:endParaRPr lang="en-US" sz="3200" dirty="0" smtClean="0"/>
          </a:p>
          <a:p>
            <a:r>
              <a:rPr lang="en-US" sz="3200" dirty="0" smtClean="0"/>
              <a:t>Buffer Pressure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206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1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2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3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Worker 4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Aggregator</a:t>
            </a:r>
            <a:endParaRPr lang="en-US" sz="20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 smtClean="0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 smtClean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 smtClean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67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Queue Buildup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40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Data Center Transport Requirements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 smtClean="0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 smtClean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 smtClean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 smtClean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smtClean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 smtClean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846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DCTCP</a:t>
            </a:r>
            <a:r>
              <a:rPr lang="en-US" dirty="0" smtClean="0"/>
              <a:t>: The TCP/ECN Control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Sender 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Receiver</a:t>
            </a:r>
            <a:endParaRPr lang="en-US" b="1" dirty="0"/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ECN = Explicit Congestion Notification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9198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 smtClean="0"/>
              <a:t>DCTCP: </a:t>
            </a:r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React in proportion to the </a:t>
            </a:r>
            <a:r>
              <a:rPr lang="en-US" sz="2400" b="1" dirty="0" smtClean="0">
                <a:solidFill>
                  <a:srgbClr val="FF0000"/>
                </a:solidFill>
              </a:rPr>
              <a:t>extent</a:t>
            </a:r>
            <a:r>
              <a:rPr lang="en-US" sz="2400" dirty="0" smtClean="0"/>
              <a:t> of congestion, not its </a:t>
            </a:r>
            <a:r>
              <a:rPr lang="en-US" sz="2400" b="1" dirty="0" smtClean="0">
                <a:solidFill>
                  <a:srgbClr val="FF0000"/>
                </a:solidFill>
              </a:rPr>
              <a:t>presence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 smtClean="0"/>
              <a:t>Reduces </a:t>
            </a:r>
            <a:r>
              <a:rPr lang="en-US" sz="2000" b="1" dirty="0" smtClean="0">
                <a:solidFill>
                  <a:srgbClr val="FF0000"/>
                </a:solidFill>
              </a:rPr>
              <a:t>variance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in sending rates, lowering queuing requirements.</a:t>
            </a:r>
          </a:p>
          <a:p>
            <a:pPr lvl="1"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pPr lvl="1"/>
            <a:endParaRPr lang="en-US" sz="2000" dirty="0" smtClean="0">
              <a:solidFill>
                <a:srgbClr val="0000CC"/>
              </a:solidFill>
            </a:endParaRPr>
          </a:p>
          <a:p>
            <a:pPr lvl="1"/>
            <a:endParaRPr lang="en-US" sz="2000" dirty="0" smtClean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Mark based on </a:t>
            </a:r>
            <a:r>
              <a:rPr lang="en-US" sz="2400" b="1" dirty="0" smtClean="0">
                <a:solidFill>
                  <a:srgbClr val="FF0000"/>
                </a:solidFill>
              </a:rPr>
              <a:t>instantaneous</a:t>
            </a:r>
            <a:r>
              <a:rPr lang="en-US" sz="2400" dirty="0" smtClean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 smtClean="0"/>
              <a:t>Fast feedback to better deal with bursts.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/>
                <a:gridCol w="2690395"/>
                <a:gridCol w="2822992"/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17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</a:t>
            </a:r>
            <a:r>
              <a:rPr lang="en-US" sz="2400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</a:rPr>
              <a:t>ueue Length &gt; K.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 smtClean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 smtClean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 smtClean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 smtClean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 smtClean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In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each </a:t>
            </a:r>
            <a:r>
              <a:rPr lang="en-US" sz="24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RTT:</a:t>
            </a:r>
            <a:endParaRPr lang="en-US" sz="2400" b="1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 smtClean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000" b="1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04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Recall: TCP is ACK clocked</a:t>
            </a:r>
          </a:p>
          <a:p>
            <a:pPr lvl="1"/>
            <a:r>
              <a:rPr lang="en-US" dirty="0" smtClean="0"/>
              <a:t>Congestion = delay = long wait between ACKs</a:t>
            </a:r>
          </a:p>
          <a:p>
            <a:pPr lvl="1"/>
            <a:r>
              <a:rPr lang="en-US" dirty="0" smtClean="0"/>
              <a:t>No congestion = low delay = ACKs arrive quickly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 smtClean="0"/>
              <a:t>Upon receipt of ACK: increase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was delivered, perhaps we can send faster</a:t>
            </a:r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growth is proportional to RTT</a:t>
            </a:r>
            <a:endParaRPr lang="en-US" i="1" dirty="0" smtClean="0"/>
          </a:p>
          <a:p>
            <a:pPr lvl="1"/>
            <a:r>
              <a:rPr lang="en-US" dirty="0" smtClean="0"/>
              <a:t>On loss: decrease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is being lost, there must be congestion</a:t>
            </a:r>
          </a:p>
          <a:p>
            <a:r>
              <a:rPr lang="en-US" dirty="0" smtClean="0"/>
              <a:t>Question: increase/decrease functions to use?</a:t>
            </a:r>
            <a:r>
              <a:rPr lang="hu-HU" smtClean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Goal: reach knee quickly</a:t>
            </a:r>
          </a:p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79109" y="4134286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 smtClean="0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Knee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Cliff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Additive Increase Multiplicative Decrease (AIMD) mode</a:t>
            </a: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72677</TotalTime>
  <Words>2320</Words>
  <Application>Microsoft Office PowerPoint</Application>
  <PresentationFormat>Diavetítés a képernyőre (4:3 oldalarány)</PresentationFormat>
  <Paragraphs>552</Paragraphs>
  <Slides>45</Slides>
  <Notes>19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7" baseType="lpstr">
      <vt:lpstr>Median</vt:lpstr>
      <vt:lpstr>Chart</vt:lpstr>
      <vt:lpstr>Computer Networks</vt:lpstr>
      <vt:lpstr>Transport Layer</vt:lpstr>
      <vt:lpstr>TCP Congestion Control</vt:lpstr>
      <vt:lpstr>Two Basic Components</vt:lpstr>
      <vt:lpstr>Rate Adjustment</vt:lpstr>
      <vt:lpstr>Implementing Congestion Control</vt:lpstr>
      <vt:lpstr>Slow Start</vt:lpstr>
      <vt:lpstr>Slow Start Example</vt:lpstr>
      <vt:lpstr>Congestion Avoidance</vt:lpstr>
      <vt:lpstr>Congestion Avoidance Example</vt:lpstr>
      <vt:lpstr>The Big Picture – TCP Tahoe       (the original TCP)</vt:lpstr>
      <vt:lpstr>Outline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Goals</vt:lpstr>
      <vt:lpstr>Compound TCP Implementation</vt:lpstr>
      <vt:lpstr>Compound TCP Example</vt:lpstr>
      <vt:lpstr>TCP CUBIC Implementation</vt:lpstr>
      <vt:lpstr>TCP CUBIC Implementation</vt:lpstr>
      <vt:lpstr>TCP CUBIC Example</vt:lpstr>
      <vt:lpstr>Outline</vt:lpstr>
      <vt:lpstr>Issues with TCP</vt:lpstr>
      <vt:lpstr>Small Flows</vt:lpstr>
      <vt:lpstr>Wireless Networks</vt:lpstr>
      <vt:lpstr>Denial of Service</vt:lpstr>
      <vt:lpstr>PowerPoint bemutató</vt:lpstr>
      <vt:lpstr>Typical Internet Queuing</vt:lpstr>
      <vt:lpstr>RED Algorithm</vt:lpstr>
      <vt:lpstr>RED Operation</vt:lpstr>
      <vt:lpstr>RED Algorithm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1051</cp:revision>
  <cp:lastPrinted>2012-08-22T04:00:45Z</cp:lastPrinted>
  <dcterms:created xsi:type="dcterms:W3CDTF">2012-01-03T02:22:46Z</dcterms:created>
  <dcterms:modified xsi:type="dcterms:W3CDTF">2017-11-28T11:53:14Z</dcterms:modified>
</cp:coreProperties>
</file>