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6"/>
  </p:notesMasterIdLst>
  <p:handoutMasterIdLst>
    <p:handoutMasterId r:id="rId87"/>
  </p:handoutMasterIdLst>
  <p:sldIdLst>
    <p:sldId id="388" r:id="rId2"/>
    <p:sldId id="609" r:id="rId3"/>
    <p:sldId id="700" r:id="rId4"/>
    <p:sldId id="701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73" r:id="rId27"/>
    <p:sldId id="666" r:id="rId28"/>
    <p:sldId id="667" r:id="rId29"/>
    <p:sldId id="668" r:id="rId30"/>
    <p:sldId id="669" r:id="rId31"/>
    <p:sldId id="670" r:id="rId32"/>
    <p:sldId id="671" r:id="rId33"/>
    <p:sldId id="699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681" r:id="rId42"/>
    <p:sldId id="682" r:id="rId43"/>
    <p:sldId id="683" r:id="rId44"/>
    <p:sldId id="684" r:id="rId45"/>
    <p:sldId id="685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5" r:id="rId56"/>
    <p:sldId id="696" r:id="rId57"/>
    <p:sldId id="697" r:id="rId58"/>
    <p:sldId id="698" r:id="rId59"/>
    <p:sldId id="702" r:id="rId60"/>
    <p:sldId id="703" r:id="rId61"/>
    <p:sldId id="704" r:id="rId62"/>
    <p:sldId id="705" r:id="rId63"/>
    <p:sldId id="706" r:id="rId64"/>
    <p:sldId id="707" r:id="rId65"/>
    <p:sldId id="708" r:id="rId66"/>
    <p:sldId id="709" r:id="rId67"/>
    <p:sldId id="710" r:id="rId68"/>
    <p:sldId id="711" r:id="rId69"/>
    <p:sldId id="712" r:id="rId70"/>
    <p:sldId id="713" r:id="rId71"/>
    <p:sldId id="714" r:id="rId72"/>
    <p:sldId id="715" r:id="rId73"/>
    <p:sldId id="716" r:id="rId74"/>
    <p:sldId id="717" r:id="rId75"/>
    <p:sldId id="718" r:id="rId76"/>
    <p:sldId id="719" r:id="rId77"/>
    <p:sldId id="720" r:id="rId78"/>
    <p:sldId id="721" r:id="rId79"/>
    <p:sldId id="722" r:id="rId80"/>
    <p:sldId id="723" r:id="rId81"/>
    <p:sldId id="724" r:id="rId82"/>
    <p:sldId id="725" r:id="rId83"/>
    <p:sldId id="726" r:id="rId84"/>
    <p:sldId id="727" r:id="rId8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</p14:sldIdLst>
        </p14:section>
        <p14:section name="Got to here" id="{E4969B40-C521-614E-86FE-E2A18C7998A2}">
          <p14:sldIdLst>
            <p14:sldId id="609"/>
            <p14:sldId id="700"/>
            <p14:sldId id="701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73"/>
            <p14:sldId id="666"/>
            <p14:sldId id="667"/>
            <p14:sldId id="668"/>
            <p14:sldId id="669"/>
            <p14:sldId id="670"/>
            <p14:sldId id="671"/>
            <p14:sldId id="699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2" autoAdjust="0"/>
    <p:restoredTop sz="90532" autoAdjust="0"/>
  </p:normalViewPr>
  <p:slideViewPr>
    <p:cSldViewPr snapToGrid="0">
      <p:cViewPr>
        <p:scale>
          <a:sx n="80" d="100"/>
          <a:sy n="80" d="100"/>
        </p:scale>
        <p:origin x="-6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27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D9EDE9D-278A-4F57-9CA4-E44B434CAA2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A677CD-2065-4E37-9405-D4553014803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9F3C176-E1E1-4E66-BE5A-23C1F3040F7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E400A3E2-4731-497A-B47C-9E37C8782352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C8AA859-4284-4645-BFCE-E3E1AD686DF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CC676C3-3258-4C5C-9E88-F970E99A6BC3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E993930-8577-4D9B-A4E9-6CF97ED94C6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5D0F08-F0BE-453B-A3EE-E6AD955133C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8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Got to here.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671C1910-DF04-47FA-B322-192341D984C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5EC59C5-C598-4003-8D34-1012510E746E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B6EA4132-4010-46EF-8D0C-CCA69FCBB571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14C5B9B-EA6B-4C93-8772-49C8BA190C7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B497845-B418-48D9-9FD6-78EC3A830110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78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3CA07673-2B5C-4075-87D9-C50F430313DB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80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B84F065-9E29-4F99-9A53-188B088234D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81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5272CA2-C3A2-46DB-A8D3-7F856AC0F3F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82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9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10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11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13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16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17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18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E06F42-2A61-4AB4-BE20-E8F871248893}" type="datetime1">
              <a:rPr lang="en-US">
                <a:solidFill>
                  <a:srgbClr val="000000"/>
                </a:solidFill>
              </a:rPr>
              <a:pPr/>
              <a:t>12/14/2016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2-</a:t>
            </a:r>
            <a:fld id="{FDC8A246-606F-4C28-877C-C35335FE96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 smtClean="0">
                <a:solidFill>
                  <a:schemeClr val="tx1"/>
                </a:solidFill>
              </a:rPr>
              <a:t>11-12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err="1" smtClean="0">
                <a:solidFill>
                  <a:schemeClr val="tx1"/>
                </a:solidFill>
              </a:rPr>
              <a:t>Transport</a:t>
            </a:r>
            <a:r>
              <a:rPr lang="hu-HU" sz="3600" b="1" dirty="0" smtClean="0">
                <a:solidFill>
                  <a:schemeClr val="tx1"/>
                </a:solidFill>
              </a:rPr>
              <a:t> </a:t>
            </a:r>
            <a:r>
              <a:rPr lang="hu-HU" sz="3600" b="1" dirty="0" err="1" smtClean="0">
                <a:solidFill>
                  <a:schemeClr val="tx1"/>
                </a:solidFill>
              </a:rPr>
              <a:t>layer</a:t>
            </a:r>
            <a:r>
              <a:rPr lang="hu-HU" sz="3600" b="1" dirty="0" smtClean="0">
                <a:solidFill>
                  <a:schemeClr val="tx1"/>
                </a:solidFill>
              </a:rPr>
              <a:t> Part II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</a:t>
            </a:r>
            <a:r>
              <a:rPr lang="hu-HU" sz="3600" b="1" dirty="0" smtClean="0">
                <a:solidFill>
                  <a:schemeClr val="tx1"/>
                </a:solidFill>
              </a:rPr>
              <a:t>		DNS, HTTP</a:t>
            </a:r>
          </a:p>
        </p:txBody>
      </p:sp>
      <p:sp>
        <p:nvSpPr>
          <p:cNvPr id="6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Additive Increase Multiplicative Decrease (AIMD) mode</a:t>
            </a: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59717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hart" r:id="rId3" imgW="3552692" imgH="3648152" progId="MSGraph.Chart.8">
                  <p:embed followColorScheme="full"/>
                </p:oleObj>
              </mc:Choice>
              <mc:Fallback>
                <p:oleObj name="Chart" r:id="rId3" imgW="3552692" imgH="36481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7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Big Picture</a:t>
            </a:r>
            <a:r>
              <a:rPr lang="hu-HU" dirty="0" smtClean="0"/>
              <a:t> – TCP </a:t>
            </a:r>
            <a:r>
              <a:rPr lang="hu-HU" dirty="0" err="1" smtClean="0"/>
              <a:t>Tahoe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				(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TCP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30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b="1" dirty="0" smtClean="0"/>
              <a:t>Evolution of TCP</a:t>
            </a:r>
            <a:endParaRPr lang="en-US" sz="3400" b="1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2"/>
            <a:r>
              <a:rPr lang="en-US" dirty="0" smtClean="0"/>
              <a:t>3 duplicate ACKs? -&gt; retransmit (don’t wait for RTO)</a:t>
            </a:r>
          </a:p>
          <a:p>
            <a:pPr lvl="1"/>
            <a:r>
              <a:rPr lang="en-US" dirty="0" smtClean="0"/>
              <a:t>Fast recovery</a:t>
            </a:r>
          </a:p>
          <a:p>
            <a:pPr lvl="2"/>
            <a:r>
              <a:rPr lang="en-US" dirty="0" smtClean="0"/>
              <a:t>On loss: set 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(</a:t>
            </a:r>
            <a:r>
              <a:rPr lang="en-US" dirty="0" err="1" smtClean="0"/>
              <a:t>ssthresh</a:t>
            </a:r>
            <a:r>
              <a:rPr lang="en-US" dirty="0" smtClean="0"/>
              <a:t> = new </a:t>
            </a:r>
            <a:r>
              <a:rPr lang="en-US" dirty="0" err="1" smtClean="0"/>
              <a:t>cwnd</a:t>
            </a:r>
            <a:r>
              <a:rPr lang="en-US" dirty="0" smtClean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42590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7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 err="1" smtClean="0"/>
              <a:t>cwnd</a:t>
            </a:r>
            <a:r>
              <a:rPr lang="en-US" i="1" dirty="0" smtClean="0"/>
              <a:t>/2</a:t>
            </a:r>
          </a:p>
          <a:p>
            <a:pPr lvl="1"/>
            <a:r>
              <a:rPr lang="en-US" dirty="0" smtClean="0"/>
              <a:t>Also reset </a:t>
            </a:r>
            <a:r>
              <a:rPr lang="en-US" dirty="0" err="1" smtClean="0"/>
              <a:t>ssthresh</a:t>
            </a:r>
            <a:r>
              <a:rPr lang="en-US" dirty="0" smtClean="0"/>
              <a:t> to the new halved </a:t>
            </a:r>
            <a:r>
              <a:rPr lang="en-US" dirty="0" err="1" smtClean="0"/>
              <a:t>cwnd</a:t>
            </a:r>
            <a:r>
              <a:rPr lang="en-US" dirty="0" smtClean="0"/>
              <a:t> value</a:t>
            </a:r>
            <a:endParaRPr lang="en-US" dirty="0"/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</a:t>
            </a:r>
          </a:p>
          <a:p>
            <a:pPr lvl="1"/>
            <a:r>
              <a:rPr lang="en-US" dirty="0" smtClean="0"/>
              <a:t>fast retransmit (3 </a:t>
            </a:r>
            <a:r>
              <a:rPr lang="en-US" dirty="0" err="1" smtClean="0"/>
              <a:t>dupACKs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fast recovery (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on loss)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Each duplicate ACK triggers a retransmission</a:t>
            </a:r>
          </a:p>
          <a:p>
            <a:pPr lvl="1"/>
            <a:r>
              <a:rPr lang="en-US" dirty="0" smtClean="0"/>
              <a:t>Problem: &gt;3 out-of-order packets causes pathological retransmissions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window 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err="1"/>
              <a:t>varients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839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8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Problems with TCP</a:t>
            </a:r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  <a:p>
            <a:pPr lvl="1"/>
            <a:r>
              <a:rPr lang="en-US" dirty="0" smtClean="0"/>
              <a:t>Susceptibility to denial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Load on the network is higher than capacity</a:t>
            </a:r>
          </a:p>
          <a:p>
            <a:pPr lvl="1"/>
            <a:r>
              <a:rPr lang="en-US" dirty="0" smtClean="0"/>
              <a:t>Capacity is not uniform across networks</a:t>
            </a:r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en-US" dirty="0" smtClean="0"/>
              <a:t>There are multiple flows competing for bandwidth</a:t>
            </a:r>
          </a:p>
          <a:p>
            <a:pPr lvl="2"/>
            <a:r>
              <a:rPr lang="en-US" dirty="0" smtClean="0"/>
              <a:t>Residential cable modem vs. corporate datacenter</a:t>
            </a:r>
          </a:p>
          <a:p>
            <a:pPr lvl="1"/>
            <a:r>
              <a:rPr lang="en-US" dirty="0" smtClean="0"/>
              <a:t>Load is not uniform over time</a:t>
            </a:r>
          </a:p>
          <a:p>
            <a:pPr lvl="2"/>
            <a:r>
              <a:rPr lang="en-US" dirty="0" smtClean="0"/>
              <a:t>10pm, Sunday night = </a:t>
            </a:r>
            <a:r>
              <a:rPr lang="en-US" dirty="0" err="1" smtClean="0"/>
              <a:t>Bittorrent</a:t>
            </a:r>
            <a:r>
              <a:rPr lang="en-US" dirty="0" smtClean="0"/>
              <a:t> Game of Thrones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47" y="336426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94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&lt;100KB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(ECN)</a:t>
            </a:r>
          </a:p>
        </p:txBody>
      </p:sp>
    </p:spTree>
    <p:extLst>
      <p:ext uri="{BB962C8B-B14F-4D97-AF65-F5344CB8AC3E}">
        <p14:creationId xmlns:p14="http://schemas.microsoft.com/office/powerpoint/2010/main" val="10682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TCP connections require state</a:t>
            </a:r>
          </a:p>
          <a:p>
            <a:pPr lvl="1"/>
            <a:r>
              <a:rPr lang="en-US" dirty="0" smtClean="0"/>
              <a:t>Initial SYN allocates resources on the server</a:t>
            </a:r>
          </a:p>
          <a:p>
            <a:pPr lvl="1"/>
            <a:r>
              <a:rPr lang="en-US" dirty="0" smtClean="0"/>
              <a:t>State must persist for several minutes (RTO)</a:t>
            </a:r>
          </a:p>
          <a:p>
            <a:r>
              <a:rPr lang="en-US" dirty="0" smtClean="0"/>
              <a:t>SYN flood: send enough SYNs to a server to allocate all memory/meltdown the kernel</a:t>
            </a:r>
          </a:p>
          <a:p>
            <a:r>
              <a:rPr lang="en-US" dirty="0" smtClean="0"/>
              <a:t>Solution: SYN cookies</a:t>
            </a:r>
          </a:p>
          <a:p>
            <a:pPr lvl="1"/>
            <a:r>
              <a:rPr lang="en-US" dirty="0" smtClean="0"/>
              <a:t>Idea: don’t store initial state on the server</a:t>
            </a:r>
          </a:p>
          <a:p>
            <a:pPr lvl="1"/>
            <a:r>
              <a:rPr lang="en-US" dirty="0" smtClean="0"/>
              <a:t>Securely insert state into the SYN/ACK packet (sequence number field)</a:t>
            </a:r>
          </a:p>
          <a:p>
            <a:pPr lvl="1"/>
            <a:r>
              <a:rPr lang="en-US" dirty="0" smtClean="0"/>
              <a:t>Client will reflect the state back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DNS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042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8 (The Carbon-based nodes)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someone, you need to ask for their phone number</a:t>
            </a:r>
          </a:p>
          <a:p>
            <a:pPr lvl="2"/>
            <a:r>
              <a:rPr lang="en-US" dirty="0" smtClean="0"/>
              <a:t>You can’t just dial “P R O F  G I L L ”</a:t>
            </a:r>
          </a:p>
          <a:p>
            <a:pPr lvl="1"/>
            <a:r>
              <a:rPr lang="en-US" dirty="0" smtClean="0"/>
              <a:t>Mail someone, you need to get their address first</a:t>
            </a:r>
          </a:p>
          <a:p>
            <a:r>
              <a:rPr lang="en-US" dirty="0" smtClean="0"/>
              <a:t>What about the Internet?</a:t>
            </a:r>
          </a:p>
          <a:p>
            <a:pPr lvl="1"/>
            <a:r>
              <a:rPr lang="en-US" dirty="0" smtClean="0"/>
              <a:t>If you need to reach Google, you need their IP</a:t>
            </a:r>
          </a:p>
          <a:p>
            <a:pPr lvl="1"/>
            <a:r>
              <a:rPr lang="en-US" dirty="0" smtClean="0"/>
              <a:t>Does anyone know Google’s IP?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People can’t remember IP addresses</a:t>
            </a:r>
          </a:p>
          <a:p>
            <a:pPr lvl="1"/>
            <a:r>
              <a:rPr lang="en-US" dirty="0" smtClean="0"/>
              <a:t>Need human readable names that map to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and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Addresses, e.g. 129.10.117.100</a:t>
            </a:r>
          </a:p>
          <a:p>
            <a:pPr lvl="1"/>
            <a:r>
              <a:rPr lang="en-US" dirty="0" smtClean="0"/>
              <a:t>Computer usable labels for machines</a:t>
            </a:r>
          </a:p>
          <a:p>
            <a:pPr lvl="1"/>
            <a:r>
              <a:rPr lang="en-US" dirty="0" smtClean="0"/>
              <a:t>Conform to structure of the network</a:t>
            </a:r>
          </a:p>
          <a:p>
            <a:r>
              <a:rPr lang="en-US" dirty="0" smtClean="0"/>
              <a:t>Names, e.g. </a:t>
            </a:r>
            <a:r>
              <a:rPr lang="en-US" dirty="0" smtClean="0">
                <a:hlinkClick r:id="rId2"/>
              </a:rPr>
              <a:t>www.northeastern.edu</a:t>
            </a:r>
            <a:endParaRPr lang="en-US" dirty="0" smtClean="0"/>
          </a:p>
          <a:p>
            <a:pPr lvl="1"/>
            <a:r>
              <a:rPr lang="en-US" dirty="0" smtClean="0"/>
              <a:t>Human usable labels for machines</a:t>
            </a:r>
          </a:p>
          <a:p>
            <a:pPr lvl="1"/>
            <a:r>
              <a:rPr lang="en-US" dirty="0" smtClean="0"/>
              <a:t>Conform to organizational structure</a:t>
            </a:r>
          </a:p>
          <a:p>
            <a:r>
              <a:rPr lang="en-US" dirty="0" smtClean="0"/>
              <a:t>How do you map from one to the other?</a:t>
            </a:r>
          </a:p>
          <a:p>
            <a:pPr lvl="1"/>
            <a:r>
              <a:rPr lang="en-US" dirty="0" smtClean="0"/>
              <a:t>Domain Name System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DNS, all mappings were in </a:t>
            </a:r>
            <a:r>
              <a:rPr lang="en-US" i="1" dirty="0" smtClean="0"/>
              <a:t>hosts.txt</a:t>
            </a:r>
          </a:p>
          <a:p>
            <a:pPr lvl="1"/>
            <a:r>
              <a:rPr lang="en-US" i="1" dirty="0" smtClean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/hosts </a:t>
            </a:r>
            <a:r>
              <a:rPr lang="en-US" dirty="0" smtClean="0"/>
              <a:t>on Linux</a:t>
            </a:r>
          </a:p>
          <a:p>
            <a:pPr lvl="1"/>
            <a:r>
              <a:rPr lang="en-US" i="1" dirty="0"/>
              <a:t>C:\</a:t>
            </a:r>
            <a:r>
              <a:rPr lang="en-US" i="1" dirty="0" smtClean="0"/>
              <a:t>Windows\System32\drivers\etc\hosts </a:t>
            </a:r>
            <a:r>
              <a:rPr lang="en-US" dirty="0" smtClean="0"/>
              <a:t>on Windows</a:t>
            </a:r>
          </a:p>
          <a:p>
            <a:r>
              <a:rPr lang="en-US" dirty="0" smtClean="0"/>
              <a:t>Centralized, manual system</a:t>
            </a:r>
          </a:p>
          <a:p>
            <a:pPr lvl="1"/>
            <a:r>
              <a:rPr lang="en-US" dirty="0" smtClean="0"/>
              <a:t>Changes were submitted to SRI via email</a:t>
            </a:r>
          </a:p>
          <a:p>
            <a:pPr lvl="1"/>
            <a:r>
              <a:rPr lang="en-US" dirty="0" smtClean="0"/>
              <a:t>Machines periodically FTP new copies of </a:t>
            </a:r>
            <a:r>
              <a:rPr lang="en-US" i="1" dirty="0" smtClean="0"/>
              <a:t>hosts.txt</a:t>
            </a:r>
          </a:p>
          <a:p>
            <a:pPr lvl="1"/>
            <a:r>
              <a:rPr lang="en-US" dirty="0" smtClean="0"/>
              <a:t>Administrators could pick names at their discretion</a:t>
            </a:r>
          </a:p>
          <a:p>
            <a:pPr lvl="1"/>
            <a:r>
              <a:rPr lang="en-US" dirty="0" smtClean="0"/>
              <a:t>Any name was allowed</a:t>
            </a:r>
          </a:p>
          <a:p>
            <a:pPr lvl="2"/>
            <a:r>
              <a:rPr lang="en-US" dirty="0" err="1" smtClean="0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DNS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Eventually, the </a:t>
            </a:r>
            <a:r>
              <a:rPr lang="en-US" i="1" dirty="0" smtClean="0"/>
              <a:t>hosts.txt</a:t>
            </a:r>
            <a:r>
              <a:rPr lang="en-US" dirty="0" smtClean="0"/>
              <a:t> system fell apart</a:t>
            </a:r>
          </a:p>
          <a:p>
            <a:pPr lvl="1"/>
            <a:r>
              <a:rPr lang="en-US" dirty="0" smtClean="0"/>
              <a:t>Not scalable, SRI couldn’t handle the load</a:t>
            </a:r>
          </a:p>
          <a:p>
            <a:pPr lvl="1"/>
            <a:r>
              <a:rPr lang="en-US" dirty="0" smtClean="0"/>
              <a:t>Hard to enforce uniqueness of names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MIT</a:t>
            </a:r>
          </a:p>
          <a:p>
            <a:pPr lvl="3"/>
            <a:r>
              <a:rPr lang="en-US" dirty="0" smtClean="0"/>
              <a:t>Massachusetts Institute of Technology?</a:t>
            </a:r>
          </a:p>
          <a:p>
            <a:pPr lvl="3"/>
            <a:r>
              <a:rPr lang="en-US" dirty="0" smtClean="0"/>
              <a:t>Melbourne Institute of Technology?</a:t>
            </a:r>
          </a:p>
          <a:p>
            <a:pPr lvl="1"/>
            <a:r>
              <a:rPr lang="en-US" dirty="0" smtClean="0"/>
              <a:t>Many machines had inaccurate copies of </a:t>
            </a:r>
            <a:r>
              <a:rPr lang="en-US" i="1" dirty="0" smtClean="0"/>
              <a:t>hosts.txt</a:t>
            </a:r>
          </a:p>
          <a:p>
            <a:r>
              <a:rPr lang="en-US" dirty="0" smtClean="0"/>
              <a:t>Thus, DNS was 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and Censorship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at a High-Level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Distributed database</a:t>
            </a:r>
          </a:p>
          <a:p>
            <a:pPr lvl="1"/>
            <a:r>
              <a:rPr lang="en-US" dirty="0" smtClean="0"/>
              <a:t>No centralization</a:t>
            </a:r>
          </a:p>
          <a:p>
            <a:r>
              <a:rPr lang="en-US" dirty="0" smtClean="0"/>
              <a:t>Simple client/server architecture</a:t>
            </a:r>
          </a:p>
          <a:p>
            <a:pPr lvl="1"/>
            <a:r>
              <a:rPr lang="en-US" dirty="0" smtClean="0"/>
              <a:t>UDP port 53, some implementations also use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As opposed to original, flat namespace</a:t>
            </a:r>
          </a:p>
          <a:p>
            <a:pPr lvl="1"/>
            <a:r>
              <a:rPr lang="en-US" dirty="0" smtClean="0"/>
              <a:t>e.g. .com </a:t>
            </a:r>
            <a:r>
              <a:rPr lang="en-US" dirty="0" smtClean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6483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Cong. Control vs. Cong. Avoidance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5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Level Domains (TLDs) are at the top</a:t>
            </a:r>
          </a:p>
          <a:p>
            <a:r>
              <a:rPr lang="en-US" dirty="0" smtClean="0"/>
              <a:t>Maximum tree depth: 128</a:t>
            </a:r>
          </a:p>
          <a:p>
            <a:r>
              <a:rPr lang="en-US" dirty="0" smtClean="0"/>
              <a:t>Each Domain Name is a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neu.edu  ccs.neu.edu  </a:t>
            </a:r>
            <a:r>
              <a:rPr lang="en-US" dirty="0" smtClean="0">
                <a:sym typeface="Wingdings" pitchFamily="2" charset="2"/>
                <a:hlinkClick r:id="rId2"/>
              </a:rPr>
              <a:t>www.ccs.neu.edu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Name collisions are avoided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husky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en-US" dirty="0" smtClean="0"/>
              <a:t>Tree is divided into zones</a:t>
            </a:r>
          </a:p>
          <a:p>
            <a:pPr lvl="1"/>
            <a:r>
              <a:rPr lang="en-US" dirty="0" smtClean="0"/>
              <a:t>Each zone has an administrator</a:t>
            </a:r>
          </a:p>
          <a:p>
            <a:pPr lvl="1"/>
            <a:r>
              <a:rPr lang="en-US" dirty="0" smtClean="0"/>
              <a:t>Responsible for the part of the hierarchy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CCIS controls *.ccs.neu.edu</a:t>
            </a:r>
          </a:p>
          <a:p>
            <a:pPr lvl="1"/>
            <a:r>
              <a:rPr lang="en-US" dirty="0" smtClean="0"/>
              <a:t>NEU controls *.neu.edu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3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of each DNS server:</a:t>
            </a:r>
          </a:p>
          <a:p>
            <a:pPr lvl="1"/>
            <a:r>
              <a:rPr lang="en-US" dirty="0" smtClean="0"/>
              <a:t>Authority over a portion of the hierarchy</a:t>
            </a:r>
          </a:p>
          <a:p>
            <a:pPr lvl="2"/>
            <a:r>
              <a:rPr lang="en-US" dirty="0" smtClean="0"/>
              <a:t>No need to store all DNS names</a:t>
            </a:r>
          </a:p>
          <a:p>
            <a:pPr lvl="1"/>
            <a:r>
              <a:rPr lang="en-US" dirty="0" smtClean="0"/>
              <a:t>Store all the records for hosts/domains in its zone</a:t>
            </a:r>
          </a:p>
          <a:p>
            <a:pPr lvl="2"/>
            <a:r>
              <a:rPr lang="en-US" dirty="0" smtClean="0"/>
              <a:t>May be replicated for robustness</a:t>
            </a:r>
          </a:p>
          <a:p>
            <a:pPr lvl="1"/>
            <a:r>
              <a:rPr lang="en-US" dirty="0" smtClean="0"/>
              <a:t>Know the addresses of the root servers</a:t>
            </a:r>
          </a:p>
          <a:p>
            <a:pPr lvl="2"/>
            <a:r>
              <a:rPr lang="en-US" dirty="0" smtClean="0"/>
              <a:t>Resolve queries for unknown names</a:t>
            </a:r>
          </a:p>
          <a:p>
            <a:r>
              <a:rPr lang="en-US" dirty="0" smtClean="0"/>
              <a:t>Root servers know about all TLDs</a:t>
            </a:r>
          </a:p>
          <a:p>
            <a:pPr lvl="1"/>
            <a:r>
              <a:rPr lang="en-US" dirty="0" smtClean="0"/>
              <a:t>The buck stops at the root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Responsible for the Root Zone File</a:t>
            </a:r>
          </a:p>
          <a:p>
            <a:pPr lvl="1"/>
            <a:r>
              <a:rPr lang="en-US" sz="2400" dirty="0" smtClean="0"/>
              <a:t>Lists the TLDs and who controls them</a:t>
            </a:r>
          </a:p>
          <a:p>
            <a:pPr lvl="1"/>
            <a:r>
              <a:rPr lang="en-US" sz="2400" dirty="0" smtClean="0"/>
              <a:t>~272KB in size</a:t>
            </a:r>
          </a:p>
          <a:p>
            <a:pPr lvl="1"/>
            <a:endParaRPr lang="en-US" sz="1900" dirty="0" smtClean="0"/>
          </a:p>
          <a:p>
            <a:pPr marL="45720" indent="0">
              <a:buNone/>
            </a:pPr>
            <a:r>
              <a:rPr lang="en-US" sz="1800" dirty="0"/>
              <a:t>com.			172800	IN	NS	a.gtld-servers.net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b.gtld-servers.net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c.gtld-servers.net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endParaRPr lang="en-US" sz="1700" dirty="0" smtClean="0"/>
          </a:p>
          <a:p>
            <a:r>
              <a:rPr lang="en-US" sz="2800" dirty="0" smtClean="0"/>
              <a:t>Administered by ICANN</a:t>
            </a:r>
          </a:p>
          <a:p>
            <a:pPr lvl="1"/>
            <a:r>
              <a:rPr lang="en-US" sz="2400" dirty="0" smtClean="0"/>
              <a:t>13 root servers, labeled A</a:t>
            </a:r>
            <a:r>
              <a:rPr lang="en-US" sz="2400" dirty="0" smtClean="0">
                <a:sym typeface="Wingdings" pitchFamily="2" charset="2"/>
              </a:rPr>
              <a:t>M</a:t>
            </a:r>
          </a:p>
          <a:p>
            <a:pPr lvl="1"/>
            <a:r>
              <a:rPr lang="en-US" sz="2400" dirty="0" smtClean="0"/>
              <a:t>6 are </a:t>
            </a:r>
            <a:r>
              <a:rPr lang="en-US" sz="2400" dirty="0" err="1" smtClean="0"/>
              <a:t>anycasted</a:t>
            </a:r>
            <a:r>
              <a:rPr lang="en-US" sz="2400" dirty="0" smtClean="0"/>
              <a:t>, i.e. they are globally replicated</a:t>
            </a:r>
          </a:p>
          <a:p>
            <a:r>
              <a:rPr lang="en-US" sz="2800" dirty="0" smtClean="0"/>
              <a:t>Contacted when names cannot be resolved</a:t>
            </a:r>
          </a:p>
          <a:p>
            <a:pPr lvl="1"/>
            <a:r>
              <a:rPr lang="en-US" sz="2400" dirty="0" smtClean="0"/>
              <a:t>In practice, most systems cache this information</a:t>
            </a:r>
            <a:endParaRPr lang="en-US" sz="2400" dirty="0"/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12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Roots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en-US" dirty="0" smtClean="0"/>
              <a:t>Each ISP/company has a local, default name server</a:t>
            </a:r>
          </a:p>
          <a:p>
            <a:r>
              <a:rPr lang="en-US" dirty="0" smtClean="0"/>
              <a:t>Often configured via DHCP</a:t>
            </a:r>
          </a:p>
          <a:p>
            <a:r>
              <a:rPr lang="en-US" dirty="0" smtClean="0"/>
              <a:t>Hosts begin DNS queries by contacting the local name server</a:t>
            </a:r>
          </a:p>
          <a:p>
            <a:r>
              <a:rPr lang="en-US" dirty="0" smtClean="0"/>
              <a:t>Frequently cache query results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3" y="4876799"/>
              <a:ext cx="5181602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Authoritative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/>
          <a:lstStyle/>
          <a:p>
            <a:r>
              <a:rPr lang="en-US" dirty="0" smtClean="0"/>
              <a:t>Stores the </a:t>
            </a:r>
            <a:r>
              <a:rPr lang="en-US" dirty="0" err="1" smtClean="0"/>
              <a:t>name</a:t>
            </a:r>
            <a:r>
              <a:rPr lang="en-US" dirty="0" err="1" smtClean="0">
                <a:sym typeface="Wingdings" pitchFamily="2" charset="2"/>
              </a:rPr>
              <a:t>IP</a:t>
            </a:r>
            <a:r>
              <a:rPr lang="en-US" dirty="0" smtClean="0">
                <a:sym typeface="Wingdings" pitchFamily="2" charset="2"/>
              </a:rPr>
              <a:t> mapping for a given host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www.neu.edu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Authority for ‘neu.edu’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928257" y="4440305"/>
            <a:ext cx="1535784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Authority for ‘</a:t>
            </a:r>
            <a:r>
              <a:rPr lang="en-US" sz="2400" dirty="0" err="1" smtClean="0"/>
              <a:t>edu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6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Domain Name Resolution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Every host knows a local DNS server</a:t>
            </a:r>
          </a:p>
          <a:p>
            <a:pPr lvl="1"/>
            <a:r>
              <a:rPr lang="en-US" dirty="0" smtClean="0"/>
              <a:t>Sends all queries to the local DNS server</a:t>
            </a:r>
          </a:p>
          <a:p>
            <a:r>
              <a:rPr lang="en-US" dirty="0"/>
              <a:t>If the local DNS can answer the query, then you’re done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is also the authoritative server for that name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has cached the record for that name</a:t>
            </a:r>
          </a:p>
          <a:p>
            <a:r>
              <a:rPr lang="en-US" dirty="0" smtClean="0"/>
              <a:t>Otherwise, go down the hierarchy and search for the authoritative name server</a:t>
            </a:r>
          </a:p>
          <a:p>
            <a:pPr lvl="1"/>
            <a:r>
              <a:rPr lang="en-US" dirty="0"/>
              <a:t>Every local DNS server knows the root servers</a:t>
            </a:r>
          </a:p>
          <a:p>
            <a:pPr lvl="1"/>
            <a:r>
              <a:rPr lang="en-US" dirty="0" smtClean="0"/>
              <a:t>Use cache to skip steps if possible</a:t>
            </a:r>
          </a:p>
          <a:p>
            <a:pPr lvl="2"/>
            <a:r>
              <a:rPr lang="en-US" dirty="0" smtClean="0"/>
              <a:t>e.g. skip the root and go directly to .</a:t>
            </a:r>
            <a:r>
              <a:rPr lang="en-US" dirty="0" err="1" smtClean="0"/>
              <a:t>edu</a:t>
            </a:r>
            <a:r>
              <a:rPr lang="en-US" dirty="0" smtClean="0"/>
              <a:t> if the root file is cached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DNS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Puts the burden of resolution on the contacted name server</a:t>
            </a:r>
          </a:p>
          <a:p>
            <a:r>
              <a:rPr lang="en-US" sz="2400" dirty="0" smtClean="0"/>
              <a:t>How does </a:t>
            </a:r>
            <a:r>
              <a:rPr lang="en-US" sz="2400" dirty="0" err="1" smtClean="0"/>
              <a:t>asgard</a:t>
            </a:r>
            <a:r>
              <a:rPr lang="en-US" sz="2400" dirty="0" smtClean="0"/>
              <a:t> know who to forward responses too?</a:t>
            </a:r>
          </a:p>
          <a:p>
            <a:pPr lvl="1"/>
            <a:r>
              <a:rPr lang="en-US" sz="2100" dirty="0" smtClean="0"/>
              <a:t>Random IDs embedded in DNS queries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9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DNS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en-US" dirty="0" smtClean="0"/>
              <a:t>Contact server replies with the name of the next authority in the hierarchy</a:t>
            </a:r>
          </a:p>
          <a:p>
            <a:r>
              <a:rPr lang="en-US" dirty="0" smtClean="0"/>
              <a:t>“I don’t know this name, but this other server might”</a:t>
            </a:r>
          </a:p>
          <a:p>
            <a:r>
              <a:rPr lang="en-US" dirty="0" smtClean="0"/>
              <a:t>This is how DNS works today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3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Propagation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/>
          <a:lstStyle/>
          <a:p>
            <a:r>
              <a:rPr lang="en-US" dirty="0" smtClean="0"/>
              <a:t>How many of you have purchased a domain name?</a:t>
            </a:r>
          </a:p>
          <a:p>
            <a:pPr lvl="1"/>
            <a:r>
              <a:rPr lang="en-US" dirty="0" smtClean="0"/>
              <a:t>Did you notice that it took ~72 hours for your name to become accessible?</a:t>
            </a:r>
          </a:p>
          <a:p>
            <a:pPr lvl="1"/>
            <a:r>
              <a:rPr lang="en-US" dirty="0" smtClean="0"/>
              <a:t>This delay is called DNS Propagation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would this process fail for a new DNS name?</a:t>
            </a:r>
          </a:p>
        </p:txBody>
      </p:sp>
    </p:spTree>
    <p:extLst>
      <p:ext uri="{BB962C8B-B14F-4D97-AF65-F5344CB8AC3E}">
        <p14:creationId xmlns:p14="http://schemas.microsoft.com/office/powerpoint/2010/main" val="19615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vs. Freshness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 smtClean="0"/>
              <a:t>DNS Propagation delay is caused by caching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7"/>
            <a:ext cx="3755571" cy="1592455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17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Etc.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That name does not exist.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Zone files may be cached for 1-72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Resource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queries have two fields: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</a:p>
          <a:p>
            <a:r>
              <a:rPr lang="en-US" dirty="0" smtClean="0"/>
              <a:t>Resource record is the response to a query</a:t>
            </a:r>
          </a:p>
          <a:p>
            <a:pPr lvl="1"/>
            <a:r>
              <a:rPr lang="en-US" dirty="0" smtClean="0"/>
              <a:t>Four fields: (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, TTL)</a:t>
            </a:r>
          </a:p>
          <a:p>
            <a:pPr lvl="1"/>
            <a:r>
              <a:rPr lang="en-US" dirty="0" smtClean="0"/>
              <a:t>There may be multiple records returned for one query</a:t>
            </a:r>
          </a:p>
          <a:p>
            <a:r>
              <a:rPr lang="en-US" dirty="0" smtClean="0"/>
              <a:t>What do the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mean?</a:t>
            </a:r>
          </a:p>
          <a:p>
            <a:pPr lvl="1"/>
            <a:r>
              <a:rPr lang="en-US" dirty="0" smtClean="0"/>
              <a:t>Depends on the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 of query and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0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Type = A / AAAA</a:t>
            </a:r>
          </a:p>
          <a:p>
            <a:pPr lvl="1"/>
            <a:r>
              <a:rPr lang="en-US" dirty="0" smtClean="0"/>
              <a:t>Name = domain 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pPr lvl="1"/>
            <a:r>
              <a:rPr lang="en-US" dirty="0" smtClean="0"/>
              <a:t>A is IPv4, AAAA is IPv6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= NS</a:t>
            </a:r>
          </a:p>
          <a:p>
            <a:pPr lvl="1"/>
            <a:r>
              <a:rPr lang="en-US" dirty="0" smtClean="0"/>
              <a:t>Name = partial domain</a:t>
            </a:r>
          </a:p>
          <a:p>
            <a:pPr lvl="1"/>
            <a:r>
              <a:rPr lang="en-US" dirty="0" smtClean="0"/>
              <a:t>Value = name of DNS server for this domain</a:t>
            </a:r>
          </a:p>
          <a:p>
            <a:pPr lvl="1"/>
            <a:r>
              <a:rPr lang="en-US" dirty="0" smtClean="0"/>
              <a:t>“Go send your query to this other server”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129.10.116.81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NS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129.10.116.51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8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Types,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canonical hostname</a:t>
            </a:r>
          </a:p>
          <a:p>
            <a:pPr lvl="1"/>
            <a:r>
              <a:rPr lang="en-US" dirty="0"/>
              <a:t>Useful for </a:t>
            </a:r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CDNs use this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canonical name of mail server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CNAME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MX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</a:t>
              </a:r>
              <a:r>
                <a:rPr lang="en-US" sz="2400" dirty="0" smtClean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9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Lookups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en-US" dirty="0" smtClean="0"/>
              <a:t>What about the </a:t>
            </a:r>
            <a:r>
              <a:rPr lang="en-US" dirty="0" err="1" smtClean="0"/>
              <a:t>IP</a:t>
            </a:r>
            <a:r>
              <a:rPr lang="en-US" dirty="0" err="1" smtClean="0">
                <a:sym typeface="Wingdings" pitchFamily="2" charset="2"/>
              </a:rPr>
              <a:t>name</a:t>
            </a:r>
            <a:r>
              <a:rPr lang="en-US" dirty="0" smtClean="0">
                <a:sym typeface="Wingdings" pitchFamily="2" charset="2"/>
              </a:rPr>
              <a:t> mapping?</a:t>
            </a:r>
          </a:p>
          <a:p>
            <a:r>
              <a:rPr lang="en-US" dirty="0" smtClean="0"/>
              <a:t>Separate server hierarchy stores reverse mappings</a:t>
            </a:r>
          </a:p>
          <a:p>
            <a:pPr lvl="1"/>
            <a:r>
              <a:rPr lang="en-US" dirty="0" smtClean="0"/>
              <a:t>Rooted at in-</a:t>
            </a:r>
            <a:r>
              <a:rPr lang="en-US" dirty="0" err="1" smtClean="0"/>
              <a:t>addr.arpa</a:t>
            </a:r>
            <a:r>
              <a:rPr lang="en-US" dirty="0" smtClean="0"/>
              <a:t> and ip6.arpa</a:t>
            </a:r>
          </a:p>
          <a:p>
            <a:r>
              <a:rPr lang="en-US" dirty="0" smtClean="0"/>
              <a:t>Additional DNS record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: PTR</a:t>
            </a:r>
          </a:p>
          <a:p>
            <a:pPr lvl="1"/>
            <a:r>
              <a:rPr lang="en-US" dirty="0" smtClean="0"/>
              <a:t>Name = IP address</a:t>
            </a:r>
          </a:p>
          <a:p>
            <a:pPr lvl="1"/>
            <a:r>
              <a:rPr lang="en-US" dirty="0" smtClean="0"/>
              <a:t>Value = domain name</a:t>
            </a:r>
          </a:p>
          <a:p>
            <a:r>
              <a:rPr lang="en-US" dirty="0" smtClean="0"/>
              <a:t>Not guaranteed to exist</a:t>
            </a:r>
            <a:br>
              <a:rPr lang="en-US" dirty="0" smtClean="0"/>
            </a:br>
            <a:r>
              <a:rPr lang="en-US" dirty="0" smtClean="0"/>
              <a:t>for all IPs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Type: PTR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4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as Indirection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gives us very powerful capabilities</a:t>
            </a:r>
          </a:p>
          <a:p>
            <a:pPr lvl="1"/>
            <a:r>
              <a:rPr lang="en-US" dirty="0" smtClean="0"/>
              <a:t>Not only easier for humans to reference machines!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Changing the IPs of machines becomes trivial</a:t>
            </a:r>
          </a:p>
          <a:p>
            <a:pPr lvl="1"/>
            <a:r>
              <a:rPr lang="en-US" dirty="0" smtClean="0"/>
              <a:t>e.g. you want to move your web server to a new host</a:t>
            </a:r>
          </a:p>
          <a:p>
            <a:pPr lvl="1"/>
            <a:r>
              <a:rPr lang="en-US" dirty="0" smtClean="0"/>
              <a:t>Just change the DNS record!</a:t>
            </a:r>
          </a:p>
        </p:txBody>
      </p:sp>
    </p:spTree>
    <p:extLst>
      <p:ext uri="{BB962C8B-B14F-4D97-AF65-F5344CB8AC3E}">
        <p14:creationId xmlns:p14="http://schemas.microsoft.com/office/powerpoint/2010/main" val="20272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and Load Balancing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en-US" dirty="0" smtClean="0"/>
              <a:t>One machine can have many aliases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www.reddit.com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www.foursquare.com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www.huffingtonpost.com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*.blogspot.com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domain can map to multiple machines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Delivery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DNS responses may vary based on geography, ISP,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etc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7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Web and HTTP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B6A8868F-06B6-4BD5-9C24-93F0FCABF248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 smtClean="0">
                <a:ea typeface="ＭＳ Ｐゴシック" pitchFamily="34" charset="-128"/>
              </a:rPr>
              <a:t>First, a review…</a:t>
            </a:r>
          </a:p>
          <a:p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 dirty="0" smtClean="0">
                <a:ea typeface="ＭＳ Ｐゴシック" pitchFamily="34" charset="-128"/>
              </a:rPr>
              <a:t> consists of 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 dirty="0" smtClean="0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dirty="0" smtClean="0">
                <a:ea typeface="ＭＳ Ｐゴシック" pitchFamily="34" charset="-128"/>
              </a:rPr>
              <a:t>web page consists of 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 dirty="0" smtClean="0">
                <a:ea typeface="ＭＳ Ｐゴシック" pitchFamily="34" charset="-128"/>
              </a:rPr>
              <a:t> which includes 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 dirty="0" smtClean="0">
                <a:ea typeface="ＭＳ Ｐゴシック" pitchFamily="34" charset="-128"/>
              </a:rPr>
              <a:t>each object is addressable by a 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 dirty="0" smtClean="0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100357" name="Group 10"/>
          <p:cNvGrpSpPr>
            <a:grpSpLocks/>
          </p:cNvGrpSpPr>
          <p:nvPr/>
        </p:nvGrpSpPr>
        <p:grpSpPr bwMode="auto">
          <a:xfrm>
            <a:off x="1201738" y="5203443"/>
            <a:ext cx="6835775" cy="1144588"/>
            <a:chOff x="788" y="2955"/>
            <a:chExt cx="4306" cy="721"/>
          </a:xfrm>
        </p:grpSpPr>
        <p:sp>
          <p:nvSpPr>
            <p:cNvPr id="10035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www.someschool.edu/someDept/pic.gif</a:t>
              </a:r>
            </a:p>
          </p:txBody>
        </p:sp>
        <p:sp>
          <p:nvSpPr>
            <p:cNvPr id="100360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1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2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host name</a:t>
              </a:r>
            </a:p>
          </p:txBody>
        </p:sp>
        <p:sp>
          <p:nvSpPr>
            <p:cNvPr id="100363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path</a:t>
              </a:r>
              <a:r>
                <a: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name</a:t>
              </a:r>
            </a:p>
          </p:txBody>
        </p:sp>
      </p:grpSp>
      <p:pic>
        <p:nvPicPr>
          <p:cNvPr id="100358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3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overview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ea typeface="ＭＳ Ｐゴシック" pitchFamily="34" charset="-128"/>
              </a:rPr>
              <a:t>Web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dirty="0" smtClean="0"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displays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 dirty="0" smtClean="0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2D134CE-B7CE-4D71-8E8E-E320F22EF27D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0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PC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Firefox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6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Apache Web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7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iphone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Safari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10245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7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5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0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10245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10245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3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14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1024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2415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102416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7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8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9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1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46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7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2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3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44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5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4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5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6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42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3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7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8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0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1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9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0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1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2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3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4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5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6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9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5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4513" y="1511300"/>
            <a:ext cx="39719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uses TCP:</a:t>
            </a:r>
          </a:p>
          <a:p>
            <a:r>
              <a:rPr lang="en-US" sz="2400" smtClean="0">
                <a:ea typeface="ＭＳ Ｐゴシック" pitchFamily="34" charset="-128"/>
              </a:rPr>
              <a:t>client initiates TCP connection (creates socket) to server,  port 80</a:t>
            </a:r>
          </a:p>
          <a:p>
            <a:r>
              <a:rPr lang="en-US" sz="2400" smtClean="0">
                <a:ea typeface="ＭＳ Ｐゴシック" pitchFamily="34" charset="-128"/>
              </a:rPr>
              <a:t>server accepts TCP connection from client</a:t>
            </a:r>
          </a:p>
          <a:p>
            <a:r>
              <a:rPr lang="en-US" sz="2400" smtClean="0">
                <a:ea typeface="ＭＳ Ｐゴシック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400" smtClean="0">
                <a:ea typeface="ＭＳ Ｐゴシック" pitchFamily="34" charset="-128"/>
              </a:rPr>
              <a:t>TCP connection closed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5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377765" y="1776037"/>
            <a:ext cx="4646706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800" i="1" dirty="0" smtClean="0">
                <a:solidFill>
                  <a:srgbClr val="CC0000"/>
                </a:solidFill>
                <a:ea typeface="ＭＳ Ｐゴシック" pitchFamily="34" charset="-128"/>
              </a:rPr>
              <a:t>HTTP is </a:t>
            </a:r>
            <a:r>
              <a:rPr lang="ja-JP" altLang="en-US" sz="2800" i="1" dirty="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800" i="1" dirty="0" smtClean="0">
                <a:solidFill>
                  <a:srgbClr val="CC0000"/>
                </a:solidFill>
                <a:ea typeface="ＭＳ Ｐゴシック" pitchFamily="34" charset="-128"/>
              </a:rPr>
              <a:t>stateless</a:t>
            </a:r>
            <a:r>
              <a:rPr lang="ja-JP" altLang="en-US" sz="2800" i="1" dirty="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800" i="1" dirty="0" smtClean="0">
                <a:solidFill>
                  <a:srgbClr val="CC0000"/>
                </a:solidFill>
                <a:ea typeface="ＭＳ Ｐゴシック" pitchFamily="34" charset="-128"/>
              </a:rPr>
              <a:t> (in theory…)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A904BE7E-5957-4093-92B8-2E956CB0265B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2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6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protocols that maintain 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 are complex!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past history (state) must be maintained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if server/client crashes, their views of 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may be inconsistent, must be reconciled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sz="2000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04457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pic>
        <p:nvPicPr>
          <p:cNvPr id="104458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8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 dirty="0" smtClean="0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connection then closed</a:t>
            </a:r>
          </a:p>
          <a:p>
            <a:r>
              <a:rPr lang="en-US" dirty="0" smtClean="0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06501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 smtClean="0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399D2112-6490-474C-B93E-68D008AEE398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497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0650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6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D64EC1-5AC3-8C4E-A9E9-B6E54FBBD78E}" type="slidenum">
              <a:rPr kumimoji="0" lang="en-US" sz="1400"/>
              <a:pPr eaLnBrk="1" hangingPunct="1"/>
              <a:t>64</a:t>
            </a:fld>
            <a:endParaRPr kumimoji="0"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 Web Page</a:t>
            </a:r>
            <a:endParaRPr lang="en-CA" dirty="0">
              <a:latin typeface="Arial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362200" y="1447800"/>
            <a:ext cx="4248150" cy="45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en-CA" sz="2400">
              <a:latin typeface="Times New Roman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327275" y="1533525"/>
            <a:ext cx="334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800" b="1">
                <a:latin typeface="Times New Roman" charset="0"/>
              </a:rPr>
              <a:t>Harry Potter Movies</a:t>
            </a:r>
            <a:endParaRPr kumimoji="0" lang="en-CA" sz="2800" b="1">
              <a:latin typeface="Times New Roman" charset="0"/>
            </a:endParaRP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5505450" y="2190750"/>
            <a:ext cx="6286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5676900" y="245745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5867400" y="243840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554355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829300" y="2533650"/>
            <a:ext cx="38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6000750" y="2381250"/>
            <a:ext cx="952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772150" y="287655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5905500" y="2781300"/>
            <a:ext cx="571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 flipV="1">
            <a:off x="5676900" y="2819400"/>
            <a:ext cx="952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528888" y="1981200"/>
            <a:ext cx="25003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As you all know,</a:t>
            </a:r>
          </a:p>
          <a:p>
            <a:r>
              <a:rPr kumimoji="0" lang="en-US" sz="2400">
                <a:latin typeface="Times New Roman" charset="0"/>
              </a:rPr>
              <a:t>the new HP book</a:t>
            </a:r>
          </a:p>
          <a:p>
            <a:r>
              <a:rPr kumimoji="0" lang="en-US" sz="2400">
                <a:latin typeface="Times New Roman" charset="0"/>
              </a:rPr>
              <a:t>will be out in June</a:t>
            </a:r>
          </a:p>
          <a:p>
            <a:r>
              <a:rPr kumimoji="0" lang="en-US" sz="2400">
                <a:latin typeface="Times New Roman" charset="0"/>
              </a:rPr>
              <a:t>and then there will</a:t>
            </a:r>
          </a:p>
          <a:p>
            <a:r>
              <a:rPr kumimoji="0" lang="en-US" sz="2400">
                <a:latin typeface="Times New Roman" charset="0"/>
              </a:rPr>
              <a:t>be a new movie</a:t>
            </a:r>
          </a:p>
          <a:p>
            <a:r>
              <a:rPr kumimoji="0" lang="en-US" sz="2400">
                <a:latin typeface="Times New Roman" charset="0"/>
              </a:rPr>
              <a:t>shortly after that…</a:t>
            </a:r>
          </a:p>
          <a:p>
            <a:endParaRPr kumimoji="0" lang="en-US" sz="2400">
              <a:latin typeface="Times New Roman" charset="0"/>
            </a:endParaRPr>
          </a:p>
          <a:p>
            <a:endParaRPr kumimoji="0" lang="en-US" sz="2400">
              <a:latin typeface="Times New Roman" charset="0"/>
            </a:endParaRPr>
          </a:p>
          <a:p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Harry Potter and</a:t>
            </a:r>
          </a:p>
          <a:p>
            <a:r>
              <a:rPr kumimoji="0" lang="en-US" sz="2400">
                <a:latin typeface="Times New Roman" charset="0"/>
              </a:rPr>
              <a:t>the Bathtub Ring</a:t>
            </a:r>
            <a:r>
              <a:rPr kumimoji="0" lang="ja-JP" altLang="en-US" sz="2400">
                <a:latin typeface="Times New Roman" charset="0"/>
              </a:rPr>
              <a:t>”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 flipH="1">
            <a:off x="5619750" y="2228850"/>
            <a:ext cx="228600" cy="285750"/>
          </a:xfrm>
          <a:prstGeom prst="lightningBol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1" name="Picture 16" descr="so0206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962400"/>
            <a:ext cx="17430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93725" y="2727325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page.html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708775" y="2270125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hpface.jpg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6710363" y="4267200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castle.gif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1428750" y="32956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 flipH="1" flipV="1">
            <a:off x="6096000" y="28194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 flipH="1">
            <a:off x="6230938" y="47783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16C0B-32C3-6C4A-92A0-582548B90FDE}" type="slidenum">
              <a:rPr kumimoji="0" lang="en-US" sz="1400"/>
              <a:pPr eaLnBrk="1" hangingPunct="1"/>
              <a:t>65</a:t>
            </a:fld>
            <a:endParaRPr kumimoji="0" lang="en-US" sz="1400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7907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14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classic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approach</a:t>
            </a:r>
          </a:p>
          <a:p>
            <a:r>
              <a:rPr kumimoji="0" lang="en-US" sz="2400">
                <a:latin typeface="Times New Roman" charset="0"/>
              </a:rPr>
              <a:t>in HTTP/1.0 is to use one</a:t>
            </a:r>
          </a:p>
          <a:p>
            <a:r>
              <a:rPr kumimoji="0" lang="en-US" sz="2400">
                <a:latin typeface="Times New Roman" charset="0"/>
              </a:rPr>
              <a:t>HTTP request per TCP</a:t>
            </a:r>
          </a:p>
          <a:p>
            <a:r>
              <a:rPr kumimoji="0" lang="en-US" sz="2400">
                <a:latin typeface="Times New Roman" charset="0"/>
              </a:rPr>
              <a:t>connection, serially.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720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720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720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20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20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0825" y="2708275"/>
            <a:ext cx="3521075" cy="1905000"/>
            <a:chOff x="158" y="1706"/>
            <a:chExt cx="2218" cy="1200"/>
          </a:xfrm>
        </p:grpSpPr>
        <p:grpSp>
          <p:nvGrpSpPr>
            <p:cNvPr id="7192" name="Group 22"/>
            <p:cNvGrpSpPr>
              <a:grpSpLocks/>
            </p:cNvGrpSpPr>
            <p:nvPr/>
          </p:nvGrpSpPr>
          <p:grpSpPr bwMode="auto">
            <a:xfrm>
              <a:off x="158" y="1706"/>
              <a:ext cx="2218" cy="1200"/>
              <a:chOff x="158" y="1706"/>
              <a:chExt cx="2218" cy="1200"/>
            </a:xfrm>
          </p:grpSpPr>
          <p:grpSp>
            <p:nvGrpSpPr>
              <p:cNvPr id="7194" name="Group 23"/>
              <p:cNvGrpSpPr>
                <a:grpSpLocks/>
              </p:cNvGrpSpPr>
              <p:nvPr/>
            </p:nvGrpSpPr>
            <p:grpSpPr bwMode="auto">
              <a:xfrm>
                <a:off x="158" y="1706"/>
                <a:ext cx="2218" cy="1200"/>
                <a:chOff x="134" y="530"/>
                <a:chExt cx="2218" cy="1200"/>
              </a:xfrm>
            </p:grpSpPr>
            <p:sp>
              <p:nvSpPr>
                <p:cNvPr id="7196" name="Line 24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29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95" name="Text Box 33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830" y="20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50825" y="4689475"/>
            <a:ext cx="3521075" cy="1905000"/>
            <a:chOff x="158" y="2954"/>
            <a:chExt cx="2218" cy="1200"/>
          </a:xfrm>
        </p:grpSpPr>
        <p:grpSp>
          <p:nvGrpSpPr>
            <p:cNvPr id="7179" name="Group 36"/>
            <p:cNvGrpSpPr>
              <a:grpSpLocks/>
            </p:cNvGrpSpPr>
            <p:nvPr/>
          </p:nvGrpSpPr>
          <p:grpSpPr bwMode="auto">
            <a:xfrm>
              <a:off x="158" y="2954"/>
              <a:ext cx="2218" cy="1200"/>
              <a:chOff x="158" y="2954"/>
              <a:chExt cx="2218" cy="1200"/>
            </a:xfrm>
          </p:grpSpPr>
          <p:grpSp>
            <p:nvGrpSpPr>
              <p:cNvPr id="7181" name="Group 37"/>
              <p:cNvGrpSpPr>
                <a:grpSpLocks/>
              </p:cNvGrpSpPr>
              <p:nvPr/>
            </p:nvGrpSpPr>
            <p:grpSpPr bwMode="auto">
              <a:xfrm>
                <a:off x="158" y="2954"/>
                <a:ext cx="2218" cy="1200"/>
                <a:chOff x="134" y="530"/>
                <a:chExt cx="2218" cy="1200"/>
              </a:xfrm>
            </p:grpSpPr>
            <p:sp>
              <p:nvSpPr>
                <p:cNvPr id="7183" name="Line 38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5" name="Line 40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6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8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8" name="Line 43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9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82" name="Text Box 47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80" name="Text Box 48"/>
            <p:cNvSpPr txBox="1">
              <a:spLocks noChangeArrowheads="1"/>
            </p:cNvSpPr>
            <p:nvPr/>
          </p:nvSpPr>
          <p:spPr bwMode="auto">
            <a:xfrm>
              <a:off x="854" y="33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51294" y="268941"/>
            <a:ext cx="405223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/>
              <a:t>Non-Persistent HTTP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85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CBED35-035F-A142-880A-EF12B8BFEE8E}" type="slidenum">
              <a:rPr kumimoji="0" lang="en-US" sz="1400"/>
              <a:pPr eaLnBrk="1" hangingPunct="1"/>
              <a:t>66</a:t>
            </a:fld>
            <a:endParaRPr kumimoji="0" lang="en-US" sz="1400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975225" y="346075"/>
            <a:ext cx="3379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 u="sng">
                <a:latin typeface="Times New Roman" charset="0"/>
              </a:rPr>
              <a:t>Concurrent (parallel) TCP</a:t>
            </a:r>
          </a:p>
          <a:p>
            <a:r>
              <a:rPr kumimoji="0" lang="en-US" sz="2400" u="sng">
                <a:latin typeface="Times New Roman" charset="0"/>
              </a:rPr>
              <a:t>connections</a:t>
            </a:r>
            <a:r>
              <a:rPr kumimoji="0" lang="en-US" sz="2400">
                <a:latin typeface="Times New Roman" charset="0"/>
              </a:rPr>
              <a:t> can be used</a:t>
            </a:r>
          </a:p>
          <a:p>
            <a:r>
              <a:rPr kumimoji="0" lang="en-US" sz="2400">
                <a:latin typeface="Times New Roman" charset="0"/>
              </a:rPr>
              <a:t>to make things faster.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823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823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823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3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823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8201" name="Line 21"/>
          <p:cNvSpPr>
            <a:spLocks noChangeShapeType="1"/>
          </p:cNvSpPr>
          <p:nvPr/>
        </p:nvSpPr>
        <p:spPr bwMode="auto">
          <a:xfrm>
            <a:off x="4171950" y="20383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2"/>
          <p:cNvSpPr>
            <a:spLocks noChangeShapeType="1"/>
          </p:cNvSpPr>
          <p:nvPr/>
        </p:nvSpPr>
        <p:spPr bwMode="auto">
          <a:xfrm>
            <a:off x="6057900" y="20002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3"/>
          <p:cNvSpPr>
            <a:spLocks noChangeShapeType="1"/>
          </p:cNvSpPr>
          <p:nvPr/>
        </p:nvSpPr>
        <p:spPr bwMode="auto">
          <a:xfrm>
            <a:off x="6724650" y="19050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4"/>
          <p:cNvSpPr>
            <a:spLocks noChangeShapeType="1"/>
          </p:cNvSpPr>
          <p:nvPr/>
        </p:nvSpPr>
        <p:spPr bwMode="auto">
          <a:xfrm>
            <a:off x="8610600" y="18288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270625" y="2041525"/>
            <a:ext cx="2416175" cy="1809750"/>
            <a:chOff x="3950" y="1286"/>
            <a:chExt cx="1522" cy="1140"/>
          </a:xfrm>
        </p:grpSpPr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4224" y="1356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H="1">
              <a:off x="4236" y="1488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4272" y="1572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Rectangle 29"/>
            <p:cNvSpPr>
              <a:spLocks noChangeArrowheads="1"/>
            </p:cNvSpPr>
            <p:nvPr/>
          </p:nvSpPr>
          <p:spPr bwMode="auto">
            <a:xfrm>
              <a:off x="4248" y="1728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4248" y="216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1"/>
            <p:cNvSpPr>
              <a:spLocks noChangeShapeType="1"/>
            </p:cNvSpPr>
            <p:nvPr/>
          </p:nvSpPr>
          <p:spPr bwMode="auto">
            <a:xfrm>
              <a:off x="4260" y="224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2"/>
            <p:cNvSpPr>
              <a:spLocks noChangeShapeType="1"/>
            </p:cNvSpPr>
            <p:nvPr/>
          </p:nvSpPr>
          <p:spPr bwMode="auto">
            <a:xfrm flipH="1">
              <a:off x="4236" y="2364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3"/>
            <p:cNvSpPr txBox="1">
              <a:spLocks noChangeArrowheads="1"/>
            </p:cNvSpPr>
            <p:nvPr/>
          </p:nvSpPr>
          <p:spPr bwMode="auto">
            <a:xfrm>
              <a:off x="4322" y="1802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2" name="Text Box 34"/>
            <p:cNvSpPr txBox="1">
              <a:spLocks noChangeArrowheads="1"/>
            </p:cNvSpPr>
            <p:nvPr/>
          </p:nvSpPr>
          <p:spPr bwMode="auto">
            <a:xfrm>
              <a:off x="3962" y="15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3" name="Text Box 35"/>
            <p:cNvSpPr txBox="1">
              <a:spLocks noChangeArrowheads="1"/>
            </p:cNvSpPr>
            <p:nvPr/>
          </p:nvSpPr>
          <p:spPr bwMode="auto">
            <a:xfrm>
              <a:off x="3974" y="2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4" name="Text Box 36"/>
            <p:cNvSpPr txBox="1">
              <a:spLocks noChangeArrowheads="1"/>
            </p:cNvSpPr>
            <p:nvPr/>
          </p:nvSpPr>
          <p:spPr bwMode="auto">
            <a:xfrm>
              <a:off x="3950" y="12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S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736975" y="1889125"/>
            <a:ext cx="2397125" cy="1981200"/>
            <a:chOff x="2354" y="1190"/>
            <a:chExt cx="1510" cy="1248"/>
          </a:xfrm>
        </p:grpSpPr>
        <p:sp>
          <p:nvSpPr>
            <p:cNvPr id="8211" name="Text Box 38"/>
            <p:cNvSpPr txBox="1">
              <a:spLocks noChangeArrowheads="1"/>
            </p:cNvSpPr>
            <p:nvPr/>
          </p:nvSpPr>
          <p:spPr bwMode="auto">
            <a:xfrm>
              <a:off x="2354" y="15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grpSp>
          <p:nvGrpSpPr>
            <p:cNvPr id="8212" name="Group 39"/>
            <p:cNvGrpSpPr>
              <a:grpSpLocks/>
            </p:cNvGrpSpPr>
            <p:nvPr/>
          </p:nvGrpSpPr>
          <p:grpSpPr bwMode="auto">
            <a:xfrm>
              <a:off x="2390" y="1190"/>
              <a:ext cx="1474" cy="1248"/>
              <a:chOff x="2390" y="1190"/>
              <a:chExt cx="1474" cy="1248"/>
            </a:xfrm>
          </p:grpSpPr>
          <p:grpSp>
            <p:nvGrpSpPr>
              <p:cNvPr id="8213" name="Group 40"/>
              <p:cNvGrpSpPr>
                <a:grpSpLocks/>
              </p:cNvGrpSpPr>
              <p:nvPr/>
            </p:nvGrpSpPr>
            <p:grpSpPr bwMode="auto">
              <a:xfrm>
                <a:off x="2616" y="1356"/>
                <a:ext cx="1248" cy="1056"/>
                <a:chOff x="2604" y="1548"/>
                <a:chExt cx="1248" cy="1056"/>
              </a:xfrm>
            </p:grpSpPr>
            <p:sp>
              <p:nvSpPr>
                <p:cNvPr id="8216" name="Line 41"/>
                <p:cNvSpPr>
                  <a:spLocks noChangeShapeType="1"/>
                </p:cNvSpPr>
                <p:nvPr/>
              </p:nvSpPr>
              <p:spPr bwMode="auto">
                <a:xfrm>
                  <a:off x="2604" y="15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616" y="16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3"/>
                <p:cNvSpPr>
                  <a:spLocks noChangeShapeType="1"/>
                </p:cNvSpPr>
                <p:nvPr/>
              </p:nvSpPr>
              <p:spPr bwMode="auto">
                <a:xfrm>
                  <a:off x="2652" y="17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Rectangle 44"/>
                <p:cNvSpPr>
                  <a:spLocks noChangeArrowheads="1"/>
                </p:cNvSpPr>
                <p:nvPr/>
              </p:nvSpPr>
              <p:spPr bwMode="auto">
                <a:xfrm>
                  <a:off x="2628" y="19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2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628" y="23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46"/>
                <p:cNvSpPr>
                  <a:spLocks noChangeShapeType="1"/>
                </p:cNvSpPr>
                <p:nvPr/>
              </p:nvSpPr>
              <p:spPr bwMode="auto">
                <a:xfrm>
                  <a:off x="2640" y="24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616" y="25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78" y="1970"/>
                  <a:ext cx="9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hpface.jpg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14" name="Text Box 49"/>
              <p:cNvSpPr txBox="1">
                <a:spLocks noChangeArrowheads="1"/>
              </p:cNvSpPr>
              <p:nvPr/>
            </p:nvSpPr>
            <p:spPr bwMode="auto">
              <a:xfrm>
                <a:off x="2426" y="11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S</a:t>
                </a:r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8215" name="Text Box 50"/>
              <p:cNvSpPr txBox="1">
                <a:spLocks noChangeArrowheads="1"/>
              </p:cNvSpPr>
              <p:nvPr/>
            </p:nvSpPr>
            <p:spPr bwMode="auto">
              <a:xfrm>
                <a:off x="2390" y="215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</p:grpSp>
      <p:sp>
        <p:nvSpPr>
          <p:cNvPr id="8207" name="Text Box 51"/>
          <p:cNvSpPr txBox="1">
            <a:spLocks noChangeArrowheads="1"/>
          </p:cNvSpPr>
          <p:nvPr/>
        </p:nvSpPr>
        <p:spPr bwMode="auto">
          <a:xfrm>
            <a:off x="398462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8" name="Text Box 52"/>
          <p:cNvSpPr txBox="1">
            <a:spLocks noChangeArrowheads="1"/>
          </p:cNvSpPr>
          <p:nvPr/>
        </p:nvSpPr>
        <p:spPr bwMode="auto">
          <a:xfrm>
            <a:off x="5851525" y="14890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9" name="Text Box 53"/>
          <p:cNvSpPr txBox="1">
            <a:spLocks noChangeArrowheads="1"/>
          </p:cNvSpPr>
          <p:nvPr/>
        </p:nvSpPr>
        <p:spPr bwMode="auto">
          <a:xfrm>
            <a:off x="655637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10" name="Text Box 54"/>
          <p:cNvSpPr txBox="1">
            <a:spLocks noChangeArrowheads="1"/>
          </p:cNvSpPr>
          <p:nvPr/>
        </p:nvSpPr>
        <p:spPr bwMode="auto">
          <a:xfrm>
            <a:off x="8347075" y="14700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Persistent HTTP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4975" y="1414463"/>
            <a:ext cx="3933825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 dirty="0" smtClean="0"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 dirty="0" smtClean="0">
                <a:ea typeface="ＭＳ Ｐゴシック" pitchFamily="34" charset="-128"/>
              </a:rPr>
              <a:t>OS overhead for </a:t>
            </a:r>
            <a:r>
              <a:rPr lang="en-US" sz="2400" i="1" dirty="0" smtClean="0">
                <a:ea typeface="ＭＳ Ｐゴシック" pitchFamily="34" charset="-128"/>
              </a:rPr>
              <a:t>each</a:t>
            </a:r>
            <a:r>
              <a:rPr lang="en-US" sz="2400" dirty="0" smtClean="0">
                <a:ea typeface="ＭＳ Ｐゴシック" pitchFamily="34" charset="-128"/>
              </a:rPr>
              <a:t> TCP connection</a:t>
            </a:r>
          </a:p>
          <a:p>
            <a:r>
              <a:rPr lang="en-US" sz="2400" dirty="0" smtClean="0"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endParaRPr lang="en-US" sz="2000" dirty="0" smtClean="0">
              <a:ea typeface="ＭＳ Ｐゴシック" pitchFamily="34" charset="-128"/>
            </a:endParaRPr>
          </a:p>
          <a:p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14693" name="Rectangle 10"/>
          <p:cNvSpPr>
            <a:spLocks noGrp="1" noChangeArrowheads="1"/>
          </p:cNvSpPr>
          <p:nvPr>
            <p:ph sz="quarter" idx="2"/>
          </p:nvPr>
        </p:nvSpPr>
        <p:spPr>
          <a:xfrm>
            <a:off x="4703763" y="1438275"/>
            <a:ext cx="3810000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persistent  HTTP:</a:t>
            </a:r>
          </a:p>
          <a:p>
            <a:r>
              <a:rPr lang="en-US" sz="2400" dirty="0" smtClean="0"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400" dirty="0" smtClean="0"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400" dirty="0" smtClean="0"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400" dirty="0" smtClean="0">
                <a:ea typeface="ＭＳ Ｐゴシック" pitchFamily="34" charset="-128"/>
              </a:rPr>
              <a:t>as little as one RTT for all the referenced objects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EB657B2-9A8A-458E-BD65-F0F340D59347}" type="slidenum">
              <a:rPr lang="en-US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468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1469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35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1487"/>
            <a:ext cx="4090988" cy="50524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RTT:</a:t>
            </a:r>
            <a:r>
              <a:rPr lang="en-US" sz="2400" dirty="0" smtClean="0">
                <a:ea typeface="ＭＳ Ｐゴシック" pitchFamily="34" charset="-128"/>
              </a:rPr>
              <a:t> time for a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sz="2400" dirty="0" smtClean="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 dirty="0" smtClean="0">
                <a:ea typeface="ＭＳ Ｐゴシック" pitchFamily="34" charset="-128"/>
              </a:rPr>
              <a:t>one RTT for HTTP request and first few bytes of HTTP response to return </a:t>
            </a:r>
          </a:p>
          <a:p>
            <a:pPr lvl="1"/>
            <a:r>
              <a:rPr lang="en-US" sz="2100" dirty="0" smtClean="0">
                <a:ea typeface="ＭＳ Ｐゴシック" pitchFamily="34" charset="-128"/>
              </a:rPr>
              <a:t>This assumes HTTP GET piggy backed on the ACK</a:t>
            </a:r>
          </a:p>
          <a:p>
            <a:r>
              <a:rPr lang="en-US" sz="2400" dirty="0" smtClean="0">
                <a:ea typeface="ＭＳ Ｐゴシック" pitchFamily="34" charset="-128"/>
              </a:rPr>
              <a:t>file transmission time</a:t>
            </a:r>
          </a:p>
          <a:p>
            <a:r>
              <a:rPr lang="en-US" sz="2400" dirty="0" smtClean="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126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B1B1C20-BEA1-4B3D-A9E9-FED417E040F2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43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7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8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9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0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2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3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time to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transmit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54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5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initiate TCP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connection</a:t>
            </a:r>
          </a:p>
        </p:txBody>
      </p:sp>
      <p:sp>
        <p:nvSpPr>
          <p:cNvPr id="112656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7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58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9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60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1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62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3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received</a:t>
            </a:r>
          </a:p>
        </p:txBody>
      </p:sp>
      <p:sp>
        <p:nvSpPr>
          <p:cNvPr id="112664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sp>
        <p:nvSpPr>
          <p:cNvPr id="112665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grpSp>
        <p:nvGrpSpPr>
          <p:cNvPr id="112666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11267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0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70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69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69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69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1269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1266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11266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6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1C445-B173-464C-A10F-5421E1BF2671}" type="slidenum">
              <a:rPr kumimoji="0" lang="en-US" sz="1400"/>
              <a:pPr eaLnBrk="1" hangingPunct="1"/>
              <a:t>69</a:t>
            </a:fld>
            <a:endParaRPr kumimoji="0" lang="en-US" sz="1400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702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 u="sng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persistent HTTP</a:t>
            </a:r>
            <a:r>
              <a:rPr kumimoji="0" lang="ja-JP" altLang="en-US" sz="2400" u="sng">
                <a:latin typeface="Times New Roman" charset="0"/>
              </a:rPr>
              <a:t>”</a:t>
            </a:r>
            <a:endParaRPr kumimoji="0" lang="en-US" sz="2400" u="sng">
              <a:latin typeface="Times New Roman" charset="0"/>
            </a:endParaRPr>
          </a:p>
          <a:p>
            <a:r>
              <a:rPr kumimoji="0" lang="en-US" sz="2400">
                <a:latin typeface="Times New Roman" charset="0"/>
              </a:rPr>
              <a:t>approach can re-use the</a:t>
            </a:r>
          </a:p>
          <a:p>
            <a:r>
              <a:rPr kumimoji="0" lang="en-US" sz="2400">
                <a:latin typeface="Times New Roman" charset="0"/>
              </a:rPr>
              <a:t>same TCP connection for</a:t>
            </a:r>
          </a:p>
          <a:p>
            <a:r>
              <a:rPr kumimoji="0" lang="en-US" sz="2400">
                <a:latin typeface="Times New Roman" charset="0"/>
              </a:rPr>
              <a:t>Multiple HTTP transfers,</a:t>
            </a:r>
          </a:p>
          <a:p>
            <a:r>
              <a:rPr kumimoji="0" lang="en-US" sz="2400">
                <a:latin typeface="Times New Roman" charset="0"/>
              </a:rPr>
              <a:t>one after another, serially.</a:t>
            </a:r>
          </a:p>
          <a:p>
            <a:r>
              <a:rPr kumimoji="0" lang="en-US" sz="2400">
                <a:latin typeface="Times New Roman" charset="0"/>
              </a:rPr>
              <a:t>Amortizes TCP overhead,</a:t>
            </a:r>
          </a:p>
          <a:p>
            <a:r>
              <a:rPr kumimoji="0" lang="en-US" sz="2400">
                <a:latin typeface="Times New Roman" charset="0"/>
              </a:rPr>
              <a:t>but maintains TCP state</a:t>
            </a:r>
          </a:p>
          <a:p>
            <a:r>
              <a:rPr kumimoji="0" lang="en-US" sz="2400">
                <a:latin typeface="Times New Roman" charset="0"/>
              </a:rPr>
              <a:t>longer at server.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4057650"/>
            <a:ext cx="4814888" cy="2536825"/>
            <a:chOff x="158" y="2556"/>
            <a:chExt cx="3033" cy="1598"/>
          </a:xfrm>
        </p:grpSpPr>
        <p:sp>
          <p:nvSpPr>
            <p:cNvPr id="9243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7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8" name="Line 13"/>
            <p:cNvSpPr>
              <a:spLocks noChangeShapeType="1"/>
            </p:cNvSpPr>
            <p:nvPr/>
          </p:nvSpPr>
          <p:spPr bwMode="auto">
            <a:xfrm flipV="1">
              <a:off x="2544" y="2556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5"/>
            <p:cNvSpPr>
              <a:spLocks noChangeShapeType="1"/>
            </p:cNvSpPr>
            <p:nvPr/>
          </p:nvSpPr>
          <p:spPr bwMode="auto">
            <a:xfrm>
              <a:off x="2412" y="2568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2" name="Text Box 24"/>
            <p:cNvSpPr txBox="1">
              <a:spLocks noChangeArrowheads="1"/>
            </p:cNvSpPr>
            <p:nvPr/>
          </p:nvSpPr>
          <p:spPr bwMode="auto">
            <a:xfrm>
              <a:off x="842" y="8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55725" y="2212975"/>
            <a:ext cx="2282825" cy="930275"/>
            <a:chOff x="854" y="1394"/>
            <a:chExt cx="1438" cy="586"/>
          </a:xfrm>
        </p:grpSpPr>
        <p:grpSp>
          <p:nvGrpSpPr>
            <p:cNvPr id="9232" name="Group 26"/>
            <p:cNvGrpSpPr>
              <a:grpSpLocks/>
            </p:cNvGrpSpPr>
            <p:nvPr/>
          </p:nvGrpSpPr>
          <p:grpSpPr bwMode="auto">
            <a:xfrm>
              <a:off x="1116" y="1596"/>
              <a:ext cx="1176" cy="384"/>
              <a:chOff x="1152" y="2196"/>
              <a:chExt cx="1176" cy="384"/>
            </a:xfrm>
          </p:grpSpPr>
          <p:sp>
            <p:nvSpPr>
              <p:cNvPr id="9234" name="Rectangle 27"/>
              <p:cNvSpPr>
                <a:spLocks noChangeArrowheads="1"/>
              </p:cNvSpPr>
              <p:nvPr/>
            </p:nvSpPr>
            <p:spPr bwMode="auto">
              <a:xfrm>
                <a:off x="1152" y="2196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5" name="Text Box 28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33" name="Text Box 29"/>
            <p:cNvSpPr txBox="1">
              <a:spLocks noChangeArrowheads="1"/>
            </p:cNvSpPr>
            <p:nvPr/>
          </p:nvSpPr>
          <p:spPr bwMode="auto">
            <a:xfrm>
              <a:off x="854" y="13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17625" y="3184525"/>
            <a:ext cx="2339975" cy="873125"/>
            <a:chOff x="830" y="2006"/>
            <a:chExt cx="1474" cy="550"/>
          </a:xfrm>
        </p:grpSpPr>
        <p:grpSp>
          <p:nvGrpSpPr>
            <p:cNvPr id="9228" name="Group 31"/>
            <p:cNvGrpSpPr>
              <a:grpSpLocks/>
            </p:cNvGrpSpPr>
            <p:nvPr/>
          </p:nvGrpSpPr>
          <p:grpSpPr bwMode="auto">
            <a:xfrm>
              <a:off x="1128" y="2172"/>
              <a:ext cx="1176" cy="384"/>
              <a:chOff x="1152" y="3444"/>
              <a:chExt cx="1176" cy="384"/>
            </a:xfrm>
          </p:grpSpPr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1152" y="3444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1" name="Text Box 33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29" name="Text Box 34"/>
            <p:cNvSpPr txBox="1">
              <a:spLocks noChangeArrowheads="1"/>
            </p:cNvSpPr>
            <p:nvPr/>
          </p:nvSpPr>
          <p:spPr bwMode="auto">
            <a:xfrm>
              <a:off x="830" y="20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51294" y="268941"/>
            <a:ext cx="310005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/>
              <a:t>Persistent HTTP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34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Recall: TCP is ACK clocked</a:t>
            </a:r>
          </a:p>
          <a:p>
            <a:pPr lvl="1"/>
            <a:r>
              <a:rPr lang="en-US" dirty="0" smtClean="0"/>
              <a:t>Congestion = delay = long wait between ACKs</a:t>
            </a:r>
          </a:p>
          <a:p>
            <a:pPr lvl="1"/>
            <a:r>
              <a:rPr lang="en-US" dirty="0" smtClean="0"/>
              <a:t>No congestion = low delay = ACKs arrive quickly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 smtClean="0"/>
              <a:t>Upon receipt of ACK: increase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was delivered, perhaps we can send faster</a:t>
            </a:r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growth is proportional to RTT</a:t>
            </a:r>
            <a:endParaRPr lang="en-US" i="1" dirty="0" smtClean="0"/>
          </a:p>
          <a:p>
            <a:pPr lvl="1"/>
            <a:r>
              <a:rPr lang="en-US" dirty="0" smtClean="0"/>
              <a:t>On loss: decrease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is being lost, there must be congestion</a:t>
            </a:r>
          </a:p>
          <a:p>
            <a:r>
              <a:rPr lang="en-US" dirty="0" smtClean="0"/>
              <a:t>Question: increase/decrease functions to use?</a:t>
            </a:r>
            <a:r>
              <a:rPr lang="hu-HU" smtClean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B0F59B-14B2-8C48-83ED-B201EA356CA9}" type="slidenum">
              <a:rPr kumimoji="0" lang="en-US" sz="1400"/>
              <a:pPr eaLnBrk="1" hangingPunct="1"/>
              <a:t>70</a:t>
            </a:fld>
            <a:endParaRPr kumimoji="0" lang="en-US" sz="1400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655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pipelining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feature</a:t>
            </a:r>
          </a:p>
          <a:p>
            <a:r>
              <a:rPr kumimoji="0" lang="en-US" sz="2400">
                <a:latin typeface="Times New Roman" charset="0"/>
              </a:rPr>
              <a:t>in HTTP/1.1 allows</a:t>
            </a:r>
          </a:p>
          <a:p>
            <a:r>
              <a:rPr kumimoji="0" lang="en-US" sz="2400">
                <a:latin typeface="Times New Roman" charset="0"/>
              </a:rPr>
              <a:t>requests to be issued</a:t>
            </a:r>
          </a:p>
          <a:p>
            <a:r>
              <a:rPr kumimoji="0" lang="en-US" sz="2400">
                <a:latin typeface="Times New Roman" charset="0"/>
              </a:rPr>
              <a:t>asynchronously on a</a:t>
            </a:r>
          </a:p>
          <a:p>
            <a:r>
              <a:rPr kumimoji="0" lang="en-US" sz="2400">
                <a:latin typeface="Times New Roman" charset="0"/>
              </a:rPr>
              <a:t>persistent connection.</a:t>
            </a:r>
          </a:p>
          <a:p>
            <a:r>
              <a:rPr kumimoji="0" lang="en-US" sz="2400">
                <a:latin typeface="Times New Roman" charset="0"/>
              </a:rPr>
              <a:t>Requests must be</a:t>
            </a:r>
          </a:p>
          <a:p>
            <a:r>
              <a:rPr kumimoji="0" lang="en-US" sz="2400">
                <a:latin typeface="Times New Roman" charset="0"/>
              </a:rPr>
              <a:t>processed in proper order.</a:t>
            </a:r>
          </a:p>
          <a:p>
            <a:r>
              <a:rPr kumimoji="0" lang="en-US" sz="2400">
                <a:latin typeface="Times New Roman" charset="0"/>
              </a:rPr>
              <a:t>Can do clever packaging.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3505200"/>
            <a:ext cx="4814888" cy="3089275"/>
            <a:chOff x="158" y="2208"/>
            <a:chExt cx="3033" cy="1946"/>
          </a:xfrm>
        </p:grpSpPr>
        <p:sp>
          <p:nvSpPr>
            <p:cNvPr id="10264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8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9" name="Line 13"/>
            <p:cNvSpPr>
              <a:spLocks noChangeShapeType="1"/>
            </p:cNvSpPr>
            <p:nvPr/>
          </p:nvSpPr>
          <p:spPr bwMode="auto">
            <a:xfrm flipV="1">
              <a:off x="2544" y="2208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15"/>
            <p:cNvSpPr>
              <a:spLocks noChangeShapeType="1"/>
            </p:cNvSpPr>
            <p:nvPr/>
          </p:nvSpPr>
          <p:spPr bwMode="auto">
            <a:xfrm>
              <a:off x="2400" y="222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842" y="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90700" y="2895600"/>
            <a:ext cx="1866900" cy="609600"/>
            <a:chOff x="1152" y="3444"/>
            <a:chExt cx="1176" cy="384"/>
          </a:xfrm>
        </p:grpSpPr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152" y="3444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1226" y="3518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790700" y="2266950"/>
            <a:ext cx="1866900" cy="609600"/>
            <a:chOff x="1152" y="2196"/>
            <a:chExt cx="1176" cy="384"/>
          </a:xfrm>
        </p:grpSpPr>
        <p:sp>
          <p:nvSpPr>
            <p:cNvPr id="10253" name="Rectangle 29"/>
            <p:cNvSpPr>
              <a:spLocks noChangeArrowheads="1"/>
            </p:cNvSpPr>
            <p:nvPr/>
          </p:nvSpPr>
          <p:spPr bwMode="auto">
            <a:xfrm>
              <a:off x="1152" y="2196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4" name="Text Box 30"/>
            <p:cNvSpPr txBox="1">
              <a:spLocks noChangeArrowheads="1"/>
            </p:cNvSpPr>
            <p:nvPr/>
          </p:nvSpPr>
          <p:spPr bwMode="auto">
            <a:xfrm>
              <a:off x="1202" y="2246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hpface.jpg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1212447" name="Text Box 31"/>
          <p:cNvSpPr txBox="1">
            <a:spLocks noChangeArrowheads="1"/>
          </p:cNvSpPr>
          <p:nvPr/>
        </p:nvSpPr>
        <p:spPr bwMode="auto">
          <a:xfrm>
            <a:off x="1069975" y="20034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GG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4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request message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37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54CBE28C-59DF-4DAE-A86D-7C9E9ADF127E}" type="slidenum">
              <a:rPr lang="en-US">
                <a:solidFill>
                  <a:srgbClr val="000000"/>
                </a:solidFill>
              </a:rPr>
              <a:pPr/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two types of HTTP messages: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ASCII (human-readable format)</a:t>
            </a:r>
            <a:endParaRPr lang="en-US" smtClean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pic>
        <p:nvPicPr>
          <p:cNvPr id="116739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request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(GET, POST,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 commands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)</a:t>
            </a:r>
            <a:endParaRPr lang="en-US" sz="2400">
              <a:solidFill>
                <a:srgbClr val="000099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16743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4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carriage return,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line feed at start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of line indicates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end of header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8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GET /index.html HTTP/1.1\r\n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Host: www-net.cs.umass.edu\r\n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User-Agent: Firefox/3.6.10\r\n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Accept: text/html,application/xhtml+xml\r\n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Accept-Language: en-us,en;q=0.5\r\n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Accept-Encoding: gzip,deflate\r\n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Accept-Charset: ISO-8859-1,utf-8;q=0.7\r\n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115\r\n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</p:txBody>
      </p:sp>
      <p:sp>
        <p:nvSpPr>
          <p:cNvPr id="116749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50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carriage return character</a:t>
            </a:r>
          </a:p>
        </p:txBody>
      </p:sp>
      <p:sp>
        <p:nvSpPr>
          <p:cNvPr id="116751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line-feed character</a:t>
            </a:r>
          </a:p>
        </p:txBody>
      </p:sp>
      <p:sp>
        <p:nvSpPr>
          <p:cNvPr id="116752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5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HTTP request message: general format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87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3CA83E2-305A-4E7F-9EE6-6090D9A09867}" type="slidenum">
              <a:rPr lang="en-US">
                <a:solidFill>
                  <a:srgbClr val="000000"/>
                </a:solidFill>
              </a:rPr>
              <a:pPr/>
              <a:t>73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8787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9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lines</a:t>
            </a:r>
          </a:p>
        </p:txBody>
      </p:sp>
      <p:sp>
        <p:nvSpPr>
          <p:cNvPr id="118791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2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3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4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body</a:t>
            </a:r>
          </a:p>
        </p:txBody>
      </p:sp>
      <p:sp>
        <p:nvSpPr>
          <p:cNvPr id="118795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2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method</a:t>
            </a:r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cr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lf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version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URL</a:t>
            </a:r>
          </a:p>
        </p:txBody>
      </p:sp>
      <p:grpSp>
        <p:nvGrpSpPr>
          <p:cNvPr id="118809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118845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6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7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8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9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50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51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52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53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grpSp>
        <p:nvGrpSpPr>
          <p:cNvPr id="118810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118836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7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8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9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0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1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42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43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44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sp>
        <p:nvSpPr>
          <p:cNvPr id="118811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2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18833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4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5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sp>
        <p:nvSpPr>
          <p:cNvPr id="118813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4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118830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1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2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5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118826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7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8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29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</p:grpSp>
      <p:sp>
        <p:nvSpPr>
          <p:cNvPr id="118816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17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entity body</a:t>
            </a:r>
          </a:p>
        </p:txBody>
      </p:sp>
      <p:grpSp>
        <p:nvGrpSpPr>
          <p:cNvPr id="118818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118823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4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5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9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18820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1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2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6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POST method: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 smtClean="0"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URL method:</a:t>
            </a:r>
          </a:p>
          <a:p>
            <a:r>
              <a:rPr lang="en-US" sz="2400" smtClean="0">
                <a:ea typeface="ＭＳ Ｐゴシック" pitchFamily="34" charset="-128"/>
              </a:rPr>
              <a:t>uses GET method</a:t>
            </a:r>
          </a:p>
          <a:p>
            <a:r>
              <a:rPr lang="en-US" sz="2400" smtClean="0"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2083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414A7C83-0F1F-446C-9A24-17E1195A9E04}" type="slidenum">
              <a:rPr lang="en-US">
                <a:solidFill>
                  <a:srgbClr val="000000"/>
                </a:solidFill>
              </a:rPr>
              <a:pPr/>
              <a:t>74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083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083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9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www.somesite.com/animalsearch?monkeys&amp;banana</a:t>
            </a:r>
          </a:p>
        </p:txBody>
      </p:sp>
    </p:spTree>
    <p:extLst>
      <p:ext uri="{BB962C8B-B14F-4D97-AF65-F5344CB8AC3E}">
        <p14:creationId xmlns:p14="http://schemas.microsoft.com/office/powerpoint/2010/main" val="39406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Method types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HTTP/1.0:</a:t>
            </a:r>
          </a:p>
          <a:p>
            <a:r>
              <a:rPr lang="en-US" sz="2400" smtClean="0">
                <a:ea typeface="ＭＳ Ｐゴシック" pitchFamily="34" charset="-128"/>
              </a:rPr>
              <a:t>GET</a:t>
            </a:r>
          </a:p>
          <a:p>
            <a:r>
              <a:rPr lang="en-US" sz="2400" smtClean="0">
                <a:ea typeface="ＭＳ Ｐゴシック" pitchFamily="34" charset="-128"/>
              </a:rPr>
              <a:t>POST</a:t>
            </a:r>
          </a:p>
          <a:p>
            <a:r>
              <a:rPr lang="en-US" sz="2400" smtClean="0">
                <a:ea typeface="ＭＳ Ｐゴシック" pitchFamily="34" charset="-128"/>
              </a:rPr>
              <a:t>HEAD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HTTP/1.1:</a:t>
            </a:r>
          </a:p>
          <a:p>
            <a:r>
              <a:rPr lang="en-US" sz="2400" smtClean="0">
                <a:ea typeface="ＭＳ Ｐゴシック" pitchFamily="34" charset="-128"/>
              </a:rPr>
              <a:t>GET, POST, HEAD</a:t>
            </a:r>
          </a:p>
          <a:p>
            <a:r>
              <a:rPr lang="en-US" sz="2400" smtClean="0">
                <a:ea typeface="ＭＳ Ｐゴシック" pitchFamily="34" charset="-128"/>
              </a:rPr>
              <a:t>PUT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 smtClean="0">
                <a:ea typeface="ＭＳ Ｐゴシック" pitchFamily="34" charset="-128"/>
              </a:rPr>
              <a:t>DELETE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deletes file specified in the URL field</a:t>
            </a:r>
          </a:p>
        </p:txBody>
      </p:sp>
      <p:sp>
        <p:nvSpPr>
          <p:cNvPr id="12288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52A4034-E0F7-4476-AE74-CC88A55D98AC}" type="slidenum">
              <a:rPr lang="en-US">
                <a:solidFill>
                  <a:srgbClr val="000000"/>
                </a:solidFill>
              </a:rPr>
              <a:pPr/>
              <a:t>75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0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response message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4929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249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F134233-FC41-4948-AC01-63A1D7287BB2}" type="slidenum">
              <a:rPr lang="en-US">
                <a:solidFill>
                  <a:srgbClr val="000000"/>
                </a:solidFill>
              </a:rPr>
              <a:pPr/>
              <a:t>76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4931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(protocol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code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phrase)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data, e.g.,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HTML file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9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HTTP/1.1 200 OK\r\n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Date: Sun, 26 Sep 2010 20:09:20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Server: Apache/2.0.52 (CentOS)\r\n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Last-Modified: Tue, 30 Oct 2007 17:00:02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ETag: "17dc6-a5c-bf716880"\r\n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Accept-Ranges: bytes\r\n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Content-Length: 2652\r\n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timeout=10, max=100\r\n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Content-Type: text/html; charset=ISO-8859-1\r\n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data data data data data ... </a:t>
            </a:r>
            <a:endParaRPr lang="en-US" b="1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0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response status codes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0" y="2815216"/>
            <a:ext cx="8075613" cy="427447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 pitchFamily="34" charset="-128"/>
              </a:rPr>
              <a:t>request succeeded, requested object later in this </a:t>
            </a:r>
            <a:r>
              <a:rPr lang="en-US" sz="2000" dirty="0" err="1" smtClean="0">
                <a:ea typeface="ＭＳ Ｐゴシック" pitchFamily="34" charset="-128"/>
              </a:rPr>
              <a:t>msg</a:t>
            </a: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 pitchFamily="34" charset="-128"/>
              </a:rPr>
              <a:t>requested object moved, new location specified later in this </a:t>
            </a:r>
            <a:r>
              <a:rPr lang="en-US" sz="2000" dirty="0" err="1" smtClean="0">
                <a:ea typeface="ＭＳ Ｐゴシック" pitchFamily="34" charset="-128"/>
              </a:rPr>
              <a:t>msg</a:t>
            </a:r>
            <a:r>
              <a:rPr lang="en-US" sz="2000" dirty="0" smtClean="0">
                <a:ea typeface="ＭＳ Ｐゴシック" pitchFamily="34" charset="-128"/>
              </a:rPr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 pitchFamily="34" charset="-128"/>
              </a:rPr>
              <a:t>request </a:t>
            </a:r>
            <a:r>
              <a:rPr lang="en-US" sz="2000" dirty="0" err="1" smtClean="0">
                <a:ea typeface="ＭＳ Ｐゴシック" pitchFamily="34" charset="-128"/>
              </a:rPr>
              <a:t>msg</a:t>
            </a:r>
            <a:r>
              <a:rPr lang="en-US" sz="2000" dirty="0" smtClean="0">
                <a:ea typeface="ＭＳ Ｐゴシック" pitchFamily="34" charset="-128"/>
              </a:rPr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2697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148A2AC-6C28-482C-8D8B-FFCAE13112A4}" type="slidenum">
              <a:rPr lang="en-US">
                <a:solidFill>
                  <a:srgbClr val="000000"/>
                </a:solidFill>
              </a:rPr>
              <a:pPr/>
              <a:t>77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697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488950" y="1426317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status code appears in 1st line in server-to-client response message.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some sample codes</a:t>
            </a: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93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Trying out HTTP (client side) for yourself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sz="1800" smtClean="0">
              <a:ea typeface="ＭＳ Ｐゴシック" pitchFamily="34" charset="-128"/>
            </a:endParaRPr>
          </a:p>
        </p:txBody>
      </p:sp>
      <p:sp>
        <p:nvSpPr>
          <p:cNvPr id="129026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2D67D4A-F591-4753-ABB1-426A1B8B777C}" type="slidenum">
              <a:rPr lang="en-US">
                <a:solidFill>
                  <a:srgbClr val="000000"/>
                </a:solidFill>
              </a:rPr>
              <a:pPr/>
              <a:t>78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2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879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42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opens TCP connection to port 80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(default HTTP server port) at cis.poly.edu.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anything typed in sent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to port 80 at cis.poly.edu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telnet cis.poly.edu 80</a:t>
            </a:r>
            <a:endParaRPr lang="en-US" sz="28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2. type in a GET HTTP request:</a:t>
            </a:r>
          </a:p>
          <a:p>
            <a:pPr marL="1143000" lvl="2" indent="-2286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1382713" y="4184650"/>
            <a:ext cx="291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GET /~ross/ HTTP/1.1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Host: cis.poly.edu</a:t>
            </a:r>
            <a:endParaRPr lang="en-US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29034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09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typing this in (hit carriage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return twice), you send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this minimal (but complete)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GET request to HTTP 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5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6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7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3. look at response message sent by HTTP server!</a:t>
            </a:r>
          </a:p>
        </p:txBody>
      </p:sp>
      <p:sp>
        <p:nvSpPr>
          <p:cNvPr id="129038" name="Text Box 17"/>
          <p:cNvSpPr txBox="1">
            <a:spLocks noChangeArrowheads="1"/>
          </p:cNvSpPr>
          <p:nvPr/>
        </p:nvSpPr>
        <p:spPr bwMode="auto">
          <a:xfrm>
            <a:off x="409575" y="6029325"/>
            <a:ext cx="810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(or use Wireshark to look at captured HTTP request/response)</a:t>
            </a:r>
          </a:p>
        </p:txBody>
      </p:sp>
    </p:spTree>
    <p:extLst>
      <p:ext uri="{BB962C8B-B14F-4D97-AF65-F5344CB8AC3E}">
        <p14:creationId xmlns:p14="http://schemas.microsoft.com/office/powerpoint/2010/main" val="19978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88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ea typeface="ＭＳ Ｐゴシック" pitchFamily="34" charset="-128"/>
              </a:rPr>
              <a:t>1) </a:t>
            </a:r>
            <a:r>
              <a:rPr lang="en-US" smtClean="0">
                <a:ea typeface="ＭＳ Ｐゴシック" pitchFamily="34" charset="-128"/>
              </a:rPr>
              <a:t>cookie header line of HTTP </a:t>
            </a:r>
            <a:r>
              <a:rPr lang="en-US" i="1" smtClean="0">
                <a:ea typeface="ＭＳ Ｐゴシック" pitchFamily="34" charset="-128"/>
              </a:rPr>
              <a:t>response</a:t>
            </a:r>
            <a:r>
              <a:rPr 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2) cookie header line in next HTTP </a:t>
            </a:r>
            <a:r>
              <a:rPr lang="en-US" i="1" smtClean="0">
                <a:ea typeface="ＭＳ Ｐゴシック" pitchFamily="34" charset="-128"/>
              </a:rPr>
              <a:t>request</a:t>
            </a:r>
            <a:r>
              <a:rPr 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3) cookie file kept on user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host, managed by user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31077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25950" y="1392238"/>
            <a:ext cx="4059238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example:</a:t>
            </a:r>
          </a:p>
          <a:p>
            <a:r>
              <a:rPr lang="en-US" sz="2400" dirty="0" smtClean="0">
                <a:ea typeface="ＭＳ Ｐゴシック" pitchFamily="34" charset="-128"/>
              </a:rPr>
              <a:t>Susan always access Internet from PC</a:t>
            </a:r>
          </a:p>
          <a:p>
            <a:r>
              <a:rPr lang="en-US" sz="2400" dirty="0" smtClean="0">
                <a:ea typeface="ＭＳ Ｐゴシック" pitchFamily="34" charset="-128"/>
              </a:rPr>
              <a:t>visits specific e-commerce site for first time</a:t>
            </a:r>
          </a:p>
          <a:p>
            <a:r>
              <a:rPr lang="en-US" sz="2400" dirty="0" smtClean="0">
                <a:ea typeface="ＭＳ Ｐゴシック" pitchFamily="34" charset="-128"/>
              </a:rPr>
              <a:t>when initial HTTP requests arrives at site, site creates: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unique ID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entry in backend database for ID</a:t>
            </a:r>
          </a:p>
        </p:txBody>
      </p:sp>
      <p:sp>
        <p:nvSpPr>
          <p:cNvPr id="13107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C2F3C98-3A98-4B97-AF63-5E12AEB0EAB6}" type="slidenum">
              <a:rPr lang="en-US">
                <a:solidFill>
                  <a:srgbClr val="000000"/>
                </a:solidFill>
              </a:rPr>
              <a:pPr/>
              <a:t>80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107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107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Cookies: keeping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state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 (cont.)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2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190C2EB-08C8-4072-A36E-0019BABC58EF}" type="slidenum">
              <a:rPr lang="en-US">
                <a:solidFill>
                  <a:srgbClr val="000000"/>
                </a:solidFill>
              </a:rPr>
              <a:pPr/>
              <a:t>81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3123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33207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8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33209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10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33203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4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33205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6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33196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97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98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99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0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33201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2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33132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33194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95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33187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8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</p:txBody>
        </p:sp>
        <p:sp>
          <p:nvSpPr>
            <p:cNvPr id="133189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Amazon server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creates ID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1678 for user</a:t>
              </a:r>
            </a:p>
          </p:txBody>
        </p:sp>
        <p:grpSp>
          <p:nvGrpSpPr>
            <p:cNvPr id="133190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33191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92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93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create</a:t>
                </a:r>
              </a:p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33182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3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response 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set-cookie: 1678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 </a:t>
              </a:r>
            </a:p>
          </p:txBody>
        </p:sp>
        <p:grpSp>
          <p:nvGrpSpPr>
            <p:cNvPr id="133184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33185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86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ebay 8734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33177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78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79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80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1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33175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76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amazon 1678</a:t>
              </a:r>
            </a:p>
          </p:txBody>
        </p:sp>
      </p:grpSp>
      <p:sp>
        <p:nvSpPr>
          <p:cNvPr id="133137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backend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database</a:t>
            </a:r>
          </a:p>
        </p:txBody>
      </p:sp>
      <p:sp>
        <p:nvSpPr>
          <p:cNvPr id="133138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133139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33143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4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5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6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7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48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173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4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49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0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171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2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1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2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3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3169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0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4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5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167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68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6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7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8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9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0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1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2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3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4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3165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6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33140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3314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13517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61A9DC26-A049-42F9-B73A-96C2B69BBDD4}" type="slidenum">
              <a:rPr lang="en-US">
                <a:solidFill>
                  <a:srgbClr val="000000"/>
                </a:solidFill>
              </a:rPr>
              <a:pPr/>
              <a:t>82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516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5171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4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cookies and privacy: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 permit sites to learn a lot about you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you may supply name and e-mail to sites</a:t>
            </a:r>
          </a:p>
        </p:txBody>
      </p:sp>
      <p:sp>
        <p:nvSpPr>
          <p:cNvPr id="135175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sp>
        <p:nvSpPr>
          <p:cNvPr id="135176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protocol endpoints: maintain state at sender/receiver over multiple transactions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cookies: http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39825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+ Third Parties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page (from </a:t>
            </a:r>
            <a:r>
              <a:rPr lang="en-US" dirty="0" err="1" smtClean="0"/>
              <a:t>Wired.com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 descr="Screen Shot 2014-10-03 at 10.3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4" y="2119257"/>
            <a:ext cx="5403417" cy="47387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98355" y="2854499"/>
            <a:ext cx="1047460" cy="497574"/>
          </a:xfrm>
          <a:prstGeom prst="round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5" name="Picture 7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15" y="4477795"/>
            <a:ext cx="1795463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17" y="1826800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5307" y="339135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Wired.com</a:t>
            </a:r>
            <a:endParaRPr lang="en-US" dirty="0"/>
          </a:p>
        </p:txBody>
      </p:sp>
      <p:pic>
        <p:nvPicPr>
          <p:cNvPr id="9" name="Picture 8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8" y="3524296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forerunnerskishop.com/Portals/0/FullFacebook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504347"/>
            <a:ext cx="1156756" cy="4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617005" y="3325884"/>
            <a:ext cx="1278508" cy="116536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3109" y="3535389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article.html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93" y="4588762"/>
            <a:ext cx="850900" cy="482600"/>
          </a:xfrm>
          <a:prstGeom prst="rect">
            <a:avLst/>
          </a:prstGeom>
        </p:spPr>
      </p:pic>
      <p:pic>
        <p:nvPicPr>
          <p:cNvPr id="6" name="Picture 5" descr="Screen Shot 2014-10-03 at 10.30.39 A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17" y="2946155"/>
            <a:ext cx="802521" cy="70380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 flipV="1">
            <a:off x="2156780" y="4722862"/>
            <a:ext cx="4114888" cy="72425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2195" y="4198457"/>
            <a:ext cx="199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sharebutton.gif</a:t>
            </a:r>
            <a:endParaRPr lang="en-US" dirty="0" smtClean="0"/>
          </a:p>
          <a:p>
            <a:r>
              <a:rPr lang="en-US" dirty="0" smtClean="0"/>
              <a:t>Cookie: FBCOOKIE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026" y="5564965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Facebook now knows you visited this Wired article.</a:t>
            </a:r>
          </a:p>
          <a:p>
            <a:pPr algn="ctr"/>
            <a:r>
              <a:rPr lang="en-US" sz="2000" dirty="0" smtClean="0"/>
              <a:t>Works for all pages where ‘like’/’share’ button is embedded!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04773" y="1527274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And it’s not just Facebook!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40" y="1944949"/>
            <a:ext cx="5537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478E-6 3.28552E-7 L 0.22355 0.2501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004E-6 -2.1888E-6 L 0.59893 0.106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6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Goal: reach knee quickly</a:t>
            </a:r>
          </a:p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79109" y="4134286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 smtClean="0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Knee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Cliff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72782</TotalTime>
  <Words>4319</Words>
  <Application>Microsoft Office PowerPoint</Application>
  <PresentationFormat>Diavetítés a képernyőre (4:3 oldalarány)</PresentationFormat>
  <Paragraphs>1129</Paragraphs>
  <Slides>84</Slides>
  <Notes>27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84</vt:i4>
      </vt:variant>
    </vt:vector>
  </HeadingPairs>
  <TitlesOfParts>
    <vt:vector size="86" baseType="lpstr">
      <vt:lpstr>Median</vt:lpstr>
      <vt:lpstr>Chart</vt:lpstr>
      <vt:lpstr>Computer Networks</vt:lpstr>
      <vt:lpstr>Transport Layer</vt:lpstr>
      <vt:lpstr>What is Congestion?</vt:lpstr>
      <vt:lpstr>Cong. Control vs. Cong. Avoidance</vt:lpstr>
      <vt:lpstr>TCP Congestion Control</vt:lpstr>
      <vt:lpstr>Two Basic Components</vt:lpstr>
      <vt:lpstr>Rate Adjustment</vt:lpstr>
      <vt:lpstr>Implementing Congestion Control</vt:lpstr>
      <vt:lpstr>Slow Start</vt:lpstr>
      <vt:lpstr>Slow Start Example</vt:lpstr>
      <vt:lpstr>Congestion Avoidance</vt:lpstr>
      <vt:lpstr>Congestion Avoidance Example</vt:lpstr>
      <vt:lpstr>The Big Picture – TCP Tahoe       (the original TCP)</vt:lpstr>
      <vt:lpstr>Outline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Goals</vt:lpstr>
      <vt:lpstr>Compound TCP Implementation</vt:lpstr>
      <vt:lpstr>Compound TCP Example</vt:lpstr>
      <vt:lpstr>TCP CUBIC Implementation</vt:lpstr>
      <vt:lpstr>TCP CUBIC Implementation</vt:lpstr>
      <vt:lpstr>TCP CUBIC Example</vt:lpstr>
      <vt:lpstr>Outline</vt:lpstr>
      <vt:lpstr>Issues with TCP</vt:lpstr>
      <vt:lpstr>Small Flows</vt:lpstr>
      <vt:lpstr>Wireless Networks</vt:lpstr>
      <vt:lpstr>Denial of Service</vt:lpstr>
      <vt:lpstr>DNS</vt:lpstr>
      <vt:lpstr>Layer 8 (The Carbon-based nodes)</vt:lpstr>
      <vt:lpstr>Internet Names and Addresses</vt:lpstr>
      <vt:lpstr>History</vt:lpstr>
      <vt:lpstr>Towards DNS</vt:lpstr>
      <vt:lpstr>Outline</vt:lpstr>
      <vt:lpstr>DNS at a High-Level</vt:lpstr>
      <vt:lpstr>Naming Hierarchy</vt:lpstr>
      <vt:lpstr>Hierarchical Administration</vt:lpstr>
      <vt:lpstr>Server Hierarchy</vt:lpstr>
      <vt:lpstr>Root Name Servers</vt:lpstr>
      <vt:lpstr>Map of the Roots</vt:lpstr>
      <vt:lpstr>Local Name Servers</vt:lpstr>
      <vt:lpstr>Authoritative Name Servers</vt:lpstr>
      <vt:lpstr>Basic Domain Name Resolution</vt:lpstr>
      <vt:lpstr>Recursive DNS Query</vt:lpstr>
      <vt:lpstr>Iterated DNS query</vt:lpstr>
      <vt:lpstr>DNS Propagation</vt:lpstr>
      <vt:lpstr>Caching vs. Freshness</vt:lpstr>
      <vt:lpstr>DNS Resource Records</vt:lpstr>
      <vt:lpstr>DNS Types</vt:lpstr>
      <vt:lpstr>DNS Types, Continued</vt:lpstr>
      <vt:lpstr>Reverse Lookups</vt:lpstr>
      <vt:lpstr>DNS as Indirection Service</vt:lpstr>
      <vt:lpstr>Aliasing and Load Balancing</vt:lpstr>
      <vt:lpstr>Content Delivery Networks</vt:lpstr>
      <vt:lpstr>Outline</vt:lpstr>
      <vt:lpstr>Web and HTTP</vt:lpstr>
      <vt:lpstr>HTTP overview</vt:lpstr>
      <vt:lpstr>HTTP overview (continued)</vt:lpstr>
      <vt:lpstr>HTTP connections</vt:lpstr>
      <vt:lpstr>Example Web Page</vt:lpstr>
      <vt:lpstr>PowerPoint bemutató</vt:lpstr>
      <vt:lpstr>PowerPoint bemutató</vt:lpstr>
      <vt:lpstr>Persistent HTTP</vt:lpstr>
      <vt:lpstr>Non-persistent HTTP: response time</vt:lpstr>
      <vt:lpstr>PowerPoint bemutató</vt:lpstr>
      <vt:lpstr>PowerPoint bemutató</vt:lpstr>
      <vt:lpstr>Outline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Outline</vt:lpstr>
      <vt:lpstr>User-server state: cookies</vt:lpstr>
      <vt:lpstr>Cookies: keeping “state” (cont.)</vt:lpstr>
      <vt:lpstr>Cookies (continued)</vt:lpstr>
      <vt:lpstr>Cookies + Third Parties</vt:lpstr>
      <vt:lpstr>How it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1052</cp:revision>
  <cp:lastPrinted>2012-08-22T04:00:45Z</cp:lastPrinted>
  <dcterms:created xsi:type="dcterms:W3CDTF">2012-01-03T02:22:46Z</dcterms:created>
  <dcterms:modified xsi:type="dcterms:W3CDTF">2016-12-14T15:48:53Z</dcterms:modified>
</cp:coreProperties>
</file>