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5"/>
  </p:notesMasterIdLst>
  <p:handoutMasterIdLst>
    <p:handoutMasterId r:id="rId46"/>
  </p:handoutMasterIdLst>
  <p:sldIdLst>
    <p:sldId id="388" r:id="rId2"/>
    <p:sldId id="426" r:id="rId3"/>
    <p:sldId id="427" r:id="rId4"/>
    <p:sldId id="428" r:id="rId5"/>
    <p:sldId id="429" r:id="rId6"/>
    <p:sldId id="430" r:id="rId7"/>
    <p:sldId id="431" r:id="rId8"/>
    <p:sldId id="389" r:id="rId9"/>
    <p:sldId id="425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22" r:id="rId32"/>
    <p:sldId id="411" r:id="rId33"/>
    <p:sldId id="412" r:id="rId34"/>
    <p:sldId id="423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26"/>
            <p14:sldId id="427"/>
            <p14:sldId id="428"/>
            <p14:sldId id="429"/>
            <p14:sldId id="430"/>
            <p14:sldId id="431"/>
            <p14:sldId id="389"/>
            <p14:sldId id="425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22"/>
            <p14:sldId id="411"/>
            <p14:sldId id="412"/>
            <p14:sldId id="423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89587" autoAdjust="0"/>
  </p:normalViewPr>
  <p:slideViewPr>
    <p:cSldViewPr snapToGrid="0">
      <p:cViewPr>
        <p:scale>
          <a:sx n="73" d="100"/>
          <a:sy n="73" d="100"/>
        </p:scale>
        <p:origin x="-100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lephone_switchboar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hone_connector_(audio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 smtClean="0"/>
              <a:t>1957</a:t>
            </a:r>
            <a:r>
              <a:rPr lang="hu-HU" baseline="0" dirty="0" smtClean="0"/>
              <a:t> előtt egy számítógép egyszerre egy feladatot tudott elvégezni. (BATCH feldolgozás) 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A méretnövekedés miatt speciális hűtőszobákba kellett őket tárolni. Ezért a fejlesztők nem dolgozhattak direkten a számítógépen. </a:t>
            </a:r>
            <a:endParaRPr lang="hu-HU" dirty="0" smtClean="0"/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 smtClean="0"/>
              <a:t>Idő-osztásos hozzáférés témájának megjelenése.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/>
              <a:t>(</a:t>
            </a:r>
            <a:r>
              <a:rPr lang="hu-HU" dirty="0" err="1"/>
              <a:t>SZPUTNYiK</a:t>
            </a:r>
            <a:r>
              <a:rPr lang="hu-HU" dirty="0"/>
              <a:t> 1) </a:t>
            </a:r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pályája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hónap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megsemmisült</a:t>
            </a:r>
            <a:r>
              <a:rPr lang="en-US" dirty="0"/>
              <a:t> a </a:t>
            </a:r>
            <a:r>
              <a:rPr lang="en-US" dirty="0" err="1"/>
              <a:t>légkörben</a:t>
            </a:r>
            <a:r>
              <a:rPr lang="en-US" dirty="0"/>
              <a:t>.</a:t>
            </a:r>
            <a:endParaRPr lang="hu-HU" dirty="0"/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/>
              <a:t>A tudás eddig csak emberek által volt terjesztve.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/>
              <a:t>Három másik irány is volt. (katonai(USA), üzleti(</a:t>
            </a:r>
            <a:r>
              <a:rPr lang="hu-HU" dirty="0" err="1"/>
              <a:t>anglia</a:t>
            </a:r>
            <a:r>
              <a:rPr lang="hu-HU" dirty="0"/>
              <a:t>), tudományos(francia) ) Ezek az alapjai a modern internetnek</a:t>
            </a:r>
            <a:endParaRPr lang="hu-HU" dirty="0" smtClean="0"/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dirty="0" smtClean="0"/>
              <a:t>/ARPA/ MAINFRAME(futtatott)</a:t>
            </a:r>
            <a:r>
              <a:rPr lang="hu-HU" baseline="0" dirty="0" smtClean="0"/>
              <a:t>, IMP(</a:t>
            </a:r>
            <a:r>
              <a:rPr lang="hu-HU" baseline="0" dirty="0" err="1" smtClean="0"/>
              <a:t>komunikált</a:t>
            </a:r>
            <a:r>
              <a:rPr lang="hu-HU" baseline="0" dirty="0" smtClean="0"/>
              <a:t>) -&gt; </a:t>
            </a:r>
            <a:r>
              <a:rPr lang="hu-HU" baseline="0" dirty="0" err="1" smtClean="0"/>
              <a:t>IMP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subnet</a:t>
            </a:r>
            <a:r>
              <a:rPr lang="hu-HU" baseline="0" dirty="0" smtClean="0"/>
              <a:t> (NCP protokoll=&gt;TCP (verifikáció))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/NPL/ ütközés elkerülésre darabolás csomagokra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(1962) Félelem az atomháborútól, központosított számítógépek. =&gt; decentralizálás </a:t>
            </a:r>
          </a:p>
          <a:p>
            <a:pPr marL="635565" lvl="1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Rádió helyett direkt kapcsolás.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CYCADES </a:t>
            </a:r>
            <a:r>
              <a:rPr lang="hu-HU" baseline="0" dirty="0" err="1" smtClean="0"/>
              <a:t>inter-net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koncept</a:t>
            </a:r>
            <a:r>
              <a:rPr lang="hu-HU" baseline="0" dirty="0" smtClean="0"/>
              <a:t> (protokoll, hardverbe építve) [END-TO-END struktúra]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Telefon szolgáltatók x.25 &lt;=&gt; DARPA </a:t>
            </a:r>
            <a:r>
              <a:rPr lang="hu-HU" baseline="0" dirty="0" err="1" smtClean="0"/>
              <a:t>gateway-ek</a:t>
            </a:r>
            <a:r>
              <a:rPr lang="hu-HU" baseline="0" dirty="0" smtClean="0"/>
              <a:t> (OSI referencia modell), TCP/IP az összemosáshoz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 smtClean="0"/>
              <a:t>1990-ben az ARPANET </a:t>
            </a:r>
            <a:r>
              <a:rPr lang="hu-HU" baseline="0" dirty="0" err="1" smtClean="0"/>
              <a:t>megszünt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75EB-B684-4483-8E72-810917D210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switching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early days of telephony, through roughly the 1960s, companies used manual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elephone switchboard"/>
              </a:rPr>
              <a:t>telephone switchboards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switchboard operators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connected calls by inserting a pair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hone connector (audio)"/>
              </a:rPr>
              <a:t>phone plugs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the appropriate jacks.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</a:t>
            </a:r>
            <a:r>
              <a:rPr lang="hu-HU" sz="6000" cap="none" dirty="0" smtClean="0"/>
              <a:t>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 smtClean="0">
                <a:solidFill>
                  <a:schemeClr val="tx1"/>
                </a:solidFill>
              </a:rPr>
              <a:t>2</a:t>
            </a:r>
            <a:r>
              <a:rPr lang="en-US" sz="3600" b="1" dirty="0" smtClean="0">
                <a:solidFill>
                  <a:schemeClr val="tx1"/>
                </a:solidFill>
              </a:rPr>
              <a:t>: Internet Architecture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(Layer cake and an hourglass)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</a:t>
            </a:r>
            <a:r>
              <a:rPr lang="en-US" dirty="0" smtClean="0"/>
              <a:t>201</a:t>
            </a:r>
            <a:r>
              <a:rPr lang="hu-HU" smtClean="0"/>
              <a:t>7</a:t>
            </a:r>
            <a:r>
              <a:rPr lang="en-US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49388" y="2674950"/>
            <a:ext cx="0" cy="25248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8471" y="2674950"/>
            <a:ext cx="1924805" cy="26340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9388" y="2674927"/>
            <a:ext cx="3847777" cy="2524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49388" y="2674927"/>
            <a:ext cx="5840056" cy="26340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39517" y="2788754"/>
            <a:ext cx="0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548471" y="2788754"/>
            <a:ext cx="189104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51176" y="2788754"/>
            <a:ext cx="1945989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97165" y="2788754"/>
            <a:ext cx="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11849" y="2788754"/>
            <a:ext cx="0" cy="256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39517" y="2788754"/>
            <a:ext cx="394992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49388" y="2788754"/>
            <a:ext cx="384777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473276" y="2788754"/>
            <a:ext cx="1923889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97166" y="2788754"/>
            <a:ext cx="199227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49388" y="2788754"/>
            <a:ext cx="586246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414480" y="2788754"/>
            <a:ext cx="1974963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73276" y="2788754"/>
            <a:ext cx="3938573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5" y="2053432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90" y="2075042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0ph3r\Document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24" y="2053387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5737" y="1613377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6637" y="1613377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Email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45385" y="161337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Bittorrent</a:t>
            </a:r>
            <a:endParaRPr lang="en-US" dirty="0"/>
          </a:p>
        </p:txBody>
      </p:sp>
      <p:pic>
        <p:nvPicPr>
          <p:cNvPr id="1036" name="Picture 12" descr="C:\Users\t0ph3r\Documents\CS 4700\assets\Ethernet-Cab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7" y="4904168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0ph3r\Documents\CS 4700\assets\wifi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2673935" y="4904168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0ph3r\Documents\CS 4700\assets\bluetooth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78" y="4904168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63458" y="6229781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00382" y="6229781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802.11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45385" y="6229781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Bluetooth</a:t>
            </a:r>
            <a:endParaRPr lang="en-US" dirty="0"/>
          </a:p>
        </p:txBody>
      </p:sp>
      <p:pic>
        <p:nvPicPr>
          <p:cNvPr id="1039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61" y="2000739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25818" y="1613377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VoIP</a:t>
            </a:r>
            <a:endParaRPr lang="en-US" dirty="0"/>
          </a:p>
        </p:txBody>
      </p:sp>
      <p:pic>
        <p:nvPicPr>
          <p:cNvPr id="1040" name="Picture 16" descr="C:\Users\t0ph3r\Documents\CS 4700\assets\at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5" y="4974139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22622" y="6249743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Cellular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50128" y="3123663"/>
            <a:ext cx="8843749" cy="2056160"/>
            <a:chOff x="414979" y="3333624"/>
            <a:chExt cx="8263530" cy="1523216"/>
          </a:xfrm>
        </p:grpSpPr>
        <p:sp>
          <p:nvSpPr>
            <p:cNvPr id="80" name="Rectangle 79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This is a nightmare scenario</a:t>
              </a:r>
            </a:p>
            <a:p>
              <a:pPr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Huge amounts of work to add new apps or media</a:t>
              </a:r>
            </a:p>
            <a:p>
              <a:pPr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Limits growth and adoption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21" grpId="0"/>
      <p:bldP spid="22" grpId="0"/>
      <p:bldP spid="23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548470" y="2889453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08390" y="2989072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48470" y="5336276"/>
            <a:ext cx="5759920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6690" y="1827902"/>
            <a:ext cx="1303562" cy="1683092"/>
            <a:chOff x="896690" y="1978030"/>
            <a:chExt cx="1303562" cy="1683092"/>
          </a:xfrm>
        </p:grpSpPr>
        <p:pic>
          <p:nvPicPr>
            <p:cNvPr id="5" name="Picture 11" descr="C:\Users\t0ph3r\Documents\CS 4700\assets\utorrent-replacement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9" y="24180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96690" y="19780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Bittorrent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6617" y="4754040"/>
            <a:ext cx="1363709" cy="1787278"/>
            <a:chOff x="866617" y="4904168"/>
            <a:chExt cx="1363709" cy="1787278"/>
          </a:xfrm>
        </p:grpSpPr>
        <p:pic>
          <p:nvPicPr>
            <p:cNvPr id="7" name="Picture 12" descr="C:\Users\t0ph3r\Documents\CS 4700\assets\Ethernet-Cabl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617" y="4904168"/>
              <a:ext cx="1363709" cy="136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63458" y="6229781"/>
              <a:ext cx="1171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Ethernet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9899" y="4658504"/>
            <a:ext cx="1554480" cy="1787278"/>
            <a:chOff x="6549899" y="4832994"/>
            <a:chExt cx="1554480" cy="1787278"/>
          </a:xfrm>
        </p:grpSpPr>
        <p:pic>
          <p:nvPicPr>
            <p:cNvPr id="8" name="Picture 13" descr="C:\Users\t0ph3r\Documents\CS 4700\assets\wifi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33" r="12076"/>
            <a:stretch/>
          </p:blipFill>
          <p:spPr bwMode="auto">
            <a:xfrm>
              <a:off x="6549899" y="4832994"/>
              <a:ext cx="1554480" cy="150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776346" y="6158607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802.11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75358" y="1827902"/>
            <a:ext cx="1303562" cy="1683092"/>
            <a:chOff x="6519660" y="2130430"/>
            <a:chExt cx="1303562" cy="1683092"/>
          </a:xfrm>
        </p:grpSpPr>
        <p:pic>
          <p:nvPicPr>
            <p:cNvPr id="11" name="Picture 11" descr="C:\Users\t0ph3r\Documents\CS 4700\assets\utorrent-replacement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899" y="25704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19660" y="21304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Bittorrent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2562225" y="3230785"/>
            <a:ext cx="3776608" cy="1384995"/>
            <a:chOff x="1219200" y="4876799"/>
            <a:chExt cx="5181605" cy="1396446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139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 endpoints may not be on the same media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0" idx="2"/>
          </p:cNvCxnSpPr>
          <p:nvPr/>
        </p:nvCxnSpPr>
        <p:spPr>
          <a:xfrm>
            <a:off x="4585029" y="4544704"/>
            <a:ext cx="2741095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Indirection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/>
          <p:cNvCxnSpPr>
            <a:endCxn id="40" idx="0"/>
          </p:cNvCxnSpPr>
          <p:nvPr/>
        </p:nvCxnSpPr>
        <p:spPr>
          <a:xfrm>
            <a:off x="1462746" y="2906973"/>
            <a:ext cx="3122283" cy="6960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3365450" y="2788754"/>
            <a:ext cx="1219579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0" idx="2"/>
          </p:cNvCxnSpPr>
          <p:nvPr/>
        </p:nvCxnSpPr>
        <p:spPr>
          <a:xfrm flipH="1">
            <a:off x="1463663" y="4544704"/>
            <a:ext cx="3121366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0" idx="0"/>
          </p:cNvCxnSpPr>
          <p:nvPr/>
        </p:nvCxnSpPr>
        <p:spPr>
          <a:xfrm flipH="1">
            <a:off x="4585029" y="2788754"/>
            <a:ext cx="726412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0" idx="0"/>
          </p:cNvCxnSpPr>
          <p:nvPr/>
        </p:nvCxnSpPr>
        <p:spPr>
          <a:xfrm flipH="1">
            <a:off x="4585029" y="2788754"/>
            <a:ext cx="2741096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2"/>
          </p:cNvCxnSpPr>
          <p:nvPr/>
        </p:nvCxnSpPr>
        <p:spPr>
          <a:xfrm flipH="1">
            <a:off x="3365451" y="4544704"/>
            <a:ext cx="1219578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2"/>
          </p:cNvCxnSpPr>
          <p:nvPr/>
        </p:nvCxnSpPr>
        <p:spPr>
          <a:xfrm>
            <a:off x="4585029" y="4544704"/>
            <a:ext cx="726412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5" y="2018645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90" y="2040255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C:\Users\t0ph3r\Document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24" y="2018600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155737" y="1545137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36637" y="1545137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Email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5385" y="154513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Bittorrent</a:t>
            </a:r>
            <a:endParaRPr lang="en-US" dirty="0"/>
          </a:p>
        </p:txBody>
      </p:sp>
      <p:pic>
        <p:nvPicPr>
          <p:cNvPr id="27" name="Picture 12" descr="C:\Users\t0ph3r\Documents\CS 4700\assets\Ethernet-Cab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7" y="4958760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C:\Users\t0ph3r\Documents\CS 4700\assets\wifi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2673935" y="4958760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C:\Users\t0ph3r\Documents\CS 4700\assets\bluetooth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78" y="4958760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63458" y="6284373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00382" y="628437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802.11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45385" y="6284373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Bluetooth</a:t>
            </a:r>
            <a:endParaRPr lang="en-US" dirty="0"/>
          </a:p>
        </p:txBody>
      </p:sp>
      <p:pic>
        <p:nvPicPr>
          <p:cNvPr id="3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61" y="1932499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25818" y="1545137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VoIP</a:t>
            </a:r>
            <a:endParaRPr lang="en-US" dirty="0"/>
          </a:p>
        </p:txBody>
      </p:sp>
      <p:pic>
        <p:nvPicPr>
          <p:cNvPr id="35" name="Picture 16" descr="C:\Users\t0ph3r\Documents\CS 4700\assets\at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5" y="5028731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822622" y="6304335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Cellular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99516" y="3603009"/>
            <a:ext cx="6571026" cy="94169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Magical Network Abstraction Layer</a:t>
            </a:r>
            <a:endParaRPr lang="en-US" sz="32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992775" y="3366478"/>
            <a:ext cx="7453606" cy="1578530"/>
            <a:chOff x="414979" y="3333624"/>
            <a:chExt cx="8263530" cy="1523216"/>
          </a:xfrm>
        </p:grpSpPr>
        <p:sp>
          <p:nvSpPr>
            <p:cNvPr id="77" name="Rectangle 76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O(1) work to add new apps, media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Few limits on new technology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3690340" y="2542515"/>
            <a:ext cx="1018985" cy="686819"/>
            <a:chOff x="1219200" y="4876799"/>
            <a:chExt cx="5181605" cy="1384995"/>
          </a:xfrm>
        </p:grpSpPr>
        <p:sp>
          <p:nvSpPr>
            <p:cNvPr id="80" name="Rectangular Callout 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19205" y="5041929"/>
              <a:ext cx="5181600" cy="527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075938" y="4073855"/>
            <a:ext cx="1018985" cy="686819"/>
            <a:chOff x="1219200" y="4876799"/>
            <a:chExt cx="5181605" cy="1384995"/>
          </a:xfrm>
        </p:grpSpPr>
        <p:sp>
          <p:nvSpPr>
            <p:cNvPr id="83" name="Rectangular Callout 82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2846726" y="4073943"/>
            <a:ext cx="1018985" cy="686819"/>
            <a:chOff x="1219200" y="4876799"/>
            <a:chExt cx="5181605" cy="1384995"/>
          </a:xfrm>
        </p:grpSpPr>
        <p:sp>
          <p:nvSpPr>
            <p:cNvPr id="86" name="Rectangular Callout 8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flipH="1">
            <a:off x="4548118" y="4074031"/>
            <a:ext cx="1018985" cy="686819"/>
            <a:chOff x="1219200" y="4876799"/>
            <a:chExt cx="5181605" cy="1384995"/>
          </a:xfrm>
        </p:grpSpPr>
        <p:sp>
          <p:nvSpPr>
            <p:cNvPr id="89" name="Rectangular Callout 8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19205" y="5041929"/>
              <a:ext cx="5181600" cy="105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Network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38732" y="1600200"/>
            <a:ext cx="6237027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Modularity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Does not specify an implementation</a:t>
            </a:r>
          </a:p>
          <a:p>
            <a:pPr lvl="1"/>
            <a:r>
              <a:rPr lang="en-US" dirty="0" smtClean="0"/>
              <a:t>Instead, tells us how to organize functionality</a:t>
            </a:r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/>
              <a:t>Interfaces define cross-layer </a:t>
            </a:r>
            <a:r>
              <a:rPr lang="en-US" dirty="0" smtClean="0"/>
              <a:t>interaction</a:t>
            </a:r>
            <a:endParaRPr lang="en-US" dirty="0"/>
          </a:p>
          <a:p>
            <a:pPr lvl="1"/>
            <a:r>
              <a:rPr lang="en-US" dirty="0" smtClean="0"/>
              <a:t>Layers </a:t>
            </a:r>
            <a:r>
              <a:rPr lang="en-US" dirty="0"/>
              <a:t>only rely on those below them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Reuse </a:t>
            </a:r>
            <a:r>
              <a:rPr lang="en-US" dirty="0"/>
              <a:t>of </a:t>
            </a:r>
            <a:r>
              <a:rPr lang="en-US" dirty="0" smtClean="0"/>
              <a:t>code across the network</a:t>
            </a:r>
          </a:p>
          <a:p>
            <a:pPr lvl="1"/>
            <a:r>
              <a:rPr lang="en-US" dirty="0" smtClean="0"/>
              <a:t>Module implementations may change</a:t>
            </a:r>
          </a:p>
          <a:p>
            <a:r>
              <a:rPr lang="en-US" dirty="0" smtClean="0"/>
              <a:t>Unfortunately, there are tradeoffs</a:t>
            </a:r>
          </a:p>
          <a:p>
            <a:pPr lvl="1"/>
            <a:r>
              <a:rPr lang="en-US" dirty="0" smtClean="0"/>
              <a:t>Interfaces hide information</a:t>
            </a:r>
          </a:p>
          <a:p>
            <a:pPr lvl="1"/>
            <a:r>
              <a:rPr lang="en-US" dirty="0" smtClean="0"/>
              <a:t>As we will see, may hurt performance…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0456" y="1633211"/>
            <a:ext cx="2286142" cy="727851"/>
            <a:chOff x="314656" y="3333624"/>
            <a:chExt cx="8363853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14656" y="3496212"/>
              <a:ext cx="816412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4167" y="5704772"/>
            <a:ext cx="2258720" cy="1039504"/>
            <a:chOff x="414979" y="3333624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80" y="3496213"/>
              <a:ext cx="7465329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Physical</a:t>
              </a: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Media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0456" y="2593104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5" name="Rectangle 14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Layer 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456" y="4915506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8" name="Rectangle 17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Layer 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456" y="4110287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21" name="Rectangle 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Layer 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 rot="16200000">
            <a:off x="881177" y="331382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4412" y="5600142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497543" y="3313828"/>
            <a:ext cx="740957" cy="32472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8015" y="3636994"/>
            <a:ext cx="757448" cy="34896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1337" y="4804012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337" y="2472519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5275" y="3978357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878" y="3313828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87104" y="6083257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divide functionality into layers?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Error checking</a:t>
            </a:r>
          </a:p>
          <a:p>
            <a:r>
              <a:rPr lang="en-US" dirty="0" smtClean="0"/>
              <a:t>How do we distribute functionality across devices?</a:t>
            </a:r>
          </a:p>
          <a:p>
            <a:pPr lvl="1"/>
            <a:r>
              <a:rPr lang="en-US" dirty="0" smtClean="0"/>
              <a:t>Example: who is responsible for security?</a:t>
            </a:r>
          </a:p>
        </p:txBody>
      </p:sp>
      <p:pic>
        <p:nvPicPr>
          <p:cNvPr id="205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39" y="5759815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6" y="5525204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97" y="5759815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2" y="54054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303" y="54054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48035" y="6193780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4767" y="6193780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6056" y="6410964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3556638" y="2128372"/>
            <a:ext cx="3748586" cy="19523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And many more…</a:t>
            </a:r>
          </a:p>
        </p:txBody>
      </p:sp>
      <p:sp>
        <p:nvSpPr>
          <p:cNvPr id="16" name="Up Arrow 15"/>
          <p:cNvSpPr/>
          <p:nvPr/>
        </p:nvSpPr>
        <p:spPr>
          <a:xfrm rot="10800000">
            <a:off x="483866" y="460235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7887256" y="460235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2254677" y="494929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4187576" y="4711537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6147955" y="494929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030689" cy="16732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800" dirty="0" smtClean="0"/>
              <a:t>Layering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 smtClean="0"/>
              <a:t>The OSI Model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800" dirty="0" smtClean="0"/>
              <a:t>Communicating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 smtClean="0"/>
              <a:t>The End-to-End Argument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 flipH="1">
            <a:off x="2728695" y="2524860"/>
            <a:ext cx="3637131" cy="2146756"/>
            <a:chOff x="1219200" y="4876799"/>
            <a:chExt cx="5181606" cy="2010478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42277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6" y="4876799"/>
              <a:ext cx="5181600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All devices implement the first </a:t>
              </a: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two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or</a:t>
              </a: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three layers</a:t>
              </a: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2593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93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593073" y="3386936"/>
            <a:ext cx="3944206" cy="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ISO OSI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0456" y="1531959"/>
            <a:ext cx="8839200" cy="5425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OSI: Open </a:t>
            </a:r>
            <a:r>
              <a:rPr lang="en-US" dirty="0"/>
              <a:t>Systems Interconnect Model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38822" y="25248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400" y="25248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582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0024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713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155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7713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00155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713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00155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713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00155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7844" y="59707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00286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37207" y="48244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409649" y="48244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37207" y="54021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409649" y="54021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37338" y="59753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44303" y="25248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6644565" y="25248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44303" y="31003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616745" y="31003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44434" y="36735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616876" y="36735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44434" y="42467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616876" y="42467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44434" y="48198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616876" y="48198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44434" y="53976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616876" y="53976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44565" y="59707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617007" y="59707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52" name="Content Placeholder 5"/>
          <p:cNvSpPr txBox="1">
            <a:spLocks/>
          </p:cNvSpPr>
          <p:nvPr/>
        </p:nvSpPr>
        <p:spPr>
          <a:xfrm>
            <a:off x="607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53" name="Content Placeholder 5"/>
          <p:cNvSpPr txBox="1">
            <a:spLocks/>
          </p:cNvSpPr>
          <p:nvPr/>
        </p:nvSpPr>
        <p:spPr>
          <a:xfrm>
            <a:off x="3857954" y="2011906"/>
            <a:ext cx="1628446" cy="54250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hu-HU" dirty="0" err="1" smtClean="0"/>
              <a:t>Router</a:t>
            </a:r>
            <a:r>
              <a:rPr lang="hu-HU" dirty="0" smtClean="0"/>
              <a:t>/</a:t>
            </a:r>
            <a:r>
              <a:rPr lang="en-US" dirty="0" smtClean="0"/>
              <a:t>Switch</a:t>
            </a: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7070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69057" y="59753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37206" y="59662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450859" y="59662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579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79425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75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75273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79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75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06721" y="2808495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0840" y="4640238"/>
            <a:ext cx="8957626" cy="207445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flipH="1">
            <a:off x="2656761" y="3292596"/>
            <a:ext cx="3591637" cy="954107"/>
            <a:chOff x="1219200" y="4876799"/>
            <a:chExt cx="5181606" cy="1384995"/>
          </a:xfrm>
        </p:grpSpPr>
        <p:sp>
          <p:nvSpPr>
            <p:cNvPr id="80" name="Rectangular Callout 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675"/>
                <a:gd name="adj2" fmla="val 2383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2656758" y="3006007"/>
            <a:ext cx="3591641" cy="954107"/>
            <a:chOff x="1219200" y="4876799"/>
            <a:chExt cx="5181606" cy="1384995"/>
          </a:xfrm>
        </p:grpSpPr>
        <p:sp>
          <p:nvSpPr>
            <p:cNvPr id="83" name="Rectangular Callout 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Freeform 93"/>
          <p:cNvSpPr/>
          <p:nvPr/>
        </p:nvSpPr>
        <p:spPr>
          <a:xfrm>
            <a:off x="1337240" y="2661314"/>
            <a:ext cx="6510224" cy="3620814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98042" y="1600200"/>
            <a:ext cx="5893557" cy="5105400"/>
          </a:xfrm>
        </p:spPr>
        <p:txBody>
          <a:bodyPr anchor="ctr"/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does this layer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do you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this layer?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How is this layer </a:t>
            </a:r>
            <a:r>
              <a:rPr lang="en-US" dirty="0" smtClean="0">
                <a:solidFill>
                  <a:schemeClr val="accent1"/>
                </a:solidFill>
              </a:rPr>
              <a:t>implemented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5679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Move information between two systems connected by a physical link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Specifies how to send one</a:t>
            </a:r>
            <a:r>
              <a:rPr lang="en-US" dirty="0" smtClean="0">
                <a:solidFill>
                  <a:schemeClr val="accent1"/>
                </a:solidFill>
              </a:rPr>
              <a:t> bit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Encoding scheme for one bit</a:t>
            </a:r>
          </a:p>
          <a:p>
            <a:pPr lvl="1"/>
            <a:r>
              <a:rPr lang="en-US" dirty="0" smtClean="0"/>
              <a:t>Voltage levels</a:t>
            </a:r>
          </a:p>
          <a:p>
            <a:pPr lvl="1"/>
            <a:r>
              <a:rPr lang="en-US" dirty="0" smtClean="0"/>
              <a:t>Timing of signals</a:t>
            </a:r>
          </a:p>
          <a:p>
            <a:r>
              <a:rPr lang="en-US" dirty="0" smtClean="0"/>
              <a:t>Examples: coaxial cable, fiber optics, radio frequency transmitters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Data framing: boundaries between packets</a:t>
            </a:r>
          </a:p>
          <a:p>
            <a:pPr lvl="1"/>
            <a:r>
              <a:rPr lang="en-US" dirty="0" smtClean="0"/>
              <a:t>Media access control (MAC)</a:t>
            </a:r>
          </a:p>
          <a:p>
            <a:pPr lvl="1"/>
            <a:r>
              <a:rPr lang="en-US" dirty="0" smtClean="0"/>
              <a:t>Per-hop reliability and flow-control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 one </a:t>
            </a:r>
            <a:r>
              <a:rPr lang="en-US" dirty="0" smtClean="0">
                <a:solidFill>
                  <a:schemeClr val="accent1"/>
                </a:solidFill>
              </a:rPr>
              <a:t>packet</a:t>
            </a:r>
            <a:r>
              <a:rPr lang="en-US" dirty="0" smtClean="0"/>
              <a:t> between two hosts connected to the </a:t>
            </a:r>
            <a:r>
              <a:rPr lang="en-US" dirty="0" smtClean="0">
                <a:solidFill>
                  <a:schemeClr val="accent1"/>
                </a:solidFill>
              </a:rPr>
              <a:t>same</a:t>
            </a:r>
            <a:r>
              <a:rPr lang="en-US" dirty="0" smtClean="0"/>
              <a:t> media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Physical addressing (e.g. MAC address)</a:t>
            </a:r>
          </a:p>
          <a:p>
            <a:r>
              <a:rPr lang="en-US" dirty="0" smtClean="0"/>
              <a:t>Examples: Ethernet, </a:t>
            </a:r>
            <a:r>
              <a:rPr lang="en-US" dirty="0" err="1" smtClean="0"/>
              <a:t>Wifi</a:t>
            </a:r>
            <a:r>
              <a:rPr lang="en-US" dirty="0" smtClean="0"/>
              <a:t>, DOCSIS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Internet?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531"/>
            <a:ext cx="4122019" cy="402336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Network of networks </a:t>
            </a:r>
          </a:p>
          <a:p>
            <a:r>
              <a:rPr lang="en-US" sz="2000" dirty="0" smtClean="0"/>
              <a:t>Largest wide area network</a:t>
            </a:r>
          </a:p>
          <a:p>
            <a:r>
              <a:rPr lang="en-US" sz="2000" smtClean="0"/>
              <a:t>Properties</a:t>
            </a:r>
            <a:endParaRPr lang="en-US" sz="2000" dirty="0" smtClean="0"/>
          </a:p>
          <a:p>
            <a:pPr lvl="1"/>
            <a:r>
              <a:rPr lang="en-US" sz="2000" dirty="0" smtClean="0"/>
              <a:t>System independent</a:t>
            </a:r>
            <a:r>
              <a:rPr lang="en-US" sz="2000" dirty="0" smtClean="0"/>
              <a:t>, heterogeneous</a:t>
            </a:r>
            <a:endParaRPr lang="en-US" sz="2000" dirty="0" smtClean="0"/>
          </a:p>
          <a:p>
            <a:pPr lvl="1"/>
            <a:r>
              <a:rPr lang="en-US" sz="2000" dirty="0" smtClean="0"/>
              <a:t>No central control</a:t>
            </a:r>
          </a:p>
          <a:p>
            <a:pPr lvl="1"/>
            <a:r>
              <a:rPr lang="en-US" sz="2000" dirty="0" smtClean="0"/>
              <a:t>Built up from small networks called Local Area Networks (LANs)</a:t>
            </a:r>
          </a:p>
          <a:p>
            <a:pPr lvl="1"/>
            <a:r>
              <a:rPr lang="en-US" sz="2000" dirty="0" smtClean="0"/>
              <a:t>global</a:t>
            </a:r>
          </a:p>
          <a:p>
            <a:pPr lvl="1"/>
            <a:r>
              <a:rPr lang="en-US" sz="2000" dirty="0" smtClean="0"/>
              <a:t>It offers services like WWW, email, FB…</a:t>
            </a:r>
            <a:endParaRPr lang="en-US" sz="2000" dirty="0" smtClean="0"/>
          </a:p>
        </p:txBody>
      </p:sp>
      <p:pic>
        <p:nvPicPr>
          <p:cNvPr id="1026" name="Picture 2" descr="http://upload.wikimedia.org/wikipedia/commons/b/bd/Internet_map_1024_-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17" y="1803531"/>
            <a:ext cx="4402183" cy="4468421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019612" y="5911298"/>
            <a:ext cx="95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smtClean="0">
                <a:solidFill>
                  <a:schemeClr val="bg1"/>
                </a:solidFill>
              </a:rPr>
              <a:t>Forrás: [1]</a:t>
            </a:r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Deliver packets across the network</a:t>
            </a:r>
          </a:p>
          <a:p>
            <a:pPr lvl="1"/>
            <a:r>
              <a:rPr lang="en-US" dirty="0" smtClean="0"/>
              <a:t>Handle fragmentation/reassembly</a:t>
            </a:r>
          </a:p>
          <a:p>
            <a:pPr lvl="1"/>
            <a:r>
              <a:rPr lang="en-US" dirty="0" smtClean="0"/>
              <a:t>Packet scheduling</a:t>
            </a:r>
          </a:p>
          <a:p>
            <a:pPr lvl="1"/>
            <a:r>
              <a:rPr lang="en-US" dirty="0" smtClean="0"/>
              <a:t>Buffer management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Send one packet to a specific destination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Define globally unique addresses</a:t>
            </a:r>
          </a:p>
          <a:p>
            <a:pPr lvl="1"/>
            <a:r>
              <a:rPr lang="en-US" dirty="0" smtClean="0"/>
              <a:t>Maintain routing tables</a:t>
            </a:r>
          </a:p>
          <a:p>
            <a:r>
              <a:rPr lang="en-US" dirty="0" smtClean="0"/>
              <a:t>Example: Internet Protocol (IP), IPv6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Multiplexing/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Reliable, in-order delivery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Send message to a destination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Port numbers</a:t>
            </a:r>
          </a:p>
          <a:p>
            <a:pPr lvl="1"/>
            <a:r>
              <a:rPr lang="en-US" dirty="0" smtClean="0"/>
              <a:t>Reliability/error correction</a:t>
            </a:r>
          </a:p>
          <a:p>
            <a:pPr lvl="1"/>
            <a:r>
              <a:rPr lang="en-US" dirty="0" smtClean="0"/>
              <a:t>Flow-control information</a:t>
            </a:r>
          </a:p>
          <a:p>
            <a:r>
              <a:rPr lang="en-US" dirty="0" smtClean="0"/>
              <a:t>Examples: UDP, TCP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4895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Access management</a:t>
            </a:r>
          </a:p>
          <a:p>
            <a:pPr lvl="1"/>
            <a:r>
              <a:rPr lang="en-US" dirty="0" smtClean="0"/>
              <a:t>Synchronization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It depends…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Token management</a:t>
            </a:r>
          </a:p>
          <a:p>
            <a:pPr lvl="1"/>
            <a:r>
              <a:rPr lang="en-US" dirty="0" smtClean="0"/>
              <a:t>Insert checkpoints</a:t>
            </a:r>
          </a:p>
          <a:p>
            <a:r>
              <a:rPr lang="en-US" dirty="0" smtClean="0"/>
              <a:t>Examples: </a:t>
            </a:r>
            <a:r>
              <a:rPr lang="en-US" dirty="0" smtClean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3692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Convert data between different representations</a:t>
            </a:r>
          </a:p>
          <a:p>
            <a:pPr lvl="1"/>
            <a:r>
              <a:rPr lang="en-US" dirty="0" smtClean="0"/>
              <a:t>E.g. big endian to little endian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Ascii</a:t>
            </a:r>
            <a:r>
              <a:rPr lang="en-US" dirty="0" smtClean="0"/>
              <a:t> to Unicode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It depends…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Define data formats</a:t>
            </a:r>
          </a:p>
          <a:p>
            <a:pPr lvl="1"/>
            <a:r>
              <a:rPr lang="en-US" dirty="0" smtClean="0"/>
              <a:t>Apply transformation rules</a:t>
            </a:r>
          </a:p>
          <a:p>
            <a:r>
              <a:rPr lang="en-US" dirty="0" smtClean="0"/>
              <a:t>Examples: </a:t>
            </a:r>
            <a:r>
              <a:rPr lang="en-US" dirty="0" smtClean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2402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Whatever you want :)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Whatever you want :D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Whatever you want ;)</a:t>
            </a:r>
          </a:p>
          <a:p>
            <a:r>
              <a:rPr lang="en-US" dirty="0" smtClean="0"/>
              <a:t>Examples: turn on your smartphone and look at the list of apps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114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0164" y="1600200"/>
            <a:ext cx="8811436" cy="5970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does data move through the layers?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7222" y="2470260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0778" y="2470260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6960" y="30457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89402" y="30457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7091" y="36189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89533" y="36189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7091" y="41921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89533" y="41921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7091" y="47652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9533" y="47652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17091" y="53430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489533" y="53430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7222" y="5916190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89664" y="59161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58311" y="2472571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569499" y="3045748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84067" y="3618924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08979" y="4192101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34838" y="4765278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5329" y="5343013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80163" y="5916190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988860" y="5916189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606294" y="5914067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317482" y="5914067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032050" y="5914067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756884" y="5916305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478478" y="5923116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203312" y="5923116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34268" y="5923116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761928" y="5914067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59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41905 L 2.22222E-6 0.503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01295E-7 L 3.61111E-6 -0.09181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301 L 2.22222E-6 -0.09089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717 L -0.00156 -0.09135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6 L -3.05556E-6 -0.0936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624 L 2.5E-6 -0.0936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056E-6 L 1.94444E-6 -0.09181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401 L 3.61111E-6 -0.1676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7586 L 2.22222E-6 -0.1679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7447 L -0.00035 -0.17021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678 L -3.05556E-6 -0.17067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791 L 2.5E-6 -0.17322 " pathEditMode="relative" rAng="0" ptsTypes="AA">
                                      <p:cBhvr>
                                        <p:cTn id="19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079 L 3.61111E-6 -0.25093 " pathEditMode="relative" rAng="0" ptsTypes="AA">
                                      <p:cBhvr>
                                        <p:cTn id="20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5148 L -0.00035 -0.25324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5564 L 2.22222E-6 -0.2537 " pathEditMode="relative" rAng="0" ptsTypes="AA">
                                      <p:cBhvr>
                                        <p:cTn id="2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5819 L -3.05556E-6 -0.25208 " pathEditMode="relative" rAng="0" ptsTypes="AA">
                                      <p:cBhvr>
                                        <p:cTn id="2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3566 L 3.61111E-6 -0.32748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05 L 2.22222E-6 -0.33094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28 L 2.22222E-6 -0.33118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1406 L 3.61111E-6 -0.41212 " pathEditMode="relative" rAng="0" ptsTypes="AA">
                                      <p:cBhvr>
                                        <p:cTn id="2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903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31846 L 2.22222E-6 -0.41235 " pathEditMode="relative" rAng="0" ptsTypes="AA">
                                      <p:cBhvr>
                                        <p:cTn id="2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0379 L 3.61111E-6 -0.49954 " pathEditMode="relative" rAng="0" ptsTypes="AA">
                                      <p:cBhvr>
                                        <p:cTn id="2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Analogy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6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0ph3r\Documents\CS 4700\assets\User Coat Blu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54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0ph3r\Documents\CS 4700\assets\User Coat Red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0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0ph3r\Documents\CS 4700\assets\Edit Document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0ph3r\Documents\CS 4700\assets\Document-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6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6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0ph3r\Documents\CS 4700\assets\Mail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6" y="4901095"/>
            <a:ext cx="1570535" cy="15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0ph3r\Documents\CS 4700\assets\mail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70" y="4901095"/>
            <a:ext cx="1495827" cy="14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0ph3r\Documents\CS 4700\assets\USP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45" y="4676079"/>
            <a:ext cx="2408401" cy="17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126" y="6307854"/>
            <a:ext cx="188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Postal Service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1550744" y="3139231"/>
            <a:ext cx="6510224" cy="2815359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2208084" y="2333769"/>
            <a:ext cx="2800644" cy="1024451"/>
            <a:chOff x="1219200" y="4720928"/>
            <a:chExt cx="5181605" cy="1414755"/>
          </a:xfrm>
        </p:grpSpPr>
        <p:sp>
          <p:nvSpPr>
            <p:cNvPr id="17" name="Rectangular Callout 16"/>
            <p:cNvSpPr/>
            <p:nvPr/>
          </p:nvSpPr>
          <p:spPr>
            <a:xfrm>
              <a:off x="1219200" y="4750689"/>
              <a:ext cx="5181600" cy="1384994"/>
            </a:xfrm>
            <a:prstGeom prst="wedgeRectCallout">
              <a:avLst>
                <a:gd name="adj1" fmla="val 58708"/>
                <a:gd name="adj2" fmla="val 118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6" y="4720928"/>
              <a:ext cx="5181599" cy="13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Label contains routing info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381500" y="2390775"/>
            <a:ext cx="2164020" cy="612226"/>
            <a:chOff x="1219200" y="4876799"/>
            <a:chExt cx="518160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01999"/>
                <a:gd name="adj2" fmla="val 26461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Un-packing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3487424" y="3425839"/>
            <a:ext cx="2932426" cy="954107"/>
            <a:chOff x="1219200" y="4876799"/>
            <a:chExt cx="518160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345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Doesn’t know contents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of letter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114925" y="792801"/>
            <a:ext cx="3809052" cy="954107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11"/>
                <a:gd name="adj2" fmla="val 8959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Doesn’t know how the Postal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network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3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3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8822" y="25248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1400" y="25248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2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0024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713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0155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7713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0155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7713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00155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713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155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7844" y="59707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00286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37207" y="48244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409649" y="48244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7207" y="54021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09649" y="54021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7338" y="59753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44303" y="25248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644565" y="25248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4303" y="31003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616745" y="31003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44434" y="36735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616876" y="36735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44434" y="42467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616876" y="42467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44434" y="48198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616876" y="48198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44434" y="53976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616876" y="53976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44565" y="59707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617007" y="59707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607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070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69057" y="59753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37206" y="59662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450859" y="59662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79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75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79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55150" y="366614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Video Client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55150" y="42393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6671871" y="36661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Video Server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671871" y="42393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214196" y="367979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FTP Client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14196" y="425297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14196" y="482615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14196" y="540388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3423690" y="483070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3437211" y="5408442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630917" y="36797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FTP Server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630917" y="42529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6630917" y="48261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6630917" y="540388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214201" y="5406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3437216" y="5411261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630922" y="540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</p:spTree>
    <p:extLst>
      <p:ext uri="{BB962C8B-B14F-4D97-AF65-F5344CB8AC3E}">
        <p14:creationId xmlns:p14="http://schemas.microsoft.com/office/powerpoint/2010/main" val="24267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6809E-6 L -4.44444E-6 0.16444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6809E-6 L -3.05556E-6 0.16235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1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0 0.15657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1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3737E-6 L 1.11111E-6 0.16651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 animBg="1"/>
      <p:bldP spid="11" grpId="0"/>
      <p:bldP spid="12" grpId="0" animBg="1"/>
      <p:bldP spid="13" grpId="0"/>
      <p:bldP spid="15" grpId="0"/>
      <p:bldP spid="17" grpId="0"/>
      <p:bldP spid="19" grpId="0"/>
      <p:bldP spid="20" grpId="0" animBg="1"/>
      <p:bldP spid="21" grpId="0"/>
      <p:bldP spid="23" grpId="0"/>
      <p:bldP spid="25" grpId="0"/>
      <p:bldP spid="26" grpId="0" animBg="1"/>
      <p:bldP spid="27" grpId="0" animBg="1"/>
      <p:bldP spid="28" grpId="0"/>
      <p:bldP spid="28" grpId="1"/>
      <p:bldP spid="29" grpId="0" animBg="1"/>
      <p:bldP spid="30" grpId="0"/>
      <p:bldP spid="31" grpId="0" animBg="1"/>
      <p:bldP spid="32" grpId="0"/>
      <p:bldP spid="34" grpId="0"/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65" grpId="0"/>
      <p:bldP spid="66" grpId="0"/>
      <p:bldP spid="72" grpId="0"/>
      <p:bldP spid="73" grpId="0"/>
      <p:bldP spid="78" grpId="0"/>
      <p:bldP spid="78" grpId="1"/>
      <p:bldP spid="79" grpId="0"/>
      <p:bldP spid="79" grpId="1"/>
      <p:bldP spid="80" grpId="0"/>
      <p:bldP spid="81" grpId="0"/>
      <p:bldP spid="81" grpId="1"/>
      <p:bldP spid="82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87" grpId="0"/>
      <p:bldP spid="87" grpId="1"/>
      <p:bldP spid="88" grpId="0"/>
      <p:bldP spid="89" grpId="0"/>
      <p:bldP spid="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8047748" y="2033489"/>
            <a:ext cx="0" cy="385537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89901" y="1664999"/>
            <a:ext cx="1131919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78973" y="2636200"/>
            <a:ext cx="1137551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478973" y="4110146"/>
            <a:ext cx="1137551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78973" y="5520369"/>
            <a:ext cx="1137551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8455" y="166499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559679" y="2636197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98971" y="4110143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1654" y="5520369"/>
            <a:ext cx="1157317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 Header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79196" y="5520372"/>
            <a:ext cx="1154120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 Trailer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096959" y="166499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778455" y="2636200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6959" y="2636200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559679" y="4110143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778455" y="411014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6959" y="411014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498971" y="5520369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559679" y="5520369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78455" y="5520372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096959" y="5520372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559679" y="3643948"/>
            <a:ext cx="3519517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4576" y="3415302"/>
            <a:ext cx="1789721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TCP Segment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498971" y="5106346"/>
            <a:ext cx="4580225" cy="2186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16793" y="4877700"/>
            <a:ext cx="1744580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 Datagram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1654" y="6517653"/>
            <a:ext cx="6891662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80569" y="6289007"/>
            <a:ext cx="2017027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Ethernet 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7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4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Hourglass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5822520" y="204943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1367049" y="204943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4650" y="6400800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4650" y="1708245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00160" y="2784143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48282" y="3728114"/>
            <a:ext cx="41179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34634" y="4753970"/>
            <a:ext cx="41448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13808" y="5652447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1553" y="3994286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IPv4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3713" y="3027569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TCP, UDP, ICMP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7289" y="2197330"/>
            <a:ext cx="493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HTTP, FTP, RTP, IMAP, Jabber, 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1930" y="4967825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Ethernet, 802.11x, DOCSIS, 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0160" y="5816262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Fiber, Coax, Twisted Pair, Radio, …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4566424">
            <a:off x="908406" y="209700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6300000">
            <a:off x="901538" y="513293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1016304" y="265265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1004833" y="4609770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5400000">
            <a:off x="1378657" y="363411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18684" y="2400866"/>
            <a:ext cx="7936189" cy="3415396"/>
            <a:chOff x="414979" y="3333624"/>
            <a:chExt cx="8263530" cy="1523216"/>
          </a:xfrm>
        </p:grpSpPr>
        <p:sp>
          <p:nvSpPr>
            <p:cNvPr id="41" name="Rectangle 4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One Internet layer means all networks interoperate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All applications function on all networks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Room for development above and below IP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But, changing IP is insanely hard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6048375" y="3501319"/>
            <a:ext cx="3000091" cy="1477074"/>
            <a:chOff x="1219200" y="4720928"/>
            <a:chExt cx="5181605" cy="1414755"/>
          </a:xfrm>
        </p:grpSpPr>
        <p:sp>
          <p:nvSpPr>
            <p:cNvPr id="38" name="Rectangular Callout 37"/>
            <p:cNvSpPr/>
            <p:nvPr/>
          </p:nvSpPr>
          <p:spPr>
            <a:xfrm>
              <a:off x="1219200" y="4750690"/>
              <a:ext cx="5181600" cy="1384993"/>
            </a:xfrm>
            <a:prstGeom prst="wedgeRectCallout">
              <a:avLst>
                <a:gd name="adj1" fmla="val 74516"/>
                <a:gd name="adj2" fmla="val -755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9206" y="4720928"/>
              <a:ext cx="5181599" cy="132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Think about the difficulty of deploying IPv6…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5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History1/2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smtClean="0"/>
              <a:t>1957 </a:t>
            </a:r>
          </a:p>
          <a:p>
            <a:r>
              <a:rPr lang="hu-HU" sz="2000" dirty="0" err="1" smtClean="0"/>
              <a:t>First</a:t>
            </a:r>
            <a:r>
              <a:rPr lang="hu-HU" sz="2000" dirty="0" smtClean="0"/>
              <a:t> </a:t>
            </a:r>
            <a:r>
              <a:rPr lang="hu-HU" sz="2000" dirty="0" err="1" smtClean="0"/>
              <a:t>long-distance</a:t>
            </a:r>
            <a:r>
              <a:rPr lang="hu-HU" sz="2000" dirty="0" smtClean="0"/>
              <a:t> </a:t>
            </a:r>
            <a:r>
              <a:rPr lang="hu-HU" sz="2000" dirty="0" err="1" smtClean="0"/>
              <a:t>connection</a:t>
            </a:r>
            <a:r>
              <a:rPr lang="hu-HU" sz="2000" dirty="0" smtClean="0"/>
              <a:t> </a:t>
            </a:r>
            <a:r>
              <a:rPr lang="hu-HU" sz="2000" dirty="0" err="1" smtClean="0"/>
              <a:t>between</a:t>
            </a:r>
            <a:r>
              <a:rPr lang="hu-HU" sz="2000" dirty="0" smtClean="0"/>
              <a:t> </a:t>
            </a:r>
            <a:r>
              <a:rPr lang="hu-HU" sz="2000" dirty="0" err="1" smtClean="0"/>
              <a:t>two</a:t>
            </a:r>
            <a:r>
              <a:rPr lang="hu-HU" sz="2000" dirty="0" smtClean="0"/>
              <a:t> </a:t>
            </a:r>
            <a:r>
              <a:rPr lang="hu-HU" sz="2000" dirty="0" err="1" smtClean="0"/>
              <a:t>computers</a:t>
            </a:r>
            <a:r>
              <a:rPr lang="hu-HU" sz="2000" dirty="0" smtClean="0"/>
              <a:t> </a:t>
            </a:r>
          </a:p>
          <a:p>
            <a:r>
              <a:rPr lang="en-US" sz="2000" dirty="0" err="1" smtClean="0"/>
              <a:t>Szputnyik</a:t>
            </a:r>
            <a:r>
              <a:rPr lang="en-US" sz="2000" dirty="0" smtClean="0"/>
              <a:t>–</a:t>
            </a:r>
            <a:r>
              <a:rPr lang="hu-HU" sz="2000" dirty="0" smtClean="0"/>
              <a:t>1</a:t>
            </a:r>
          </a:p>
          <a:p>
            <a:pPr marL="0" indent="0">
              <a:buNone/>
            </a:pPr>
            <a:r>
              <a:rPr lang="hu-HU" sz="2000" b="1" dirty="0" smtClean="0"/>
              <a:t>1958 </a:t>
            </a:r>
            <a:endParaRPr lang="hu-HU" sz="2000" b="1" dirty="0"/>
          </a:p>
          <a:p>
            <a:r>
              <a:rPr lang="hu-HU" sz="2000" dirty="0" smtClean="0"/>
              <a:t>DARPA is </a:t>
            </a:r>
            <a:r>
              <a:rPr lang="hu-HU" sz="2000" dirty="0" err="1" smtClean="0"/>
              <a:t>established</a:t>
            </a:r>
            <a:r>
              <a:rPr lang="hu-HU" sz="2000" dirty="0" smtClean="0"/>
              <a:t> </a:t>
            </a:r>
          </a:p>
          <a:p>
            <a:pPr marL="0" indent="0">
              <a:buNone/>
            </a:pPr>
            <a:r>
              <a:rPr lang="hu-HU" sz="2000" b="1" dirty="0" smtClean="0"/>
              <a:t>1966</a:t>
            </a:r>
          </a:p>
          <a:p>
            <a:r>
              <a:rPr lang="hu-HU" sz="2000" dirty="0" err="1" smtClean="0"/>
              <a:t>Planning</a:t>
            </a:r>
            <a:r>
              <a:rPr lang="hu-HU" sz="2000" dirty="0" smtClean="0"/>
              <a:t> of ARPANET </a:t>
            </a:r>
          </a:p>
          <a:p>
            <a:r>
              <a:rPr lang="hu-HU" sz="2400" dirty="0" err="1" smtClean="0"/>
              <a:t>Other</a:t>
            </a:r>
            <a:r>
              <a:rPr lang="hu-HU" sz="2400" dirty="0" smtClean="0"/>
              <a:t> </a:t>
            </a:r>
            <a:r>
              <a:rPr lang="hu-HU" sz="2400" dirty="0" err="1" smtClean="0"/>
              <a:t>initiatives</a:t>
            </a:r>
            <a:r>
              <a:rPr lang="hu-HU" sz="2400" dirty="0" smtClean="0"/>
              <a:t>:</a:t>
            </a:r>
            <a:endParaRPr lang="hu-HU" sz="2400" dirty="0"/>
          </a:p>
          <a:p>
            <a:pPr lvl="1"/>
            <a:r>
              <a:rPr lang="hu-HU" sz="1800" dirty="0"/>
              <a:t>RAND – </a:t>
            </a:r>
            <a:r>
              <a:rPr lang="hu-HU" sz="1800" dirty="0" smtClean="0"/>
              <a:t>Military </a:t>
            </a:r>
            <a:r>
              <a:rPr lang="hu-HU" sz="1800" dirty="0" err="1" smtClean="0"/>
              <a:t>network</a:t>
            </a:r>
            <a:r>
              <a:rPr lang="hu-HU" sz="1800" dirty="0" smtClean="0"/>
              <a:t> </a:t>
            </a:r>
            <a:r>
              <a:rPr lang="hu-HU" sz="1800" dirty="0" err="1" smtClean="0"/>
              <a:t>in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USA</a:t>
            </a:r>
            <a:endParaRPr lang="hu-HU" sz="1800" dirty="0"/>
          </a:p>
          <a:p>
            <a:pPr lvl="1"/>
            <a:r>
              <a:rPr lang="hu-HU" sz="1800" dirty="0"/>
              <a:t>NPL – </a:t>
            </a:r>
            <a:r>
              <a:rPr lang="hu-HU" sz="1800" dirty="0" err="1" smtClean="0"/>
              <a:t>Commercial</a:t>
            </a:r>
            <a:r>
              <a:rPr lang="hu-HU" sz="1800" dirty="0" smtClean="0"/>
              <a:t> </a:t>
            </a:r>
            <a:r>
              <a:rPr lang="hu-HU" sz="1800" dirty="0" err="1" smtClean="0"/>
              <a:t>network</a:t>
            </a:r>
            <a:r>
              <a:rPr lang="hu-HU" sz="1800" dirty="0" smtClean="0"/>
              <a:t> </a:t>
            </a:r>
            <a:r>
              <a:rPr lang="hu-HU" sz="1800" dirty="0" err="1" smtClean="0"/>
              <a:t>in</a:t>
            </a:r>
            <a:r>
              <a:rPr lang="hu-HU" sz="1800" dirty="0" smtClean="0"/>
              <a:t> UK</a:t>
            </a:r>
            <a:endParaRPr lang="hu-HU" sz="1800" dirty="0"/>
          </a:p>
          <a:p>
            <a:pPr lvl="1"/>
            <a:r>
              <a:rPr lang="hu-HU" sz="1800" dirty="0"/>
              <a:t>CYCLADES – </a:t>
            </a:r>
            <a:r>
              <a:rPr lang="hu-HU" sz="1800" dirty="0" err="1" smtClean="0"/>
              <a:t>Scientific</a:t>
            </a:r>
            <a:r>
              <a:rPr lang="hu-HU" sz="1800" dirty="0" smtClean="0"/>
              <a:t> </a:t>
            </a:r>
            <a:r>
              <a:rPr lang="hu-HU" sz="1800" dirty="0" err="1" smtClean="0"/>
              <a:t>network</a:t>
            </a:r>
            <a:r>
              <a:rPr lang="hu-HU" sz="1800" dirty="0" smtClean="0"/>
              <a:t> </a:t>
            </a:r>
            <a:r>
              <a:rPr lang="hu-HU" sz="1800" dirty="0" err="1" smtClean="0"/>
              <a:t>in</a:t>
            </a:r>
            <a:r>
              <a:rPr lang="hu-HU" sz="1800" dirty="0" smtClean="0"/>
              <a:t> France</a:t>
            </a:r>
            <a:endParaRPr lang="hu-HU" sz="1800" dirty="0"/>
          </a:p>
          <a:p>
            <a:pPr marL="0" indent="0">
              <a:buNone/>
            </a:pPr>
            <a:endParaRPr lang="hu-HU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Planes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269" y="2517895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7825" y="2517895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007" y="3093383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449" y="309338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38" y="3666560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6580" y="366656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138" y="4239737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6580" y="42397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138" y="4812914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6580" y="48129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138" y="5390648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6580" y="53906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4269" y="5963825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36711" y="59638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0950" y="4812914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BGP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4108521" y="4812913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5461922" y="4812912"/>
            <a:ext cx="1234195" cy="573177"/>
          </a:xfrm>
          <a:prstGeom prst="rect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OSPF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3911" y="4837892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 Plane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4812509" y="3235041"/>
            <a:ext cx="2469235" cy="1000021"/>
            <a:chOff x="1219200" y="4720928"/>
            <a:chExt cx="5181605" cy="141475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48500"/>
                <a:gd name="adj2" fmla="val 1142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We</a:t>
              </a: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’</a:t>
              </a:r>
              <a:r>
                <a:rPr lang="en-US" sz="2800" kern="0" noProof="0" dirty="0" err="1" smtClean="0">
                  <a:solidFill>
                    <a:sysClr val="window" lastClr="FFFFFF"/>
                  </a:solidFill>
                </a:rPr>
                <a:t>ll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 cover this later…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Content Placeholder 5"/>
          <p:cNvSpPr txBox="1">
            <a:spLocks/>
          </p:cNvSpPr>
          <p:nvPr/>
        </p:nvSpPr>
        <p:spPr>
          <a:xfrm>
            <a:off x="618407" y="1645555"/>
            <a:ext cx="7876481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b="1" dirty="0" smtClean="0"/>
              <a:t>Control plane</a:t>
            </a:r>
            <a:r>
              <a:rPr lang="en-US" dirty="0" smtClean="0"/>
              <a:t>: How </a:t>
            </a:r>
            <a:r>
              <a:rPr lang="en-US" b="1" dirty="0" smtClean="0"/>
              <a:t>Internet</a:t>
            </a:r>
            <a:r>
              <a:rPr lang="en-US" dirty="0" smtClean="0"/>
              <a:t> </a:t>
            </a:r>
            <a:r>
              <a:rPr lang="en-US" b="1" dirty="0" smtClean="0"/>
              <a:t>paths</a:t>
            </a:r>
            <a:r>
              <a:rPr lang="en-US" dirty="0" smtClean="0"/>
              <a:t> are established</a:t>
            </a:r>
          </a:p>
        </p:txBody>
      </p:sp>
    </p:spTree>
    <p:extLst>
      <p:ext uri="{BB962C8B-B14F-4D97-AF65-F5344CB8AC3E}">
        <p14:creationId xmlns:p14="http://schemas.microsoft.com/office/powerpoint/2010/main" val="39256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Planes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415" y="4105285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1994" y="4124100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7713" y="4707646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0155" y="47076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713" y="5280823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0155" y="52808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7713" y="5858557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0155" y="585855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37207" y="52853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09649" y="52853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7207" y="58631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409649" y="58631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616526" y="303596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3409649" y="3065516"/>
            <a:ext cx="2297518" cy="54250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hu-HU" dirty="0" err="1" smtClean="0"/>
              <a:t>Routers</a:t>
            </a:r>
            <a:r>
              <a:rPr lang="hu-HU" dirty="0" smtClean="0"/>
              <a:t>/</a:t>
            </a:r>
            <a:r>
              <a:rPr lang="en-US" dirty="0" smtClean="0"/>
              <a:t>Switches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7080078" y="303596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03589" y="4144794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6676168" y="4163609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1887" y="4747155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6674329" y="4747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01887" y="5320332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6674329" y="532033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01887" y="5898066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674329" y="5898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83" name="Freeform 82"/>
          <p:cNvSpPr/>
          <p:nvPr/>
        </p:nvSpPr>
        <p:spPr>
          <a:xfrm>
            <a:off x="1337240" y="3744128"/>
            <a:ext cx="6510224" cy="2549408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ntent Placeholder 5"/>
          <p:cNvSpPr txBox="1">
            <a:spLocks/>
          </p:cNvSpPr>
          <p:nvPr/>
        </p:nvSpPr>
        <p:spPr>
          <a:xfrm>
            <a:off x="235185" y="1645555"/>
            <a:ext cx="8617185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b="1" dirty="0" smtClean="0"/>
              <a:t>Data plane</a:t>
            </a:r>
            <a:r>
              <a:rPr lang="en-US" dirty="0" smtClean="0"/>
              <a:t>: How data is </a:t>
            </a:r>
            <a:r>
              <a:rPr lang="en-US" b="1" dirty="0" smtClean="0"/>
              <a:t>forwarded</a:t>
            </a:r>
            <a:r>
              <a:rPr lang="en-US" dirty="0" smtClean="0"/>
              <a:t> over Internet paths</a:t>
            </a:r>
          </a:p>
        </p:txBody>
      </p:sp>
    </p:spTree>
    <p:extLst>
      <p:ext uri="{BB962C8B-B14F-4D97-AF65-F5344CB8AC3E}">
        <p14:creationId xmlns:p14="http://schemas.microsoft.com/office/powerpoint/2010/main" val="39795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920922"/>
          </a:xfrm>
        </p:spPr>
        <p:txBody>
          <a:bodyPr>
            <a:normAutofit/>
          </a:bodyPr>
          <a:lstStyle/>
          <a:p>
            <a:r>
              <a:rPr lang="en-US" dirty="0" smtClean="0"/>
              <a:t>The layered abstraction is very nice</a:t>
            </a:r>
          </a:p>
          <a:p>
            <a:r>
              <a:rPr lang="en-US" dirty="0" smtClean="0"/>
              <a:t>Does it hold in reality?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No.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5" y="3559037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4736962"/>
            <a:ext cx="2961564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Firewalls</a:t>
            </a:r>
          </a:p>
          <a:p>
            <a:r>
              <a:rPr lang="en-US" sz="2400" dirty="0" smtClean="0"/>
              <a:t>Analyze application layer headers</a:t>
            </a:r>
            <a:endParaRPr lang="en-US" sz="2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961564" y="4736962"/>
            <a:ext cx="3475630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Transparent Proxies</a:t>
            </a:r>
          </a:p>
          <a:p>
            <a:r>
              <a:rPr lang="en-US" sz="2400" dirty="0" smtClean="0"/>
              <a:t>Simulate application endpoints within the network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45959" y="4736962"/>
            <a:ext cx="3098042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NATs</a:t>
            </a:r>
          </a:p>
          <a:p>
            <a:r>
              <a:rPr lang="en-US" sz="2400" dirty="0" smtClean="0"/>
              <a:t>Break end-to-end network reachability</a:t>
            </a:r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0" y="3212962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79" y="3559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030689" cy="16732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800" strike="sngStrike" dirty="0" smtClean="0"/>
              <a:t>Layering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strike="sngStrike" dirty="0" smtClean="0"/>
              <a:t>The OSI Model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800" dirty="0" smtClean="0"/>
              <a:t>Communicating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 smtClean="0"/>
              <a:t>The End-to-End Argument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Layers to Eating Cake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7121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 gives us best-effort datagram forwarding</a:t>
            </a:r>
          </a:p>
          <a:p>
            <a:pPr lvl="1"/>
            <a:r>
              <a:rPr lang="en-US" dirty="0" smtClean="0"/>
              <a:t>So simple anyone can do it</a:t>
            </a:r>
          </a:p>
          <a:p>
            <a:pPr lvl="1"/>
            <a:r>
              <a:rPr lang="en-US" dirty="0" smtClean="0"/>
              <a:t>Large part of why the Internet has succeeded</a:t>
            </a:r>
          </a:p>
          <a:p>
            <a:pPr lvl="1"/>
            <a:r>
              <a:rPr lang="en-US" dirty="0" smtClean="0"/>
              <a:t>…but it sure isn’t giving us much</a:t>
            </a:r>
          </a:p>
          <a:p>
            <a:endParaRPr lang="en-US" dirty="0" smtClean="0"/>
          </a:p>
          <a:p>
            <a:r>
              <a:rPr lang="en-US" dirty="0" smtClean="0"/>
              <a:t>Layers give us a way to </a:t>
            </a:r>
            <a:r>
              <a:rPr lang="en-US" b="1" dirty="0" smtClean="0"/>
              <a:t>compose</a:t>
            </a:r>
            <a:r>
              <a:rPr lang="en-US" dirty="0" smtClean="0"/>
              <a:t> functionality</a:t>
            </a:r>
            <a:endParaRPr lang="en-US" dirty="0"/>
          </a:p>
          <a:p>
            <a:pPr lvl="1"/>
            <a:r>
              <a:rPr lang="en-US" dirty="0" smtClean="0"/>
              <a:t>Example: HTTP over TCP for Web browsers with reliable connections</a:t>
            </a:r>
          </a:p>
          <a:p>
            <a:r>
              <a:rPr lang="en-US" dirty="0" smtClean="0"/>
              <a:t>…but they do not tell us where (in the network) to implement the 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Place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143000"/>
          </a:xfrm>
        </p:spPr>
        <p:txBody>
          <a:bodyPr/>
          <a:lstStyle/>
          <a:p>
            <a:r>
              <a:rPr lang="en-US" dirty="0"/>
              <a:t>How do we distribute functionality across devices?</a:t>
            </a:r>
          </a:p>
          <a:p>
            <a:pPr lvl="1"/>
            <a:r>
              <a:rPr lang="en-US" dirty="0"/>
              <a:t>Example: who is responsible for security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79918" y="4119438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53" y="379599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60" y="3561385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11" y="379599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6" y="34415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17" y="34415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40849" y="422996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7581" y="422996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08870" y="4447145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 rot="10800000">
            <a:off x="476680" y="263853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7880070" y="263853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2247491" y="2985475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4180390" y="274771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6140769" y="298547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0013" y="27238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4998" y="30708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7897" y="283304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8277" y="30708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7577" y="27238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157108" y="4773514"/>
            <a:ext cx="8839200" cy="2084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“The End-to-End Arguments in System Design”</a:t>
            </a:r>
          </a:p>
          <a:p>
            <a:pPr lvl="1"/>
            <a:r>
              <a:rPr lang="en-US" dirty="0" err="1" smtClean="0"/>
              <a:t>Saltzer</a:t>
            </a:r>
            <a:r>
              <a:rPr lang="en-US" dirty="0" smtClean="0"/>
              <a:t>, Reed, and Clark</a:t>
            </a:r>
          </a:p>
          <a:p>
            <a:pPr lvl="1"/>
            <a:r>
              <a:rPr lang="en-US" dirty="0" smtClean="0"/>
              <a:t>The Sacred Text of the Internet</a:t>
            </a:r>
          </a:p>
          <a:p>
            <a:pPr lvl="1"/>
            <a:r>
              <a:rPr lang="en-US" dirty="0" smtClean="0"/>
              <a:t>Endlessly debated by researchers and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Observation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applications have end-to-end requirements</a:t>
            </a:r>
          </a:p>
          <a:p>
            <a:pPr lvl="1"/>
            <a:r>
              <a:rPr lang="en-US" dirty="0" smtClean="0"/>
              <a:t>Security, reliability, etc.</a:t>
            </a:r>
          </a:p>
          <a:p>
            <a:r>
              <a:rPr lang="en-US" dirty="0" smtClean="0"/>
              <a:t>Implementing this stuff inside the network is hard</a:t>
            </a:r>
          </a:p>
          <a:p>
            <a:pPr lvl="1"/>
            <a:r>
              <a:rPr lang="en-US" dirty="0" smtClean="0"/>
              <a:t>Every step along the way must be fail-proof</a:t>
            </a:r>
          </a:p>
          <a:p>
            <a:pPr lvl="1"/>
            <a:r>
              <a:rPr lang="en-US" dirty="0" smtClean="0"/>
              <a:t>Different applications have different needs</a:t>
            </a:r>
          </a:p>
          <a:p>
            <a:r>
              <a:rPr lang="en-US" dirty="0" smtClean="0"/>
              <a:t>End hosts…</a:t>
            </a:r>
          </a:p>
          <a:p>
            <a:pPr lvl="1"/>
            <a:r>
              <a:rPr lang="en-US" dirty="0" smtClean="0"/>
              <a:t>Can’t depend on the network</a:t>
            </a:r>
          </a:p>
          <a:p>
            <a:pPr lvl="1"/>
            <a:r>
              <a:rPr lang="en-US" dirty="0" smtClean="0"/>
              <a:t>Can satisfy these requirements without network level support</a:t>
            </a:r>
          </a:p>
        </p:txBody>
      </p:sp>
    </p:spTree>
    <p:extLst>
      <p:ext uri="{BB962C8B-B14F-4D97-AF65-F5344CB8AC3E}">
        <p14:creationId xmlns:p14="http://schemas.microsoft.com/office/powerpoint/2010/main" val="10922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Reliable File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14729" y="265624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262" y="355953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0511" y="269946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7" y="1980941"/>
            <a:ext cx="1219200" cy="1219200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59" y="2024159"/>
            <a:ext cx="1219200" cy="1219200"/>
          </a:xfrm>
          <a:prstGeom prst="rect">
            <a:avLst/>
          </a:prstGeom>
        </p:spPr>
      </p:pic>
      <p:pic>
        <p:nvPicPr>
          <p:cNvPr id="51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84" y="3089157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1" y="3252297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9" y="3247182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ket 33"/>
          <p:cNvSpPr/>
          <p:nvPr/>
        </p:nvSpPr>
        <p:spPr>
          <a:xfrm rot="16200000">
            <a:off x="4158370" y="-18832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93256" y="5404513"/>
            <a:ext cx="8839200" cy="1255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1: Make the network reliable</a:t>
            </a:r>
          </a:p>
          <a:p>
            <a:r>
              <a:rPr lang="en-US" dirty="0" smtClean="0"/>
              <a:t>Solution 2: App level, end-to-end check, retry on failure</a:t>
            </a:r>
          </a:p>
        </p:txBody>
      </p:sp>
      <p:grpSp>
        <p:nvGrpSpPr>
          <p:cNvPr id="38" name="Group 37"/>
          <p:cNvGrpSpPr/>
          <p:nvPr/>
        </p:nvGrpSpPr>
        <p:grpSpPr>
          <a:xfrm flipH="1">
            <a:off x="1999941" y="1633738"/>
            <a:ext cx="1517387" cy="1000021"/>
            <a:chOff x="1219200" y="4720928"/>
            <a:chExt cx="5181605" cy="1414755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7264"/>
                <a:gd name="adj2" fmla="val 129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5386861" y="1654775"/>
            <a:ext cx="1517387" cy="1000021"/>
            <a:chOff x="1219200" y="4720928"/>
            <a:chExt cx="5181605" cy="1414755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8026"/>
                <a:gd name="adj2" fmla="val 1225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754162" y="4154590"/>
            <a:ext cx="1517387" cy="1000021"/>
            <a:chOff x="1219200" y="4720928"/>
            <a:chExt cx="5181605" cy="141475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9063"/>
                <a:gd name="adj2" fmla="val -1032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Elbow Connector 35"/>
          <p:cNvCxnSpPr>
            <a:stCxn id="34" idx="0"/>
          </p:cNvCxnSpPr>
          <p:nvPr/>
        </p:nvCxnSpPr>
        <p:spPr>
          <a:xfrm>
            <a:off x="1555842" y="2583696"/>
            <a:ext cx="2552134" cy="659663"/>
          </a:xfrm>
          <a:prstGeom prst="bentConnector5">
            <a:avLst>
              <a:gd name="adj1" fmla="val -134"/>
              <a:gd name="adj2" fmla="val 101495"/>
              <a:gd name="adj3" fmla="val 91043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U-Turn Arrow 53"/>
          <p:cNvSpPr/>
          <p:nvPr/>
        </p:nvSpPr>
        <p:spPr>
          <a:xfrm flipH="1">
            <a:off x="2644529" y="2361062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U-Turn Arrow 56"/>
          <p:cNvSpPr/>
          <p:nvPr/>
        </p:nvSpPr>
        <p:spPr>
          <a:xfrm rot="10800000" flipH="1">
            <a:off x="2758633" y="3802997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3891317" y="2767801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 flipV="1">
            <a:off x="4813825" y="2715688"/>
            <a:ext cx="2633304" cy="536609"/>
          </a:xfrm>
          <a:prstGeom prst="bentConnector3">
            <a:avLst>
              <a:gd name="adj1" fmla="val 99916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7" name="Group 5126"/>
          <p:cNvGrpSpPr/>
          <p:nvPr/>
        </p:nvGrpSpPr>
        <p:grpSpPr>
          <a:xfrm>
            <a:off x="3822261" y="784673"/>
            <a:ext cx="1983128" cy="1983128"/>
            <a:chOff x="6883839" y="3789617"/>
            <a:chExt cx="1983128" cy="1983128"/>
          </a:xfrm>
        </p:grpSpPr>
        <p:sp>
          <p:nvSpPr>
            <p:cNvPr id="72" name="Rectangular Callout 71"/>
            <p:cNvSpPr/>
            <p:nvPr/>
          </p:nvSpPr>
          <p:spPr>
            <a:xfrm flipH="1">
              <a:off x="6980446" y="4239206"/>
              <a:ext cx="1687303" cy="1088611"/>
            </a:xfrm>
            <a:prstGeom prst="wedgeRectCallout">
              <a:avLst>
                <a:gd name="adj1" fmla="val -8026"/>
                <a:gd name="adj2" fmla="val 12259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pic>
          <p:nvPicPr>
            <p:cNvPr id="5126" name="Picture 4" descr="C:\Users\t0ph3r\Documents\CS 4700\assets\sku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839" y="3789617"/>
              <a:ext cx="1983128" cy="1983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31" name="Straight Connector 5130"/>
          <p:cNvCxnSpPr/>
          <p:nvPr/>
        </p:nvCxnSpPr>
        <p:spPr>
          <a:xfrm>
            <a:off x="514350" y="569595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5838825" y="4199647"/>
            <a:ext cx="2778132" cy="1000021"/>
            <a:chOff x="1219200" y="4720928"/>
            <a:chExt cx="5181605" cy="141475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38744"/>
                <a:gd name="adj2" fmla="val 992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 has to do a check anyway!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4" grpId="0" animBg="1"/>
      <p:bldP spid="54" grpId="1" animBg="1"/>
      <p:bldP spid="57" grpId="0" animBg="1"/>
      <p:bldP spid="57" grpId="1" animBg="1"/>
      <p:bldP spid="49" grpId="0" animBg="1"/>
      <p:bldP spid="49" grpId="1" animBg="1"/>
      <p:bldP spid="49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Reliable File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14729" y="265624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262" y="355953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0511" y="269946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7" y="1980941"/>
            <a:ext cx="1219200" cy="1219200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59" y="2024159"/>
            <a:ext cx="1219200" cy="1219200"/>
          </a:xfrm>
          <a:prstGeom prst="rect">
            <a:avLst/>
          </a:prstGeom>
        </p:spPr>
      </p:pic>
      <p:pic>
        <p:nvPicPr>
          <p:cNvPr id="51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84" y="3089157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1" y="3252297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9" y="3247182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ket 33"/>
          <p:cNvSpPr/>
          <p:nvPr/>
        </p:nvSpPr>
        <p:spPr>
          <a:xfrm rot="16200000">
            <a:off x="4158369" y="-18833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93256" y="5404513"/>
            <a:ext cx="8839200" cy="1255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1: Make the network reliable</a:t>
            </a:r>
          </a:p>
          <a:p>
            <a:r>
              <a:rPr lang="en-US" dirty="0" smtClean="0"/>
              <a:t>Solution 2: App level, end-to-end check, retry on failure</a:t>
            </a:r>
          </a:p>
        </p:txBody>
      </p:sp>
      <p:sp>
        <p:nvSpPr>
          <p:cNvPr id="49" name="Multiply 48"/>
          <p:cNvSpPr/>
          <p:nvPr/>
        </p:nvSpPr>
        <p:spPr>
          <a:xfrm>
            <a:off x="6939889" y="1798810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1" name="Straight Connector 5130"/>
          <p:cNvCxnSpPr/>
          <p:nvPr/>
        </p:nvCxnSpPr>
        <p:spPr>
          <a:xfrm>
            <a:off x="514350" y="569595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flipH="1">
            <a:off x="5492334" y="1204129"/>
            <a:ext cx="1517387" cy="1000021"/>
            <a:chOff x="1219200" y="4720928"/>
            <a:chExt cx="5181605" cy="1414755"/>
          </a:xfrm>
          <a:solidFill>
            <a:schemeClr val="accent3"/>
          </a:solidFill>
        </p:grpSpPr>
        <p:sp>
          <p:nvSpPr>
            <p:cNvPr id="47" name="Rectangular Callout 46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58019"/>
                <a:gd name="adj2" fmla="val 135404"/>
              </a:avLst>
            </a:prstGeom>
            <a:grp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Please Retry</a:t>
              </a:r>
            </a:p>
          </p:txBody>
        </p:sp>
      </p:grpSp>
      <p:sp>
        <p:nvSpPr>
          <p:cNvPr id="50" name="Left Bracket 49"/>
          <p:cNvSpPr/>
          <p:nvPr/>
        </p:nvSpPr>
        <p:spPr>
          <a:xfrm rot="16200000" flipV="1">
            <a:off x="4196556" y="15530"/>
            <a:ext cx="587114" cy="5868543"/>
          </a:xfrm>
          <a:prstGeom prst="leftBracket">
            <a:avLst>
              <a:gd name="adj" fmla="val 31988"/>
            </a:avLst>
          </a:prstGeom>
          <a:ln w="76200">
            <a:solidFill>
              <a:schemeClr val="accent3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5000625" y="4199647"/>
            <a:ext cx="3616332" cy="1000021"/>
            <a:chOff x="1219200" y="4720928"/>
            <a:chExt cx="5181605" cy="141475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8551"/>
                <a:gd name="adj2" fmla="val 1323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Full functionality can be built at App level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8684" y="1804666"/>
            <a:ext cx="7936189" cy="3415396"/>
            <a:chOff x="414979" y="3333624"/>
            <a:chExt cx="8263530" cy="1523216"/>
          </a:xfrm>
        </p:grpSpPr>
        <p:sp>
          <p:nvSpPr>
            <p:cNvPr id="58" name="Rectangle 57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In-network implementation…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bg1"/>
                  </a:solidFill>
                </a:rPr>
                <a:t>D</a:t>
              </a:r>
              <a:r>
                <a:rPr lang="en-US" sz="2800" dirty="0" smtClean="0">
                  <a:solidFill>
                    <a:schemeClr val="bg1"/>
                  </a:solidFill>
                </a:rPr>
                <a:t>oesn’t reduce host complexity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 smtClean="0">
                  <a:solidFill>
                    <a:schemeClr val="bg1"/>
                  </a:solidFill>
                </a:rPr>
                <a:t>Does increase network complexity</a:t>
              </a:r>
            </a:p>
            <a:p>
              <a:pPr marL="800100" lvl="1" indent="-388938">
                <a:buClr>
                  <a:schemeClr val="bg1"/>
                </a:buClr>
                <a:buFont typeface="Wingdings" pitchFamily="2" charset="2"/>
                <a:buChar char="Ø"/>
              </a:pPr>
              <a:r>
                <a:rPr lang="en-US" sz="2800" dirty="0" smtClean="0">
                  <a:solidFill>
                    <a:schemeClr val="bg1"/>
                  </a:solidFill>
                </a:rPr>
                <a:t>Increased overhead for apps that don’t need functionality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But, in-network performance may be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3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49" grpId="0" animBg="1"/>
      <p:bldP spid="49" grpId="1" animBg="1"/>
      <p:bldP spid="50" grpId="0" animBg="1"/>
      <p:bldP spid="5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Interpretation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90550" y="1600200"/>
            <a:ext cx="790575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“Don’t implement a function at the lower levels of </a:t>
            </a:r>
            <a:r>
              <a:rPr lang="en-US" dirty="0" smtClean="0"/>
              <a:t>the system </a:t>
            </a:r>
            <a:r>
              <a:rPr lang="en-US" dirty="0"/>
              <a:t>unless it can be completely implemented at </a:t>
            </a:r>
            <a:r>
              <a:rPr lang="en-US" dirty="0" smtClean="0"/>
              <a:t>this </a:t>
            </a:r>
            <a:r>
              <a:rPr lang="en-US" dirty="0"/>
              <a:t>level” (Peterson and Davie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Basically, unless you can completely remove the burden from end hosts, don’t bother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History</a:t>
            </a:r>
            <a:r>
              <a:rPr lang="hu-HU" dirty="0" smtClean="0"/>
              <a:t> 2/</a:t>
            </a:r>
            <a:r>
              <a:rPr lang="hu-HU" dirty="0" err="1" smtClean="0"/>
              <a:t>2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997316" cy="4023360"/>
          </a:xfrm>
        </p:spPr>
        <p:txBody>
          <a:bodyPr>
            <a:normAutofit/>
          </a:bodyPr>
          <a:lstStyle/>
          <a:p>
            <a:r>
              <a:rPr lang="hu-HU" sz="2000" dirty="0" smtClean="0"/>
              <a:t>1961 </a:t>
            </a:r>
            <a:r>
              <a:rPr lang="hu-HU" sz="2000" dirty="0" err="1" smtClean="0"/>
              <a:t>July</a:t>
            </a:r>
            <a:r>
              <a:rPr lang="hu-HU" sz="2000" dirty="0" smtClean="0"/>
              <a:t> – „</a:t>
            </a:r>
            <a:r>
              <a:rPr lang="hu-HU" sz="2000" dirty="0" err="1" smtClean="0"/>
              <a:t>Packet</a:t>
            </a:r>
            <a:r>
              <a:rPr lang="hu-HU" sz="2000" dirty="0" smtClean="0"/>
              <a:t> </a:t>
            </a:r>
            <a:r>
              <a:rPr lang="hu-HU" sz="2000" dirty="0" err="1" smtClean="0"/>
              <a:t>Switching</a:t>
            </a:r>
            <a:r>
              <a:rPr lang="hu-HU" sz="2000" dirty="0" smtClean="0"/>
              <a:t> </a:t>
            </a:r>
            <a:r>
              <a:rPr lang="hu-HU" sz="2000" dirty="0" err="1" smtClean="0"/>
              <a:t>Theory</a:t>
            </a:r>
            <a:r>
              <a:rPr lang="hu-HU" sz="2000" dirty="0" smtClean="0"/>
              <a:t>” (</a:t>
            </a:r>
            <a:r>
              <a:rPr lang="hu-HU" sz="2000" i="1" dirty="0" smtClean="0"/>
              <a:t>J.C.R. </a:t>
            </a:r>
            <a:r>
              <a:rPr lang="hu-HU" sz="2000" i="1" dirty="0" err="1" smtClean="0"/>
              <a:t>Licklider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1962 –  </a:t>
            </a:r>
            <a:r>
              <a:rPr lang="hu-HU" sz="2000" dirty="0" err="1" smtClean="0"/>
              <a:t>Concept</a:t>
            </a:r>
            <a:r>
              <a:rPr lang="hu-HU" sz="2000" dirty="0" smtClean="0"/>
              <a:t> of „</a:t>
            </a:r>
            <a:r>
              <a:rPr lang="hu-HU" sz="2000" dirty="0" err="1" smtClean="0"/>
              <a:t>Galactic</a:t>
            </a:r>
            <a:r>
              <a:rPr lang="hu-HU" sz="2000" dirty="0" smtClean="0"/>
              <a:t> Network” (</a:t>
            </a:r>
            <a:r>
              <a:rPr lang="hu-HU" sz="2000" i="1" dirty="0" smtClean="0"/>
              <a:t>J.C.R. </a:t>
            </a:r>
            <a:r>
              <a:rPr lang="hu-HU" sz="2000" i="1" dirty="0" err="1" smtClean="0"/>
              <a:t>Licklider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err="1" smtClean="0"/>
              <a:t>October</a:t>
            </a:r>
            <a:r>
              <a:rPr lang="hu-HU" sz="2000" dirty="0" smtClean="0"/>
              <a:t> – DARPA („</a:t>
            </a:r>
            <a:r>
              <a:rPr lang="hu-HU" sz="2000" b="1" dirty="0" err="1" smtClean="0"/>
              <a:t>D</a:t>
            </a:r>
            <a:r>
              <a:rPr lang="hu-HU" sz="2000" dirty="0" err="1" smtClean="0"/>
              <a:t>efense</a:t>
            </a:r>
            <a:r>
              <a:rPr lang="hu-HU" sz="2000" dirty="0" smtClean="0"/>
              <a:t> </a:t>
            </a:r>
            <a:r>
              <a:rPr lang="hu-HU" sz="2000" b="1" dirty="0" smtClean="0"/>
              <a:t>A</a:t>
            </a:r>
            <a:r>
              <a:rPr lang="hu-HU" sz="2000" i="1" dirty="0" smtClean="0"/>
              <a:t>dvanced</a:t>
            </a:r>
            <a:r>
              <a:rPr lang="hu-HU" sz="2000" b="1" dirty="0" smtClean="0"/>
              <a:t> R</a:t>
            </a:r>
            <a:r>
              <a:rPr lang="hu-HU" sz="2000" i="1" dirty="0" smtClean="0"/>
              <a:t>esearch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P</a:t>
            </a:r>
            <a:r>
              <a:rPr lang="hu-HU" sz="2000" i="1" dirty="0" err="1" smtClean="0"/>
              <a:t>rojects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A</a:t>
            </a:r>
            <a:r>
              <a:rPr lang="hu-HU" sz="2000" i="1" dirty="0" err="1" smtClean="0"/>
              <a:t>gency</a:t>
            </a:r>
            <a:r>
              <a:rPr lang="hu-HU" sz="2000" i="1" dirty="0" smtClean="0"/>
              <a:t>”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1965 – </a:t>
            </a:r>
            <a:r>
              <a:rPr lang="hu-HU" sz="2000" dirty="0" err="1" smtClean="0"/>
              <a:t>Per-Internet</a:t>
            </a:r>
            <a:r>
              <a:rPr lang="hu-HU" sz="2000" dirty="0" smtClean="0"/>
              <a:t> (</a:t>
            </a:r>
            <a:r>
              <a:rPr lang="hu-HU" sz="2000" i="1" dirty="0" smtClean="0"/>
              <a:t>Thomas Merrill, </a:t>
            </a:r>
            <a:r>
              <a:rPr lang="hu-HU" sz="2000" i="1" dirty="0" err="1" smtClean="0"/>
              <a:t>Laurence</a:t>
            </a:r>
            <a:r>
              <a:rPr lang="hu-HU" sz="2000" i="1" dirty="0" smtClean="0"/>
              <a:t> G. Roberts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1967 – ARPANET </a:t>
            </a:r>
            <a:r>
              <a:rPr lang="hu-HU" sz="2000" dirty="0" err="1" smtClean="0"/>
              <a:t>concept</a:t>
            </a:r>
            <a:endParaRPr lang="hu-HU" sz="2000" dirty="0" smtClean="0"/>
          </a:p>
          <a:p>
            <a:r>
              <a:rPr lang="hu-HU" sz="2000" dirty="0" smtClean="0"/>
              <a:t>1969 – </a:t>
            </a:r>
            <a:r>
              <a:rPr lang="hu-HU" sz="2000" dirty="0" err="1" smtClean="0"/>
              <a:t>First</a:t>
            </a:r>
            <a:r>
              <a:rPr lang="hu-HU" sz="2000" dirty="0" smtClean="0"/>
              <a:t> “ARPANET” </a:t>
            </a:r>
            <a:r>
              <a:rPr lang="hu-HU" sz="2000" dirty="0" err="1" smtClean="0"/>
              <a:t>node</a:t>
            </a:r>
            <a:endParaRPr lang="hu-HU" sz="2000" dirty="0" smtClean="0"/>
          </a:p>
          <a:p>
            <a:r>
              <a:rPr lang="hu-HU" sz="2000" dirty="0" smtClean="0"/>
              <a:t>1990 – End of ARPANET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66" y="1845734"/>
            <a:ext cx="2317394" cy="42580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6244046" y="3409406"/>
            <a:ext cx="2122714" cy="70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Sketches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about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the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Pre-Internet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Interpretation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implement anything in the network that can </a:t>
            </a:r>
            <a:r>
              <a:rPr lang="en-US" dirty="0" smtClean="0"/>
              <a:t>be implemented </a:t>
            </a:r>
            <a:r>
              <a:rPr lang="en-US" dirty="0"/>
              <a:t>correctly by the </a:t>
            </a:r>
            <a:r>
              <a:rPr lang="en-US" dirty="0" smtClean="0"/>
              <a:t>hosts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Make network layer absolutely </a:t>
            </a:r>
            <a:r>
              <a:rPr lang="en-US" dirty="0" smtClean="0"/>
              <a:t>minimal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Ignore 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 Interpretation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twice before implementing functionality in the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hosts can implement functionality correctly, </a:t>
            </a:r>
            <a:r>
              <a:rPr lang="en-US" dirty="0" smtClean="0"/>
              <a:t>implement </a:t>
            </a:r>
            <a:r>
              <a:rPr lang="en-US" dirty="0"/>
              <a:t>it a lower layer only as a performance </a:t>
            </a:r>
            <a:r>
              <a:rPr lang="en-US" dirty="0" smtClean="0"/>
              <a:t>enhancement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do so only if it does not impose burden on </a:t>
            </a:r>
            <a:r>
              <a:rPr lang="en-US" dirty="0" smtClean="0"/>
              <a:t>applications </a:t>
            </a:r>
            <a:r>
              <a:rPr lang="en-US" dirty="0"/>
              <a:t>that do not require that </a:t>
            </a:r>
            <a:r>
              <a:rPr lang="en-US" dirty="0" smtClean="0"/>
              <a:t>functionality…</a:t>
            </a:r>
          </a:p>
          <a:p>
            <a:r>
              <a:rPr lang="en-US" dirty="0" smtClean="0"/>
              <a:t>…and if it doesn’t cost too much $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Check, Again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704850"/>
          </a:xfrm>
        </p:spPr>
        <p:txBody>
          <a:bodyPr>
            <a:normAutofit/>
          </a:bodyPr>
          <a:lstStyle/>
          <a:p>
            <a:r>
              <a:rPr lang="en-US" dirty="0" smtClean="0"/>
              <a:t>Layering and E2E principals regularly violated</a:t>
            </a:r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5" y="2755762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3933688"/>
            <a:ext cx="2961564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Firewalls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961564" y="3933688"/>
            <a:ext cx="3475630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Transparent Proxies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45959" y="3933688"/>
            <a:ext cx="3098042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NATs</a:t>
            </a:r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0" y="2409687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79" y="27557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52400" y="4733786"/>
            <a:ext cx="8839200" cy="1819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Conflicting interests</a:t>
            </a:r>
          </a:p>
          <a:p>
            <a:pPr lvl="1"/>
            <a:r>
              <a:rPr lang="en-US" dirty="0" smtClean="0"/>
              <a:t>Architectural purity</a:t>
            </a:r>
          </a:p>
          <a:p>
            <a:pPr lvl="1"/>
            <a:r>
              <a:rPr lang="en-US" dirty="0" smtClean="0"/>
              <a:t>Commercial necessity</a:t>
            </a:r>
          </a:p>
        </p:txBody>
      </p:sp>
    </p:spTree>
    <p:extLst>
      <p:ext uri="{BB962C8B-B14F-4D97-AF65-F5344CB8AC3E}">
        <p14:creationId xmlns:p14="http://schemas.microsoft.com/office/powerpoint/2010/main" val="37914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Layering for network functions</a:t>
            </a:r>
          </a:p>
          <a:p>
            <a:pPr lvl="1"/>
            <a:r>
              <a:rPr lang="en-US" dirty="0" smtClean="0"/>
              <a:t>Helps manage diversity in computer networks</a:t>
            </a:r>
          </a:p>
          <a:p>
            <a:pPr lvl="1"/>
            <a:r>
              <a:rPr lang="en-US" dirty="0" smtClean="0"/>
              <a:t>Not optimal for everything, but simple</a:t>
            </a:r>
            <a:r>
              <a:rPr lang="en-US" dirty="0"/>
              <a:t> </a:t>
            </a:r>
            <a:r>
              <a:rPr lang="en-US" dirty="0" smtClean="0"/>
              <a:t>and flexible</a:t>
            </a:r>
          </a:p>
          <a:p>
            <a:r>
              <a:rPr lang="en-US" dirty="0" smtClean="0"/>
              <a:t>Narrow waist ensures interoperability, enables innovation</a:t>
            </a:r>
          </a:p>
          <a:p>
            <a:r>
              <a:rPr lang="en-US" dirty="0" smtClean="0"/>
              <a:t>E2E argument (attempts) to keep IP layer simple</a:t>
            </a:r>
          </a:p>
          <a:p>
            <a:r>
              <a:rPr lang="en-US" dirty="0" smtClean="0"/>
              <a:t>Think carefully when adding functionality into the network</a:t>
            </a:r>
          </a:p>
        </p:txBody>
      </p:sp>
    </p:spTree>
    <p:extLst>
      <p:ext uri="{BB962C8B-B14F-4D97-AF65-F5344CB8AC3E}">
        <p14:creationId xmlns:p14="http://schemas.microsoft.com/office/powerpoint/2010/main" val="33930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>
            <a:stCxn id="27" idx="6"/>
            <a:endCxn id="56" idx="2"/>
          </p:cNvCxnSpPr>
          <p:nvPr/>
        </p:nvCxnSpPr>
        <p:spPr>
          <a:xfrm flipV="1">
            <a:off x="4781697" y="4499811"/>
            <a:ext cx="1539181" cy="240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6"/>
            <a:endCxn id="57" idx="2"/>
          </p:cNvCxnSpPr>
          <p:nvPr/>
        </p:nvCxnSpPr>
        <p:spPr>
          <a:xfrm flipV="1">
            <a:off x="4781697" y="3323120"/>
            <a:ext cx="1539181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4"/>
            <a:endCxn id="56" idx="0"/>
          </p:cNvCxnSpPr>
          <p:nvPr/>
        </p:nvCxnSpPr>
        <p:spPr>
          <a:xfrm>
            <a:off x="6381036" y="3403329"/>
            <a:ext cx="0" cy="10162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ARPANET 1/3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2213811" y="3818022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616869" y="3242912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3446617" y="3242911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616868" y="4419601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>
            <a:stCxn id="4" idx="7"/>
            <a:endCxn id="5" idx="3"/>
          </p:cNvCxnSpPr>
          <p:nvPr/>
        </p:nvCxnSpPr>
        <p:spPr>
          <a:xfrm flipV="1">
            <a:off x="2316508" y="3379840"/>
            <a:ext cx="317981" cy="461675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7" idx="1"/>
          </p:cNvCxnSpPr>
          <p:nvPr/>
        </p:nvCxnSpPr>
        <p:spPr>
          <a:xfrm>
            <a:off x="2316507" y="3954949"/>
            <a:ext cx="317981" cy="488144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6" idx="2"/>
          </p:cNvCxnSpPr>
          <p:nvPr/>
        </p:nvCxnSpPr>
        <p:spPr>
          <a:xfrm flipV="1">
            <a:off x="2737184" y="3323122"/>
            <a:ext cx="709433" cy="1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5" idx="4"/>
          </p:cNvCxnSpPr>
          <p:nvPr/>
        </p:nvCxnSpPr>
        <p:spPr>
          <a:xfrm flipV="1">
            <a:off x="2677026" y="3403332"/>
            <a:ext cx="1" cy="1016268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6617" y="4419601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4661382" y="3242910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4661382" y="4422005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>
            <a:stCxn id="6" idx="6"/>
            <a:endCxn id="26" idx="2"/>
          </p:cNvCxnSpPr>
          <p:nvPr/>
        </p:nvCxnSpPr>
        <p:spPr>
          <a:xfrm flipV="1">
            <a:off x="3566933" y="3323121"/>
            <a:ext cx="109444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6"/>
            <a:endCxn id="25" idx="2"/>
          </p:cNvCxnSpPr>
          <p:nvPr/>
        </p:nvCxnSpPr>
        <p:spPr>
          <a:xfrm>
            <a:off x="2737184" y="4499811"/>
            <a:ext cx="70943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6"/>
            <a:endCxn id="27" idx="2"/>
          </p:cNvCxnSpPr>
          <p:nvPr/>
        </p:nvCxnSpPr>
        <p:spPr>
          <a:xfrm>
            <a:off x="3566933" y="4499811"/>
            <a:ext cx="1094449" cy="240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0"/>
            <a:endCxn id="26" idx="4"/>
          </p:cNvCxnSpPr>
          <p:nvPr/>
        </p:nvCxnSpPr>
        <p:spPr>
          <a:xfrm flipV="1">
            <a:off x="4721540" y="3403330"/>
            <a:ext cx="0" cy="10186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46616" y="3831255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Connector 41"/>
          <p:cNvCxnSpPr>
            <a:stCxn id="6" idx="4"/>
            <a:endCxn id="40" idx="0"/>
          </p:cNvCxnSpPr>
          <p:nvPr/>
        </p:nvCxnSpPr>
        <p:spPr>
          <a:xfrm flipH="1">
            <a:off x="3506775" y="3403332"/>
            <a:ext cx="1" cy="4279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  <a:endCxn id="25" idx="0"/>
          </p:cNvCxnSpPr>
          <p:nvPr/>
        </p:nvCxnSpPr>
        <p:spPr>
          <a:xfrm>
            <a:off x="3506775" y="3991676"/>
            <a:ext cx="1" cy="42792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53999" y="3219419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1" name="Straight Connector 50"/>
          <p:cNvCxnSpPr>
            <a:stCxn id="5" idx="5"/>
            <a:endCxn id="25" idx="1"/>
          </p:cNvCxnSpPr>
          <p:nvPr/>
        </p:nvCxnSpPr>
        <p:spPr>
          <a:xfrm>
            <a:off x="2719565" y="3379839"/>
            <a:ext cx="744672" cy="10632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019926" y="3818022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Oval 53"/>
          <p:cNvSpPr/>
          <p:nvPr/>
        </p:nvSpPr>
        <p:spPr>
          <a:xfrm>
            <a:off x="5491130" y="3242910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Oval 54"/>
          <p:cNvSpPr/>
          <p:nvPr/>
        </p:nvSpPr>
        <p:spPr>
          <a:xfrm>
            <a:off x="5491130" y="4419600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Oval 55"/>
          <p:cNvSpPr/>
          <p:nvPr/>
        </p:nvSpPr>
        <p:spPr>
          <a:xfrm>
            <a:off x="6320878" y="4419600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Oval 56"/>
          <p:cNvSpPr/>
          <p:nvPr/>
        </p:nvSpPr>
        <p:spPr>
          <a:xfrm>
            <a:off x="6320878" y="3242909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Oval 57"/>
          <p:cNvSpPr/>
          <p:nvPr/>
        </p:nvSpPr>
        <p:spPr>
          <a:xfrm>
            <a:off x="6313145" y="3831255"/>
            <a:ext cx="120316" cy="160421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TextBox 68"/>
          <p:cNvSpPr txBox="1"/>
          <p:nvPr/>
        </p:nvSpPr>
        <p:spPr>
          <a:xfrm>
            <a:off x="1788725" y="37597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UCSB</a:t>
            </a:r>
            <a:endParaRPr lang="hu-HU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494790" y="2965615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SRI</a:t>
            </a:r>
            <a:endParaRPr lang="hu-HU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434076" y="458563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UCLA</a:t>
            </a:r>
            <a:endParaRPr lang="hu-HU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3282313" y="2953665"/>
            <a:ext cx="609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b="1" smtClean="0"/>
              <a:t>UTAH</a:t>
            </a:r>
            <a:endParaRPr lang="hu-HU" sz="1200" b="1"/>
          </a:p>
        </p:txBody>
      </p:sp>
      <p:sp>
        <p:nvSpPr>
          <p:cNvPr id="80" name="TextBox 79"/>
          <p:cNvSpPr txBox="1"/>
          <p:nvPr/>
        </p:nvSpPr>
        <p:spPr>
          <a:xfrm>
            <a:off x="2648981" y="3771502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STAN</a:t>
            </a:r>
            <a:endParaRPr lang="hu-HU" sz="1200" b="1"/>
          </a:p>
        </p:txBody>
      </p:sp>
      <p:sp>
        <p:nvSpPr>
          <p:cNvPr id="81" name="TextBox 80"/>
          <p:cNvSpPr txBox="1"/>
          <p:nvPr/>
        </p:nvSpPr>
        <p:spPr>
          <a:xfrm>
            <a:off x="3548891" y="376718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SCD</a:t>
            </a:r>
            <a:endParaRPr lang="hu-HU" sz="1200" b="1"/>
          </a:p>
        </p:txBody>
      </p:sp>
      <p:sp>
        <p:nvSpPr>
          <p:cNvPr id="82" name="TextBox 81"/>
          <p:cNvSpPr txBox="1"/>
          <p:nvPr/>
        </p:nvSpPr>
        <p:spPr>
          <a:xfrm>
            <a:off x="3289984" y="458563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RAND</a:t>
            </a:r>
            <a:endParaRPr lang="hu-HU" sz="1200" b="1"/>
          </a:p>
        </p:txBody>
      </p:sp>
      <p:sp>
        <p:nvSpPr>
          <p:cNvPr id="83" name="TextBox 82"/>
          <p:cNvSpPr txBox="1"/>
          <p:nvPr/>
        </p:nvSpPr>
        <p:spPr>
          <a:xfrm>
            <a:off x="4547538" y="4566587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BBN</a:t>
            </a:r>
            <a:endParaRPr lang="hu-HU" sz="1200" b="1"/>
          </a:p>
        </p:txBody>
      </p:sp>
      <p:sp>
        <p:nvSpPr>
          <p:cNvPr id="84" name="TextBox 83"/>
          <p:cNvSpPr txBox="1"/>
          <p:nvPr/>
        </p:nvSpPr>
        <p:spPr>
          <a:xfrm>
            <a:off x="3812271" y="2963493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ILLINOIS</a:t>
            </a:r>
            <a:endParaRPr lang="hu-HU" sz="1200" b="1"/>
          </a:p>
        </p:txBody>
      </p:sp>
      <p:sp>
        <p:nvSpPr>
          <p:cNvPr id="85" name="TextBox 84"/>
          <p:cNvSpPr txBox="1"/>
          <p:nvPr/>
        </p:nvSpPr>
        <p:spPr>
          <a:xfrm>
            <a:off x="4518130" y="295617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MIT</a:t>
            </a:r>
            <a:endParaRPr lang="hu-HU" sz="1200" b="1"/>
          </a:p>
        </p:txBody>
      </p:sp>
      <p:sp>
        <p:nvSpPr>
          <p:cNvPr id="86" name="TextBox 85"/>
          <p:cNvSpPr txBox="1"/>
          <p:nvPr/>
        </p:nvSpPr>
        <p:spPr>
          <a:xfrm>
            <a:off x="5334802" y="2947279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LINCOLN</a:t>
            </a:r>
            <a:endParaRPr lang="hu-HU" sz="1200" b="1"/>
          </a:p>
        </p:txBody>
      </p:sp>
      <p:sp>
        <p:nvSpPr>
          <p:cNvPr id="87" name="TextBox 86"/>
          <p:cNvSpPr txBox="1"/>
          <p:nvPr/>
        </p:nvSpPr>
        <p:spPr>
          <a:xfrm>
            <a:off x="5203908" y="4585637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HARVARD</a:t>
            </a:r>
            <a:endParaRPr lang="hu-HU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6398849" y="4565003"/>
            <a:ext cx="11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BURROUGHS</a:t>
            </a:r>
            <a:endParaRPr lang="hu-HU" sz="1200" b="1"/>
          </a:p>
        </p:txBody>
      </p:sp>
      <p:sp>
        <p:nvSpPr>
          <p:cNvPr id="89" name="TextBox 88"/>
          <p:cNvSpPr txBox="1"/>
          <p:nvPr/>
        </p:nvSpPr>
        <p:spPr>
          <a:xfrm>
            <a:off x="6416028" y="374909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CRAN</a:t>
            </a:r>
            <a:endParaRPr lang="hu-HU" sz="1200" b="1"/>
          </a:p>
        </p:txBody>
      </p:sp>
      <p:sp>
        <p:nvSpPr>
          <p:cNvPr id="90" name="TextBox 89"/>
          <p:cNvSpPr txBox="1"/>
          <p:nvPr/>
        </p:nvSpPr>
        <p:spPr>
          <a:xfrm>
            <a:off x="6398849" y="301339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smtClean="0"/>
              <a:t>CASE</a:t>
            </a:r>
            <a:endParaRPr lang="hu-HU" sz="1200" b="1"/>
          </a:p>
        </p:txBody>
      </p:sp>
      <p:sp>
        <p:nvSpPr>
          <p:cNvPr id="91" name="Rectangle 90"/>
          <p:cNvSpPr/>
          <p:nvPr/>
        </p:nvSpPr>
        <p:spPr>
          <a:xfrm>
            <a:off x="7683784" y="1922667"/>
            <a:ext cx="14602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1" dirty="0" smtClean="0">
                <a:solidFill>
                  <a:schemeClr val="bg2"/>
                </a:solidFill>
              </a:rPr>
              <a:t>1969 December</a:t>
            </a:r>
            <a:endParaRPr lang="hu-HU" b="1" dirty="0">
              <a:solidFill>
                <a:schemeClr val="bg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83784" y="2549917"/>
            <a:ext cx="146021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hu-HU" b="1" dirty="0" smtClean="0"/>
              <a:t>1970 </a:t>
            </a:r>
            <a:r>
              <a:rPr lang="hu-HU" b="1" dirty="0" err="1" smtClean="0"/>
              <a:t>July</a:t>
            </a:r>
            <a:endParaRPr lang="hu-HU" b="1" dirty="0"/>
          </a:p>
        </p:txBody>
      </p:sp>
      <p:sp>
        <p:nvSpPr>
          <p:cNvPr id="93" name="Rectangle 92"/>
          <p:cNvSpPr/>
          <p:nvPr/>
        </p:nvSpPr>
        <p:spPr>
          <a:xfrm>
            <a:off x="7683784" y="2927131"/>
            <a:ext cx="146021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hu-HU" b="1" dirty="0" smtClean="0">
                <a:solidFill>
                  <a:schemeClr val="bg2"/>
                </a:solidFill>
              </a:rPr>
              <a:t>1971 </a:t>
            </a:r>
            <a:r>
              <a:rPr lang="hu-HU" b="1" dirty="0" err="1" smtClean="0">
                <a:solidFill>
                  <a:schemeClr val="bg2"/>
                </a:solidFill>
              </a:rPr>
              <a:t>March</a:t>
            </a:r>
            <a:endParaRPr lang="hu-HU" b="1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ARPANET 2/3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60" y="2213809"/>
            <a:ext cx="5390000" cy="33367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780309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/>
              <a:t>1972 </a:t>
            </a:r>
            <a:r>
              <a:rPr lang="hu-HU" sz="2000" b="1" dirty="0" err="1" smtClean="0"/>
              <a:t>April</a:t>
            </a:r>
            <a:endParaRPr lang="hu-HU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ARPANET 3/</a:t>
            </a:r>
            <a:r>
              <a:rPr lang="hu-HU" dirty="0" err="1" smtClean="0"/>
              <a:t>3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58" y="2281862"/>
            <a:ext cx="5212003" cy="3757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1830411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1972 </a:t>
            </a:r>
            <a:r>
              <a:rPr lang="hu-HU" sz="2000" b="1" dirty="0" err="1" smtClean="0"/>
              <a:t>September</a:t>
            </a:r>
            <a:endParaRPr lang="hu-HU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Network Functionality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Networks are built from many components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etworking technologies</a:t>
            </a:r>
          </a:p>
          <a:p>
            <a:pPr lvl="2"/>
            <a:r>
              <a:rPr lang="en-US" dirty="0" smtClean="0"/>
              <a:t>Ethernet, </a:t>
            </a:r>
            <a:r>
              <a:rPr lang="en-US" dirty="0" err="1" smtClean="0"/>
              <a:t>Wifi</a:t>
            </a:r>
            <a:r>
              <a:rPr lang="en-US" dirty="0" smtClean="0"/>
              <a:t>, Bluetooth, Fiber Optic, Cable Modem, DSL</a:t>
            </a:r>
          </a:p>
          <a:p>
            <a:pPr lvl="1"/>
            <a:r>
              <a:rPr lang="en-US" dirty="0" smtClean="0"/>
              <a:t>Network styles</a:t>
            </a:r>
          </a:p>
          <a:p>
            <a:pPr lvl="2"/>
            <a:r>
              <a:rPr lang="en-US" dirty="0" smtClean="0"/>
              <a:t>Circuit switch, packet switch</a:t>
            </a:r>
          </a:p>
          <a:p>
            <a:pPr lvl="2"/>
            <a:r>
              <a:rPr lang="en-US" dirty="0" smtClean="0"/>
              <a:t>Wired, Wireless, Optical, Satellite</a:t>
            </a:r>
          </a:p>
          <a:p>
            <a:pPr lvl="1"/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Email, Web (HTTP), FTP, </a:t>
            </a:r>
            <a:r>
              <a:rPr lang="en-US" dirty="0" err="1" smtClean="0"/>
              <a:t>BitTorrent</a:t>
            </a:r>
            <a:r>
              <a:rPr lang="en-US" dirty="0" smtClean="0"/>
              <a:t>, VoIP</a:t>
            </a:r>
          </a:p>
          <a:p>
            <a:pPr marL="685800" lvl="2" indent="0">
              <a:buNone/>
            </a:pPr>
            <a:endParaRPr lang="en-US" dirty="0" smtClean="0"/>
          </a:p>
          <a:p>
            <a:r>
              <a:rPr lang="en-US" dirty="0" smtClean="0"/>
              <a:t>How do we make all this stuff work together?!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D82CD5A1-0F4C-4155-9637-6FE474A47B19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Network </a:t>
            </a:r>
            <a:r>
              <a:rPr lang="hu-HU" dirty="0" err="1" smtClean="0"/>
              <a:t>styles</a:t>
            </a:r>
            <a:endParaRPr lang="en-US" dirty="0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364122" y="2793759"/>
            <a:ext cx="4508500" cy="2819400"/>
            <a:chOff x="457200" y="1828800"/>
            <a:chExt cx="8458200" cy="4267200"/>
          </a:xfrm>
        </p:grpSpPr>
        <p:sp>
          <p:nvSpPr>
            <p:cNvPr id="94256" name="Rectangle 48"/>
            <p:cNvSpPr>
              <a:spLocks noChangeArrowheads="1"/>
            </p:cNvSpPr>
            <p:nvPr/>
          </p:nvSpPr>
          <p:spPr bwMode="auto">
            <a:xfrm>
              <a:off x="457200" y="1828800"/>
              <a:ext cx="8458200" cy="426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1" name="Oval 3"/>
            <p:cNvSpPr>
              <a:spLocks noChangeArrowheads="1"/>
            </p:cNvSpPr>
            <p:nvPr/>
          </p:nvSpPr>
          <p:spPr bwMode="auto">
            <a:xfrm>
              <a:off x="1765300" y="3409950"/>
              <a:ext cx="9906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4" name="Oval 6"/>
            <p:cNvSpPr>
              <a:spLocks noChangeArrowheads="1"/>
            </p:cNvSpPr>
            <p:nvPr/>
          </p:nvSpPr>
          <p:spPr bwMode="auto">
            <a:xfrm>
              <a:off x="6413500" y="3409950"/>
              <a:ext cx="9906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2568575" y="3849688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6364288" y="3863975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6261100" y="36385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3136900" y="36385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3517900" y="3638550"/>
              <a:ext cx="2286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3975100" y="3638550"/>
              <a:ext cx="2286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4432300" y="36385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4584700" y="3638550"/>
              <a:ext cx="762000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5651500" y="3638550"/>
              <a:ext cx="76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5880100" y="3638550"/>
              <a:ext cx="228600" cy="457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4279900" y="3638550"/>
              <a:ext cx="76200" cy="457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7" name="Group 59"/>
            <p:cNvGrpSpPr>
              <a:grpSpLocks/>
            </p:cNvGrpSpPr>
            <p:nvPr/>
          </p:nvGrpSpPr>
          <p:grpSpPr bwMode="auto">
            <a:xfrm>
              <a:off x="2039938" y="3690938"/>
              <a:ext cx="504825" cy="354012"/>
              <a:chOff x="1285" y="2229"/>
              <a:chExt cx="318" cy="223"/>
            </a:xfrm>
          </p:grpSpPr>
          <p:sp>
            <p:nvSpPr>
              <p:cNvPr id="94226" name="Freeform 18"/>
              <p:cNvSpPr>
                <a:spLocks/>
              </p:cNvSpPr>
              <p:nvPr/>
            </p:nvSpPr>
            <p:spPr bwMode="auto">
              <a:xfrm>
                <a:off x="1285" y="2229"/>
                <a:ext cx="318" cy="215"/>
              </a:xfrm>
              <a:custGeom>
                <a:avLst/>
                <a:gdLst>
                  <a:gd name="T0" fmla="*/ 0 w 1012"/>
                  <a:gd name="T1" fmla="*/ 0 h 292"/>
                  <a:gd name="T2" fmla="*/ 1009 w 1012"/>
                  <a:gd name="T3" fmla="*/ 0 h 292"/>
                  <a:gd name="T4" fmla="*/ 1012 w 1012"/>
                  <a:gd name="T5" fmla="*/ 292 h 292"/>
                  <a:gd name="T6" fmla="*/ 18 w 1012"/>
                  <a:gd name="T7" fmla="*/ 29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2" h="292">
                    <a:moveTo>
                      <a:pt x="0" y="0"/>
                    </a:moveTo>
                    <a:lnTo>
                      <a:pt x="1009" y="0"/>
                    </a:lnTo>
                    <a:lnTo>
                      <a:pt x="1012" y="292"/>
                    </a:lnTo>
                    <a:lnTo>
                      <a:pt x="18" y="29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7" name="Line 19"/>
              <p:cNvSpPr>
                <a:spLocks noChangeShapeType="1"/>
              </p:cNvSpPr>
              <p:nvPr/>
            </p:nvSpPr>
            <p:spPr bwMode="auto">
              <a:xfrm>
                <a:off x="1500" y="2238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>
                <a:off x="1431" y="2237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44" name="Text Box 36"/>
            <p:cNvSpPr txBox="1">
              <a:spLocks noChangeArrowheads="1"/>
            </p:cNvSpPr>
            <p:nvPr/>
          </p:nvSpPr>
          <p:spPr bwMode="auto">
            <a:xfrm>
              <a:off x="3760789" y="2590800"/>
              <a:ext cx="1607595" cy="558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hu-HU" dirty="0" err="1" smtClean="0">
                  <a:solidFill>
                    <a:srgbClr val="000000"/>
                  </a:solidFill>
                </a:rPr>
                <a:t>Packets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94247" name="Picture 39" descr="Click To Previ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4648200"/>
              <a:ext cx="731838" cy="73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49" name="Picture 41" descr="Click To Previ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602163"/>
              <a:ext cx="731838" cy="73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51" name="Picture 43" descr="Click To Previ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63" y="3505200"/>
              <a:ext cx="731837" cy="73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52" name="Picture 44" descr="Click To Pre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63" y="2392363"/>
              <a:ext cx="731837" cy="73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53" name="Picture 45" descr="Click To Preview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1163" y="2514600"/>
              <a:ext cx="731837" cy="73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255" name="Picture 47" descr="Click To Previ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3535363"/>
              <a:ext cx="731838" cy="73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212" name="Line 4"/>
            <p:cNvSpPr>
              <a:spLocks noChangeShapeType="1"/>
            </p:cNvSpPr>
            <p:nvPr/>
          </p:nvSpPr>
          <p:spPr bwMode="auto">
            <a:xfrm>
              <a:off x="2679700" y="4095750"/>
              <a:ext cx="3810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3" name="Line 5"/>
            <p:cNvSpPr>
              <a:spLocks noChangeShapeType="1"/>
            </p:cNvSpPr>
            <p:nvPr/>
          </p:nvSpPr>
          <p:spPr bwMode="auto">
            <a:xfrm>
              <a:off x="2679700" y="3638550"/>
              <a:ext cx="3810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>
              <a:off x="4343400" y="29718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1371600" y="2895600"/>
              <a:ext cx="914400" cy="2057400"/>
              <a:chOff x="864" y="1728"/>
              <a:chExt cx="576" cy="1296"/>
            </a:xfrm>
          </p:grpSpPr>
          <p:sp>
            <p:nvSpPr>
              <p:cNvPr id="94258" name="Line 50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52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260" name="Line 52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261" name="Line 53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67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263" name="Group 55"/>
            <p:cNvGrpSpPr>
              <a:grpSpLocks/>
            </p:cNvGrpSpPr>
            <p:nvPr/>
          </p:nvGrpSpPr>
          <p:grpSpPr bwMode="auto">
            <a:xfrm rot="10800000">
              <a:off x="7010400" y="2819400"/>
              <a:ext cx="914400" cy="2057400"/>
              <a:chOff x="864" y="1728"/>
              <a:chExt cx="576" cy="1296"/>
            </a:xfrm>
          </p:grpSpPr>
          <p:sp>
            <p:nvSpPr>
              <p:cNvPr id="94264" name="Line 5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528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265" name="Line 5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266" name="Line 58"/>
              <p:cNvSpPr>
                <a:spLocks noChangeShapeType="1"/>
              </p:cNvSpPr>
              <p:nvPr/>
            </p:nvSpPr>
            <p:spPr bwMode="auto">
              <a:xfrm flipV="1">
                <a:off x="864" y="2352"/>
                <a:ext cx="576" cy="67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268" name="Group 60"/>
            <p:cNvGrpSpPr>
              <a:grpSpLocks/>
            </p:cNvGrpSpPr>
            <p:nvPr/>
          </p:nvGrpSpPr>
          <p:grpSpPr bwMode="auto">
            <a:xfrm>
              <a:off x="6781800" y="3690938"/>
              <a:ext cx="504825" cy="354012"/>
              <a:chOff x="1285" y="2229"/>
              <a:chExt cx="318" cy="223"/>
            </a:xfrm>
          </p:grpSpPr>
          <p:sp>
            <p:nvSpPr>
              <p:cNvPr id="94269" name="Freeform 61"/>
              <p:cNvSpPr>
                <a:spLocks/>
              </p:cNvSpPr>
              <p:nvPr/>
            </p:nvSpPr>
            <p:spPr bwMode="auto">
              <a:xfrm>
                <a:off x="1285" y="2229"/>
                <a:ext cx="318" cy="215"/>
              </a:xfrm>
              <a:custGeom>
                <a:avLst/>
                <a:gdLst>
                  <a:gd name="T0" fmla="*/ 0 w 1012"/>
                  <a:gd name="T1" fmla="*/ 0 h 292"/>
                  <a:gd name="T2" fmla="*/ 1009 w 1012"/>
                  <a:gd name="T3" fmla="*/ 0 h 292"/>
                  <a:gd name="T4" fmla="*/ 1012 w 1012"/>
                  <a:gd name="T5" fmla="*/ 292 h 292"/>
                  <a:gd name="T6" fmla="*/ 18 w 1012"/>
                  <a:gd name="T7" fmla="*/ 29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2" h="292">
                    <a:moveTo>
                      <a:pt x="0" y="0"/>
                    </a:moveTo>
                    <a:lnTo>
                      <a:pt x="1009" y="0"/>
                    </a:lnTo>
                    <a:lnTo>
                      <a:pt x="1012" y="292"/>
                    </a:lnTo>
                    <a:lnTo>
                      <a:pt x="18" y="29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0" name="Line 62"/>
              <p:cNvSpPr>
                <a:spLocks noChangeShapeType="1"/>
              </p:cNvSpPr>
              <p:nvPr/>
            </p:nvSpPr>
            <p:spPr bwMode="auto">
              <a:xfrm>
                <a:off x="1500" y="2238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1" name="Line 63"/>
              <p:cNvSpPr>
                <a:spLocks noChangeShapeType="1"/>
              </p:cNvSpPr>
              <p:nvPr/>
            </p:nvSpPr>
            <p:spPr bwMode="auto">
              <a:xfrm>
                <a:off x="1431" y="2237"/>
                <a:ext cx="0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http://ironbark.xtelco.com.au/subjects/DC/lectures/19/rnb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824" y="2754840"/>
            <a:ext cx="3472649" cy="28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445356" y="2085702"/>
            <a:ext cx="431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switching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endParaRPr lang="hu-HU" dirty="0" smtClean="0"/>
          </a:p>
          <a:p>
            <a:pPr algn="ctr"/>
            <a:r>
              <a:rPr lang="hu-HU" dirty="0" err="1" smtClean="0"/>
              <a:t>e.g</a:t>
            </a:r>
            <a:r>
              <a:rPr lang="hu-HU" dirty="0" smtClean="0"/>
              <a:t>. Internet</a:t>
            </a:r>
            <a:endParaRPr lang="en-US" dirty="0"/>
          </a:p>
        </p:txBody>
      </p:sp>
      <p:sp>
        <p:nvSpPr>
          <p:cNvPr id="49" name="Szövegdoboz 48"/>
          <p:cNvSpPr txBox="1"/>
          <p:nvPr/>
        </p:nvSpPr>
        <p:spPr>
          <a:xfrm>
            <a:off x="4947387" y="2085703"/>
            <a:ext cx="431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Circuit</a:t>
            </a:r>
            <a:r>
              <a:rPr lang="hu-HU" dirty="0" smtClean="0"/>
              <a:t> </a:t>
            </a:r>
            <a:r>
              <a:rPr lang="hu-HU" dirty="0" err="1" smtClean="0"/>
              <a:t>swtiching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endParaRPr lang="hu-HU" dirty="0" smtClean="0"/>
          </a:p>
          <a:p>
            <a:pPr algn="ctr"/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wired</a:t>
            </a:r>
            <a:r>
              <a:rPr lang="hu-HU" dirty="0" smtClean="0"/>
              <a:t> </a:t>
            </a:r>
            <a:r>
              <a:rPr lang="hu-HU" dirty="0" err="1" smtClean="0"/>
              <a:t>phone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67815</TotalTime>
  <Words>1883</Words>
  <Application>Microsoft Office PowerPoint</Application>
  <PresentationFormat>Diavetítés a képernyőre (4:3 oldalarány)</PresentationFormat>
  <Paragraphs>597</Paragraphs>
  <Slides>43</Slides>
  <Notes>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4" baseType="lpstr">
      <vt:lpstr>Median</vt:lpstr>
      <vt:lpstr>Computer Networks</vt:lpstr>
      <vt:lpstr>What is Internet?</vt:lpstr>
      <vt:lpstr>History1/2</vt:lpstr>
      <vt:lpstr>History 2/2</vt:lpstr>
      <vt:lpstr>ARPANET 1/3</vt:lpstr>
      <vt:lpstr>ARPANET 2/3</vt:lpstr>
      <vt:lpstr>ARPANET 3/3</vt:lpstr>
      <vt:lpstr>Organizing Network Functionality</vt:lpstr>
      <vt:lpstr>Network styles</vt:lpstr>
      <vt:lpstr>Problem Scenario</vt:lpstr>
      <vt:lpstr>More Problems</vt:lpstr>
      <vt:lpstr>Solution: Use Indirection</vt:lpstr>
      <vt:lpstr>Layered Network Stack</vt:lpstr>
      <vt:lpstr>Key Questions</vt:lpstr>
      <vt:lpstr>Outline</vt:lpstr>
      <vt:lpstr>The ISO OSI Model</vt:lpstr>
      <vt:lpstr>Layer Features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Encapsulation</vt:lpstr>
      <vt:lpstr>Real Life Analogy</vt:lpstr>
      <vt:lpstr>Network Stack in Practice</vt:lpstr>
      <vt:lpstr>Encapsulation, Revisited</vt:lpstr>
      <vt:lpstr>The Hourglass</vt:lpstr>
      <vt:lpstr>Orthogonal Planes</vt:lpstr>
      <vt:lpstr>Orthogonal Planes</vt:lpstr>
      <vt:lpstr>Reality Check</vt:lpstr>
      <vt:lpstr>Outline</vt:lpstr>
      <vt:lpstr>From Layers to Eating Cake</vt:lpstr>
      <vt:lpstr>Where to Place Functionality</vt:lpstr>
      <vt:lpstr>Basic Observation</vt:lpstr>
      <vt:lpstr>Example: Reliable File Transfer</vt:lpstr>
      <vt:lpstr>Example: Reliable File Transfer</vt:lpstr>
      <vt:lpstr>Conservative Interpretation</vt:lpstr>
      <vt:lpstr>Radical Interpretation</vt:lpstr>
      <vt:lpstr>Moderate Interpretation</vt:lpstr>
      <vt:lpstr>Reality Check, Again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874</cp:revision>
  <cp:lastPrinted>2012-08-22T04:00:45Z</cp:lastPrinted>
  <dcterms:created xsi:type="dcterms:W3CDTF">2012-01-03T02:22:46Z</dcterms:created>
  <dcterms:modified xsi:type="dcterms:W3CDTF">2017-09-19T11:36:48Z</dcterms:modified>
</cp:coreProperties>
</file>