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6"/>
  </p:notesMasterIdLst>
  <p:handoutMasterIdLst>
    <p:handoutMasterId r:id="rId37"/>
  </p:handoutMasterIdLst>
  <p:sldIdLst>
    <p:sldId id="388" r:id="rId2"/>
    <p:sldId id="390" r:id="rId3"/>
    <p:sldId id="392" r:id="rId4"/>
    <p:sldId id="391" r:id="rId5"/>
    <p:sldId id="393" r:id="rId6"/>
    <p:sldId id="394" r:id="rId7"/>
    <p:sldId id="395" r:id="rId8"/>
    <p:sldId id="396" r:id="rId9"/>
    <p:sldId id="438" r:id="rId10"/>
    <p:sldId id="397" r:id="rId11"/>
    <p:sldId id="400" r:id="rId12"/>
    <p:sldId id="402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95" r:id="rId26"/>
    <p:sldId id="496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1"/>
            <p14:sldId id="393"/>
            <p14:sldId id="394"/>
            <p14:sldId id="395"/>
            <p14:sldId id="396"/>
            <p14:sldId id="438"/>
            <p14:sldId id="397"/>
            <p14:sldId id="400"/>
            <p14:sldId id="40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95"/>
            <p14:sldId id="496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0232" autoAdjust="0"/>
  </p:normalViewPr>
  <p:slideViewPr>
    <p:cSldViewPr snapToGrid="0">
      <p:cViewPr varScale="1">
        <p:scale>
          <a:sx n="65" d="100"/>
          <a:sy n="65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HDLC used in </a:t>
            </a:r>
            <a:r>
              <a:rPr lang="en-US" dirty="0" err="1" smtClean="0"/>
              <a:t>SoNET</a:t>
            </a:r>
            <a:r>
              <a:rPr lang="en-US" dirty="0" smtClean="0"/>
              <a:t> phone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values can sum to same checksum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2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en-US" sz="3600" b="1" dirty="0" smtClean="0">
                <a:solidFill>
                  <a:schemeClr val="tx1"/>
                </a:solidFill>
              </a:rPr>
              <a:t>Data Link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Noise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physical world is inherently noisy</a:t>
            </a:r>
          </a:p>
          <a:p>
            <a:pPr lvl="1"/>
            <a:r>
              <a:rPr lang="en-US" dirty="0" smtClean="0"/>
              <a:t>Interference from electrical cables</a:t>
            </a:r>
          </a:p>
          <a:p>
            <a:pPr lvl="1"/>
            <a:r>
              <a:rPr lang="en-US" dirty="0" smtClean="0"/>
              <a:t>Cross-talk from radio transmissions, microwave ovens</a:t>
            </a:r>
          </a:p>
          <a:p>
            <a:pPr lvl="1"/>
            <a:r>
              <a:rPr lang="en-US" dirty="0" smtClean="0"/>
              <a:t>Solar storms</a:t>
            </a:r>
          </a:p>
          <a:p>
            <a:r>
              <a:rPr lang="en-US" dirty="0" smtClean="0"/>
              <a:t>How to detect bit-errors in transmissions?</a:t>
            </a:r>
          </a:p>
          <a:p>
            <a:r>
              <a:rPr lang="en-US" dirty="0" smtClean="0"/>
              <a:t>How to recover from errors?</a:t>
            </a:r>
          </a:p>
        </p:txBody>
      </p:sp>
    </p:spTree>
    <p:extLst>
      <p:ext uri="{BB962C8B-B14F-4D97-AF65-F5344CB8AC3E}">
        <p14:creationId xmlns:p14="http://schemas.microsoft.com/office/powerpoint/2010/main" val="36860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Error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Idea: send two copies of each frame</a:t>
            </a:r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memcmp</a:t>
            </a:r>
            <a:r>
              <a:rPr lang="en-US" sz="2000" dirty="0" smtClean="0"/>
              <a:t>(frame1, frame2) != 0) { OH NOES, AN ERROR! }</a:t>
            </a:r>
          </a:p>
          <a:p>
            <a:r>
              <a:rPr lang="en-US" sz="2400" dirty="0" smtClean="0"/>
              <a:t>Why is this a bad idea?</a:t>
            </a:r>
          </a:p>
          <a:p>
            <a:pPr lvl="1"/>
            <a:r>
              <a:rPr lang="en-US" sz="2000" dirty="0" smtClean="0"/>
              <a:t>Extremely high overhead</a:t>
            </a:r>
          </a:p>
          <a:p>
            <a:pPr lvl="1"/>
            <a:r>
              <a:rPr lang="en-US" sz="2000" dirty="0" smtClean="0"/>
              <a:t>Poor protection against errors</a:t>
            </a:r>
          </a:p>
          <a:p>
            <a:pPr lvl="2"/>
            <a:r>
              <a:rPr lang="en-US" sz="1800" dirty="0" smtClean="0"/>
              <a:t>Twice the data means twice the chance for bit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Bits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2" y="4595466"/>
            <a:ext cx="8839200" cy="1514902"/>
          </a:xfrm>
        </p:spPr>
        <p:txBody>
          <a:bodyPr/>
          <a:lstStyle/>
          <a:p>
            <a:r>
              <a:rPr lang="en-US" dirty="0" smtClean="0"/>
              <a:t>Detects 1-bit errors and some 2-bit errors</a:t>
            </a:r>
          </a:p>
          <a:p>
            <a:r>
              <a:rPr lang="en-US" dirty="0" smtClean="0"/>
              <a:t>Not reliable against </a:t>
            </a:r>
            <a:r>
              <a:rPr lang="en-US" dirty="0" err="1" smtClean="0"/>
              <a:t>bursty</a:t>
            </a:r>
            <a:r>
              <a:rPr lang="en-US" dirty="0" smtClean="0"/>
              <a:t> errors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Idea: add extra bits to keep the number of 1s </a:t>
            </a:r>
            <a:r>
              <a:rPr lang="en-US" dirty="0" smtClean="0">
                <a:solidFill>
                  <a:schemeClr val="accent1"/>
                </a:solidFill>
              </a:rPr>
              <a:t>even</a:t>
            </a:r>
          </a:p>
          <a:p>
            <a:pPr lvl="1"/>
            <a:r>
              <a:rPr lang="en-US" dirty="0" smtClean="0"/>
              <a:t>Example: 7-bit ASCII characters + 1 parity 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0101001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1011110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0110100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1101001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0001110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48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 smtClean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Error </a:t>
            </a:r>
            <a:r>
              <a:rPr lang="en-US" sz="2800" dirty="0"/>
              <a:t>Control Strategies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Correcting codes (Forward Error Correction (FEC))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detection and retransmission Automatic Repeat Request (ARQ)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Objective</a:t>
            </a:r>
            <a:r>
              <a:rPr lang="hu-HU" dirty="0" err="1"/>
              <a:t>s</a:t>
            </a:r>
            <a:endParaRPr lang="hu-HU" dirty="0" smtClean="0"/>
          </a:p>
          <a:p>
            <a:pPr lvl="1"/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ith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3"/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ithout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r>
              <a:rPr lang="hu-HU" dirty="0" smtClean="0"/>
              <a:t> -&gt;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drop</a:t>
            </a:r>
            <a:r>
              <a:rPr lang="hu-HU" dirty="0" smtClean="0"/>
              <a:t> a </a:t>
            </a:r>
            <a:r>
              <a:rPr lang="hu-HU" dirty="0" err="1" smtClean="0"/>
              <a:t>frame</a:t>
            </a:r>
            <a:endParaRPr lang="hu-HU" dirty="0" smtClean="0"/>
          </a:p>
          <a:p>
            <a:pPr lvl="3"/>
            <a:r>
              <a:rPr lang="hu-HU" dirty="0" err="1" smtClean="0"/>
              <a:t>Backward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3"/>
            <a:r>
              <a:rPr lang="hu-HU" dirty="0" smtClean="0"/>
              <a:t>The </a:t>
            </a:r>
            <a:r>
              <a:rPr lang="hu-HU" dirty="0" err="1" smtClean="0"/>
              <a:t>erroneous</a:t>
            </a:r>
            <a:r>
              <a:rPr lang="hu-HU" dirty="0" smtClean="0"/>
              <a:t> </a:t>
            </a:r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retransmitted</a:t>
            </a:r>
            <a:endParaRPr lang="hu-HU" dirty="0" smtClean="0"/>
          </a:p>
          <a:p>
            <a:pPr lvl="1"/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ithout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 smtClean="0"/>
          </a:p>
          <a:p>
            <a:pPr lvl="3"/>
            <a:r>
              <a:rPr lang="hu-HU" dirty="0" err="1"/>
              <a:t>e</a:t>
            </a:r>
            <a:r>
              <a:rPr lang="hu-HU" dirty="0" err="1" smtClean="0"/>
              <a:t>.g</a:t>
            </a:r>
            <a:r>
              <a:rPr lang="hu-HU" dirty="0" smtClean="0"/>
              <a:t>.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voice</a:t>
            </a:r>
            <a:r>
              <a:rPr lang="hu-HU" dirty="0" smtClean="0"/>
              <a:t> </a:t>
            </a:r>
            <a:r>
              <a:rPr lang="hu-HU" dirty="0" err="1" smtClean="0"/>
              <a:t>transmission</a:t>
            </a:r>
            <a:r>
              <a:rPr lang="hu-HU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Redundancy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Redundancy is required for error control</a:t>
            </a:r>
          </a:p>
          <a:p>
            <a:r>
              <a:rPr lang="en-US" sz="2800" dirty="0" smtClean="0"/>
              <a:t>Without redundancy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possible data messages can be represented as data on m bits</a:t>
            </a:r>
          </a:p>
          <a:p>
            <a:pPr lvl="1"/>
            <a:r>
              <a:rPr lang="en-US" sz="2400" dirty="0" smtClean="0"/>
              <a:t>They all are legal!!!</a:t>
            </a:r>
          </a:p>
          <a:p>
            <a:pPr lvl="1"/>
            <a:r>
              <a:rPr lang="en-US" sz="2400" dirty="0" smtClean="0"/>
              <a:t>Each error results a new legal data message</a:t>
            </a:r>
          </a:p>
          <a:p>
            <a:r>
              <a:rPr lang="en-US" sz="2800" dirty="0" smtClean="0"/>
              <a:t>How to detect </a:t>
            </a:r>
            <a:r>
              <a:rPr lang="hu-HU" sz="2800" dirty="0" err="1" smtClean="0"/>
              <a:t>errors</a:t>
            </a:r>
            <a:r>
              <a:rPr lang="en-US" sz="2800" dirty="0" smtClean="0"/>
              <a:t>???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65" y="5317286"/>
            <a:ext cx="494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203848" y="49411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Legal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674602" y="46641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Error-correcting</a:t>
            </a:r>
            <a:r>
              <a:rPr lang="hu-HU" dirty="0" smtClean="0"/>
              <a:t> </a:t>
            </a:r>
            <a:r>
              <a:rPr lang="hu-HU" dirty="0" err="1" smtClean="0"/>
              <a:t>codes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Redundancy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consists</a:t>
            </a:r>
            <a:r>
              <a:rPr lang="hu-HU" dirty="0" smtClean="0"/>
              <a:t> of</a:t>
            </a:r>
          </a:p>
          <a:p>
            <a:pPr lvl="1"/>
            <a:r>
              <a:rPr lang="hu-HU" dirty="0" smtClean="0"/>
              <a:t>m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bits</a:t>
            </a:r>
            <a:r>
              <a:rPr lang="hu-HU" dirty="0" smtClean="0"/>
              <a:t> (</a:t>
            </a:r>
            <a:r>
              <a:rPr lang="hu-HU" dirty="0" err="1" smtClean="0"/>
              <a:t>message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r </a:t>
            </a:r>
            <a:r>
              <a:rPr lang="hu-HU" dirty="0" err="1" smtClean="0"/>
              <a:t>redundant</a:t>
            </a:r>
            <a:r>
              <a:rPr lang="hu-HU" dirty="0" smtClean="0"/>
              <a:t>/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bits</a:t>
            </a:r>
            <a:endParaRPr lang="hu-HU" dirty="0" smtClean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total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n = m + r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n-bit</a:t>
            </a:r>
            <a:r>
              <a:rPr lang="hu-HU" dirty="0" smtClean="0"/>
              <a:t> unit is </a:t>
            </a:r>
            <a:r>
              <a:rPr lang="hu-HU" dirty="0" err="1" smtClean="0"/>
              <a:t>referred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an </a:t>
            </a:r>
            <a:r>
              <a:rPr lang="hu-HU" dirty="0" err="1" smtClean="0"/>
              <a:t>n-bit</a:t>
            </a:r>
            <a:r>
              <a:rPr lang="hu-HU" dirty="0" smtClean="0"/>
              <a:t> </a:t>
            </a:r>
            <a:r>
              <a:rPr lang="hu-HU" dirty="0" err="1" smtClean="0"/>
              <a:t>codeword</a:t>
            </a:r>
            <a:r>
              <a:rPr lang="hu-HU" dirty="0" smtClean="0"/>
              <a:t>!</a:t>
            </a:r>
          </a:p>
          <a:p>
            <a:endParaRPr lang="hu-HU" dirty="0"/>
          </a:p>
          <a:p>
            <a:endParaRPr lang="hu-HU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812360" y="108961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Legal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1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/>
          </p:cNvSpPr>
          <p:nvPr/>
        </p:nvSpPr>
        <p:spPr bwMode="auto">
          <a:xfrm>
            <a:off x="376962" y="2916389"/>
            <a:ext cx="8686800" cy="13470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just"/>
            <a:endParaRPr lang="en-US" sz="2800" b="1" i="1" dirty="0">
              <a:solidFill>
                <a:schemeClr val="tx1"/>
              </a:solidFill>
              <a:cs typeface="Times New Roman" pitchFamily="-32" charset="0"/>
            </a:endParaRPr>
          </a:p>
          <a:p>
            <a:pPr marL="39688" algn="just"/>
            <a:r>
              <a:rPr lang="en-US" sz="2800" b="1" i="1" dirty="0">
                <a:solidFill>
                  <a:srgbClr val="FF0000"/>
                </a:solidFill>
                <a:cs typeface="Times New Roman" pitchFamily="-32" charset="0"/>
              </a:rPr>
              <a:t>1</a:t>
            </a:r>
            <a:r>
              <a:rPr lang="en-US" sz="2800" b="1" i="1" dirty="0">
                <a:solidFill>
                  <a:schemeClr val="tx1"/>
                </a:solidFill>
                <a:cs typeface="Times New Roman" pitchFamily="-32" charset="0"/>
              </a:rPr>
              <a:t>. The Hamming distance d(000, 011) is 2 because </a:t>
            </a:r>
            <a:br>
              <a:rPr lang="en-US" sz="2800" b="1" i="1" dirty="0">
                <a:solidFill>
                  <a:schemeClr val="tx1"/>
                </a:solidFill>
                <a:cs typeface="Times New Roman" pitchFamily="-32" charset="0"/>
              </a:rPr>
            </a:br>
            <a:r>
              <a:rPr lang="en-US" sz="2800" b="1" i="1" dirty="0">
                <a:solidFill>
                  <a:schemeClr val="tx1"/>
                </a:solidFill>
                <a:cs typeface="Times New Roman" pitchFamily="-32" charset="0"/>
              </a:rPr>
              <a:t>    </a:t>
            </a:r>
          </a:p>
        </p:txBody>
      </p:sp>
      <p:sp>
        <p:nvSpPr>
          <p:cNvPr id="5" name="Rectangle 25"/>
          <p:cNvSpPr>
            <a:spLocks/>
          </p:cNvSpPr>
          <p:nvPr/>
        </p:nvSpPr>
        <p:spPr bwMode="auto">
          <a:xfrm>
            <a:off x="453162" y="5114357"/>
            <a:ext cx="8686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just"/>
            <a:r>
              <a:rPr lang="en-US" sz="2800" b="1" i="1">
                <a:solidFill>
                  <a:srgbClr val="FF0000"/>
                </a:solidFill>
                <a:cs typeface="Times New Roman" pitchFamily="-32" charset="0"/>
              </a:rPr>
              <a:t>2.</a:t>
            </a:r>
            <a:r>
              <a:rPr lang="en-US" sz="2800" b="1" i="1">
                <a:solidFill>
                  <a:schemeClr val="tx1"/>
                </a:solidFill>
                <a:cs typeface="Times New Roman" pitchFamily="-32" charset="0"/>
              </a:rPr>
              <a:t> The Hamming distance d(10101, 11110) is 3 because</a:t>
            </a:r>
          </a:p>
        </p:txBody>
      </p:sp>
      <p:pic>
        <p:nvPicPr>
          <p:cNvPr id="6" name="Picture 2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50" y="4257107"/>
            <a:ext cx="2906712" cy="341313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62" y="6027170"/>
            <a:ext cx="3811588" cy="307975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Hamming </a:t>
            </a:r>
            <a:r>
              <a:rPr lang="hu-HU" dirty="0" err="1" smtClean="0"/>
              <a:t>distance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Hamming distance </a:t>
            </a:r>
            <a:r>
              <a:rPr lang="en-US" dirty="0"/>
              <a:t>between two </a:t>
            </a:r>
            <a:r>
              <a:rPr lang="hu-HU" dirty="0" err="1"/>
              <a:t>code</a:t>
            </a:r>
            <a:r>
              <a:rPr lang="en-US" dirty="0"/>
              <a:t>words is the number of differences between corresponding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Hamming </a:t>
            </a:r>
            <a:r>
              <a:rPr lang="hu-HU" dirty="0" err="1" smtClean="0"/>
              <a:t>distance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2</a:t>
            </a:r>
            <a:r>
              <a:rPr lang="hu-HU" baseline="30000" dirty="0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codewords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endParaRPr lang="hu-HU" dirty="0" smtClean="0"/>
          </a:p>
          <a:p>
            <a:pPr lvl="1"/>
            <a:r>
              <a:rPr lang="hu-HU" dirty="0" err="1" smtClean="0"/>
              <a:t>Set</a:t>
            </a:r>
            <a:r>
              <a:rPr lang="hu-HU" dirty="0" smtClean="0"/>
              <a:t> of </a:t>
            </a:r>
            <a:r>
              <a:rPr lang="hu-HU" dirty="0" err="1" smtClean="0"/>
              <a:t>legal</a:t>
            </a:r>
            <a:r>
              <a:rPr lang="hu-HU" dirty="0" smtClean="0"/>
              <a:t> </a:t>
            </a:r>
            <a:r>
              <a:rPr lang="hu-HU" dirty="0" err="1" smtClean="0"/>
              <a:t>codewords</a:t>
            </a:r>
            <a:r>
              <a:rPr lang="hu-HU" dirty="0" smtClean="0"/>
              <a:t> =: S </a:t>
            </a:r>
          </a:p>
          <a:p>
            <a:r>
              <a:rPr lang="hu-HU" dirty="0" smtClean="0"/>
              <a:t>Hamming </a:t>
            </a:r>
            <a:r>
              <a:rPr lang="hu-HU" dirty="0" err="1" smtClean="0"/>
              <a:t>distance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complete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smallest</a:t>
            </a:r>
            <a:r>
              <a:rPr lang="hu-HU" dirty="0" smtClean="0"/>
              <a:t> Hamming </a:t>
            </a:r>
            <a:r>
              <a:rPr lang="hu-HU" dirty="0" err="1" smtClean="0"/>
              <a:t>distance</a:t>
            </a:r>
            <a:r>
              <a:rPr lang="hu-HU" dirty="0" smtClean="0"/>
              <a:t> of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legal</a:t>
            </a:r>
            <a:r>
              <a:rPr lang="hu-HU" dirty="0" smtClean="0"/>
              <a:t> </a:t>
            </a:r>
            <a:r>
              <a:rPr lang="hu-HU" dirty="0" err="1" smtClean="0"/>
              <a:t>codewords</a:t>
            </a:r>
            <a:r>
              <a:rPr lang="hu-HU" dirty="0" smtClean="0"/>
              <a:t> (S)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68" y="4300696"/>
            <a:ext cx="3941772" cy="6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Send blocks of data (</a:t>
            </a:r>
            <a:r>
              <a:rPr lang="en-US" dirty="0" smtClean="0">
                <a:solidFill>
                  <a:schemeClr val="accent1"/>
                </a:solidFill>
              </a:rPr>
              <a:t>frames</a:t>
            </a:r>
            <a:r>
              <a:rPr lang="en-US" dirty="0" smtClean="0"/>
              <a:t>) between physical devices </a:t>
            </a:r>
          </a:p>
          <a:p>
            <a:pPr lvl="1"/>
            <a:r>
              <a:rPr lang="en-US" dirty="0" smtClean="0"/>
              <a:t>Regulate access to the physical media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delineate frames?</a:t>
            </a:r>
          </a:p>
          <a:p>
            <a:pPr lvl="1"/>
            <a:r>
              <a:rPr lang="en-US" dirty="0" smtClean="0"/>
              <a:t>How to detect errors?</a:t>
            </a:r>
          </a:p>
          <a:p>
            <a:pPr lvl="1"/>
            <a:r>
              <a:rPr lang="en-US" dirty="0" smtClean="0"/>
              <a:t>How to perform </a:t>
            </a:r>
            <a:r>
              <a:rPr lang="en-US" dirty="0" smtClean="0">
                <a:solidFill>
                  <a:schemeClr val="accent1"/>
                </a:solidFill>
              </a:rPr>
              <a:t>media access control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MAC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How to recover from and avoid </a:t>
            </a:r>
            <a:r>
              <a:rPr lang="en-US" dirty="0" smtClean="0">
                <a:solidFill>
                  <a:schemeClr val="accent1"/>
                </a:solidFill>
              </a:rPr>
              <a:t>collisions?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/>
              <a:t>H</a:t>
            </a:r>
            <a:r>
              <a:rPr lang="hu-HU" dirty="0" smtClean="0"/>
              <a:t>amming </a:t>
            </a:r>
            <a:r>
              <a:rPr lang="hu-HU" dirty="0" err="1" smtClean="0"/>
              <a:t>distance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examples</a:t>
            </a:r>
            <a:r>
              <a:rPr lang="hu-HU" dirty="0" smtClean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92896"/>
            <a:ext cx="8115325" cy="213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err="1" smtClean="0">
                <a:solidFill>
                  <a:srgbClr val="FF0000"/>
                </a:solidFill>
              </a:rPr>
              <a:t>To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detect</a:t>
            </a:r>
            <a:r>
              <a:rPr lang="hu-HU" dirty="0" smtClean="0">
                <a:solidFill>
                  <a:srgbClr val="FF0000"/>
                </a:solidFill>
              </a:rPr>
              <a:t> d </a:t>
            </a:r>
            <a:r>
              <a:rPr lang="hu-HU" dirty="0" err="1" smtClean="0">
                <a:solidFill>
                  <a:srgbClr val="FF0000"/>
                </a:solidFill>
              </a:rPr>
              <a:t>errors</a:t>
            </a:r>
            <a:r>
              <a:rPr lang="hu-HU" dirty="0" smtClean="0">
                <a:solidFill>
                  <a:srgbClr val="FF0000"/>
                </a:solidFill>
              </a:rPr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you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need</a:t>
            </a:r>
            <a:r>
              <a:rPr lang="hu-HU" dirty="0" smtClean="0">
                <a:solidFill>
                  <a:srgbClr val="FF0000"/>
                </a:solidFill>
              </a:rPr>
              <a:t> a </a:t>
            </a:r>
            <a:r>
              <a:rPr lang="hu-HU" dirty="0" err="1" smtClean="0">
                <a:solidFill>
                  <a:srgbClr val="FF0000"/>
                </a:solidFill>
              </a:rPr>
              <a:t>distance</a:t>
            </a:r>
            <a:r>
              <a:rPr lang="hu-HU" dirty="0" smtClean="0">
                <a:solidFill>
                  <a:srgbClr val="FF0000"/>
                </a:solidFill>
              </a:rPr>
              <a:t> d+1 </a:t>
            </a:r>
            <a:r>
              <a:rPr lang="hu-HU" dirty="0" err="1" smtClean="0">
                <a:solidFill>
                  <a:srgbClr val="FF0000"/>
                </a:solidFill>
              </a:rPr>
              <a:t>code</a:t>
            </a:r>
            <a:r>
              <a:rPr lang="hu-H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err="1" smtClean="0">
                <a:solidFill>
                  <a:srgbClr val="FF0000"/>
                </a:solidFill>
              </a:rPr>
              <a:t>To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correct</a:t>
            </a:r>
            <a:r>
              <a:rPr lang="hu-HU" dirty="0" smtClean="0">
                <a:solidFill>
                  <a:srgbClr val="FF0000"/>
                </a:solidFill>
              </a:rPr>
              <a:t> d </a:t>
            </a:r>
            <a:r>
              <a:rPr lang="hu-HU" dirty="0" err="1" smtClean="0">
                <a:solidFill>
                  <a:srgbClr val="FF0000"/>
                </a:solidFill>
              </a:rPr>
              <a:t>errors</a:t>
            </a:r>
            <a:r>
              <a:rPr lang="hu-HU" dirty="0" smtClean="0">
                <a:solidFill>
                  <a:srgbClr val="FF0000"/>
                </a:solidFill>
              </a:rPr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you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need</a:t>
            </a:r>
            <a:r>
              <a:rPr lang="hu-HU" dirty="0" smtClean="0">
                <a:solidFill>
                  <a:srgbClr val="FF0000"/>
                </a:solidFill>
              </a:rPr>
              <a:t> a </a:t>
            </a:r>
            <a:r>
              <a:rPr lang="hu-HU" dirty="0" err="1" smtClean="0">
                <a:solidFill>
                  <a:srgbClr val="FF0000"/>
                </a:solidFill>
              </a:rPr>
              <a:t>distance</a:t>
            </a:r>
            <a:r>
              <a:rPr lang="hu-HU" dirty="0" smtClean="0">
                <a:solidFill>
                  <a:srgbClr val="FF0000"/>
                </a:solidFill>
              </a:rPr>
              <a:t> 2d+1 </a:t>
            </a:r>
            <a:r>
              <a:rPr lang="hu-HU" dirty="0" err="1" smtClean="0">
                <a:solidFill>
                  <a:srgbClr val="FF0000"/>
                </a:solidFill>
              </a:rPr>
              <a:t>code</a:t>
            </a:r>
            <a:r>
              <a:rPr lang="hu-H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S={	00000000,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00001111,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11110000,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11111111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Parity</a:t>
            </a:r>
            <a:r>
              <a:rPr lang="hu-HU" dirty="0" smtClean="0"/>
              <a:t> </a:t>
            </a:r>
            <a:r>
              <a:rPr lang="hu-HU" dirty="0" smtClean="0"/>
              <a:t>bit – </a:t>
            </a:r>
            <a:r>
              <a:rPr lang="hu-HU" dirty="0" err="1" smtClean="0"/>
              <a:t>already</a:t>
            </a:r>
            <a:r>
              <a:rPr lang="hu-HU" dirty="0" smtClean="0"/>
              <a:t> </a:t>
            </a:r>
            <a:r>
              <a:rPr lang="hu-HU" dirty="0" err="1" smtClean="0"/>
              <a:t>discussed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parity</a:t>
            </a:r>
            <a:r>
              <a:rPr lang="hu-HU" dirty="0" smtClean="0"/>
              <a:t> bit is </a:t>
            </a:r>
            <a:r>
              <a:rPr lang="hu-HU" dirty="0" err="1" smtClean="0"/>
              <a:t>appended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lvl="1"/>
            <a:r>
              <a:rPr lang="hu-HU" dirty="0" err="1" smtClean="0"/>
              <a:t>Choosen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1 </a:t>
            </a:r>
            <a:r>
              <a:rPr lang="hu-HU" dirty="0" err="1" smtClean="0"/>
              <a:t>bits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hu-HU" dirty="0" err="1" smtClean="0"/>
              <a:t>message</a:t>
            </a:r>
            <a:endParaRPr lang="hu-HU" dirty="0" smtClean="0"/>
          </a:p>
          <a:p>
            <a:pPr lvl="2"/>
            <a:r>
              <a:rPr lang="hu-HU" dirty="0" err="1" smtClean="0"/>
              <a:t>odd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An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parity</a:t>
            </a:r>
            <a:endParaRPr lang="hu-HU" dirty="0" smtClean="0"/>
          </a:p>
          <a:p>
            <a:pPr lvl="1"/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: 1011010</a:t>
            </a:r>
          </a:p>
          <a:p>
            <a:pPr lvl="1"/>
            <a:r>
              <a:rPr lang="hu-HU" dirty="0" smtClean="0"/>
              <a:t>A 0 bit is </a:t>
            </a:r>
            <a:r>
              <a:rPr lang="hu-HU" dirty="0" err="1" smtClean="0"/>
              <a:t>added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end: 10110100</a:t>
            </a:r>
          </a:p>
          <a:p>
            <a:pPr lvl="1"/>
            <a:r>
              <a:rPr lang="hu-HU" dirty="0" smtClean="0"/>
              <a:t>m=8 and r=1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distance</a:t>
            </a:r>
            <a:r>
              <a:rPr lang="hu-HU" dirty="0" smtClean="0"/>
              <a:t> of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is 2, </a:t>
            </a:r>
            <a:r>
              <a:rPr lang="hu-HU" dirty="0" err="1" smtClean="0"/>
              <a:t>since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single-bit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produces</a:t>
            </a:r>
            <a:r>
              <a:rPr lang="hu-HU" dirty="0" smtClean="0"/>
              <a:t> a </a:t>
            </a:r>
            <a:r>
              <a:rPr lang="hu-HU" dirty="0" err="1" smtClean="0"/>
              <a:t>codeword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wrong</a:t>
            </a:r>
            <a:r>
              <a:rPr lang="hu-HU" dirty="0" smtClean="0"/>
              <a:t> </a:t>
            </a:r>
            <a:r>
              <a:rPr lang="hu-HU" dirty="0" err="1" smtClean="0"/>
              <a:t>parity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66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Add up the bytes in the data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the sum in the frame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 ones-complement arithmetic</a:t>
            </a:r>
          </a:p>
          <a:p>
            <a:r>
              <a:rPr lang="en-US" dirty="0" smtClean="0"/>
              <a:t>Lower overhead than parity: 16 bits per frame</a:t>
            </a:r>
          </a:p>
          <a:p>
            <a:r>
              <a:rPr lang="en-US" dirty="0" smtClean="0"/>
              <a:t>But, not resilient to errors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Used in UDP, TCP, and IP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1100" y="3286808"/>
            <a:ext cx="4798325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619" y="3286808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START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8018" y="3289111"/>
            <a:ext cx="96103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1700" y="3286808"/>
            <a:ext cx="1986319" cy="52322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Checksu</a:t>
            </a:r>
            <a:r>
              <a:rPr lang="en-US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7068" y="5607796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0101001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21391" y="5607796"/>
            <a:ext cx="355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1101001</a:t>
            </a:r>
            <a:r>
              <a:rPr lang="en-US" sz="2400" dirty="0"/>
              <a:t>= </a:t>
            </a:r>
            <a:r>
              <a:rPr lang="en-US" sz="2400" dirty="0" smtClean="0"/>
              <a:t>10010010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8001" y="5607796"/>
            <a:ext cx="3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37228" y="5603920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5312" y="5603921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1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Uses field theory to compute a semi-unique value for a given </a:t>
            </a:r>
            <a:r>
              <a:rPr lang="en-US" dirty="0" smtClean="0"/>
              <a:t>message</a:t>
            </a:r>
            <a:endParaRPr lang="hu-HU" dirty="0" smtClean="0"/>
          </a:p>
          <a:p>
            <a:endParaRPr lang="en-US" dirty="0" smtClean="0"/>
          </a:p>
          <a:p>
            <a:r>
              <a:rPr lang="en-US" dirty="0" smtClean="0"/>
              <a:t>Much better performance than previous approaches</a:t>
            </a:r>
          </a:p>
          <a:p>
            <a:pPr lvl="1"/>
            <a:r>
              <a:rPr lang="en-US" dirty="0" smtClean="0"/>
              <a:t>Fixed size overhead per frame (usually 32-bits)</a:t>
            </a:r>
          </a:p>
          <a:p>
            <a:pPr lvl="1"/>
            <a:r>
              <a:rPr lang="en-US" dirty="0" smtClean="0"/>
              <a:t>Quick to implement in hardware</a:t>
            </a:r>
          </a:p>
          <a:p>
            <a:pPr lvl="1"/>
            <a:r>
              <a:rPr lang="en-US" dirty="0" smtClean="0"/>
              <a:t>Only 1 in 2</a:t>
            </a:r>
            <a:r>
              <a:rPr lang="en-US" baseline="30000" dirty="0" smtClean="0"/>
              <a:t>32</a:t>
            </a:r>
            <a:r>
              <a:rPr lang="en-US" dirty="0" smtClean="0"/>
              <a:t> chance of missing an error with 32-bit </a:t>
            </a:r>
            <a:r>
              <a:rPr lang="en-US" dirty="0" smtClean="0"/>
              <a:t>CRC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8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CRC (</a:t>
            </a:r>
            <a:r>
              <a:rPr lang="hu-HU" dirty="0" err="1" smtClean="0"/>
              <a:t>Cyclic</a:t>
            </a:r>
            <a:r>
              <a:rPr lang="hu-HU" dirty="0" smtClean="0"/>
              <a:t> </a:t>
            </a:r>
            <a:r>
              <a:rPr lang="hu-HU" dirty="0" err="1" smtClean="0"/>
              <a:t>Redundancy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Polynomial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  <a:p>
            <a:pPr lvl="1"/>
            <a:r>
              <a:rPr lang="hu-HU" dirty="0" err="1" smtClean="0"/>
              <a:t>Treating</a:t>
            </a:r>
            <a:r>
              <a:rPr lang="hu-HU" dirty="0" smtClean="0"/>
              <a:t> bit </a:t>
            </a:r>
            <a:r>
              <a:rPr lang="hu-HU" dirty="0" err="1" smtClean="0"/>
              <a:t>strings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representations</a:t>
            </a:r>
            <a:r>
              <a:rPr lang="hu-HU" dirty="0" smtClean="0"/>
              <a:t> of </a:t>
            </a:r>
            <a:r>
              <a:rPr lang="hu-HU" dirty="0" err="1" smtClean="0"/>
              <a:t>polynomials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coefficients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0 and </a:t>
            </a:r>
            <a:r>
              <a:rPr lang="hu-HU" dirty="0" smtClean="0"/>
              <a:t>1.</a:t>
            </a:r>
            <a:endParaRPr lang="hu-HU" dirty="0" smtClean="0"/>
          </a:p>
          <a:p>
            <a:r>
              <a:rPr lang="hu-HU" dirty="0" smtClean="0"/>
              <a:t>CRC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k bits of redundant data to an n-bit message.</a:t>
            </a:r>
          </a:p>
          <a:p>
            <a:pPr lvl="1"/>
            <a:r>
              <a:rPr lang="en-US" dirty="0"/>
              <a:t>Represent n-bit message as an n-1 degree </a:t>
            </a:r>
            <a:r>
              <a:rPr lang="en-US" dirty="0" smtClean="0"/>
              <a:t>polynomial;</a:t>
            </a:r>
            <a:endParaRPr lang="hu-HU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MSG=10011010 corresponds to M(x) = x</a:t>
            </a:r>
            <a:r>
              <a:rPr lang="en-US" baseline="30000" dirty="0"/>
              <a:t>7</a:t>
            </a:r>
            <a:r>
              <a:rPr lang="en-US" dirty="0"/>
              <a:t>+ x</a:t>
            </a:r>
            <a:r>
              <a:rPr lang="en-US" baseline="30000" dirty="0"/>
              <a:t>4</a:t>
            </a:r>
            <a:r>
              <a:rPr lang="en-US" dirty="0"/>
              <a:t> + x</a:t>
            </a:r>
            <a:r>
              <a:rPr lang="en-US" baseline="30000" dirty="0"/>
              <a:t>3</a:t>
            </a:r>
            <a:r>
              <a:rPr lang="en-US" dirty="0"/>
              <a:t> + x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k be the degree of some divisor polynomial </a:t>
            </a:r>
            <a:r>
              <a:rPr lang="hu-HU" dirty="0" smtClean="0"/>
              <a:t>G</a:t>
            </a:r>
            <a:r>
              <a:rPr lang="en-US" dirty="0" smtClean="0"/>
              <a:t>(x);</a:t>
            </a:r>
            <a:endParaRPr lang="hu-HU" dirty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hu-HU" dirty="0" smtClean="0"/>
              <a:t>G</a:t>
            </a:r>
            <a:r>
              <a:rPr lang="en-US" dirty="0" smtClean="0"/>
              <a:t>(x</a:t>
            </a:r>
            <a:r>
              <a:rPr lang="en-US" dirty="0"/>
              <a:t>) = x</a:t>
            </a:r>
            <a:r>
              <a:rPr lang="en-US" baseline="30000" dirty="0"/>
              <a:t>3</a:t>
            </a:r>
            <a:r>
              <a:rPr lang="en-US" dirty="0"/>
              <a:t>+ x</a:t>
            </a:r>
            <a:r>
              <a:rPr lang="en-US" baseline="30000" dirty="0"/>
              <a:t>2</a:t>
            </a:r>
            <a:r>
              <a:rPr lang="en-US" dirty="0"/>
              <a:t> + 1</a:t>
            </a:r>
            <a:r>
              <a:rPr lang="en-US" dirty="0" smtClean="0"/>
              <a:t>.</a:t>
            </a:r>
            <a:endParaRPr lang="hu-HU" dirty="0" smtClean="0"/>
          </a:p>
          <a:p>
            <a:pPr lvl="2"/>
            <a:r>
              <a:rPr lang="hu-HU" dirty="0" err="1" smtClean="0"/>
              <a:t>Generator</a:t>
            </a:r>
            <a:r>
              <a:rPr lang="hu-HU" dirty="0" smtClean="0"/>
              <a:t> </a:t>
            </a:r>
            <a:r>
              <a:rPr lang="hu-HU" dirty="0" err="1" smtClean="0"/>
              <a:t>polynomial</a:t>
            </a:r>
            <a:endParaRPr lang="hu-HU" dirty="0" smtClean="0"/>
          </a:p>
          <a:p>
            <a:pPr lvl="3"/>
            <a:r>
              <a:rPr lang="hu-HU" dirty="0" err="1" smtClean="0"/>
              <a:t>Agreed</a:t>
            </a:r>
            <a:r>
              <a:rPr lang="hu-HU" dirty="0" smtClean="0"/>
              <a:t> </a:t>
            </a:r>
            <a:r>
              <a:rPr lang="hu-HU" dirty="0" err="1" smtClean="0"/>
              <a:t>upon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Transmit polynomial P(x) that is evenly divisible by </a:t>
            </a:r>
            <a:r>
              <a:rPr lang="hu-HU" dirty="0" smtClean="0"/>
              <a:t>G</a:t>
            </a:r>
            <a:r>
              <a:rPr lang="en-US" dirty="0" smtClean="0"/>
              <a:t>(x</a:t>
            </a:r>
            <a:r>
              <a:rPr lang="en-US" dirty="0"/>
              <a:t>), and receive polynomial P(x) + E(x</a:t>
            </a:r>
            <a:r>
              <a:rPr lang="en-US" dirty="0" smtClean="0"/>
              <a:t>);</a:t>
            </a:r>
            <a:endParaRPr lang="hu-HU" dirty="0" smtClean="0"/>
          </a:p>
          <a:p>
            <a:pPr lvl="1"/>
            <a:r>
              <a:rPr lang="en-US" dirty="0" smtClean="0"/>
              <a:t>E(x</a:t>
            </a:r>
            <a:r>
              <a:rPr lang="en-US" dirty="0"/>
              <a:t>)=0 implies no errors</a:t>
            </a:r>
            <a:r>
              <a:rPr lang="en-US" dirty="0" smtClean="0"/>
              <a:t>.</a:t>
            </a:r>
            <a:endParaRPr lang="hu-HU" dirty="0" smtClean="0"/>
          </a:p>
          <a:p>
            <a:pPr lvl="1"/>
            <a:endParaRPr lang="en-US" dirty="0"/>
          </a:p>
          <a:p>
            <a:r>
              <a:rPr lang="en-US" dirty="0"/>
              <a:t>Recipient divides (P(x) + E(x)) by </a:t>
            </a:r>
            <a:r>
              <a:rPr lang="hu-HU" dirty="0" smtClean="0"/>
              <a:t>G</a:t>
            </a:r>
            <a:r>
              <a:rPr lang="en-US" dirty="0" smtClean="0"/>
              <a:t>(x</a:t>
            </a:r>
            <a:r>
              <a:rPr lang="en-US" dirty="0"/>
              <a:t>); </a:t>
            </a:r>
            <a:endParaRPr lang="hu-HU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remainder will be zero in only two cases: </a:t>
            </a:r>
            <a:endParaRPr lang="hu-HU" dirty="0" smtClean="0"/>
          </a:p>
          <a:p>
            <a:pPr lvl="2"/>
            <a:r>
              <a:rPr lang="en-US" dirty="0" smtClean="0"/>
              <a:t>E(x</a:t>
            </a:r>
            <a:r>
              <a:rPr lang="en-US" dirty="0"/>
              <a:t>) was zero (i.e. there was no error), </a:t>
            </a:r>
            <a:endParaRPr lang="hu-HU" dirty="0" smtClean="0"/>
          </a:p>
          <a:p>
            <a:pPr lvl="2"/>
            <a:r>
              <a:rPr lang="en-US" dirty="0" smtClean="0"/>
              <a:t>or </a:t>
            </a:r>
            <a:r>
              <a:rPr lang="en-US" dirty="0"/>
              <a:t>E(x) is exactly divisible by C(x). </a:t>
            </a:r>
            <a:endParaRPr lang="hu-HU" dirty="0" smtClean="0"/>
          </a:p>
          <a:p>
            <a:pPr lvl="2"/>
            <a:endParaRPr lang="hu-HU" dirty="0" smtClean="0"/>
          </a:p>
          <a:p>
            <a:r>
              <a:rPr lang="en-US" dirty="0" smtClean="0"/>
              <a:t>Choose </a:t>
            </a:r>
            <a:r>
              <a:rPr lang="hu-HU" dirty="0" smtClean="0"/>
              <a:t>G</a:t>
            </a:r>
            <a:r>
              <a:rPr lang="en-US" dirty="0" smtClean="0"/>
              <a:t>(x</a:t>
            </a:r>
            <a:r>
              <a:rPr lang="en-US" dirty="0"/>
              <a:t>) to make second case extremely rare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Make all legal messages divisible by 3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you want to send 10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multiply by 4 to get 40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Now add 2 to make it divisible by 3 = 42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the data is received ..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Divide by 3, if there is no remainder there is no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no error, divide by 4 to get sent message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we receive 43, 44, 41, 40, then error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45 would not be recognized as an </a:t>
            </a:r>
            <a:r>
              <a:rPr lang="en-US" sz="2800" dirty="0" smtClean="0"/>
              <a:t>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5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802.11 </a:t>
            </a:r>
            <a:r>
              <a:rPr lang="en-US" sz="3200" dirty="0" err="1" smtClean="0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Mod</a:t>
            </a:r>
            <a:r>
              <a:rPr lang="hu-HU" dirty="0" smtClean="0"/>
              <a:t> 2 </a:t>
            </a:r>
            <a:r>
              <a:rPr lang="hu-HU" dirty="0" err="1" smtClean="0"/>
              <a:t>arithmetic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done</a:t>
            </a:r>
            <a:r>
              <a:rPr lang="hu-HU" dirty="0" smtClean="0"/>
              <a:t> </a:t>
            </a:r>
            <a:r>
              <a:rPr lang="hu-HU" dirty="0" err="1" smtClean="0"/>
              <a:t>modulo</a:t>
            </a:r>
            <a:r>
              <a:rPr lang="hu-HU" dirty="0" smtClean="0"/>
              <a:t>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6" y="2204864"/>
            <a:ext cx="6448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14573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15816" y="4149080"/>
            <a:ext cx="8985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  1111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+1010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0101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15176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        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x  101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+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=========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1111101</a:t>
            </a:r>
          </a:p>
        </p:txBody>
      </p:sp>
    </p:spTree>
    <p:extLst>
      <p:ext uri="{BB962C8B-B14F-4D97-AF65-F5344CB8AC3E}">
        <p14:creationId xmlns:p14="http://schemas.microsoft.com/office/powerpoint/2010/main" val="33057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800" dirty="0"/>
              <a:t>Sender: </a:t>
            </a:r>
          </a:p>
          <a:p>
            <a:pPr lvl="1"/>
            <a:r>
              <a:rPr lang="en-US" sz="2400" dirty="0"/>
              <a:t>multiply </a:t>
            </a:r>
            <a:r>
              <a:rPr lang="en-US" sz="2400" i="1" dirty="0"/>
              <a:t>M(x)</a:t>
            </a:r>
            <a:r>
              <a:rPr lang="en-US" sz="2400" dirty="0"/>
              <a:t> = x</a:t>
            </a:r>
            <a:r>
              <a:rPr lang="en-US" sz="2400" baseline="30000" dirty="0"/>
              <a:t>7</a:t>
            </a:r>
            <a:r>
              <a:rPr lang="en-US" sz="2400" dirty="0"/>
              <a:t>+ x</a:t>
            </a:r>
            <a:r>
              <a:rPr lang="en-US" sz="2400" baseline="30000" dirty="0"/>
              <a:t>4</a:t>
            </a:r>
            <a:r>
              <a:rPr lang="en-US" sz="2400" dirty="0"/>
              <a:t> + x</a:t>
            </a:r>
            <a:r>
              <a:rPr lang="en-US" sz="2400" baseline="30000" dirty="0"/>
              <a:t>3</a:t>
            </a:r>
            <a:r>
              <a:rPr lang="en-US" sz="2400" dirty="0"/>
              <a:t> + x</a:t>
            </a:r>
            <a:r>
              <a:rPr lang="en-US" sz="2400" baseline="30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by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k</a:t>
            </a:r>
            <a:r>
              <a:rPr lang="en-US" sz="2400" dirty="0"/>
              <a:t>; for our example, we get</a:t>
            </a:r>
          </a:p>
          <a:p>
            <a:pPr lvl="2"/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baseline="30000" dirty="0"/>
              <a:t>10 </a:t>
            </a:r>
            <a:r>
              <a:rPr lang="en-US" sz="2000" i="1" dirty="0"/>
              <a:t>+ x</a:t>
            </a:r>
            <a:r>
              <a:rPr lang="en-US" sz="2000" baseline="30000" dirty="0"/>
              <a:t>7</a:t>
            </a:r>
            <a:r>
              <a:rPr lang="en-US" sz="2000" i="1" dirty="0"/>
              <a:t> + x</a:t>
            </a:r>
            <a:r>
              <a:rPr lang="en-US" sz="2000" baseline="30000" dirty="0"/>
              <a:t>6</a:t>
            </a:r>
            <a:r>
              <a:rPr lang="en-US" sz="1600" baseline="30000" dirty="0"/>
              <a:t> </a:t>
            </a:r>
            <a:r>
              <a:rPr lang="en-US" sz="2000" i="1" dirty="0"/>
              <a:t>+ x</a:t>
            </a:r>
            <a:r>
              <a:rPr lang="en-US" sz="2000" baseline="30000" dirty="0"/>
              <a:t>4</a:t>
            </a:r>
            <a:r>
              <a:rPr lang="en-US" sz="1600" baseline="30000" dirty="0"/>
              <a:t> </a:t>
            </a:r>
            <a:r>
              <a:rPr lang="en-US" sz="2000" dirty="0"/>
              <a:t>(10011010000);</a:t>
            </a:r>
          </a:p>
          <a:p>
            <a:pPr lvl="1"/>
            <a:r>
              <a:rPr lang="en-US" sz="2400" dirty="0"/>
              <a:t>divide result by </a:t>
            </a:r>
            <a:r>
              <a:rPr lang="en-US" sz="2400" i="1" dirty="0"/>
              <a:t>C(x) </a:t>
            </a:r>
            <a:r>
              <a:rPr lang="en-US" sz="2400" dirty="0"/>
              <a:t>(1101);</a:t>
            </a:r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r>
              <a:rPr lang="en-US" sz="2000" dirty="0"/>
              <a:t>Send 10011010000 + 101 = 10011010101, </a:t>
            </a:r>
          </a:p>
          <a:p>
            <a:pPr lvl="1">
              <a:buFont typeface="Wingdings" pitchFamily="-32" charset="2"/>
              <a:buNone/>
            </a:pPr>
            <a:r>
              <a:rPr lang="en-US" sz="2000" dirty="0"/>
              <a:t>since this must be exactly divisible by </a:t>
            </a:r>
            <a:r>
              <a:rPr lang="en-US" sz="2000" i="1" dirty="0"/>
              <a:t>C(x)</a:t>
            </a:r>
            <a:r>
              <a:rPr lang="en-US" sz="2000" dirty="0"/>
              <a:t>;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48416" y="2881336"/>
            <a:ext cx="25003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-32" charset="0"/>
              </a:rPr>
              <a:t>      11111001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10011010000       Message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1001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1000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1011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1100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1000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  101      Remainder</a:t>
            </a:r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48216" y="3136924"/>
            <a:ext cx="155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-32" charset="0"/>
              </a:rPr>
              <a:t>Generator   1101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248416" y="3136924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248416" y="3136924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324616" y="36703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6400816" y="41275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477016" y="458472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53216" y="5118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629416" y="55753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010416" y="61087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polynomials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63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819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800" dirty="0"/>
              <a:t>Want to ensure that </a:t>
            </a:r>
            <a:r>
              <a:rPr lang="hu-HU" sz="2800" dirty="0" smtClean="0"/>
              <a:t>G</a:t>
            </a:r>
            <a:r>
              <a:rPr lang="en-US" sz="2800" i="1" dirty="0" smtClean="0"/>
              <a:t>(x</a:t>
            </a:r>
            <a:r>
              <a:rPr lang="en-US" sz="2800" i="1" dirty="0"/>
              <a:t>) </a:t>
            </a:r>
            <a:r>
              <a:rPr lang="en-US" sz="2800" dirty="0"/>
              <a:t>does not divide evenly into polynomial </a:t>
            </a:r>
            <a:r>
              <a:rPr lang="en-US" sz="2800" i="1" dirty="0"/>
              <a:t>E(x)</a:t>
            </a:r>
            <a:r>
              <a:rPr lang="en-US" sz="2800" dirty="0"/>
              <a:t>.</a:t>
            </a:r>
          </a:p>
          <a:p>
            <a:r>
              <a:rPr lang="en-US" sz="2800" dirty="0"/>
              <a:t>All single-bit errors, as long as the </a:t>
            </a:r>
            <a:r>
              <a:rPr lang="en-US" sz="2800" i="1" dirty="0" err="1"/>
              <a:t>x</a:t>
            </a:r>
            <a:r>
              <a:rPr lang="en-US" sz="2800" i="1" baseline="30000" dirty="0" err="1"/>
              <a:t>k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x</a:t>
            </a:r>
            <a:r>
              <a:rPr lang="en-US" sz="2800" i="1" baseline="30000" dirty="0"/>
              <a:t>0</a:t>
            </a:r>
            <a:r>
              <a:rPr lang="en-US" sz="2800" dirty="0"/>
              <a:t> terms have non-zero coefficients.</a:t>
            </a:r>
          </a:p>
          <a:p>
            <a:r>
              <a:rPr lang="en-US" sz="2800" dirty="0"/>
              <a:t>All double-bit errors, as long as </a:t>
            </a:r>
            <a:r>
              <a:rPr lang="hu-HU" sz="2800" i="1" dirty="0" smtClean="0"/>
              <a:t>G</a:t>
            </a:r>
            <a:r>
              <a:rPr lang="en-US" sz="2800" i="1" dirty="0" smtClean="0"/>
              <a:t>(x</a:t>
            </a:r>
            <a:r>
              <a:rPr lang="en-US" sz="2800" i="1" dirty="0"/>
              <a:t>) </a:t>
            </a:r>
            <a:r>
              <a:rPr lang="en-US" sz="2800" dirty="0"/>
              <a:t>has a factor with at least three terms.</a:t>
            </a:r>
          </a:p>
          <a:p>
            <a:r>
              <a:rPr lang="en-US" sz="2800" dirty="0"/>
              <a:t>Any odd number of errors, as long as </a:t>
            </a:r>
            <a:r>
              <a:rPr lang="hu-HU" sz="2800" i="1" dirty="0" smtClean="0"/>
              <a:t>G</a:t>
            </a:r>
            <a:r>
              <a:rPr lang="en-US" sz="2800" i="1" dirty="0" smtClean="0"/>
              <a:t>(x</a:t>
            </a:r>
            <a:r>
              <a:rPr lang="en-US" sz="2800" i="1" dirty="0"/>
              <a:t>) </a:t>
            </a:r>
            <a:r>
              <a:rPr lang="en-US" sz="2800" dirty="0"/>
              <a:t>contains the factor </a:t>
            </a:r>
            <a:r>
              <a:rPr lang="en-US" sz="2800" i="1" dirty="0"/>
              <a:t>(x + 1)</a:t>
            </a:r>
            <a:r>
              <a:rPr lang="en-US" sz="2800" dirty="0"/>
              <a:t>.</a:t>
            </a:r>
          </a:p>
          <a:p>
            <a:r>
              <a:rPr lang="en-US" sz="2800" dirty="0"/>
              <a:t>Any “burst” error (</a:t>
            </a:r>
            <a:r>
              <a:rPr lang="en-US" sz="2800" dirty="0" err="1"/>
              <a:t>i.e</a:t>
            </a:r>
            <a:r>
              <a:rPr lang="en-US" sz="2800" dirty="0"/>
              <a:t> sequence of consecutive </a:t>
            </a:r>
            <a:r>
              <a:rPr lang="en-US" sz="2800" dirty="0" err="1"/>
              <a:t>errored</a:t>
            </a:r>
            <a:r>
              <a:rPr lang="en-US" sz="2800" dirty="0"/>
              <a:t> bits) for which the length of the burst is less than </a:t>
            </a:r>
            <a:r>
              <a:rPr lang="en-US" sz="2800" i="1" dirty="0"/>
              <a:t>k</a:t>
            </a:r>
            <a:r>
              <a:rPr lang="en-US" sz="2800" dirty="0"/>
              <a:t> bits. </a:t>
            </a:r>
          </a:p>
          <a:p>
            <a:r>
              <a:rPr lang="en-US" sz="2800" dirty="0"/>
              <a:t>Most burst errors of larger than </a:t>
            </a:r>
            <a:r>
              <a:rPr lang="en-US" sz="2800" i="1" dirty="0"/>
              <a:t>k</a:t>
            </a:r>
            <a:r>
              <a:rPr lang="en-US" sz="2800" dirty="0"/>
              <a:t> bits can also be detected.</a:t>
            </a:r>
          </a:p>
        </p:txBody>
      </p:sp>
      <p:sp>
        <p:nvSpPr>
          <p:cNvPr id="3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98525" y="2452688"/>
            <a:ext cx="51336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Actually consists of using x+1 polynomial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Given message 0111, multiply by x to get 01110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Now divide by </a:t>
            </a:r>
            <a:r>
              <a:rPr lang="en-US" sz="2000" dirty="0" smtClean="0">
                <a:latin typeface="Times New Roman" pitchFamily="-32" charset="0"/>
              </a:rPr>
              <a:t>x+1=11</a:t>
            </a:r>
            <a:endParaRPr lang="en-US" sz="2000" dirty="0">
              <a:latin typeface="Times New Roman" pitchFamily="-32" charset="0"/>
            </a:endParaRPr>
          </a:p>
          <a:p>
            <a:pPr eaLnBrk="0" hangingPunct="0"/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11  01110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0010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 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   1=remainder</a:t>
            </a:r>
          </a:p>
          <a:p>
            <a:pPr eaLnBrk="0" hangingPunct="0"/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Message = 01110+1=01111 even parity</a:t>
            </a:r>
          </a:p>
          <a:p>
            <a:pPr eaLnBrk="0" hangingPunct="0"/>
            <a:endParaRPr lang="en-US" sz="2000" dirty="0">
              <a:latin typeface="Times New Roman" pitchFamily="-32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Parity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295400" y="3657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1295400" y="36576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279525" y="32908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32" charset="0"/>
              </a:rPr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7659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8175" y="1659573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Common polynomials for </a:t>
            </a:r>
            <a:r>
              <a:rPr lang="en-US" i="1" dirty="0"/>
              <a:t>C(x)</a:t>
            </a:r>
            <a:r>
              <a:rPr lang="en-US" dirty="0"/>
              <a:t>:</a:t>
            </a:r>
          </a:p>
          <a:p>
            <a:pPr>
              <a:buFont typeface="Wingdings" pitchFamily="-32" charset="2"/>
              <a:buNone/>
            </a:pPr>
            <a:endParaRPr lang="en-US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96988" y="2363788"/>
            <a:ext cx="1825625" cy="27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CRC-8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CRC-10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CRC-12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CRC-16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CRC-CCITT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CRC-32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5788" y="2363788"/>
            <a:ext cx="5646737" cy="27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C(x)</a:t>
            </a:r>
            <a:endParaRPr lang="en-US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8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10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9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5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4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11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3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16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15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16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5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i="1" dirty="0" smtClean="0">
                <a:latin typeface="Times New Roman" pitchFamily="-32" charset="0"/>
              </a:rPr>
              <a:t>x</a:t>
            </a:r>
            <a:r>
              <a:rPr lang="en-US" baseline="30000" dirty="0" smtClean="0">
                <a:latin typeface="Times New Roman" pitchFamily="-32" charset="0"/>
              </a:rPr>
              <a:t>32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26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23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22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16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12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11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10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8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7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5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4</a:t>
            </a:r>
            <a:r>
              <a:rPr lang="en-US" i="1" dirty="0" smtClean="0">
                <a:latin typeface="Times New Roman" pitchFamily="-32" charset="0"/>
              </a:rPr>
              <a:t>+x</a:t>
            </a:r>
            <a:r>
              <a:rPr lang="en-US" baseline="30000" dirty="0" smtClean="0">
                <a:latin typeface="Times New Roman" pitchFamily="-32" charset="0"/>
              </a:rPr>
              <a:t>2</a:t>
            </a:r>
            <a:r>
              <a:rPr lang="en-US" i="1" dirty="0" smtClean="0">
                <a:latin typeface="Times New Roman" pitchFamily="-32" charset="0"/>
              </a:rPr>
              <a:t>+x+</a:t>
            </a:r>
            <a:r>
              <a:rPr lang="en-US" dirty="0" smtClean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01750" y="2292350"/>
            <a:ext cx="7570788" cy="286194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3124200" y="2279650"/>
            <a:ext cx="1588" cy="28746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301750" y="2667000"/>
            <a:ext cx="7570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1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Physical layer determines how bits are encoded</a:t>
            </a:r>
          </a:p>
          <a:p>
            <a:r>
              <a:rPr lang="en-US" dirty="0" smtClean="0"/>
              <a:t>Next step, how to encode blocks of data</a:t>
            </a:r>
          </a:p>
          <a:p>
            <a:pPr lvl="1"/>
            <a:r>
              <a:rPr lang="en-US" dirty="0" smtClean="0"/>
              <a:t>Packet switched networks</a:t>
            </a:r>
          </a:p>
          <a:p>
            <a:pPr lvl="1"/>
            <a:r>
              <a:rPr lang="en-US" dirty="0" smtClean="0"/>
              <a:t>Each packet includes routing information</a:t>
            </a:r>
          </a:p>
          <a:p>
            <a:pPr lvl="1"/>
            <a:r>
              <a:rPr lang="en-US" dirty="0" smtClean="0"/>
              <a:t>Data boundaries must be known so headers can be read</a:t>
            </a:r>
          </a:p>
          <a:p>
            <a:r>
              <a:rPr lang="en-US" dirty="0" smtClean="0"/>
              <a:t>Types of framing</a:t>
            </a:r>
            <a:endParaRPr lang="en-US" dirty="0"/>
          </a:p>
          <a:p>
            <a:pPr lvl="1"/>
            <a:r>
              <a:rPr lang="en-US" dirty="0" smtClean="0"/>
              <a:t>Byte oriented protocols</a:t>
            </a:r>
          </a:p>
          <a:p>
            <a:pPr lvl="1"/>
            <a:r>
              <a:rPr lang="en-US" dirty="0" smtClean="0"/>
              <a:t>Bit oriented protocols</a:t>
            </a:r>
          </a:p>
          <a:p>
            <a:pPr lvl="1"/>
            <a:r>
              <a:rPr lang="en-US" dirty="0" smtClean="0"/>
              <a:t>Clock based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hu-HU" dirty="0" smtClean="0"/>
              <a:t>Oriented: Byte </a:t>
            </a:r>
            <a:r>
              <a:rPr lang="hu-HU" dirty="0" err="1" smtClean="0"/>
              <a:t>Stuffing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91440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</a:t>
            </a:r>
            <a:r>
              <a:rPr lang="hu-HU" b="1" dirty="0" smtClean="0"/>
              <a:t>FLAG </a:t>
            </a:r>
            <a:r>
              <a:rPr lang="hu-HU" dirty="0" err="1" smtClean="0"/>
              <a:t>bytes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sentinel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beginning</a:t>
            </a:r>
            <a:r>
              <a:rPr lang="hu-HU" dirty="0" smtClean="0"/>
              <a:t> and e</a:t>
            </a:r>
            <a:r>
              <a:rPr lang="en-US" dirty="0" err="1" smtClean="0"/>
              <a:t>nd</a:t>
            </a:r>
            <a:r>
              <a:rPr lang="hu-HU" dirty="0" smtClean="0"/>
              <a:t> of </a:t>
            </a:r>
            <a:r>
              <a:rPr lang="en-US" dirty="0" smtClean="0"/>
              <a:t>the data</a:t>
            </a:r>
          </a:p>
          <a:p>
            <a:r>
              <a:rPr lang="en-US" dirty="0" smtClean="0"/>
              <a:t>Problem: what if </a:t>
            </a:r>
            <a:r>
              <a:rPr lang="hu-HU" b="1" dirty="0" smtClean="0"/>
              <a:t>FLAG </a:t>
            </a:r>
            <a:r>
              <a:rPr lang="en-US" dirty="0" smtClean="0"/>
              <a:t>appears in the data?</a:t>
            </a:r>
          </a:p>
          <a:p>
            <a:pPr lvl="1"/>
            <a:r>
              <a:rPr lang="en-US" dirty="0" smtClean="0"/>
              <a:t>Add a special </a:t>
            </a:r>
            <a:r>
              <a:rPr lang="en-US" b="1" dirty="0" smtClean="0"/>
              <a:t>DLE</a:t>
            </a:r>
            <a:r>
              <a:rPr lang="en-US" dirty="0" smtClean="0"/>
              <a:t> (Data Link Escape) character before </a:t>
            </a:r>
            <a:r>
              <a:rPr lang="hu-HU" b="1" dirty="0" smtClean="0"/>
              <a:t>FLAG</a:t>
            </a:r>
            <a:endParaRPr lang="en-US" b="1" dirty="0" smtClean="0"/>
          </a:p>
          <a:p>
            <a:pPr lvl="1"/>
            <a:r>
              <a:rPr lang="en-US" dirty="0" smtClean="0"/>
              <a:t>What if </a:t>
            </a:r>
            <a:r>
              <a:rPr lang="en-US" b="1" dirty="0" smtClean="0"/>
              <a:t>DLE </a:t>
            </a:r>
            <a:r>
              <a:rPr lang="en-US" dirty="0" smtClean="0"/>
              <a:t>appears in the data? Add </a:t>
            </a:r>
            <a:r>
              <a:rPr lang="en-US" b="1" dirty="0" smtClean="0"/>
              <a:t>DLE </a:t>
            </a:r>
            <a:r>
              <a:rPr lang="en-US" dirty="0" smtClean="0"/>
              <a:t>before it.</a:t>
            </a:r>
          </a:p>
          <a:p>
            <a:pPr lvl="1"/>
            <a:r>
              <a:rPr lang="en-US" dirty="0" smtClean="0"/>
              <a:t>Similar to escape sequences in C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(“You must \”escape\” quotes in strings”);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(“You must \\escape\\ forward slashes as well”);</a:t>
            </a:r>
          </a:p>
          <a:p>
            <a:r>
              <a:rPr lang="en-US" dirty="0" smtClean="0"/>
              <a:t>Used by Point-to-Point protocol, e.g. modem, DSL, cellular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Oriented: Byte 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/>
          <a:lstStyle/>
          <a:p>
            <a:r>
              <a:rPr lang="en-US" dirty="0" smtClean="0"/>
              <a:t>Sender: insert length of the data in bytes at the beginning of each frame</a:t>
            </a:r>
          </a:p>
          <a:p>
            <a:r>
              <a:rPr lang="en-US" dirty="0" smtClean="0"/>
              <a:t>Receiver: extract the length and read that many bytes</a:t>
            </a:r>
          </a:p>
          <a:p>
            <a:r>
              <a:rPr lang="en-US" dirty="0" smtClean="0"/>
              <a:t>What happens if there is an error transmitting the count field?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6730" y="2043740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2593" y="15820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0315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132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Oriented: Bit Stuffing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sentinels to the start and end of data</a:t>
            </a:r>
            <a:r>
              <a:rPr lang="hu-HU" dirty="0" smtClean="0"/>
              <a:t> (</a:t>
            </a:r>
            <a:r>
              <a:rPr lang="hu-HU" dirty="0" err="1" smtClean="0"/>
              <a:t>similarly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byte </a:t>
            </a:r>
            <a:r>
              <a:rPr lang="hu-HU" dirty="0" err="1" smtClean="0"/>
              <a:t>stuffing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Both sentinels are the same</a:t>
            </a:r>
          </a:p>
          <a:p>
            <a:pPr lvl="1"/>
            <a:r>
              <a:rPr lang="en-US" dirty="0" smtClean="0"/>
              <a:t>Example: 01111110 in High-level Data Link Protocol (HDLC)</a:t>
            </a:r>
          </a:p>
          <a:p>
            <a:r>
              <a:rPr lang="en-US" dirty="0" smtClean="0"/>
              <a:t>Sender: insert a 0 after each 11111 in data</a:t>
            </a:r>
          </a:p>
          <a:p>
            <a:pPr lvl="1"/>
            <a:r>
              <a:rPr lang="en-US" dirty="0" smtClean="0"/>
              <a:t>Known as “bit stuffing”</a:t>
            </a:r>
          </a:p>
          <a:p>
            <a:r>
              <a:rPr lang="en-US" dirty="0" smtClean="0"/>
              <a:t>Receiver: after seeing 11111 in the data…</a:t>
            </a:r>
          </a:p>
          <a:p>
            <a:pPr lvl="1"/>
            <a:r>
              <a:rPr lang="en-US" dirty="0" smtClean="0"/>
              <a:t>11111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remove the 0 (it was stuffed)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 look at one more bit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 end of frame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  error! Discard the frame</a:t>
            </a:r>
          </a:p>
          <a:p>
            <a:r>
              <a:rPr lang="en-US" dirty="0" smtClean="0">
                <a:sym typeface="Wingdings" pitchFamily="2" charset="2"/>
              </a:rPr>
              <a:t>Disadvantage: 20% overhead at worst</a:t>
            </a:r>
          </a:p>
          <a:p>
            <a:r>
              <a:rPr lang="en-US" dirty="0" smtClean="0">
                <a:sym typeface="Wingdings" pitchFamily="2" charset="2"/>
              </a:rPr>
              <a:t>What happens if error in sentinel transmission?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01111110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01111110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ynchronous </a:t>
            </a:r>
            <a:r>
              <a:rPr lang="en-US" b="1" dirty="0" smtClean="0"/>
              <a:t>O</a:t>
            </a:r>
            <a:r>
              <a:rPr lang="en-US" dirty="0" smtClean="0"/>
              <a:t>ptical </a:t>
            </a:r>
            <a:r>
              <a:rPr lang="en-US" b="1" dirty="0" smtClean="0"/>
              <a:t>Net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Transmission over very fast optical links</a:t>
            </a:r>
          </a:p>
          <a:p>
            <a:pPr lvl="1"/>
            <a:r>
              <a:rPr lang="en-US" dirty="0" smtClean="0"/>
              <a:t>STS-</a:t>
            </a:r>
            <a:r>
              <a:rPr lang="en-US" i="1" dirty="0" smtClean="0"/>
              <a:t>n</a:t>
            </a:r>
            <a:r>
              <a:rPr lang="en-US" dirty="0" smtClean="0"/>
              <a:t>, e.g. STS-1: 51.84 Mbps, STS-768: 36.7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STS-1 frames based on fixed sized frames</a:t>
            </a:r>
          </a:p>
          <a:p>
            <a:pPr lvl="1"/>
            <a:r>
              <a:rPr lang="en-US" dirty="0" smtClean="0"/>
              <a:t>9*90 = 810 bytes </a:t>
            </a:r>
            <a:r>
              <a:rPr lang="en-US" dirty="0" smtClean="0">
                <a:sym typeface="Wingdings"/>
              </a:rPr>
              <a:t> after 810 bytes look for start pattern</a:t>
            </a:r>
            <a:endParaRPr lang="en-US" dirty="0" smtClean="0"/>
          </a:p>
          <a:p>
            <a:r>
              <a:rPr lang="en-US" dirty="0" smtClean="0"/>
              <a:t>Physical layer details</a:t>
            </a:r>
          </a:p>
          <a:p>
            <a:pPr lvl="1"/>
            <a:r>
              <a:rPr lang="en-US" dirty="0" smtClean="0"/>
              <a:t>Bits are encoded using NRZ</a:t>
            </a:r>
          </a:p>
          <a:p>
            <a:pPr lvl="1"/>
            <a:r>
              <a:rPr lang="en-US" dirty="0" smtClean="0"/>
              <a:t>Payload is </a:t>
            </a:r>
            <a:r>
              <a:rPr lang="en-US" dirty="0" err="1" smtClean="0"/>
              <a:t>XORed</a:t>
            </a:r>
            <a:r>
              <a:rPr lang="en-US" dirty="0" smtClean="0"/>
              <a:t> with a special 127-bit pattern to avoid long sequences of 0 and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Clock-based Framing: SONET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156" y="4205613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6285" y="4025294"/>
            <a:ext cx="159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90 Columns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941053" y="4367277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187248" y="5324596"/>
            <a:ext cx="103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 Rows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124156" y="4405721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Payload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Overhead</a:t>
              </a:r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57295" y="4164829"/>
            <a:ext cx="2330741" cy="954107"/>
            <a:chOff x="1219200" y="4876799"/>
            <a:chExt cx="518160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Special start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40851" y="18549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Error Checking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802.11 </a:t>
            </a:r>
            <a:r>
              <a:rPr lang="en-US" sz="3200" dirty="0" err="1" smtClean="0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76057</TotalTime>
  <Words>1668</Words>
  <Application>Microsoft Office PowerPoint</Application>
  <PresentationFormat>Diavetítés a képernyőre (4:3 oldalarány)</PresentationFormat>
  <Paragraphs>363</Paragraphs>
  <Slides>34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5" baseType="lpstr">
      <vt:lpstr>Median</vt:lpstr>
      <vt:lpstr>Computer Networks</vt:lpstr>
      <vt:lpstr>Data Link Layer</vt:lpstr>
      <vt:lpstr>Outline</vt:lpstr>
      <vt:lpstr>Framing</vt:lpstr>
      <vt:lpstr>Byte Oriented: Byte Stuffing</vt:lpstr>
      <vt:lpstr>Byte Oriented: Byte Counting</vt:lpstr>
      <vt:lpstr>Bit Oriented: Bit Stuffing</vt:lpstr>
      <vt:lpstr>Clock-based Framing: SONET</vt:lpstr>
      <vt:lpstr>Outline</vt:lpstr>
      <vt:lpstr>Dealing with Noise</vt:lpstr>
      <vt:lpstr>Naïve Error Detection</vt:lpstr>
      <vt:lpstr>Parity Bits</vt:lpstr>
      <vt:lpstr>Error control</vt:lpstr>
      <vt:lpstr>Error control</vt:lpstr>
      <vt:lpstr>Redundancy</vt:lpstr>
      <vt:lpstr>Error-correcting codes Redundancy</vt:lpstr>
      <vt:lpstr>Error</vt:lpstr>
      <vt:lpstr>Hamming distance</vt:lpstr>
      <vt:lpstr>Hamming distance</vt:lpstr>
      <vt:lpstr>What is the Hamming distance?</vt:lpstr>
      <vt:lpstr>Error detection</vt:lpstr>
      <vt:lpstr>Error correction</vt:lpstr>
      <vt:lpstr>Example</vt:lpstr>
      <vt:lpstr>Parity bit – already discussed</vt:lpstr>
      <vt:lpstr>Checksums</vt:lpstr>
      <vt:lpstr>Cyclic Redundancy Check (CRC)</vt:lpstr>
      <vt:lpstr>CRC (Cyclic Redundancy Check)</vt:lpstr>
      <vt:lpstr>CRC</vt:lpstr>
      <vt:lpstr>A basic example with numbers</vt:lpstr>
      <vt:lpstr>Mod 2 arithmetic</vt:lpstr>
      <vt:lpstr>A basic example with polynomials</vt:lpstr>
      <vt:lpstr>Further properties</vt:lpstr>
      <vt:lpstr>Even Parity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967</cp:revision>
  <cp:lastPrinted>2012-08-22T04:00:45Z</cp:lastPrinted>
  <dcterms:created xsi:type="dcterms:W3CDTF">2012-01-03T02:22:46Z</dcterms:created>
  <dcterms:modified xsi:type="dcterms:W3CDTF">2015-09-24T08:00:10Z</dcterms:modified>
</cp:coreProperties>
</file>