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7"/>
  </p:notesMasterIdLst>
  <p:handoutMasterIdLst>
    <p:handoutMasterId r:id="rId48"/>
  </p:handoutMasterIdLst>
  <p:sldIdLst>
    <p:sldId id="388" r:id="rId2"/>
    <p:sldId id="390" r:id="rId3"/>
    <p:sldId id="392" r:id="rId4"/>
    <p:sldId id="446" r:id="rId5"/>
    <p:sldId id="447" r:id="rId6"/>
    <p:sldId id="497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08" r:id="rId34"/>
    <p:sldId id="409" r:id="rId35"/>
    <p:sldId id="522" r:id="rId36"/>
    <p:sldId id="513" r:id="rId37"/>
    <p:sldId id="514" r:id="rId38"/>
    <p:sldId id="515" r:id="rId39"/>
    <p:sldId id="516" r:id="rId40"/>
    <p:sldId id="517" r:id="rId41"/>
    <p:sldId id="523" r:id="rId42"/>
    <p:sldId id="524" r:id="rId43"/>
    <p:sldId id="525" r:id="rId44"/>
    <p:sldId id="526" r:id="rId45"/>
    <p:sldId id="527" r:id="rId4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446"/>
            <p14:sldId id="447"/>
            <p14:sldId id="49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08"/>
            <p14:sldId id="409"/>
            <p14:sldId id="522"/>
            <p14:sldId id="513"/>
            <p14:sldId id="514"/>
            <p14:sldId id="515"/>
            <p14:sldId id="516"/>
            <p14:sldId id="517"/>
            <p14:sldId id="523"/>
            <p14:sldId id="524"/>
            <p14:sldId id="525"/>
            <p14:sldId id="526"/>
            <p14:sldId id="5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0232" autoAdjust="0"/>
  </p:normalViewPr>
  <p:slideViewPr>
    <p:cSldViewPr snapToGrid="0">
      <p:cViewPr varScale="1">
        <p:scale>
          <a:sx n="67" d="100"/>
          <a:sy n="67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13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F0F67-4444-4851-B234-B727023E1E3A}" type="slidenum">
              <a:rPr lang="en-US" altLang="zh-CN" sz="1300">
                <a:latin typeface="Arial" charset="0"/>
              </a:rPr>
              <a:pPr/>
              <a:t>14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870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694DD-44BD-4568-9BC4-09EA68BE2F6D}" type="slidenum">
              <a:rPr lang="en-US" altLang="zh-CN" sz="1300">
                <a:latin typeface="Arial" charset="0"/>
              </a:rPr>
              <a:pPr/>
              <a:t>24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885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Assume 3-bit sequence number is used. Frames are numbered sequentially from 0 through 7.</a:t>
            </a:r>
          </a:p>
          <a:p>
            <a:r>
              <a:rPr lang="en-US" altLang="zh-CN" smtClean="0"/>
              <a:t>In Fig.(a), each time a frame is sent, the shaded window shrinks; each time an ACK is received, the shaded window grows.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40CF2F-31C9-4382-9DA4-694EF568F83E}" type="slidenum">
              <a:rPr lang="en-US" altLang="zh-CN" sz="1300">
                <a:latin typeface="Arial" charset="0"/>
              </a:rPr>
              <a:pPr/>
              <a:t>25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987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It is not necessary to acknowledge every frame.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3</a:t>
            </a:r>
            <a:r>
              <a:rPr lang="en-US" sz="3600" b="1" dirty="0" smtClean="0">
                <a:solidFill>
                  <a:schemeClr val="tx1"/>
                </a:solidFill>
              </a:rPr>
              <a:t>: Data Link</a:t>
            </a:r>
            <a:r>
              <a:rPr lang="hu-HU" sz="3600" b="1" dirty="0" smtClean="0">
                <a:solidFill>
                  <a:schemeClr val="tx1"/>
                </a:solidFill>
              </a:rPr>
              <a:t> - part II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Elementary</a:t>
            </a:r>
            <a:r>
              <a:rPr lang="hu-HU" dirty="0" smtClean="0"/>
              <a:t> Data Link </a:t>
            </a:r>
            <a:r>
              <a:rPr lang="hu-HU" dirty="0" err="1"/>
              <a:t>P</a:t>
            </a:r>
            <a:r>
              <a:rPr lang="hu-HU" dirty="0" err="1" smtClean="0"/>
              <a:t>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Simplex</a:t>
            </a:r>
            <a:r>
              <a:rPr lang="hu-HU" sz="3600" dirty="0" smtClean="0"/>
              <a:t> </a:t>
            </a:r>
            <a:r>
              <a:rPr lang="hu-HU" sz="3600" dirty="0" err="1" smtClean="0"/>
              <a:t>Stop-and-Wait</a:t>
            </a:r>
            <a:r>
              <a:rPr lang="hu-HU" sz="3600" dirty="0" smtClean="0"/>
              <a:t> </a:t>
            </a:r>
            <a:r>
              <a:rPr lang="hu-HU" sz="3600" dirty="0" err="1" smtClean="0"/>
              <a:t>Protocol</a:t>
            </a:r>
            <a:endParaRPr lang="hu-HU" sz="3600" dirty="0" smtClean="0"/>
          </a:p>
          <a:p>
            <a:endParaRPr lang="hu-HU" sz="3600" dirty="0" smtClean="0"/>
          </a:p>
          <a:p>
            <a:r>
              <a:rPr lang="hu-HU" sz="3600" dirty="0" err="1" smtClean="0"/>
              <a:t>Alternate</a:t>
            </a:r>
            <a:r>
              <a:rPr lang="hu-HU" sz="3600" dirty="0" smtClean="0"/>
              <a:t> Bit </a:t>
            </a:r>
            <a:r>
              <a:rPr lang="hu-HU" sz="3600" dirty="0" err="1" smtClean="0"/>
              <a:t>Protocol</a:t>
            </a:r>
            <a:endParaRPr lang="hu-HU" sz="3600" dirty="0" smtClean="0"/>
          </a:p>
          <a:p>
            <a:endParaRPr lang="hu-HU" sz="3600" dirty="0" smtClean="0"/>
          </a:p>
          <a:p>
            <a:r>
              <a:rPr lang="hu-HU" sz="3600" dirty="0" err="1" smtClean="0"/>
              <a:t>Sliding</a:t>
            </a:r>
            <a:r>
              <a:rPr lang="hu-HU" sz="3600" dirty="0" smtClean="0"/>
              <a:t> </a:t>
            </a:r>
            <a:r>
              <a:rPr lang="hu-HU" sz="3600" dirty="0" err="1" smtClean="0"/>
              <a:t>Window</a:t>
            </a:r>
            <a:r>
              <a:rPr lang="hu-HU" sz="3600" dirty="0" smtClean="0"/>
              <a:t> </a:t>
            </a:r>
            <a:r>
              <a:rPr lang="hu-HU" sz="3600" dirty="0" err="1" smtClean="0"/>
              <a:t>Protocol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92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Stop-and-Wait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</a:t>
            </a:r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stops</a:t>
            </a:r>
            <a:r>
              <a:rPr lang="hu-HU" dirty="0" smtClean="0"/>
              <a:t> and </a:t>
            </a:r>
            <a:r>
              <a:rPr lang="hu-HU" dirty="0" err="1" smtClean="0"/>
              <a:t>waits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an </a:t>
            </a:r>
            <a:r>
              <a:rPr lang="hu-HU" dirty="0" err="1" smtClean="0"/>
              <a:t>answer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B</a:t>
            </a:r>
          </a:p>
          <a:p>
            <a:pPr lvl="1"/>
            <a:r>
              <a:rPr lang="hu-HU" dirty="0" err="1" smtClean="0"/>
              <a:t>Acknowledgement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(ACK)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receiving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B </a:t>
            </a:r>
            <a:r>
              <a:rPr lang="hu-HU" dirty="0" err="1" smtClean="0"/>
              <a:t>sends</a:t>
            </a:r>
            <a:r>
              <a:rPr lang="hu-HU" dirty="0" smtClean="0"/>
              <a:t> an ACK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retransmits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receives</a:t>
            </a:r>
            <a:r>
              <a:rPr lang="hu-HU" dirty="0" smtClean="0"/>
              <a:t> an ACK </a:t>
            </a:r>
            <a:r>
              <a:rPr lang="hu-HU" dirty="0" err="1" smtClean="0"/>
              <a:t>from</a:t>
            </a:r>
            <a:r>
              <a:rPr lang="hu-HU" dirty="0" smtClean="0"/>
              <a:t> B</a:t>
            </a:r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ACK </a:t>
            </a:r>
            <a:r>
              <a:rPr lang="hu-HU" dirty="0" err="1" smtClean="0"/>
              <a:t>arrived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sent</a:t>
            </a:r>
            <a:r>
              <a:rPr lang="hu-H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Simplex</a:t>
            </a:r>
            <a:r>
              <a:rPr lang="hu-HU" dirty="0" smtClean="0"/>
              <a:t> </a:t>
            </a:r>
            <a:r>
              <a:rPr lang="hu-HU" dirty="0" err="1" smtClean="0"/>
              <a:t>Stop-and-Wait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44577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06527"/>
            <a:ext cx="2543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gyenes összekötő 4"/>
          <p:cNvCxnSpPr/>
          <p:nvPr/>
        </p:nvCxnSpPr>
        <p:spPr>
          <a:xfrm>
            <a:off x="5508104" y="1268760"/>
            <a:ext cx="0" cy="5256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1112218" y="231960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err="1" smtClean="0"/>
              <a:t>Sender</a:t>
            </a:r>
            <a:endParaRPr lang="en-US" sz="32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843587" y="247200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err="1" smtClean="0"/>
              <a:t>Receiver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68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Stop-and-Wait Link Utilization</a:t>
            </a:r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4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A90A3D-8B33-46E3-878E-E8FDC8B3E2E7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7" name="矩形 2"/>
          <p:cNvSpPr>
            <a:spLocks noGrp="1" noChangeArrowheads="1"/>
          </p:cNvSpPr>
          <p:nvPr>
            <p:ph type="title"/>
          </p:nvPr>
        </p:nvSpPr>
        <p:spPr>
          <a:xfrm>
            <a:off x="285750" y="131763"/>
            <a:ext cx="4906888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Stop-and-Wait </a:t>
            </a:r>
            <a:br>
              <a:rPr lang="en-US" altLang="en-US" dirty="0" smtClean="0"/>
            </a:br>
            <a:r>
              <a:rPr lang="en-US" altLang="en-US" dirty="0" smtClean="0"/>
              <a:t>Diagram</a:t>
            </a:r>
          </a:p>
        </p:txBody>
      </p:sp>
      <p:pic>
        <p:nvPicPr>
          <p:cNvPr id="3686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5364088" y="0"/>
            <a:ext cx="34782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文本框 5"/>
          <p:cNvSpPr txBox="1">
            <a:spLocks noChangeArrowheads="1"/>
          </p:cNvSpPr>
          <p:nvPr/>
        </p:nvSpPr>
        <p:spPr bwMode="auto">
          <a:xfrm>
            <a:off x="533400" y="2362200"/>
            <a:ext cx="4191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Simple, but inefficient for long distance and high speed applications.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We can use sliding-window technique to improve the efficiency.</a:t>
            </a:r>
          </a:p>
        </p:txBody>
      </p:sp>
    </p:spTree>
    <p:extLst>
      <p:ext uri="{BB962C8B-B14F-4D97-AF65-F5344CB8AC3E}">
        <p14:creationId xmlns:p14="http://schemas.microsoft.com/office/powerpoint/2010/main" val="11179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’s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Usually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ACK </a:t>
            </a:r>
            <a:r>
              <a:rPr lang="hu-HU" dirty="0" err="1" smtClean="0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Alternating</a:t>
            </a:r>
            <a:r>
              <a:rPr lang="hu-HU" dirty="0" smtClean="0"/>
              <a:t> Bit </a:t>
            </a:r>
            <a:r>
              <a:rPr lang="hu-HU" dirty="0" err="1" smtClean="0"/>
              <a:t>Protocol</a:t>
            </a:r>
            <a:r>
              <a:rPr lang="hu-HU" dirty="0" smtClean="0"/>
              <a:t> (ABP)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err="1" smtClean="0"/>
              <a:t>Let</a:t>
            </a:r>
            <a:endParaRPr lang="hu-HU" b="1" dirty="0" smtClean="0"/>
          </a:p>
          <a:p>
            <a:pPr lvl="1"/>
            <a:r>
              <a:rPr lang="hu-HU" dirty="0" smtClean="0"/>
              <a:t>A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endParaRPr lang="hu-HU" dirty="0" smtClean="0"/>
          </a:p>
          <a:p>
            <a:pPr lvl="1"/>
            <a:r>
              <a:rPr lang="hu-HU" dirty="0" smtClean="0"/>
              <a:t>B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receiver</a:t>
            </a:r>
            <a:endParaRPr lang="hu-HU" dirty="0" smtClean="0"/>
          </a:p>
          <a:p>
            <a:r>
              <a:rPr lang="hu-HU" b="1" dirty="0" smtClean="0"/>
              <a:t>A and B </a:t>
            </a:r>
            <a:r>
              <a:rPr lang="hu-HU" b="1" dirty="0" err="1" smtClean="0"/>
              <a:t>maintain</a:t>
            </a:r>
            <a:r>
              <a:rPr lang="hu-HU" b="1" dirty="0" smtClean="0"/>
              <a:t> </a:t>
            </a:r>
            <a:r>
              <a:rPr lang="hu-HU" b="1" dirty="0" err="1" smtClean="0"/>
              <a:t>internal</a:t>
            </a:r>
            <a:r>
              <a:rPr lang="hu-HU" b="1" dirty="0" smtClean="0"/>
              <a:t> </a:t>
            </a:r>
            <a:r>
              <a:rPr lang="hu-HU" b="1" dirty="0" err="1" smtClean="0"/>
              <a:t>one-bit</a:t>
            </a:r>
            <a:r>
              <a:rPr lang="hu-HU" b="1" dirty="0" smtClean="0"/>
              <a:t> </a:t>
            </a:r>
            <a:r>
              <a:rPr lang="hu-HU" b="1" dirty="0" err="1" smtClean="0"/>
              <a:t>counter</a:t>
            </a:r>
            <a:endParaRPr lang="hu-HU" b="1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0 </a:t>
            </a:r>
            <a:r>
              <a:rPr lang="hu-HU" dirty="0" err="1" smtClean="0"/>
              <a:t>or</a:t>
            </a:r>
            <a:r>
              <a:rPr lang="hu-HU" dirty="0" smtClean="0"/>
              <a:t> 1</a:t>
            </a:r>
          </a:p>
          <a:p>
            <a:r>
              <a:rPr lang="hu-HU" b="1" dirty="0" err="1" smtClean="0"/>
              <a:t>Each</a:t>
            </a:r>
            <a:r>
              <a:rPr lang="hu-HU" b="1" dirty="0" smtClean="0"/>
              <a:t> </a:t>
            </a:r>
            <a:r>
              <a:rPr lang="hu-HU" b="1" dirty="0" err="1" smtClean="0"/>
              <a:t>message</a:t>
            </a:r>
            <a:r>
              <a:rPr lang="hu-HU" b="1" dirty="0" smtClean="0"/>
              <a:t> </a:t>
            </a:r>
            <a:r>
              <a:rPr lang="hu-HU" b="1" dirty="0" err="1" smtClean="0"/>
              <a:t>from</a:t>
            </a:r>
            <a:r>
              <a:rPr lang="hu-HU" b="1" dirty="0" smtClean="0"/>
              <a:t> A </a:t>
            </a:r>
            <a:r>
              <a:rPr lang="hu-HU" b="1" dirty="0" err="1" smtClean="0"/>
              <a:t>to</a:t>
            </a:r>
            <a:r>
              <a:rPr lang="hu-HU" b="1" dirty="0" smtClean="0"/>
              <a:t> B </a:t>
            </a:r>
            <a:r>
              <a:rPr lang="en-US" b="1" dirty="0" smtClean="0"/>
              <a:t>contains </a:t>
            </a:r>
            <a:endParaRPr lang="hu-HU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data part and </a:t>
            </a:r>
            <a:endParaRPr lang="hu-HU" dirty="0" smtClean="0"/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one-bit sequence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hu-HU" dirty="0" smtClean="0">
              <a:solidFill>
                <a:srgbClr val="FF0000"/>
              </a:solidFill>
            </a:endParaRPr>
          </a:p>
          <a:p>
            <a:pPr lvl="2"/>
            <a:r>
              <a:rPr lang="hu-HU" dirty="0" err="1" smtClean="0"/>
              <a:t>E.g</a:t>
            </a:r>
            <a:r>
              <a:rPr lang="hu-HU" dirty="0" smtClean="0"/>
              <a:t>. a 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0 </a:t>
            </a:r>
            <a:r>
              <a:rPr lang="hu-HU" dirty="0" err="1" smtClean="0"/>
              <a:t>or</a:t>
            </a:r>
            <a:r>
              <a:rPr lang="hu-HU" dirty="0" smtClean="0"/>
              <a:t> 1</a:t>
            </a:r>
          </a:p>
          <a:p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receiving</a:t>
            </a:r>
            <a:r>
              <a:rPr lang="hu-HU" dirty="0" smtClean="0"/>
              <a:t> A’s </a:t>
            </a:r>
            <a:r>
              <a:rPr lang="hu-HU" dirty="0" err="1" smtClean="0"/>
              <a:t>message</a:t>
            </a:r>
            <a:r>
              <a:rPr lang="hu-HU" dirty="0" smtClean="0"/>
              <a:t>, </a:t>
            </a:r>
            <a:r>
              <a:rPr lang="hu-HU" b="1" dirty="0" smtClean="0"/>
              <a:t>B </a:t>
            </a:r>
            <a:r>
              <a:rPr lang="hu-HU" b="1" dirty="0" err="1" smtClean="0"/>
              <a:t>sends</a:t>
            </a:r>
            <a:r>
              <a:rPr lang="hu-HU" b="1" dirty="0" smtClean="0"/>
              <a:t> an ACK back </a:t>
            </a:r>
            <a:r>
              <a:rPr lang="hu-HU" b="1" dirty="0" err="1" smtClean="0"/>
              <a:t>to</a:t>
            </a:r>
            <a:r>
              <a:rPr lang="hu-HU" b="1" dirty="0" smtClean="0"/>
              <a:t> A</a:t>
            </a:r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hich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>
                <a:solidFill>
                  <a:srgbClr val="FF0000"/>
                </a:solidFill>
              </a:rPr>
              <a:t>contains</a:t>
            </a:r>
            <a:r>
              <a:rPr lang="hu-HU" dirty="0" smtClean="0">
                <a:solidFill>
                  <a:srgbClr val="FF0000"/>
                </a:solidFill>
              </a:rPr>
              <a:t> a </a:t>
            </a:r>
            <a:r>
              <a:rPr lang="hu-HU" dirty="0" err="1" smtClean="0">
                <a:solidFill>
                  <a:srgbClr val="FF0000"/>
                </a:solidFill>
              </a:rPr>
              <a:t>one-bit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sequence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number</a:t>
            </a:r>
            <a:endParaRPr lang="hu-HU" dirty="0" smtClean="0">
              <a:solidFill>
                <a:srgbClr val="FF0000"/>
              </a:solidFill>
            </a:endParaRPr>
          </a:p>
          <a:p>
            <a:r>
              <a:rPr lang="hu-HU" b="1" dirty="0" err="1" smtClean="0"/>
              <a:t>Retransmission</a:t>
            </a:r>
            <a:r>
              <a:rPr lang="hu-HU" b="1" dirty="0" smtClean="0"/>
              <a:t> </a:t>
            </a:r>
            <a:r>
              <a:rPr lang="hu-HU" b="1" dirty="0" err="1" smtClean="0"/>
              <a:t>until</a:t>
            </a:r>
            <a:r>
              <a:rPr lang="hu-HU" b="1" dirty="0" smtClean="0"/>
              <a:t> A </a:t>
            </a:r>
            <a:r>
              <a:rPr lang="hu-HU" b="1" dirty="0" err="1" smtClean="0"/>
              <a:t>receives</a:t>
            </a:r>
            <a:r>
              <a:rPr lang="hu-HU" b="1" dirty="0" smtClean="0"/>
              <a:t> an ACK </a:t>
            </a:r>
            <a:r>
              <a:rPr lang="hu-HU" b="1" dirty="0" err="1" smtClean="0"/>
              <a:t>from</a:t>
            </a:r>
            <a:r>
              <a:rPr lang="hu-HU" b="1" dirty="0" smtClean="0"/>
              <a:t> B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same</a:t>
            </a:r>
            <a:r>
              <a:rPr lang="hu-HU" b="1" dirty="0" smtClean="0"/>
              <a:t> </a:t>
            </a:r>
            <a:r>
              <a:rPr lang="hu-HU" b="1" dirty="0" err="1" smtClean="0"/>
              <a:t>sequence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endParaRPr lang="hu-HU" b="1" dirty="0" smtClean="0"/>
          </a:p>
          <a:p>
            <a:pPr lvl="1"/>
            <a:r>
              <a:rPr lang="hu-HU" dirty="0" err="1" smtClean="0"/>
              <a:t>Then</a:t>
            </a:r>
            <a:r>
              <a:rPr lang="hu-HU" dirty="0" smtClean="0"/>
              <a:t> A </a:t>
            </a:r>
            <a:r>
              <a:rPr lang="hu-HU" dirty="0" err="1" smtClean="0">
                <a:solidFill>
                  <a:srgbClr val="FF0000"/>
                </a:solidFill>
              </a:rPr>
              <a:t>complements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sequence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endParaRPr lang="hu-HU" dirty="0" smtClean="0"/>
          </a:p>
          <a:p>
            <a:pPr lvl="2"/>
            <a:r>
              <a:rPr lang="hu-HU" dirty="0" smtClean="0"/>
              <a:t>0-&gt;1 </a:t>
            </a:r>
            <a:r>
              <a:rPr lang="hu-HU" dirty="0" err="1" smtClean="0"/>
              <a:t>or</a:t>
            </a:r>
            <a:endParaRPr lang="hu-HU" dirty="0" smtClean="0"/>
          </a:p>
          <a:p>
            <a:pPr lvl="2"/>
            <a:r>
              <a:rPr lang="hu-HU" dirty="0" smtClean="0"/>
              <a:t>1-&gt;0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Alternating</a:t>
            </a:r>
            <a:r>
              <a:rPr lang="hu-HU" dirty="0" smtClean="0"/>
              <a:t> Bit </a:t>
            </a:r>
            <a:r>
              <a:rPr lang="hu-HU" dirty="0" err="1" smtClean="0"/>
              <a:t>Protocol</a:t>
            </a:r>
            <a:r>
              <a:rPr lang="hu-HU" dirty="0" smtClean="0"/>
              <a:t> (ABP)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67369"/>
            <a:ext cx="77343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851166" y="184414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/>
              <a:t>Sender</a:t>
            </a:r>
            <a:endParaRPr lang="en-US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670352" y="184414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/>
              <a:t>Receiver</a:t>
            </a:r>
            <a:endParaRPr lang="en-US" sz="2800" dirty="0"/>
          </a:p>
        </p:txBody>
      </p:sp>
      <p:cxnSp>
        <p:nvCxnSpPr>
          <p:cNvPr id="7" name="Egyenes összekötő 6"/>
          <p:cNvCxnSpPr/>
          <p:nvPr/>
        </p:nvCxnSpPr>
        <p:spPr>
          <a:xfrm>
            <a:off x="5502512" y="1700808"/>
            <a:ext cx="0" cy="4680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Alternating</a:t>
            </a:r>
            <a:r>
              <a:rPr lang="hu-HU" dirty="0" smtClean="0"/>
              <a:t> Bit </a:t>
            </a:r>
            <a:r>
              <a:rPr lang="hu-HU" dirty="0" err="1" smtClean="0"/>
              <a:t>Protocol</a:t>
            </a:r>
            <a:r>
              <a:rPr lang="hu-HU" dirty="0" smtClean="0"/>
              <a:t> (ABP)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reliable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transport</a:t>
            </a:r>
            <a:r>
              <a:rPr lang="hu-HU" dirty="0" smtClean="0"/>
              <a:t> over a </a:t>
            </a:r>
            <a:r>
              <a:rPr lang="hu-HU" dirty="0" err="1" smtClean="0"/>
              <a:t>noisy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endParaRPr lang="hu-HU" dirty="0" smtClean="0"/>
          </a:p>
          <a:p>
            <a:r>
              <a:rPr lang="hu-HU" dirty="0" smtClean="0"/>
              <a:t>Basic flow </a:t>
            </a:r>
            <a:r>
              <a:rPr lang="hu-HU" dirty="0" err="1" smtClean="0"/>
              <a:t>control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sender</a:t>
            </a:r>
            <a:r>
              <a:rPr lang="hu-HU" dirty="0" smtClean="0"/>
              <a:t> has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wait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/>
              <a:t>A</a:t>
            </a:r>
            <a:r>
              <a:rPr lang="hu-HU" dirty="0" smtClean="0"/>
              <a:t>CK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receiver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sending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endParaRPr lang="hu-HU" dirty="0" smtClean="0"/>
          </a:p>
          <a:p>
            <a:r>
              <a:rPr lang="hu-HU" dirty="0" err="1" smtClean="0"/>
              <a:t>Automatic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r>
              <a:rPr lang="hu-HU" dirty="0" smtClean="0"/>
              <a:t> </a:t>
            </a:r>
            <a:r>
              <a:rPr lang="hu-HU" dirty="0" err="1" smtClean="0"/>
              <a:t>reQest</a:t>
            </a:r>
            <a:r>
              <a:rPr lang="hu-HU" dirty="0" smtClean="0"/>
              <a:t> (ARQ) </a:t>
            </a:r>
            <a:r>
              <a:rPr lang="hu-HU" dirty="0" err="1" smtClean="0"/>
              <a:t>protocol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An </a:t>
            </a:r>
            <a:r>
              <a:rPr lang="hu-HU" dirty="0" err="1" smtClean="0"/>
              <a:t>acknowledgement</a:t>
            </a:r>
            <a:endParaRPr lang="hu-HU" dirty="0" smtClean="0"/>
          </a:p>
          <a:p>
            <a:pPr lvl="1"/>
            <a:r>
              <a:rPr lang="hu-HU" dirty="0" err="1" smtClean="0"/>
              <a:t>marks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has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delivered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allows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tranmit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0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/>
              <a:t>Alternating</a:t>
            </a:r>
            <a:r>
              <a:rPr lang="hu-HU" sz="4000" dirty="0" smtClean="0"/>
              <a:t> Bit </a:t>
            </a:r>
            <a:r>
              <a:rPr lang="hu-HU" sz="4000" dirty="0" err="1" smtClean="0"/>
              <a:t>Protocol</a:t>
            </a:r>
            <a:endParaRPr lang="en-US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13176"/>
            <a:ext cx="8867775" cy="198452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        Two scenarios for </a:t>
            </a:r>
            <a:r>
              <a:rPr lang="hu-HU" dirty="0" smtClean="0"/>
              <a:t>ABP</a:t>
            </a:r>
            <a:r>
              <a:rPr lang="en-US" dirty="0" smtClean="0"/>
              <a:t>. </a:t>
            </a: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Normal case. </a:t>
            </a: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Abnormal case.  The notation is (</a:t>
            </a:r>
            <a:r>
              <a:rPr lang="en-US" dirty="0" err="1"/>
              <a:t>seq</a:t>
            </a:r>
            <a:r>
              <a:rPr lang="en-US" dirty="0"/>
              <a:t>, </a:t>
            </a:r>
            <a:r>
              <a:rPr lang="en-US" dirty="0" err="1"/>
              <a:t>ack</a:t>
            </a:r>
            <a:r>
              <a:rPr lang="en-US" dirty="0"/>
              <a:t>, packet number).  An asterisk indicates where a network layer accepts a packet.</a:t>
            </a:r>
          </a:p>
        </p:txBody>
      </p:sp>
      <p:pic>
        <p:nvPicPr>
          <p:cNvPr id="28676" name="Picture 4" descr="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7" y="1541361"/>
            <a:ext cx="6978650" cy="3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Send blocks of data (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between physical devices </a:t>
            </a:r>
          </a:p>
          <a:p>
            <a:pPr lvl="1"/>
            <a:r>
              <a:rPr lang="en-US" dirty="0" smtClean="0"/>
              <a:t>Regulate access to the physical media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delineate frames?</a:t>
            </a:r>
          </a:p>
          <a:p>
            <a:pPr lvl="1"/>
            <a:r>
              <a:rPr lang="en-US" dirty="0" smtClean="0"/>
              <a:t>How to detect errors?</a:t>
            </a:r>
          </a:p>
          <a:p>
            <a:pPr lvl="1"/>
            <a:r>
              <a:rPr lang="en-US" dirty="0" smtClean="0"/>
              <a:t>How to perform </a:t>
            </a:r>
            <a:r>
              <a:rPr lang="en-US" dirty="0" smtClean="0">
                <a:solidFill>
                  <a:schemeClr val="accent1"/>
                </a:solidFill>
              </a:rPr>
              <a:t>media access control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MAC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How to recover from and avoid </a:t>
            </a:r>
            <a:r>
              <a:rPr lang="en-US" dirty="0" smtClean="0">
                <a:solidFill>
                  <a:schemeClr val="accent1"/>
                </a:solidFill>
              </a:rPr>
              <a:t>collisions?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ABP – Channel utilization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Utilization</a:t>
            </a:r>
            <a:r>
              <a:rPr lang="hu-HU" dirty="0" smtClean="0"/>
              <a:t> (</a:t>
            </a:r>
            <a:r>
              <a:rPr lang="el-GR" dirty="0" smtClean="0"/>
              <a:t>η</a:t>
            </a:r>
            <a:r>
              <a:rPr lang="hu-HU" dirty="0" smtClean="0"/>
              <a:t>) is </a:t>
            </a:r>
            <a:r>
              <a:rPr lang="hu-HU" dirty="0" err="1" smtClean="0"/>
              <a:t>the</a:t>
            </a:r>
            <a:r>
              <a:rPr lang="hu-HU" dirty="0" smtClean="0"/>
              <a:t> ratio of</a:t>
            </a:r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needed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transmission</a:t>
            </a:r>
            <a:r>
              <a:rPr lang="hu-HU" dirty="0" smtClean="0"/>
              <a:t> of a </a:t>
            </a:r>
            <a:r>
              <a:rPr lang="hu-HU" dirty="0" err="1" smtClean="0"/>
              <a:t>frame</a:t>
            </a:r>
            <a:r>
              <a:rPr lang="hu-HU" dirty="0" smtClean="0"/>
              <a:t>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ellapsed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transmitted</a:t>
            </a:r>
            <a:endParaRPr lang="hu-HU" dirty="0" smtClean="0"/>
          </a:p>
          <a:p>
            <a:pPr lvl="2"/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fig</a:t>
            </a:r>
            <a:r>
              <a:rPr lang="hu-HU" dirty="0" smtClean="0"/>
              <a:t>.: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+ d + </a:t>
            </a:r>
            <a:r>
              <a:rPr lang="hu-HU" dirty="0" err="1" smtClean="0"/>
              <a:t>T</a:t>
            </a:r>
            <a:r>
              <a:rPr lang="hu-HU" baseline="-25000" dirty="0" err="1" smtClean="0"/>
              <a:t>ack</a:t>
            </a:r>
            <a:r>
              <a:rPr lang="hu-HU" dirty="0" smtClean="0"/>
              <a:t> + </a:t>
            </a:r>
            <a:r>
              <a:rPr lang="hu-HU" dirty="0" err="1" smtClean="0"/>
              <a:t>d</a:t>
            </a:r>
            <a:r>
              <a:rPr lang="hu-HU" dirty="0" smtClean="0"/>
              <a:t>)</a:t>
            </a:r>
          </a:p>
          <a:p>
            <a:pPr lvl="2"/>
            <a:endParaRPr lang="hu-HU" dirty="0"/>
          </a:p>
          <a:p>
            <a:r>
              <a:rPr lang="hu-HU" dirty="0" err="1" smtClean="0"/>
              <a:t>Now</a:t>
            </a:r>
            <a:r>
              <a:rPr lang="hu-HU" dirty="0" smtClean="0"/>
              <a:t>:</a:t>
            </a:r>
          </a:p>
          <a:p>
            <a:pPr lvl="1"/>
            <a:r>
              <a:rPr lang="el-GR" dirty="0" smtClean="0"/>
              <a:t>η</a:t>
            </a:r>
            <a:r>
              <a:rPr lang="hu-HU" dirty="0" smtClean="0"/>
              <a:t> = 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/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</a:t>
            </a:r>
            <a:r>
              <a:rPr lang="hu-HU" dirty="0"/>
              <a:t>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 smtClean="0"/>
              <a:t>d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</a:t>
            </a:r>
            <a:r>
              <a:rPr lang="hu-HU" dirty="0" err="1" smtClean="0"/>
              <a:t>delay</a:t>
            </a:r>
            <a:r>
              <a:rPr lang="hu-HU" dirty="0" smtClean="0"/>
              <a:t> is </a:t>
            </a:r>
            <a:r>
              <a:rPr lang="hu-HU" dirty="0" err="1" smtClean="0"/>
              <a:t>large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ABP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improve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efficency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sender</a:t>
            </a:r>
            <a:r>
              <a:rPr lang="hu-HU" dirty="0" smtClean="0"/>
              <a:t> </a:t>
            </a:r>
            <a:r>
              <a:rPr lang="hu-HU" dirty="0" err="1" smtClean="0"/>
              <a:t>transmit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r>
              <a:rPr lang="hu-HU" dirty="0" smtClean="0"/>
              <a:t> </a:t>
            </a:r>
            <a:r>
              <a:rPr lang="hu-HU" dirty="0" err="1" smtClean="0"/>
              <a:t>continously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endParaRPr lang="hu-HU" dirty="0" smtClean="0"/>
          </a:p>
          <a:p>
            <a:pPr lvl="1"/>
            <a:r>
              <a:rPr lang="hu-HU" dirty="0" smtClean="0"/>
              <a:t>More </a:t>
            </a:r>
            <a:r>
              <a:rPr lang="hu-HU" dirty="0" err="1" smtClean="0"/>
              <a:t>frames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out,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acknowledged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technique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Introduce</a:t>
            </a:r>
            <a:r>
              <a:rPr lang="hu-HU" dirty="0" smtClean="0"/>
              <a:t> </a:t>
            </a:r>
            <a:r>
              <a:rPr lang="hu-HU" dirty="0" err="1" smtClean="0"/>
              <a:t>sequence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endParaRPr lang="hu-H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41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Sliding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Protocols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ABP</a:t>
            </a:r>
          </a:p>
          <a:p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allow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transmit</a:t>
            </a:r>
            <a:endParaRPr lang="hu-HU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Receiver has a buffer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en-US" dirty="0"/>
              <a:t>W </a:t>
            </a:r>
            <a:r>
              <a:rPr lang="en-US" altLang="zh-CN" dirty="0">
                <a:ea typeface="宋体" pitchFamily="2" charset="-122"/>
              </a:rPr>
              <a:t>frames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hu-HU" altLang="en-US" dirty="0" err="1" smtClean="0"/>
              <a:t>Sender</a:t>
            </a:r>
            <a:r>
              <a:rPr lang="hu-HU" altLang="en-US" dirty="0" smtClean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send up to W frames without</a:t>
            </a:r>
            <a:r>
              <a:rPr lang="en-US" altLang="zh-CN" dirty="0">
                <a:ea typeface="宋体" pitchFamily="2" charset="-122"/>
              </a:rPr>
              <a:t> receiving</a:t>
            </a:r>
            <a:r>
              <a:rPr lang="en-US" altLang="en-US" dirty="0"/>
              <a:t> </a:t>
            </a:r>
            <a:r>
              <a:rPr lang="en-US" altLang="en-US" dirty="0" smtClean="0"/>
              <a:t>ACK</a:t>
            </a:r>
            <a:endParaRPr lang="hu-HU" dirty="0" smtClean="0"/>
          </a:p>
          <a:p>
            <a:r>
              <a:rPr lang="hu-HU" dirty="0" err="1" smtClean="0"/>
              <a:t>Bidirectional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outgoing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a </a:t>
            </a:r>
            <a:r>
              <a:rPr lang="hu-HU" dirty="0" err="1" smtClean="0"/>
              <a:t>seq</a:t>
            </a:r>
            <a:r>
              <a:rPr lang="hu-HU" dirty="0" smtClean="0"/>
              <a:t>. </a:t>
            </a:r>
            <a:r>
              <a:rPr lang="hu-HU" dirty="0" err="1"/>
              <a:t>n</a:t>
            </a:r>
            <a:r>
              <a:rPr lang="hu-HU" dirty="0" err="1" smtClean="0"/>
              <a:t>umber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0 </a:t>
            </a:r>
            <a:r>
              <a:rPr lang="hu-HU" dirty="0" err="1" smtClean="0"/>
              <a:t>to</a:t>
            </a:r>
            <a:r>
              <a:rPr lang="hu-HU" dirty="0" smtClean="0"/>
              <a:t> 2</a:t>
            </a:r>
            <a:r>
              <a:rPr lang="hu-HU" baseline="30000" dirty="0" smtClean="0"/>
              <a:t>n</a:t>
            </a:r>
            <a:r>
              <a:rPr lang="hu-HU" dirty="0" smtClean="0"/>
              <a:t>-1.</a:t>
            </a:r>
          </a:p>
          <a:p>
            <a:pPr lvl="1"/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fits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an </a:t>
            </a:r>
            <a:r>
              <a:rPr lang="hu-HU" dirty="0" err="1" smtClean="0"/>
              <a:t>n-bit</a:t>
            </a:r>
            <a:r>
              <a:rPr lang="hu-HU" dirty="0" smtClean="0"/>
              <a:t> </a:t>
            </a:r>
            <a:r>
              <a:rPr lang="hu-HU" dirty="0" err="1" smtClean="0"/>
              <a:t>field</a:t>
            </a:r>
            <a:endParaRPr lang="hu-HU" dirty="0" smtClean="0"/>
          </a:p>
          <a:p>
            <a:pPr lvl="1"/>
            <a:r>
              <a:rPr lang="hu-HU" dirty="0" smtClean="0"/>
              <a:t>ABP </a:t>
            </a:r>
            <a:r>
              <a:rPr lang="hu-HU" dirty="0" err="1" smtClean="0"/>
              <a:t>uses</a:t>
            </a:r>
            <a:r>
              <a:rPr lang="hu-HU" dirty="0" smtClean="0"/>
              <a:t> n=1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Each</a:t>
            </a:r>
            <a:r>
              <a:rPr lang="hu-HU" dirty="0" smtClean="0"/>
              <a:t> ACK </a:t>
            </a:r>
            <a:r>
              <a:rPr lang="hu-HU" dirty="0" err="1" smtClean="0"/>
              <a:t>carries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sequence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expected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 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receiver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771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Sliding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Protocols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 err="1" smtClean="0"/>
              <a:t>At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sender</a:t>
            </a:r>
            <a:endParaRPr lang="hu-HU" b="1" dirty="0"/>
          </a:p>
          <a:p>
            <a:pPr lvl="1"/>
            <a:r>
              <a:rPr lang="hu-HU" dirty="0" err="1" smtClean="0"/>
              <a:t>Sending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endParaRPr lang="hu-HU" dirty="0" smtClean="0"/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sequence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corresponding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r>
              <a:rPr lang="hu-HU" dirty="0" smtClean="0"/>
              <a:t> being </a:t>
            </a:r>
            <a:r>
              <a:rPr lang="hu-HU" dirty="0" err="1" smtClean="0"/>
              <a:t>under</a:t>
            </a:r>
            <a:r>
              <a:rPr lang="hu-HU" dirty="0" smtClean="0"/>
              <a:t> </a:t>
            </a:r>
            <a:r>
              <a:rPr lang="hu-HU" dirty="0" err="1" smtClean="0"/>
              <a:t>transmission</a:t>
            </a:r>
            <a:r>
              <a:rPr lang="hu-HU" dirty="0" smtClean="0"/>
              <a:t> (</a:t>
            </a:r>
            <a:r>
              <a:rPr lang="hu-HU" dirty="0" err="1" smtClean="0"/>
              <a:t>finite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of </a:t>
            </a:r>
            <a:r>
              <a:rPr lang="hu-HU" dirty="0" err="1" smtClean="0"/>
              <a:t>numbers</a:t>
            </a:r>
            <a:r>
              <a:rPr lang="hu-HU" dirty="0" smtClean="0"/>
              <a:t>)</a:t>
            </a:r>
          </a:p>
          <a:p>
            <a:r>
              <a:rPr lang="hu-HU" b="1" dirty="0" err="1" smtClean="0"/>
              <a:t>At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receiver</a:t>
            </a:r>
            <a:endParaRPr lang="hu-HU" b="1" dirty="0" smtClean="0"/>
          </a:p>
          <a:p>
            <a:pPr lvl="1"/>
            <a:r>
              <a:rPr lang="hu-HU" dirty="0" err="1" smtClean="0"/>
              <a:t>Receiving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endParaRPr lang="hu-HU" dirty="0" smtClean="0"/>
          </a:p>
          <a:p>
            <a:pPr lvl="2"/>
            <a:r>
              <a:rPr lang="hu-HU" dirty="0" err="1" smtClean="0"/>
              <a:t>Sequence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 </a:t>
            </a:r>
            <a:r>
              <a:rPr lang="hu-HU" dirty="0" err="1" smtClean="0"/>
              <a:t>frames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permitted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accept</a:t>
            </a:r>
            <a:r>
              <a:rPr lang="hu-HU" dirty="0" smtClean="0"/>
              <a:t> (</a:t>
            </a:r>
            <a:r>
              <a:rPr lang="hu-HU" dirty="0" err="1" smtClean="0"/>
              <a:t>finite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of </a:t>
            </a:r>
            <a:r>
              <a:rPr lang="hu-HU" dirty="0" err="1" smtClean="0"/>
              <a:t>numbers</a:t>
            </a:r>
            <a:r>
              <a:rPr lang="hu-HU" dirty="0" smtClean="0"/>
              <a:t>)</a:t>
            </a:r>
          </a:p>
          <a:p>
            <a:pPr lvl="2"/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sender</a:t>
            </a:r>
            <a:r>
              <a:rPr lang="hu-HU" dirty="0" smtClean="0"/>
              <a:t>’s and </a:t>
            </a:r>
            <a:r>
              <a:rPr lang="hu-HU" dirty="0" err="1" smtClean="0"/>
              <a:t>receiver</a:t>
            </a:r>
            <a:r>
              <a:rPr lang="hu-HU" dirty="0" smtClean="0"/>
              <a:t>’s </a:t>
            </a:r>
            <a:r>
              <a:rPr lang="hu-HU" dirty="0" err="1" smtClean="0"/>
              <a:t>windows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tha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and </a:t>
            </a:r>
            <a:r>
              <a:rPr lang="hu-HU" dirty="0" err="1" smtClean="0"/>
              <a:t>upper</a:t>
            </a:r>
            <a:r>
              <a:rPr lang="hu-HU" dirty="0" smtClean="0"/>
              <a:t> </a:t>
            </a:r>
            <a:r>
              <a:rPr lang="hu-HU" dirty="0" err="1" smtClean="0"/>
              <a:t>bounds</a:t>
            </a:r>
            <a:r>
              <a:rPr lang="hu-HU" dirty="0"/>
              <a:t> </a:t>
            </a:r>
            <a:r>
              <a:rPr lang="hu-HU" dirty="0" err="1" smtClean="0"/>
              <a:t>and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</a:p>
          <a:p>
            <a:pPr lvl="1"/>
            <a:r>
              <a:rPr lang="hu-HU" dirty="0" smtClean="0"/>
              <a:t>fixed </a:t>
            </a:r>
            <a:r>
              <a:rPr lang="hu-HU" dirty="0" err="1" smtClean="0"/>
              <a:t>or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grow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shrink</a:t>
            </a:r>
            <a:r>
              <a:rPr lang="hu-HU" dirty="0" smtClean="0"/>
              <a:t> over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course</a:t>
            </a:r>
            <a:r>
              <a:rPr lang="hu-HU" dirty="0" smtClean="0"/>
              <a:t> of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and </a:t>
            </a:r>
            <a:r>
              <a:rPr lang="hu-HU" dirty="0" err="1" smtClean="0"/>
              <a:t>received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978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252C3F-5C61-426F-8D06-A0E539FD70FF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Sliding-Window Diagram</a:t>
            </a:r>
          </a:p>
        </p:txBody>
      </p:sp>
      <p:pic>
        <p:nvPicPr>
          <p:cNvPr id="2867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>
            <a:fillRect/>
          </a:stretch>
        </p:blipFill>
        <p:spPr bwMode="auto">
          <a:xfrm>
            <a:off x="1066800" y="1371600"/>
            <a:ext cx="7239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自选图形 6"/>
          <p:cNvSpPr>
            <a:spLocks noChangeArrowheads="1"/>
          </p:cNvSpPr>
          <p:nvPr/>
        </p:nvSpPr>
        <p:spPr bwMode="auto">
          <a:xfrm>
            <a:off x="6858000" y="1371600"/>
            <a:ext cx="2286000" cy="1121296"/>
          </a:xfrm>
          <a:prstGeom prst="wedgeEllipseCallout">
            <a:avLst>
              <a:gd name="adj1" fmla="val -142292"/>
              <a:gd name="adj2" fmla="val -4027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ea typeface="宋体" pitchFamily="2" charset="-122"/>
              </a:rPr>
              <a:t>Need to buffer them in case of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13072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BB1B0-9F01-438B-B5E2-8D887734D175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969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>
            <a:fillRect/>
          </a:stretch>
        </p:blipFill>
        <p:spPr bwMode="auto">
          <a:xfrm>
            <a:off x="685800" y="1374775"/>
            <a:ext cx="75438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Sliding-Window</a:t>
            </a:r>
          </a:p>
        </p:txBody>
      </p:sp>
      <p:sp>
        <p:nvSpPr>
          <p:cNvPr id="50181" name="自选图形 5"/>
          <p:cNvSpPr>
            <a:spLocks noChangeArrowheads="1"/>
          </p:cNvSpPr>
          <p:nvPr/>
        </p:nvSpPr>
        <p:spPr bwMode="auto">
          <a:xfrm>
            <a:off x="228600" y="3276600"/>
            <a:ext cx="3200400" cy="838200"/>
          </a:xfrm>
          <a:prstGeom prst="wedgeEllipseCallout">
            <a:avLst>
              <a:gd name="adj1" fmla="val 73213"/>
              <a:gd name="adj2" fmla="val 15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ct val="30000"/>
              </a:spcBef>
            </a:pPr>
            <a:r>
              <a:rPr kumimoji="1" lang="en-US" altLang="zh-CN" sz="1200">
                <a:solidFill>
                  <a:srgbClr val="FF0000"/>
                </a:solidFill>
                <a:ea typeface="宋体" pitchFamily="2" charset="-122"/>
              </a:rPr>
              <a:t>RR3 means the receiver has received all frames up to frame 2 and is ready to receive frame 3.</a:t>
            </a:r>
          </a:p>
        </p:txBody>
      </p:sp>
      <p:grpSp>
        <p:nvGrpSpPr>
          <p:cNvPr id="50186" name="组合 10"/>
          <p:cNvGrpSpPr>
            <a:grpSpLocks/>
          </p:cNvGrpSpPr>
          <p:nvPr/>
        </p:nvGrpSpPr>
        <p:grpSpPr bwMode="auto">
          <a:xfrm>
            <a:off x="4953000" y="3733800"/>
            <a:ext cx="1676400" cy="1060450"/>
            <a:chOff x="3120" y="2352"/>
            <a:chExt cx="1056" cy="668"/>
          </a:xfrm>
        </p:grpSpPr>
        <p:sp>
          <p:nvSpPr>
            <p:cNvPr id="29707" name="矩形 7"/>
            <p:cNvSpPr>
              <a:spLocks noChangeArrowheads="1"/>
            </p:cNvSpPr>
            <p:nvPr/>
          </p:nvSpPr>
          <p:spPr bwMode="auto">
            <a:xfrm>
              <a:off x="3456" y="2352"/>
              <a:ext cx="336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8" name="文本框 8"/>
            <p:cNvSpPr txBox="1">
              <a:spLocks noChangeArrowheads="1"/>
            </p:cNvSpPr>
            <p:nvPr/>
          </p:nvSpPr>
          <p:spPr bwMode="auto">
            <a:xfrm>
              <a:off x="3120" y="2688"/>
              <a:ext cx="1056" cy="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itchFamily="2" charset="-122"/>
                </a:rPr>
                <a:t>Have been delivered to upper layer</a:t>
              </a:r>
            </a:p>
          </p:txBody>
        </p:sp>
        <p:sp>
          <p:nvSpPr>
            <p:cNvPr id="29709" name="直线 9"/>
            <p:cNvSpPr>
              <a:spLocks noChangeShapeType="1"/>
            </p:cNvSpPr>
            <p:nvPr/>
          </p:nvSpPr>
          <p:spPr bwMode="auto">
            <a:xfrm>
              <a:off x="3648" y="2544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50191" name="组合 15"/>
          <p:cNvGrpSpPr>
            <a:grpSpLocks/>
          </p:cNvGrpSpPr>
          <p:nvPr/>
        </p:nvGrpSpPr>
        <p:grpSpPr bwMode="auto">
          <a:xfrm>
            <a:off x="6683375" y="3733800"/>
            <a:ext cx="1679575" cy="1049338"/>
            <a:chOff x="4210" y="2352"/>
            <a:chExt cx="1058" cy="661"/>
          </a:xfrm>
        </p:grpSpPr>
        <p:sp>
          <p:nvSpPr>
            <p:cNvPr id="29704" name="矩形 12"/>
            <p:cNvSpPr>
              <a:spLocks noChangeArrowheads="1"/>
            </p:cNvSpPr>
            <p:nvPr/>
          </p:nvSpPr>
          <p:spPr bwMode="auto">
            <a:xfrm>
              <a:off x="4210" y="2352"/>
              <a:ext cx="302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5" name="文本框 13"/>
            <p:cNvSpPr txBox="1">
              <a:spLocks noChangeArrowheads="1"/>
            </p:cNvSpPr>
            <p:nvPr/>
          </p:nvSpPr>
          <p:spPr bwMode="auto">
            <a:xfrm>
              <a:off x="4212" y="2681"/>
              <a:ext cx="1056" cy="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itchFamily="2" charset="-122"/>
                </a:rPr>
                <a:t>More spaces for future frames</a:t>
              </a:r>
            </a:p>
          </p:txBody>
        </p:sp>
        <p:sp>
          <p:nvSpPr>
            <p:cNvPr id="29706" name="直线 14"/>
            <p:cNvSpPr>
              <a:spLocks noChangeShapeType="1"/>
            </p:cNvSpPr>
            <p:nvPr/>
          </p:nvSpPr>
          <p:spPr bwMode="auto">
            <a:xfrm>
              <a:off x="4383" y="2537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</a:t>
            </a:r>
            <a:r>
              <a:rPr lang="en-US" dirty="0" smtClean="0"/>
              <a:t>Protocol</a:t>
            </a:r>
            <a:r>
              <a:rPr lang="hu-HU" dirty="0" smtClean="0"/>
              <a:t>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186238"/>
            <a:ext cx="8629650" cy="23669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A sliding window of size 1, with a 3-bit sequence number.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Initially.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After the first frame has been sent.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(c)</a:t>
            </a:r>
            <a:r>
              <a:rPr lang="en-US" dirty="0"/>
              <a:t> After the first frame has been received.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(d)</a:t>
            </a:r>
            <a:r>
              <a:rPr lang="en-US" dirty="0"/>
              <a:t> After the first acknowledgement has been received.</a:t>
            </a:r>
          </a:p>
        </p:txBody>
      </p:sp>
      <p:pic>
        <p:nvPicPr>
          <p:cNvPr id="25604" name="Picture 4" descr="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249862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Go-Back-N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sliding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receiver</a:t>
            </a:r>
            <a:r>
              <a:rPr lang="hu-HU" dirty="0" smtClean="0"/>
              <a:t>’s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is fixed </a:t>
            </a:r>
            <a:r>
              <a:rPr lang="hu-HU" dirty="0" err="1" smtClean="0"/>
              <a:t>to</a:t>
            </a:r>
            <a:r>
              <a:rPr lang="hu-HU" dirty="0" smtClean="0"/>
              <a:t> 1, </a:t>
            </a:r>
          </a:p>
          <a:p>
            <a:pPr lvl="1"/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r>
              <a:rPr lang="hu-HU" dirty="0" smtClean="0"/>
              <a:t> has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&gt; 0.</a:t>
            </a:r>
          </a:p>
          <a:p>
            <a:endParaRPr lang="hu-HU" dirty="0" smtClean="0"/>
          </a:p>
          <a:p>
            <a:r>
              <a:rPr lang="en-US" dirty="0" smtClean="0"/>
              <a:t>After </a:t>
            </a:r>
            <a:r>
              <a:rPr lang="en-US" dirty="0"/>
              <a:t>receiving a damaged frame</a:t>
            </a:r>
          </a:p>
          <a:p>
            <a:pPr lvl="1"/>
            <a:r>
              <a:rPr lang="en-US" dirty="0"/>
              <a:t>Receiver discards all subsequent frames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retransmits the damaged frame and all its successors after the times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Go-Back-N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3663"/>
            <a:ext cx="8622054" cy="230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7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Selective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Receiver’s window size is n ( n &gt;1 )</a:t>
            </a:r>
          </a:p>
          <a:p>
            <a:pPr lvl="1"/>
            <a:r>
              <a:rPr lang="en-US" dirty="0"/>
              <a:t>At most n frames can be buffered</a:t>
            </a:r>
          </a:p>
          <a:p>
            <a:r>
              <a:rPr lang="en-US" dirty="0"/>
              <a:t>Receiver stores all the correct frames following the bad one</a:t>
            </a:r>
          </a:p>
          <a:p>
            <a:r>
              <a:rPr lang="en-US" dirty="0"/>
              <a:t>The sender retransmits only the bad frame not all its successors</a:t>
            </a:r>
          </a:p>
        </p:txBody>
      </p:sp>
    </p:spTree>
    <p:extLst>
      <p:ext uri="{BB962C8B-B14F-4D97-AF65-F5344CB8AC3E}">
        <p14:creationId xmlns:p14="http://schemas.microsoft.com/office/powerpoint/2010/main" val="16633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Selective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7" y="2676524"/>
            <a:ext cx="8907608" cy="20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channels</a:t>
            </a:r>
            <a:r>
              <a:rPr lang="hu-HU" dirty="0" smtClean="0"/>
              <a:t> and </a:t>
            </a:r>
            <a:r>
              <a:rPr lang="hu-HU" dirty="0" err="1" smtClean="0"/>
              <a:t>piggybacking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Simplex</a:t>
            </a:r>
            <a:endParaRPr lang="hu-HU" dirty="0" smtClean="0"/>
          </a:p>
          <a:p>
            <a:pPr lvl="1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endParaRPr lang="hu-HU" dirty="0" smtClean="0"/>
          </a:p>
          <a:p>
            <a:r>
              <a:rPr lang="hu-HU" dirty="0" err="1" smtClean="0"/>
              <a:t>Half-duplex</a:t>
            </a:r>
            <a:endParaRPr lang="hu-HU" dirty="0" smtClean="0"/>
          </a:p>
          <a:p>
            <a:pPr lvl="1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directions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a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simultaneously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Full-duplex</a:t>
            </a:r>
            <a:endParaRPr lang="hu-HU" dirty="0" smtClean="0"/>
          </a:p>
          <a:p>
            <a:pPr lvl="1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directions</a:t>
            </a:r>
            <a:r>
              <a:rPr lang="hu-HU" dirty="0" smtClean="0"/>
              <a:t> </a:t>
            </a:r>
            <a:r>
              <a:rPr lang="hu-HU" dirty="0" err="1" smtClean="0"/>
              <a:t>simultaneously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protocols</a:t>
            </a:r>
            <a:r>
              <a:rPr lang="hu-HU" dirty="0" smtClean="0"/>
              <a:t> </a:t>
            </a:r>
            <a:r>
              <a:rPr lang="hu-HU" dirty="0" err="1" smtClean="0"/>
              <a:t>assumed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simplex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upper</a:t>
            </a:r>
            <a:r>
              <a:rPr lang="hu-HU" dirty="0" smtClean="0"/>
              <a:t> (</a:t>
            </a:r>
            <a:r>
              <a:rPr lang="hu-HU" dirty="0" err="1" smtClean="0"/>
              <a:t>network</a:t>
            </a:r>
            <a:r>
              <a:rPr lang="hu-HU" dirty="0" smtClean="0"/>
              <a:t>) </a:t>
            </a:r>
            <a:r>
              <a:rPr lang="hu-HU" dirty="0" err="1" smtClean="0"/>
              <a:t>layer</a:t>
            </a:r>
            <a:r>
              <a:rPr lang="hu-HU" dirty="0" smtClean="0"/>
              <a:t> and </a:t>
            </a:r>
          </a:p>
          <a:p>
            <a:pPr lvl="1"/>
            <a:r>
              <a:rPr lang="hu-HU" dirty="0" smtClean="0"/>
              <a:t>a (</a:t>
            </a:r>
            <a:r>
              <a:rPr lang="hu-HU" dirty="0" err="1" smtClean="0"/>
              <a:t>half-</a:t>
            </a:r>
            <a:r>
              <a:rPr lang="hu-HU" dirty="0" smtClean="0"/>
              <a:t>)duplex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physical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duplex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upper</a:t>
            </a:r>
            <a:r>
              <a:rPr lang="hu-HU" dirty="0" smtClean="0"/>
              <a:t> </a:t>
            </a:r>
            <a:r>
              <a:rPr lang="hu-HU" dirty="0" err="1" smtClean="0"/>
              <a:t>layers</a:t>
            </a:r>
            <a:endParaRPr lang="hu-HU" dirty="0" smtClean="0"/>
          </a:p>
          <a:p>
            <a:pPr lvl="1"/>
            <a:r>
              <a:rPr lang="hu-HU" dirty="0" err="1" smtClean="0"/>
              <a:t>Transmitting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packet</a:t>
            </a:r>
            <a:r>
              <a:rPr lang="hu-HU" dirty="0" smtClean="0"/>
              <a:t> and </a:t>
            </a:r>
            <a:r>
              <a:rPr lang="hu-HU" dirty="0" err="1" smtClean="0"/>
              <a:t>acknowledgements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directions</a:t>
            </a:r>
            <a:r>
              <a:rPr lang="hu-HU" dirty="0" smtClean="0"/>
              <a:t> </a:t>
            </a:r>
            <a:r>
              <a:rPr lang="hu-HU" dirty="0" err="1" smtClean="0"/>
              <a:t>separately</a:t>
            </a:r>
            <a:endParaRPr lang="hu-HU" dirty="0" smtClean="0"/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piggybacking</a:t>
            </a:r>
            <a:endParaRPr lang="hu-HU" dirty="0" smtClean="0"/>
          </a:p>
          <a:p>
            <a:pPr lvl="2"/>
            <a:r>
              <a:rPr lang="hu-HU" dirty="0" smtClean="0"/>
              <a:t>The </a:t>
            </a:r>
            <a:r>
              <a:rPr lang="hu-HU" dirty="0" err="1" smtClean="0"/>
              <a:t>header</a:t>
            </a:r>
            <a:r>
              <a:rPr lang="hu-HU" dirty="0" smtClean="0"/>
              <a:t> of a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 </a:t>
            </a:r>
            <a:r>
              <a:rPr lang="hu-HU" dirty="0" err="1" smtClean="0"/>
              <a:t>carries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acknowledgement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/>
          </a:p>
          <a:p>
            <a:pPr lvl="2"/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applied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practice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Ethernet </a:t>
            </a:r>
            <a:r>
              <a:rPr lang="hu-HU" dirty="0" err="1" smtClean="0"/>
              <a:t>frame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Media Access?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Ethernet and </a:t>
            </a:r>
            <a:r>
              <a:rPr lang="en-US" dirty="0" err="1" smtClean="0"/>
              <a:t>Wifi</a:t>
            </a:r>
            <a:r>
              <a:rPr lang="en-US" dirty="0" smtClean="0"/>
              <a:t> are both multi-access technologies</a:t>
            </a:r>
          </a:p>
          <a:p>
            <a:pPr lvl="1"/>
            <a:r>
              <a:rPr lang="en-US" dirty="0" smtClean="0"/>
              <a:t>Broadcast medium, shared by many hosts</a:t>
            </a:r>
          </a:p>
          <a:p>
            <a:pPr lvl="1"/>
            <a:r>
              <a:rPr lang="en-US" dirty="0" smtClean="0"/>
              <a:t>Simultaneous transmissions cause </a:t>
            </a:r>
            <a:r>
              <a:rPr lang="en-US" dirty="0" smtClean="0">
                <a:solidFill>
                  <a:schemeClr val="accent1"/>
                </a:solidFill>
              </a:rPr>
              <a:t>collisions</a:t>
            </a:r>
          </a:p>
          <a:p>
            <a:pPr lvl="2"/>
            <a:r>
              <a:rPr lang="en-US" dirty="0" smtClean="0"/>
              <a:t>This destroys the data</a:t>
            </a:r>
          </a:p>
          <a:p>
            <a:r>
              <a:rPr lang="en-US" dirty="0" smtClean="0"/>
              <a:t>Media Access Control (MAC) protocols are required</a:t>
            </a:r>
          </a:p>
          <a:p>
            <a:pPr lvl="1"/>
            <a:r>
              <a:rPr lang="en-US" dirty="0" smtClean="0"/>
              <a:t>Rules on how to share the medium</a:t>
            </a:r>
          </a:p>
          <a:p>
            <a:pPr lvl="1"/>
            <a:r>
              <a:rPr lang="en-US" dirty="0" smtClean="0"/>
              <a:t>Strategies for detecting, avoiding, and recovering from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Media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 partitioning</a:t>
            </a:r>
          </a:p>
          <a:p>
            <a:pPr lvl="1"/>
            <a:r>
              <a:rPr lang="en-US" dirty="0" smtClean="0"/>
              <a:t>Divide the resource into small pieces</a:t>
            </a:r>
          </a:p>
          <a:p>
            <a:pPr lvl="1"/>
            <a:r>
              <a:rPr lang="en-US" dirty="0" smtClean="0"/>
              <a:t>Allocate each piece to one host</a:t>
            </a:r>
          </a:p>
          <a:p>
            <a:pPr lvl="1"/>
            <a:r>
              <a:rPr lang="en-US" dirty="0" smtClean="0"/>
              <a:t>Example: Time Division Multi-Access (TDMA) cellular</a:t>
            </a:r>
          </a:p>
          <a:p>
            <a:pPr lvl="1"/>
            <a:r>
              <a:rPr lang="en-US" dirty="0" smtClean="0"/>
              <a:t>Example: Frequency Division Multi-Access (FDMA) cellular</a:t>
            </a:r>
          </a:p>
          <a:p>
            <a:r>
              <a:rPr lang="en-US" dirty="0" smtClean="0"/>
              <a:t>Taking turns</a:t>
            </a:r>
          </a:p>
          <a:p>
            <a:pPr lvl="1"/>
            <a:r>
              <a:rPr lang="en-US" dirty="0" smtClean="0"/>
              <a:t>Tightly coordinate shared access to avoid collisions</a:t>
            </a:r>
          </a:p>
          <a:p>
            <a:pPr lvl="1"/>
            <a:r>
              <a:rPr lang="en-US" dirty="0" smtClean="0"/>
              <a:t>Example: Token ring networks</a:t>
            </a:r>
          </a:p>
        </p:txBody>
      </p:sp>
    </p:spTree>
    <p:extLst>
      <p:ext uri="{BB962C8B-B14F-4D97-AF65-F5344CB8AC3E}">
        <p14:creationId xmlns:p14="http://schemas.microsoft.com/office/powerpoint/2010/main" val="2093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16" y="3861048"/>
            <a:ext cx="45339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hu-HU" dirty="0" err="1" smtClean="0"/>
              <a:t>Partitioning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Division Multiplexing</a:t>
            </a:r>
          </a:p>
          <a:p>
            <a:pPr lvl="1"/>
            <a:r>
              <a:rPr lang="en-US" dirty="0" smtClean="0"/>
              <a:t>E.g. a telephone trunk</a:t>
            </a:r>
          </a:p>
          <a:p>
            <a:r>
              <a:rPr lang="en-US" dirty="0" smtClean="0"/>
              <a:t>Time Division Multiplexing</a:t>
            </a:r>
          </a:p>
          <a:p>
            <a:endParaRPr lang="en-US" dirty="0"/>
          </a:p>
          <a:p>
            <a:r>
              <a:rPr lang="en-US" dirty="0" smtClean="0"/>
              <a:t>Are they good solutions?</a:t>
            </a:r>
          </a:p>
          <a:p>
            <a:pPr lvl="1"/>
            <a:r>
              <a:rPr lang="en-US" dirty="0" smtClean="0"/>
              <a:t>if data rates are fixed</a:t>
            </a:r>
          </a:p>
          <a:p>
            <a:pPr lvl="1"/>
            <a:r>
              <a:rPr lang="en-US" dirty="0" smtClean="0"/>
              <a:t>if the link utilization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number of senders is large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continuously varying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					</a:t>
            </a:r>
            <a:r>
              <a:rPr lang="en-US" b="1" dirty="0" err="1" smtClean="0"/>
              <a:t>bursty</a:t>
            </a:r>
            <a:r>
              <a:rPr lang="en-US" b="1" dirty="0" smtClean="0"/>
              <a:t> 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0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there’s </a:t>
            </a:r>
            <a:r>
              <a:rPr lang="en-US" b="1" dirty="0" smtClean="0"/>
              <a:t>huge difference </a:t>
            </a:r>
            <a:r>
              <a:rPr lang="en-US" dirty="0" smtClean="0"/>
              <a:t>between the </a:t>
            </a:r>
            <a:r>
              <a:rPr lang="en-US" b="1" dirty="0" smtClean="0"/>
              <a:t>peak</a:t>
            </a:r>
            <a:r>
              <a:rPr lang="en-US" dirty="0" smtClean="0"/>
              <a:t> rate and the </a:t>
            </a:r>
            <a:r>
              <a:rPr lang="en-US" b="1" dirty="0" smtClean="0"/>
              <a:t>mean (</a:t>
            </a:r>
            <a:r>
              <a:rPr lang="en-US" dirty="0" smtClean="0"/>
              <a:t>or</a:t>
            </a:r>
            <a:r>
              <a:rPr lang="en-US" b="1" dirty="0" smtClean="0"/>
              <a:t> average)</a:t>
            </a:r>
            <a:r>
              <a:rPr lang="en-US" dirty="0" smtClean="0"/>
              <a:t> rate</a:t>
            </a:r>
          </a:p>
          <a:p>
            <a:r>
              <a:rPr lang="en-US" dirty="0" smtClean="0"/>
              <a:t>In computer networks it is not rare</a:t>
            </a:r>
          </a:p>
          <a:p>
            <a:pPr lvl="1"/>
            <a:r>
              <a:rPr lang="en-US" dirty="0" smtClean="0"/>
              <a:t>peak rate/mean rate = 1000/1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21088"/>
            <a:ext cx="5219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Bursty</a:t>
            </a:r>
            <a:r>
              <a:rPr lang="en-US" dirty="0" smtClean="0"/>
              <a:t> traffic </a:t>
            </a:r>
            <a:br>
              <a:rPr lang="en-US" dirty="0" smtClean="0"/>
            </a:br>
            <a:r>
              <a:rPr lang="en-US" dirty="0" smtClean="0"/>
              <a:t>with Static Channel Allocation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capacity of the channels must be</a:t>
            </a:r>
          </a:p>
          <a:p>
            <a:pPr lvl="1"/>
            <a:r>
              <a:rPr lang="en-US" dirty="0" smtClean="0"/>
              <a:t>Either quite large to handle peak rates</a:t>
            </a:r>
          </a:p>
          <a:p>
            <a:pPr lvl="2"/>
            <a:r>
              <a:rPr lang="en-US" dirty="0" smtClean="0"/>
              <a:t>Waste of resources</a:t>
            </a:r>
          </a:p>
          <a:p>
            <a:pPr lvl="2"/>
            <a:r>
              <a:rPr lang="en-US" dirty="0" smtClean="0"/>
              <a:t>The mean rate is much less than the peak one</a:t>
            </a:r>
          </a:p>
          <a:p>
            <a:pPr lvl="1"/>
            <a:r>
              <a:rPr lang="en-US" dirty="0" smtClean="0"/>
              <a:t>Or based on the mean rate</a:t>
            </a:r>
          </a:p>
          <a:p>
            <a:pPr lvl="2"/>
            <a:r>
              <a:rPr lang="en-US" dirty="0" smtClean="0"/>
              <a:t>We need buffers/queues to store packets coming faster than the mean rate</a:t>
            </a:r>
          </a:p>
          <a:p>
            <a:pPr lvl="2"/>
            <a:r>
              <a:rPr lang="en-US" dirty="0" smtClean="0"/>
              <a:t>Queuing delays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4" y="4761174"/>
            <a:ext cx="331236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08881"/>
            <a:ext cx="34480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652120" y="47971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 rot="5400000">
            <a:off x="4159406" y="5403952"/>
            <a:ext cx="175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Incoming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Error </a:t>
            </a:r>
            <a:r>
              <a:rPr lang="en-US" sz="2800" dirty="0"/>
              <a:t>Control Strategies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Correcting codes (Forward Error Correction (FEC))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detection and retransmission Automatic Repeat Request (ARQ)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about delays?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there’s no multiplexing</a:t>
            </a:r>
          </a:p>
          <a:p>
            <a:pPr lvl="1"/>
            <a:r>
              <a:rPr lang="en-US" dirty="0" smtClean="0"/>
              <a:t>A source has data rate of p bps</a:t>
            </a:r>
          </a:p>
          <a:p>
            <a:pPr lvl="1"/>
            <a:r>
              <a:rPr lang="en-US" dirty="0" smtClean="0"/>
              <a:t>The capacity of the link is C bps</a:t>
            </a:r>
          </a:p>
          <a:p>
            <a:pPr lvl="1"/>
            <a:r>
              <a:rPr lang="en-US" dirty="0" smtClean="0"/>
              <a:t>The delay is T</a:t>
            </a:r>
          </a:p>
          <a:p>
            <a:r>
              <a:rPr lang="en-US" b="1" dirty="0" err="1" smtClean="0"/>
              <a:t>Bursty</a:t>
            </a:r>
            <a:r>
              <a:rPr lang="en-US" b="1" dirty="0" smtClean="0"/>
              <a:t> traffic with static channel allocation</a:t>
            </a:r>
          </a:p>
          <a:p>
            <a:pPr lvl="1"/>
            <a:r>
              <a:rPr lang="en-US" dirty="0" smtClean="0"/>
              <a:t>Dividing the channel into N static </a:t>
            </a:r>
            <a:r>
              <a:rPr lang="en-US" dirty="0" err="1" smtClean="0"/>
              <a:t>subchannels</a:t>
            </a:r>
            <a:endParaRPr lang="en-US" dirty="0" smtClean="0"/>
          </a:p>
          <a:p>
            <a:pPr lvl="2"/>
            <a:r>
              <a:rPr lang="en-US" dirty="0" smtClean="0"/>
              <a:t>With sending rate </a:t>
            </a:r>
            <a:r>
              <a:rPr lang="en-US" dirty="0" err="1" smtClean="0"/>
              <a:t>p/N</a:t>
            </a:r>
            <a:r>
              <a:rPr lang="en-US" dirty="0" smtClean="0"/>
              <a:t> bps and capacity C/N</a:t>
            </a:r>
          </a:p>
          <a:p>
            <a:pPr lvl="1"/>
            <a:r>
              <a:rPr lang="en-US" dirty="0" smtClean="0"/>
              <a:t>The delay is N 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44" y="5373216"/>
            <a:ext cx="4133581" cy="132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51520" y="587727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channel allocation increases the packet delays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Because of the idle </a:t>
            </a:r>
            <a:r>
              <a:rPr lang="en-US" dirty="0" err="1" smtClean="0">
                <a:solidFill>
                  <a:srgbClr val="FF0000"/>
                </a:solidFill>
              </a:rPr>
              <a:t>subchannels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CDMA –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Division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76425"/>
            <a:ext cx="8115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3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CDMA Analogy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 people in a room.</a:t>
            </a:r>
          </a:p>
          <a:p>
            <a:pPr lvl="1"/>
            <a:r>
              <a:rPr lang="en-US" altLang="en-US"/>
              <a:t>5 speak English, 2 speak Spanish, 2 speak Chinese, and 1 speaks Russian.</a:t>
            </a:r>
          </a:p>
          <a:p>
            <a:r>
              <a:rPr lang="en-US" altLang="en-US"/>
              <a:t>Everyone is talking at relatively the same time over the same medium – the air.</a:t>
            </a:r>
          </a:p>
          <a:p>
            <a:r>
              <a:rPr lang="en-US" altLang="en-US"/>
              <a:t>Who can listen to whom and why?</a:t>
            </a:r>
          </a:p>
          <a:p>
            <a:r>
              <a:rPr lang="en-US" altLang="en-US"/>
              <a:t>Who can’t you understand?</a:t>
            </a:r>
          </a:p>
          <a:p>
            <a:r>
              <a:rPr lang="en-US" altLang="en-US"/>
              <a:t>Who can’t speak to anyone else?</a:t>
            </a:r>
          </a:p>
        </p:txBody>
      </p:sp>
    </p:spTree>
    <p:extLst>
      <p:ext uri="{BB962C8B-B14F-4D97-AF65-F5344CB8AC3E}">
        <p14:creationId xmlns:p14="http://schemas.microsoft.com/office/powerpoint/2010/main" val="28542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3G and 4G </a:t>
            </a:r>
            <a:r>
              <a:rPr lang="hu-HU" dirty="0" err="1" smtClean="0"/>
              <a:t>cellular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endParaRPr lang="hu-HU" dirty="0" smtClean="0"/>
          </a:p>
          <a:p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station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broadcast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frequency</a:t>
            </a:r>
            <a:r>
              <a:rPr lang="hu-HU" dirty="0" smtClean="0"/>
              <a:t> </a:t>
            </a:r>
            <a:r>
              <a:rPr lang="hu-HU" dirty="0" err="1" smtClean="0"/>
              <a:t>spectrum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signals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interfere</a:t>
            </a:r>
            <a:endParaRPr lang="hu-HU" dirty="0" smtClean="0"/>
          </a:p>
          <a:p>
            <a:pPr lvl="1"/>
            <a:r>
              <a:rPr lang="hu-HU" dirty="0" err="1" smtClean="0"/>
              <a:t>Resulting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linear</a:t>
            </a:r>
            <a:r>
              <a:rPr lang="hu-HU" dirty="0" smtClean="0"/>
              <a:t> </a:t>
            </a:r>
            <a:r>
              <a:rPr lang="hu-HU" dirty="0" err="1" smtClean="0"/>
              <a:t>combination</a:t>
            </a:r>
            <a:r>
              <a:rPr lang="hu-HU" dirty="0" smtClean="0"/>
              <a:t> of </a:t>
            </a: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signals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Algorithm</a:t>
            </a:r>
            <a:endParaRPr lang="hu-HU" dirty="0" smtClean="0"/>
          </a:p>
          <a:p>
            <a:pPr lvl="1"/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assign</a:t>
            </a:r>
            <a:r>
              <a:rPr lang="hu-HU" dirty="0" smtClean="0"/>
              <a:t> a </a:t>
            </a:r>
            <a:r>
              <a:rPr lang="hu-HU" dirty="0" err="1" smtClean="0"/>
              <a:t>vector</a:t>
            </a:r>
            <a:r>
              <a:rPr lang="hu-HU" dirty="0" smtClean="0"/>
              <a:t> of </a:t>
            </a:r>
            <a:r>
              <a:rPr lang="hu-HU" dirty="0" err="1" smtClean="0"/>
              <a:t>length</a:t>
            </a:r>
            <a:r>
              <a:rPr lang="hu-HU" dirty="0" smtClean="0"/>
              <a:t> m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station</a:t>
            </a:r>
            <a:r>
              <a:rPr lang="hu-HU" dirty="0" smtClean="0"/>
              <a:t>: v</a:t>
            </a:r>
          </a:p>
          <a:p>
            <a:pPr lvl="2"/>
            <a:r>
              <a:rPr lang="hu-HU" dirty="0" err="1" smtClean="0"/>
              <a:t>Pairwise</a:t>
            </a:r>
            <a:r>
              <a:rPr lang="hu-HU" dirty="0" smtClean="0"/>
              <a:t> </a:t>
            </a:r>
            <a:r>
              <a:rPr lang="hu-HU" dirty="0" err="1" smtClean="0"/>
              <a:t>orthogonal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r>
              <a:rPr lang="hu-HU" dirty="0" smtClean="0"/>
              <a:t>!!!</a:t>
            </a:r>
          </a:p>
          <a:p>
            <a:pPr lvl="1"/>
            <a:r>
              <a:rPr lang="hu-HU" dirty="0" err="1" smtClean="0"/>
              <a:t>Each</a:t>
            </a:r>
            <a:r>
              <a:rPr lang="hu-HU" dirty="0" smtClean="0"/>
              <a:t> bit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chip </a:t>
            </a:r>
            <a:r>
              <a:rPr lang="hu-HU" dirty="0" err="1" smtClean="0"/>
              <a:t>vector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’s </a:t>
            </a:r>
            <a:r>
              <a:rPr lang="hu-HU" dirty="0" err="1" smtClean="0"/>
              <a:t>complement</a:t>
            </a:r>
            <a:r>
              <a:rPr lang="hu-HU" dirty="0" smtClean="0"/>
              <a:t>: v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-v</a:t>
            </a:r>
            <a:endParaRPr lang="hu-HU" dirty="0" smtClean="0"/>
          </a:p>
          <a:p>
            <a:pPr lvl="1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bit 1,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transmits</a:t>
            </a:r>
            <a:r>
              <a:rPr lang="hu-HU" dirty="0" smtClean="0"/>
              <a:t> v</a:t>
            </a:r>
          </a:p>
          <a:p>
            <a:pPr lvl="1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bit 0,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transmits</a:t>
            </a:r>
            <a:r>
              <a:rPr lang="hu-HU" dirty="0" smtClean="0"/>
              <a:t> </a:t>
            </a:r>
            <a:r>
              <a:rPr lang="hu-HU" dirty="0" err="1" smtClean="0"/>
              <a:t>-v</a:t>
            </a:r>
            <a:endParaRPr lang="hu-HU" dirty="0" smtClean="0"/>
          </a:p>
          <a:p>
            <a:pPr lvl="1"/>
            <a:endParaRPr lang="hu-HU" dirty="0"/>
          </a:p>
          <a:p>
            <a:r>
              <a:rPr lang="hu-HU" dirty="0" err="1" smtClean="0"/>
              <a:t>Result</a:t>
            </a:r>
            <a:r>
              <a:rPr lang="hu-HU" dirty="0" smtClean="0"/>
              <a:t> is a </a:t>
            </a:r>
            <a:r>
              <a:rPr lang="hu-HU" dirty="0" err="1" smtClean="0"/>
              <a:t>sequence</a:t>
            </a:r>
            <a:r>
              <a:rPr lang="hu-HU" dirty="0" smtClean="0"/>
              <a:t> of </a:t>
            </a:r>
            <a:r>
              <a:rPr lang="hu-HU" dirty="0" err="1" smtClean="0"/>
              <a:t>vectors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0253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Interference</a:t>
            </a:r>
            <a:endParaRPr lang="hu-HU" dirty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,</a:t>
            </a:r>
            <a:r>
              <a:rPr lang="hu-HU" dirty="0" err="1" smtClean="0"/>
              <a:t>-a</a:t>
            </a:r>
            <a:r>
              <a:rPr lang="hu-HU" dirty="0" smtClean="0"/>
              <a:t>,</a:t>
            </a:r>
            <a:r>
              <a:rPr lang="hu-HU" dirty="0" err="1" smtClean="0"/>
              <a:t>a</a:t>
            </a:r>
            <a:r>
              <a:rPr lang="hu-HU" dirty="0" smtClean="0"/>
              <a:t>,</a:t>
            </a:r>
            <a:r>
              <a:rPr lang="hu-HU" dirty="0" err="1" smtClean="0"/>
              <a:t>a</a:t>
            </a:r>
            <a:endParaRPr lang="hu-HU" dirty="0" smtClean="0"/>
          </a:p>
          <a:p>
            <a:pPr lvl="1"/>
            <a:r>
              <a:rPr lang="hu-HU" dirty="0" smtClean="0"/>
              <a:t>B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-b</a:t>
            </a:r>
            <a:r>
              <a:rPr lang="hu-HU" dirty="0" smtClean="0"/>
              <a:t>,</a:t>
            </a:r>
            <a:r>
              <a:rPr lang="hu-HU" dirty="0" err="1" smtClean="0"/>
              <a:t>-b</a:t>
            </a:r>
            <a:endParaRPr lang="hu-HU" dirty="0" smtClean="0"/>
          </a:p>
          <a:p>
            <a:pPr lvl="1"/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interference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receive</a:t>
            </a:r>
            <a:r>
              <a:rPr lang="hu-HU" dirty="0" smtClean="0"/>
              <a:t>: a+b,</a:t>
            </a:r>
            <a:r>
              <a:rPr lang="hu-HU" dirty="0" err="1" smtClean="0"/>
              <a:t>-a</a:t>
            </a:r>
            <a:r>
              <a:rPr lang="hu-HU" dirty="0" smtClean="0"/>
              <a:t>+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a-b</a:t>
            </a:r>
            <a:r>
              <a:rPr lang="hu-HU" dirty="0" smtClean="0"/>
              <a:t>,</a:t>
            </a:r>
            <a:r>
              <a:rPr lang="hu-HU" dirty="0" err="1" smtClean="0"/>
              <a:t>a-b</a:t>
            </a:r>
            <a:r>
              <a:rPr lang="hu-HU" dirty="0" smtClean="0"/>
              <a:t> ???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decode</a:t>
            </a:r>
            <a:r>
              <a:rPr lang="hu-HU" dirty="0" smtClean="0"/>
              <a:t>?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362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Interference</a:t>
            </a:r>
            <a:endParaRPr lang="hu-HU" dirty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,</a:t>
            </a:r>
            <a:r>
              <a:rPr lang="hu-HU" dirty="0" err="1" smtClean="0"/>
              <a:t>-a</a:t>
            </a:r>
            <a:r>
              <a:rPr lang="hu-HU" dirty="0" smtClean="0"/>
              <a:t>,</a:t>
            </a:r>
            <a:r>
              <a:rPr lang="hu-HU" dirty="0" err="1" smtClean="0"/>
              <a:t>a</a:t>
            </a:r>
            <a:r>
              <a:rPr lang="hu-HU" dirty="0" smtClean="0"/>
              <a:t>,</a:t>
            </a:r>
            <a:r>
              <a:rPr lang="hu-HU" dirty="0" err="1" smtClean="0"/>
              <a:t>a</a:t>
            </a:r>
            <a:endParaRPr lang="hu-HU" dirty="0" smtClean="0"/>
          </a:p>
          <a:p>
            <a:pPr lvl="1"/>
            <a:r>
              <a:rPr lang="hu-HU" dirty="0" smtClean="0"/>
              <a:t>B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-b</a:t>
            </a:r>
            <a:r>
              <a:rPr lang="hu-HU" dirty="0" smtClean="0"/>
              <a:t>,</a:t>
            </a:r>
            <a:r>
              <a:rPr lang="hu-HU" dirty="0" err="1" smtClean="0"/>
              <a:t>-b</a:t>
            </a:r>
            <a:endParaRPr lang="hu-HU" dirty="0" smtClean="0"/>
          </a:p>
          <a:p>
            <a:pPr lvl="1"/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interference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receive</a:t>
            </a:r>
            <a:r>
              <a:rPr lang="hu-HU" dirty="0" smtClean="0"/>
              <a:t>: a+b,</a:t>
            </a:r>
            <a:r>
              <a:rPr lang="hu-HU" dirty="0" err="1" smtClean="0"/>
              <a:t>-a</a:t>
            </a:r>
            <a:r>
              <a:rPr lang="hu-HU" dirty="0" smtClean="0"/>
              <a:t>+</a:t>
            </a:r>
            <a:r>
              <a:rPr lang="hu-HU" dirty="0" err="1" smtClean="0"/>
              <a:t>b</a:t>
            </a:r>
            <a:r>
              <a:rPr lang="hu-HU" dirty="0" smtClean="0"/>
              <a:t>,</a:t>
            </a:r>
            <a:r>
              <a:rPr lang="hu-HU" dirty="0" err="1" smtClean="0"/>
              <a:t>a-b</a:t>
            </a:r>
            <a:r>
              <a:rPr lang="hu-HU" dirty="0" smtClean="0"/>
              <a:t>,</a:t>
            </a:r>
            <a:r>
              <a:rPr lang="hu-HU" dirty="0" err="1" smtClean="0"/>
              <a:t>a-b</a:t>
            </a:r>
            <a:r>
              <a:rPr lang="hu-HU" dirty="0" smtClean="0"/>
              <a:t> ???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Decoding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of A</a:t>
            </a:r>
            <a:endParaRPr lang="hu-HU" dirty="0"/>
          </a:p>
          <a:p>
            <a:pPr lvl="1"/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dot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sender</a:t>
            </a:r>
            <a:r>
              <a:rPr lang="hu-HU" dirty="0" smtClean="0"/>
              <a:t>’s chip </a:t>
            </a:r>
            <a:r>
              <a:rPr lang="hu-HU" dirty="0" err="1" smtClean="0"/>
              <a:t>code</a:t>
            </a:r>
            <a:endParaRPr lang="hu-HU" dirty="0" smtClean="0"/>
          </a:p>
          <a:p>
            <a:pPr lvl="2"/>
            <a:r>
              <a:rPr lang="hu-HU" dirty="0" smtClean="0"/>
              <a:t>(a+b)a &gt; 0 =&gt; 1</a:t>
            </a:r>
          </a:p>
          <a:p>
            <a:pPr lvl="2"/>
            <a:r>
              <a:rPr lang="hu-HU" dirty="0" smtClean="0"/>
              <a:t>(</a:t>
            </a:r>
            <a:r>
              <a:rPr lang="hu-HU" dirty="0" err="1" smtClean="0"/>
              <a:t>-a</a:t>
            </a:r>
            <a:r>
              <a:rPr lang="hu-HU" dirty="0" smtClean="0"/>
              <a:t>+b)a &lt; 0 =&gt; </a:t>
            </a:r>
            <a:r>
              <a:rPr lang="hu-HU" dirty="0" err="1" smtClean="0"/>
              <a:t>0</a:t>
            </a:r>
            <a:endParaRPr lang="hu-HU" dirty="0" smtClean="0"/>
          </a:p>
          <a:p>
            <a:pPr lvl="2"/>
            <a:r>
              <a:rPr lang="hu-HU" dirty="0" smtClean="0"/>
              <a:t>(</a:t>
            </a:r>
            <a:r>
              <a:rPr lang="hu-HU" dirty="0" err="1" smtClean="0"/>
              <a:t>a-b</a:t>
            </a:r>
            <a:r>
              <a:rPr lang="hu-HU" dirty="0" smtClean="0"/>
              <a:t>)a &gt;0 =&gt; 1</a:t>
            </a:r>
          </a:p>
          <a:p>
            <a:pPr lvl="2"/>
            <a:r>
              <a:rPr lang="hu-HU" dirty="0" smtClean="0"/>
              <a:t>(</a:t>
            </a:r>
            <a:r>
              <a:rPr lang="hu-HU" dirty="0" err="1" smtClean="0"/>
              <a:t>a-b</a:t>
            </a:r>
            <a:r>
              <a:rPr lang="hu-HU" dirty="0" smtClean="0"/>
              <a:t>)a &gt; 0 =&gt; 1</a:t>
            </a:r>
          </a:p>
          <a:p>
            <a:pPr marL="365760" lvl="1" indent="0"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dot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is</a:t>
            </a:r>
          </a:p>
          <a:p>
            <a:pPr marL="365760" lvl="1" indent="0">
              <a:buNone/>
            </a:pPr>
            <a:r>
              <a:rPr lang="hu-HU" dirty="0"/>
              <a:t>	</a:t>
            </a:r>
            <a:r>
              <a:rPr lang="hu-HU" dirty="0" smtClean="0"/>
              <a:t>&lt;0: bit 0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</a:t>
            </a:r>
          </a:p>
          <a:p>
            <a:pPr marL="365760" lvl="1" indent="0">
              <a:buNone/>
            </a:pPr>
            <a:r>
              <a:rPr lang="hu-HU" dirty="0"/>
              <a:t>	</a:t>
            </a:r>
            <a:r>
              <a:rPr lang="hu-HU" dirty="0" smtClean="0"/>
              <a:t>&gt;0: bit 1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</a:t>
            </a:r>
          </a:p>
          <a:p>
            <a:pPr marL="365760" lvl="1" indent="0">
              <a:buNone/>
            </a:pPr>
            <a:r>
              <a:rPr lang="hu-HU" dirty="0"/>
              <a:t>	</a:t>
            </a:r>
            <a:r>
              <a:rPr lang="hu-HU" dirty="0" smtClean="0"/>
              <a:t>=0: </a:t>
            </a:r>
            <a:r>
              <a:rPr lang="hu-HU" dirty="0" err="1" smtClean="0"/>
              <a:t>nothing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</a:t>
            </a:r>
          </a:p>
          <a:p>
            <a:pPr marL="365760" lvl="1" indent="0">
              <a:buNone/>
            </a:pPr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510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Objective</a:t>
            </a:r>
            <a:r>
              <a:rPr lang="hu-HU" dirty="0" err="1"/>
              <a:t>s</a:t>
            </a:r>
            <a:endParaRPr lang="hu-HU" dirty="0" smtClean="0"/>
          </a:p>
          <a:p>
            <a:pPr lvl="1"/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3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ithout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r>
              <a:rPr lang="hu-HU" dirty="0" smtClean="0"/>
              <a:t> -&gt;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drop</a:t>
            </a:r>
            <a:r>
              <a:rPr lang="hu-HU" dirty="0" smtClean="0"/>
              <a:t> a </a:t>
            </a:r>
            <a:r>
              <a:rPr lang="hu-HU" dirty="0" err="1" smtClean="0"/>
              <a:t>frame</a:t>
            </a:r>
            <a:endParaRPr lang="hu-HU" dirty="0" smtClean="0"/>
          </a:p>
          <a:p>
            <a:pPr lvl="3"/>
            <a:r>
              <a:rPr lang="hu-HU" dirty="0" err="1" smtClean="0"/>
              <a:t>Backward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3"/>
            <a:r>
              <a:rPr lang="hu-HU" dirty="0" smtClean="0"/>
              <a:t>The </a:t>
            </a:r>
            <a:r>
              <a:rPr lang="hu-HU" dirty="0" err="1" smtClean="0"/>
              <a:t>erroneous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retransmitted</a:t>
            </a:r>
            <a:endParaRPr lang="hu-HU" dirty="0" smtClean="0"/>
          </a:p>
          <a:p>
            <a:pPr lvl="1"/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ithout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 smtClean="0"/>
          </a:p>
          <a:p>
            <a:pPr lvl="3"/>
            <a:r>
              <a:rPr lang="hu-HU" dirty="0" err="1"/>
              <a:t>e</a:t>
            </a:r>
            <a:r>
              <a:rPr lang="hu-HU" dirty="0" err="1" smtClean="0"/>
              <a:t>.g</a:t>
            </a:r>
            <a:r>
              <a:rPr lang="hu-HU" dirty="0" smtClean="0"/>
              <a:t>.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voice</a:t>
            </a:r>
            <a:r>
              <a:rPr lang="hu-HU" dirty="0" smtClean="0"/>
              <a:t> </a:t>
            </a:r>
            <a:r>
              <a:rPr lang="hu-HU" dirty="0" err="1" smtClean="0"/>
              <a:t>transmission</a:t>
            </a:r>
            <a:r>
              <a:rPr lang="hu-HU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Should </a:t>
            </a:r>
            <a:r>
              <a:rPr lang="en-US" sz="3600" dirty="0"/>
              <a:t>W</a:t>
            </a:r>
            <a:r>
              <a:rPr lang="en-US" sz="3600" dirty="0" smtClean="0"/>
              <a:t>e Error Check in the Data Link?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74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Recall the End-to-End </a:t>
            </a:r>
            <a:r>
              <a:rPr lang="en-US" dirty="0"/>
              <a:t>A</a:t>
            </a:r>
            <a:r>
              <a:rPr lang="en-US" dirty="0" smtClean="0"/>
              <a:t>rgument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Error free transmission cannot be guaranteed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applications want this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Error checking adds CPU and packet size overhead</a:t>
            </a:r>
          </a:p>
          <a:p>
            <a:pPr lvl="1"/>
            <a:r>
              <a:rPr lang="en-US" dirty="0" smtClean="0"/>
              <a:t>Error recovery requires buffering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Potentially better performance than app-level error checking</a:t>
            </a:r>
          </a:p>
          <a:p>
            <a:r>
              <a:rPr lang="en-US" dirty="0" smtClean="0"/>
              <a:t>Data link error checking in practice</a:t>
            </a:r>
          </a:p>
          <a:p>
            <a:pPr lvl="1"/>
            <a:r>
              <a:rPr lang="en-US" dirty="0" smtClean="0"/>
              <a:t>Most useful over </a:t>
            </a:r>
            <a:r>
              <a:rPr lang="en-US" dirty="0" err="1" smtClean="0"/>
              <a:t>lossy</a:t>
            </a:r>
            <a:r>
              <a:rPr lang="en-US" dirty="0" smtClean="0"/>
              <a:t> links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, cellular, satellite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412042" y="2825389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Network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412042" y="4193541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Link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412042" y="5561693"/>
            <a:ext cx="8352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Physical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5596618" y="2825389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Network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596618" y="4193541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Link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8" name="Lefelé nyíl 7"/>
          <p:cNvSpPr/>
          <p:nvPr/>
        </p:nvSpPr>
        <p:spPr>
          <a:xfrm>
            <a:off x="932624" y="3545469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364672" y="36174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latin typeface="SimSun" pitchFamily="2" charset="-122"/>
                <a:ea typeface="SimSun" pitchFamily="2" charset="-122"/>
              </a:rPr>
              <a:t>f</a:t>
            </a:r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rom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upper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3" name="Lefelé nyíl 12"/>
          <p:cNvSpPr/>
          <p:nvPr/>
        </p:nvSpPr>
        <p:spPr>
          <a:xfrm>
            <a:off x="932624" y="4985629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364672" y="50576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to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lower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5" name="Lefelé nyíl 14"/>
          <p:cNvSpPr/>
          <p:nvPr/>
        </p:nvSpPr>
        <p:spPr>
          <a:xfrm rot="10800000">
            <a:off x="6028666" y="3550115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60714" y="36221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to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upper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9" name="Lefelé nyíl 18"/>
          <p:cNvSpPr/>
          <p:nvPr/>
        </p:nvSpPr>
        <p:spPr>
          <a:xfrm rot="10800000">
            <a:off x="6028666" y="4922913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6460714" y="49949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from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 smtClean="0">
                <a:latin typeface="SimSun" pitchFamily="2" charset="-122"/>
                <a:ea typeface="SimSun" pitchFamily="2" charset="-122"/>
              </a:rPr>
              <a:t>lower</a:t>
            </a:r>
            <a:r>
              <a:rPr lang="hu-HU" b="1" dirty="0" smtClean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3868426" y="28825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 smtClean="0">
                <a:solidFill>
                  <a:srgbClr val="C00000"/>
                </a:solidFill>
              </a:rPr>
              <a:t>Packets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3832422" y="428674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 smtClean="0">
                <a:solidFill>
                  <a:srgbClr val="C00000"/>
                </a:solidFill>
              </a:rPr>
              <a:t>Frames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3868426" y="6137757"/>
            <a:ext cx="1512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 smtClean="0">
                <a:solidFill>
                  <a:srgbClr val="C00000"/>
                </a:solidFill>
              </a:rPr>
              <a:t>Bits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251520" y="1704538"/>
            <a:ext cx="851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u-HU" sz="2000" dirty="0" err="1" smtClean="0"/>
              <a:t>Error</a:t>
            </a:r>
            <a:r>
              <a:rPr lang="hu-HU" sz="2000" dirty="0" smtClean="0"/>
              <a:t> </a:t>
            </a:r>
            <a:r>
              <a:rPr lang="hu-HU" sz="2000" dirty="0" err="1" smtClean="0"/>
              <a:t>detection</a:t>
            </a:r>
            <a:r>
              <a:rPr lang="hu-HU" sz="2000" dirty="0" smtClean="0"/>
              <a:t> </a:t>
            </a:r>
            <a:r>
              <a:rPr lang="hu-HU" sz="2000" dirty="0" err="1" smtClean="0"/>
              <a:t>at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receiver</a:t>
            </a:r>
            <a:r>
              <a:rPr lang="hu-HU" sz="2000" dirty="0" smtClean="0"/>
              <a:t> </a:t>
            </a:r>
            <a:r>
              <a:rPr lang="hu-HU" sz="2000" dirty="0" err="1" smtClean="0"/>
              <a:t>side</a:t>
            </a:r>
            <a:endParaRPr lang="hu-H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sz="2000" dirty="0" smtClean="0"/>
              <a:t>The </a:t>
            </a:r>
            <a:r>
              <a:rPr lang="hu-HU" sz="2000" dirty="0" err="1" smtClean="0"/>
              <a:t>sender</a:t>
            </a:r>
            <a:r>
              <a:rPr lang="hu-HU" sz="2000" dirty="0" smtClean="0"/>
              <a:t> </a:t>
            </a:r>
            <a:r>
              <a:rPr lang="hu-HU" sz="2000" dirty="0" err="1" smtClean="0"/>
              <a:t>retransmits</a:t>
            </a:r>
            <a:r>
              <a:rPr lang="hu-HU" sz="2000" dirty="0" smtClean="0"/>
              <a:t> a </a:t>
            </a:r>
            <a:r>
              <a:rPr lang="hu-HU" sz="2000" dirty="0" err="1" smtClean="0"/>
              <a:t>frame</a:t>
            </a:r>
            <a:r>
              <a:rPr lang="hu-HU" sz="2000" dirty="0" smtClean="0"/>
              <a:t> </a:t>
            </a:r>
            <a:r>
              <a:rPr lang="hu-HU" sz="2000" dirty="0" err="1" smtClean="0"/>
              <a:t>until</a:t>
            </a:r>
            <a:r>
              <a:rPr lang="hu-HU" sz="2000" dirty="0" smtClean="0"/>
              <a:t> </a:t>
            </a:r>
            <a:r>
              <a:rPr lang="hu-HU" sz="2000" dirty="0" err="1" smtClean="0"/>
              <a:t>it</a:t>
            </a:r>
            <a:r>
              <a:rPr lang="hu-HU" sz="2000" dirty="0" smtClean="0"/>
              <a:t> </a:t>
            </a:r>
            <a:r>
              <a:rPr lang="hu-HU" sz="2000" dirty="0" err="1" smtClean="0"/>
              <a:t>received</a:t>
            </a:r>
            <a:r>
              <a:rPr lang="hu-HU" sz="2000" dirty="0" smtClean="0"/>
              <a:t> </a:t>
            </a:r>
            <a:r>
              <a:rPr lang="hu-HU" sz="2000" dirty="0" err="1" smtClean="0"/>
              <a:t>by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other</a:t>
            </a:r>
            <a:r>
              <a:rPr lang="hu-HU" sz="2000" dirty="0" smtClean="0"/>
              <a:t> </a:t>
            </a:r>
            <a:r>
              <a:rPr lang="hu-HU" sz="2000" dirty="0" err="1" smtClean="0"/>
              <a:t>side</a:t>
            </a:r>
            <a:r>
              <a:rPr lang="hu-HU" sz="2000" dirty="0" smtClean="0"/>
              <a:t> </a:t>
            </a:r>
            <a:r>
              <a:rPr lang="hu-HU" sz="2000" dirty="0" err="1" smtClean="0"/>
              <a:t>correctly</a:t>
            </a:r>
            <a:r>
              <a:rPr lang="hu-H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of Frame Transmission</a:t>
            </a:r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7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87913</TotalTime>
  <Words>1771</Words>
  <Application>Microsoft Office PowerPoint</Application>
  <PresentationFormat>Diavetítés a képernyőre (4:3 oldalarány)</PresentationFormat>
  <Paragraphs>361</Paragraphs>
  <Slides>45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6" baseType="lpstr">
      <vt:lpstr>Median</vt:lpstr>
      <vt:lpstr>Computer Networks</vt:lpstr>
      <vt:lpstr>Data Link Layer</vt:lpstr>
      <vt:lpstr>Outline</vt:lpstr>
      <vt:lpstr>Error control</vt:lpstr>
      <vt:lpstr>Error control</vt:lpstr>
      <vt:lpstr>Should We Error Check in the Data Link?</vt:lpstr>
      <vt:lpstr>Backward Error Correction</vt:lpstr>
      <vt:lpstr>Backward error correction</vt:lpstr>
      <vt:lpstr>Model of Frame Transmission</vt:lpstr>
      <vt:lpstr>Elementary Data Link Protocols</vt:lpstr>
      <vt:lpstr>Simple Stop-and-Wait Protocol</vt:lpstr>
      <vt:lpstr>Simplex Stop-and-Wait Protocol</vt:lpstr>
      <vt:lpstr>Stop-and-Wait Link Utilization</vt:lpstr>
      <vt:lpstr>Stop-and-Wait  Diagram</vt:lpstr>
      <vt:lpstr>What’s the problem?</vt:lpstr>
      <vt:lpstr>Alternating Bit Protocol (ABP)</vt:lpstr>
      <vt:lpstr>Alternating Bit Protocol (ABP)</vt:lpstr>
      <vt:lpstr>Alternating Bit Protocol (ABP)</vt:lpstr>
      <vt:lpstr>Alternating Bit Protocol</vt:lpstr>
      <vt:lpstr>ABP – Channel utilization</vt:lpstr>
      <vt:lpstr>How to improve the efficency?</vt:lpstr>
      <vt:lpstr>Sliding Window Protocols</vt:lpstr>
      <vt:lpstr>Sliding Window Protocols</vt:lpstr>
      <vt:lpstr>Sliding-Window Diagram</vt:lpstr>
      <vt:lpstr>Example Sliding-Window</vt:lpstr>
      <vt:lpstr>Sliding Window Protocols</vt:lpstr>
      <vt:lpstr>Go-Back-N</vt:lpstr>
      <vt:lpstr>Go-Back-N</vt:lpstr>
      <vt:lpstr>Selective Repeat</vt:lpstr>
      <vt:lpstr>Selective Repeat</vt:lpstr>
      <vt:lpstr>Communication channels and piggybacking</vt:lpstr>
      <vt:lpstr>Ethernet frame</vt:lpstr>
      <vt:lpstr>Outline</vt:lpstr>
      <vt:lpstr>What is Media Access?</vt:lpstr>
      <vt:lpstr>Strategies for Media Access</vt:lpstr>
      <vt:lpstr>Channel Partitioning</vt:lpstr>
      <vt:lpstr>What’s the problem?</vt:lpstr>
      <vt:lpstr>Bursty traffic</vt:lpstr>
      <vt:lpstr>Bursty traffic  with Static Channel Allocation</vt:lpstr>
      <vt:lpstr>What’s about delays? </vt:lpstr>
      <vt:lpstr>CDMA – Code Division Multiple Access</vt:lpstr>
      <vt:lpstr>CDMA Analogy</vt:lpstr>
      <vt:lpstr>CDMA – Code Division Multiple Access</vt:lpstr>
      <vt:lpstr>CDMA – Code Division Multiple Access</vt:lpstr>
      <vt:lpstr>CDMA – Code Division Multiple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982</cp:revision>
  <cp:lastPrinted>2012-08-22T04:00:45Z</cp:lastPrinted>
  <dcterms:created xsi:type="dcterms:W3CDTF">2012-01-03T02:22:46Z</dcterms:created>
  <dcterms:modified xsi:type="dcterms:W3CDTF">2017-10-17T06:59:19Z</dcterms:modified>
</cp:coreProperties>
</file>