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45"/>
  </p:notesMasterIdLst>
  <p:handoutMasterIdLst>
    <p:handoutMasterId r:id="rId46"/>
  </p:handoutMasterIdLst>
  <p:sldIdLst>
    <p:sldId id="388" r:id="rId2"/>
    <p:sldId id="390" r:id="rId3"/>
    <p:sldId id="392" r:id="rId4"/>
    <p:sldId id="518" r:id="rId5"/>
    <p:sldId id="519" r:id="rId6"/>
    <p:sldId id="520" r:id="rId7"/>
    <p:sldId id="521" r:id="rId8"/>
    <p:sldId id="410" r:id="rId9"/>
    <p:sldId id="411" r:id="rId10"/>
    <p:sldId id="412" r:id="rId11"/>
    <p:sldId id="594" r:id="rId12"/>
    <p:sldId id="413" r:id="rId13"/>
    <p:sldId id="595" r:id="rId14"/>
    <p:sldId id="596" r:id="rId15"/>
    <p:sldId id="597" r:id="rId16"/>
    <p:sldId id="598" r:id="rId17"/>
    <p:sldId id="599" r:id="rId18"/>
    <p:sldId id="600" r:id="rId19"/>
    <p:sldId id="601" r:id="rId20"/>
    <p:sldId id="602" r:id="rId21"/>
    <p:sldId id="414" r:id="rId22"/>
    <p:sldId id="603" r:id="rId23"/>
    <p:sldId id="604" r:id="rId24"/>
    <p:sldId id="415" r:id="rId25"/>
    <p:sldId id="421" r:id="rId26"/>
    <p:sldId id="416" r:id="rId27"/>
    <p:sldId id="534" r:id="rId28"/>
    <p:sldId id="529" r:id="rId29"/>
    <p:sldId id="530" r:id="rId30"/>
    <p:sldId id="531" r:id="rId31"/>
    <p:sldId id="532" r:id="rId32"/>
    <p:sldId id="533" r:id="rId33"/>
    <p:sldId id="535" r:id="rId34"/>
    <p:sldId id="536" r:id="rId35"/>
    <p:sldId id="417" r:id="rId36"/>
    <p:sldId id="419" r:id="rId37"/>
    <p:sldId id="445" r:id="rId38"/>
    <p:sldId id="443" r:id="rId39"/>
    <p:sldId id="537" r:id="rId40"/>
    <p:sldId id="444" r:id="rId41"/>
    <p:sldId id="440" r:id="rId42"/>
    <p:sldId id="425" r:id="rId43"/>
    <p:sldId id="424" r:id="rId4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390"/>
            <p14:sldId id="392"/>
            <p14:sldId id="518"/>
            <p14:sldId id="519"/>
            <p14:sldId id="520"/>
            <p14:sldId id="521"/>
            <p14:sldId id="410"/>
            <p14:sldId id="411"/>
            <p14:sldId id="412"/>
            <p14:sldId id="594"/>
            <p14:sldId id="413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414"/>
            <p14:sldId id="603"/>
            <p14:sldId id="604"/>
            <p14:sldId id="415"/>
            <p14:sldId id="421"/>
            <p14:sldId id="416"/>
            <p14:sldId id="534"/>
            <p14:sldId id="529"/>
            <p14:sldId id="530"/>
            <p14:sldId id="531"/>
            <p14:sldId id="532"/>
            <p14:sldId id="533"/>
            <p14:sldId id="535"/>
            <p14:sldId id="536"/>
            <p14:sldId id="417"/>
            <p14:sldId id="419"/>
            <p14:sldId id="445"/>
            <p14:sldId id="443"/>
            <p14:sldId id="537"/>
            <p14:sldId id="444"/>
            <p14:sldId id="440"/>
            <p14:sldId id="425"/>
            <p14:sldId id="42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0232" autoAdjust="0"/>
  </p:normalViewPr>
  <p:slideViewPr>
    <p:cSldViewPr snapToGrid="0">
      <p:cViewPr varScale="1">
        <p:scale>
          <a:sx n="67" d="100"/>
          <a:sy n="67" d="100"/>
        </p:scale>
        <p:origin x="-9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F8F0B-D10E-4FC6-A7D8-3847985CCB35}" type="slidenum">
              <a:rPr lang="en-US"/>
              <a:pPr/>
              <a:t>31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ALOHA: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Send data if you have data</a:t>
            </a:r>
            <a:r>
              <a:rPr lang="en-US" baseline="0" dirty="0" smtClean="0"/>
              <a:t> (doesn’t bother sensing the medium)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Later </a:t>
            </a:r>
            <a:r>
              <a:rPr lang="en-US" baseline="0" dirty="0" smtClean="0">
                <a:sym typeface="Wingdings"/>
              </a:rPr>
              <a:t> back off period e.g., exponential </a:t>
            </a:r>
            <a:r>
              <a:rPr lang="en-US" baseline="0" dirty="0" err="1" smtClean="0">
                <a:sym typeface="Wingdings"/>
              </a:rPr>
              <a:t>backofff</a:t>
            </a:r>
            <a:r>
              <a:rPr lang="en-US" baseline="0" dirty="0" smtClean="0">
                <a:sym typeface="Wingdings"/>
              </a:rPr>
              <a:t> etc.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3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97D1F-BFCE-4E61-94D9-252D8173D26B}" type="slidenum">
              <a:rPr lang="en-US"/>
              <a:pPr/>
              <a:t>13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1"/>
            <a:ext cx="5505450" cy="418499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CB8C2-F4FA-48DE-BD91-4E93A6F5D5CE}" type="slidenum">
              <a:rPr lang="en-US"/>
              <a:pPr/>
              <a:t>14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5325"/>
            <a:ext cx="4649788" cy="34861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1"/>
            <a:ext cx="5505450" cy="418499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981D2-0803-4811-B8C6-10EAEFB962DF}" type="slidenum">
              <a:rPr lang="en-US"/>
              <a:pPr/>
              <a:t>15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218A4-3D9E-414D-B64C-EEE27FDA5070}" type="slidenum">
              <a:rPr lang="en-US"/>
              <a:pPr/>
              <a:t>18</a:t>
            </a:fld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EB7CB-F6F8-4E70-9613-31986A63477F}" type="slidenum">
              <a:rPr lang="en-US"/>
              <a:pPr/>
              <a:t>20</a:t>
            </a:fld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4EFD6-5895-483A-987E-C349D583511D}" type="slidenum">
              <a:rPr lang="en-US"/>
              <a:pPr/>
              <a:t>22</a:t>
            </a:fld>
            <a:endParaRPr 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baseline="0" dirty="0" smtClean="0"/>
              <a:t> bytes </a:t>
            </a:r>
            <a:r>
              <a:rPr lang="en-US" baseline="0" dirty="0" smtClean="0">
                <a:sym typeface="Wingdings"/>
              </a:rPr>
              <a:t> allows hosts on the network to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Cím, szöveg és 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E2C54B6-8649-473D-A0E1-30E46E18CD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6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Computer Networks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</a:rPr>
              <a:t>Lecture </a:t>
            </a:r>
            <a:r>
              <a:rPr lang="hu-HU" sz="3600" b="1" dirty="0">
                <a:solidFill>
                  <a:schemeClr val="tx1"/>
                </a:solidFill>
              </a:rPr>
              <a:t>5</a:t>
            </a:r>
            <a:r>
              <a:rPr lang="en-US" sz="3600" b="1" dirty="0" smtClean="0">
                <a:solidFill>
                  <a:schemeClr val="tx1"/>
                </a:solidFill>
              </a:rPr>
              <a:t>: </a:t>
            </a:r>
            <a:r>
              <a:rPr lang="en-US" sz="3600" b="1" dirty="0" smtClean="0">
                <a:solidFill>
                  <a:schemeClr val="tx1"/>
                </a:solidFill>
              </a:rPr>
              <a:t>Data Link</a:t>
            </a:r>
            <a:r>
              <a:rPr lang="hu-HU" sz="3600" b="1" dirty="0" smtClean="0">
                <a:solidFill>
                  <a:schemeClr val="tx1"/>
                </a:solidFill>
              </a:rPr>
              <a:t> - part III</a:t>
            </a:r>
            <a:endParaRPr lang="en-US" sz="3600" b="1" dirty="0" smtClean="0">
              <a:solidFill>
                <a:schemeClr val="tx1"/>
              </a:solidFill>
            </a:endParaRPr>
          </a:p>
          <a:p>
            <a:endParaRPr 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14600" y="6202437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2438400" y="6021009"/>
            <a:ext cx="6705600" cy="685800"/>
          </a:xfrm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slides from D. </a:t>
            </a:r>
            <a:r>
              <a:rPr lang="en-US" dirty="0" err="1"/>
              <a:t>Choffnes</a:t>
            </a:r>
            <a:r>
              <a:rPr lang="en-US" dirty="0"/>
              <a:t> Northeastern U. </a:t>
            </a:r>
            <a:r>
              <a:rPr lang="hu-HU" dirty="0"/>
              <a:t>and P.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</a:t>
            </a:r>
          </a:p>
          <a:p>
            <a:r>
              <a:rPr lang="en-US" dirty="0"/>
              <a:t>Revised </a:t>
            </a:r>
            <a:r>
              <a:rPr lang="hu-HU" dirty="0" err="1"/>
              <a:t>Autumn</a:t>
            </a:r>
            <a:r>
              <a:rPr lang="en-US" dirty="0"/>
              <a:t> 2015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Contention Protocol Evolution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ALOHA</a:t>
            </a:r>
          </a:p>
          <a:p>
            <a:pPr lvl="1"/>
            <a:r>
              <a:rPr lang="en-US" dirty="0" smtClean="0"/>
              <a:t>Developed in the 70’s for packet radio networks</a:t>
            </a:r>
          </a:p>
          <a:p>
            <a:pPr lvl="1"/>
            <a:r>
              <a:rPr lang="hu-HU" dirty="0" err="1" smtClean="0"/>
              <a:t>Stations</a:t>
            </a:r>
            <a:r>
              <a:rPr lang="hu-HU" dirty="0" smtClean="0"/>
              <a:t> </a:t>
            </a:r>
            <a:r>
              <a:rPr lang="hu-HU" dirty="0" err="1" smtClean="0"/>
              <a:t>transmit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immedately</a:t>
            </a:r>
            <a:endParaRPr lang="hu-HU" dirty="0" smtClean="0"/>
          </a:p>
          <a:p>
            <a:pPr lvl="2"/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 is a </a:t>
            </a:r>
            <a:r>
              <a:rPr lang="hu-HU" dirty="0" err="1" smtClean="0"/>
              <a:t>collision</a:t>
            </a:r>
            <a:r>
              <a:rPr lang="hu-HU" dirty="0" smtClean="0"/>
              <a:t>,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retransmits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packet</a:t>
            </a:r>
            <a:r>
              <a:rPr lang="hu-HU" dirty="0" smtClean="0"/>
              <a:t> </a:t>
            </a:r>
            <a:r>
              <a:rPr lang="hu-HU" dirty="0" err="1" smtClean="0"/>
              <a:t>later</a:t>
            </a:r>
            <a:r>
              <a:rPr lang="hu-HU" dirty="0" smtClean="0"/>
              <a:t>.</a:t>
            </a:r>
            <a:endParaRPr lang="en-US" dirty="0" smtClean="0"/>
          </a:p>
          <a:p>
            <a:r>
              <a:rPr lang="en-US" dirty="0" smtClean="0"/>
              <a:t>Slotted ALOHA</a:t>
            </a:r>
          </a:p>
          <a:p>
            <a:pPr lvl="1"/>
            <a:r>
              <a:rPr lang="en-US" dirty="0" smtClean="0"/>
              <a:t>Start transmissions only at fixed time slots</a:t>
            </a:r>
          </a:p>
          <a:p>
            <a:pPr lvl="1"/>
            <a:r>
              <a:rPr lang="en-US" dirty="0" smtClean="0"/>
              <a:t>Significantly fewer collisions than ALOHA</a:t>
            </a:r>
          </a:p>
          <a:p>
            <a:r>
              <a:rPr lang="en-US" dirty="0" smtClean="0"/>
              <a:t>Carrier Sense Multiple Access (CSMA)</a:t>
            </a:r>
          </a:p>
          <a:p>
            <a:pPr lvl="1"/>
            <a:r>
              <a:rPr lang="en-US" dirty="0" smtClean="0"/>
              <a:t>Start transmission only if the channel is idle</a:t>
            </a:r>
          </a:p>
          <a:p>
            <a:r>
              <a:rPr lang="en-US" dirty="0" smtClean="0"/>
              <a:t>CSMA / Collision Detection (CSMA/CD)</a:t>
            </a:r>
          </a:p>
          <a:p>
            <a:pPr lvl="1"/>
            <a:r>
              <a:rPr lang="en-US" dirty="0" smtClean="0"/>
              <a:t>Stop ongoing transmission if collision is detected</a:t>
            </a:r>
          </a:p>
        </p:txBody>
      </p:sp>
    </p:spTree>
    <p:extLst>
      <p:ext uri="{BB962C8B-B14F-4D97-AF65-F5344CB8AC3E}">
        <p14:creationId xmlns:p14="http://schemas.microsoft.com/office/powerpoint/2010/main" val="23745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ALOHA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013" y="1600201"/>
            <a:ext cx="5984155" cy="2548880"/>
          </a:xfrm>
        </p:spPr>
        <p:txBody>
          <a:bodyPr>
            <a:noAutofit/>
          </a:bodyPr>
          <a:lstStyle/>
          <a:p>
            <a:r>
              <a:rPr lang="en-US" sz="1800" dirty="0"/>
              <a:t>The goal was to use low-cost commercial radio equipment to </a:t>
            </a:r>
            <a:r>
              <a:rPr lang="en-US" sz="2000" dirty="0"/>
              <a:t>connect</a:t>
            </a:r>
            <a:r>
              <a:rPr lang="en-US" sz="1800" dirty="0"/>
              <a:t> users on Oahu and the other Hawaiian islands with a central time-sharing computer on the main Oahu campus.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Algorithm was developed by Uni. </a:t>
            </a:r>
            <a:r>
              <a:rPr lang="en-US" sz="1800" dirty="0"/>
              <a:t>o</a:t>
            </a:r>
            <a:r>
              <a:rPr lang="en-US" sz="1800" dirty="0" smtClean="0"/>
              <a:t>f Hawaii</a:t>
            </a:r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If </a:t>
            </a:r>
            <a:r>
              <a:rPr lang="en-US" sz="1600" b="1" dirty="0">
                <a:solidFill>
                  <a:srgbClr val="FF0000"/>
                </a:solidFill>
              </a:rPr>
              <a:t>you have data to send, send the </a:t>
            </a:r>
            <a:r>
              <a:rPr lang="en-US" sz="1600" b="1" dirty="0" smtClean="0">
                <a:solidFill>
                  <a:srgbClr val="FF0000"/>
                </a:solidFill>
              </a:rPr>
              <a:t>data</a:t>
            </a:r>
          </a:p>
          <a:p>
            <a:pPr lvl="1"/>
            <a:r>
              <a:rPr lang="en-US" sz="1600" dirty="0" smtClean="0"/>
              <a:t>Low-cost and very simple</a:t>
            </a:r>
          </a:p>
          <a:p>
            <a:pPr lvl="1"/>
            <a:endParaRPr lang="en-US" sz="1600" dirty="0" smtClean="0"/>
          </a:p>
          <a:p>
            <a:endParaRPr lang="en-US" sz="1800" dirty="0" smtClean="0"/>
          </a:p>
        </p:txBody>
      </p:sp>
      <p:pic>
        <p:nvPicPr>
          <p:cNvPr id="8194" name="Picture 2" descr="http://www.cheapflightstohawaii.net/wp-content/uploads/2012/01/Hawaii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83110"/>
            <a:ext cx="2808312" cy="179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88" y="3789040"/>
            <a:ext cx="4633538" cy="252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4-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365104"/>
            <a:ext cx="3499669" cy="213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72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ALOHA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603310"/>
          </a:xfrm>
        </p:spPr>
        <p:txBody>
          <a:bodyPr/>
          <a:lstStyle/>
          <a:p>
            <a:r>
              <a:rPr lang="en-US" dirty="0" smtClean="0"/>
              <a:t>Topology: radio broadcast with multiple stations</a:t>
            </a:r>
          </a:p>
          <a:p>
            <a:r>
              <a:rPr lang="en-US" dirty="0" smtClean="0"/>
              <a:t>Protocol:</a:t>
            </a:r>
          </a:p>
          <a:p>
            <a:pPr lvl="1"/>
            <a:r>
              <a:rPr lang="en-US" dirty="0" smtClean="0"/>
              <a:t>Stations transmit data immediately</a:t>
            </a:r>
          </a:p>
          <a:p>
            <a:pPr lvl="1"/>
            <a:r>
              <a:rPr lang="en-US" dirty="0" smtClean="0"/>
              <a:t>Receivers ACK all packets</a:t>
            </a:r>
          </a:p>
          <a:p>
            <a:pPr lvl="1"/>
            <a:r>
              <a:rPr lang="en-US" dirty="0" smtClean="0"/>
              <a:t>No ACK = collision, wait a random time then retransmit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-237163" y="2475399"/>
            <a:ext cx="5578597" cy="5578597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44036" y="2475399"/>
            <a:ext cx="5578597" cy="5578597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25236" y="2475399"/>
            <a:ext cx="5578597" cy="5578597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366829" y="5261211"/>
            <a:ext cx="370614" cy="1562670"/>
            <a:chOff x="2107517" y="5261211"/>
            <a:chExt cx="370614" cy="156267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64057" y="5261211"/>
            <a:ext cx="338554" cy="1562670"/>
            <a:chOff x="4186633" y="5261211"/>
            <a:chExt cx="338554" cy="15626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29227" y="5261211"/>
            <a:ext cx="370615" cy="1562670"/>
            <a:chOff x="6069916" y="5261211"/>
            <a:chExt cx="370615" cy="15626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sp>
        <p:nvSpPr>
          <p:cNvPr id="23" name="Up Arrow 22"/>
          <p:cNvSpPr/>
          <p:nvPr/>
        </p:nvSpPr>
        <p:spPr>
          <a:xfrm rot="5400000">
            <a:off x="3009478" y="5061490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Up Arrow 23"/>
          <p:cNvSpPr/>
          <p:nvPr/>
        </p:nvSpPr>
        <p:spPr>
          <a:xfrm rot="16200000">
            <a:off x="2937810" y="5061490"/>
            <a:ext cx="1198585" cy="1510573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5400000">
            <a:off x="3009478" y="5049486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Up Arrow 25"/>
          <p:cNvSpPr/>
          <p:nvPr/>
        </p:nvSpPr>
        <p:spPr>
          <a:xfrm rot="16200000">
            <a:off x="4864171" y="5085954"/>
            <a:ext cx="1198585" cy="1510573"/>
          </a:xfrm>
          <a:prstGeom prst="upArrow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Multiply 26"/>
          <p:cNvSpPr/>
          <p:nvPr/>
        </p:nvSpPr>
        <p:spPr>
          <a:xfrm>
            <a:off x="3968868" y="4712309"/>
            <a:ext cx="1128932" cy="112893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05197" y="4118693"/>
            <a:ext cx="8451716" cy="2603484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29251"/>
              <a:ext cx="8118848" cy="1427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Simple, but radical concept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Previous attempts all divided the channel</a:t>
              </a:r>
            </a:p>
            <a:p>
              <a:pPr lvl="1">
                <a:buClr>
                  <a:schemeClr val="bg1"/>
                </a:buClr>
              </a:pPr>
              <a:r>
                <a:rPr lang="en-US" sz="2800" dirty="0" smtClean="0">
                  <a:solidFill>
                    <a:schemeClr val="bg1"/>
                  </a:solidFill>
                </a:rPr>
                <a:t>TDMA, FDMA, etc.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Optimized for the common case: few senders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7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Performance </a:t>
            </a:r>
            <a:r>
              <a:rPr lang="hu-HU" dirty="0" err="1" smtClean="0"/>
              <a:t>analysis</a:t>
            </a:r>
            <a:r>
              <a:rPr lang="hu-HU" dirty="0" smtClean="0"/>
              <a:t> -</a:t>
            </a:r>
            <a:r>
              <a:rPr lang="en-US" dirty="0" smtClean="0"/>
              <a:t>Poisson </a:t>
            </a:r>
            <a:r>
              <a:rPr lang="en-US" dirty="0"/>
              <a:t>Process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800"/>
              <a:t>The Poisson Process is a celebrated model used in Queuing Theory for “</a:t>
            </a:r>
            <a:r>
              <a:rPr lang="en-US" sz="2800">
                <a:solidFill>
                  <a:srgbClr val="0000FF"/>
                </a:solidFill>
              </a:rPr>
              <a:t>random arrivals</a:t>
            </a:r>
            <a:r>
              <a:rPr lang="en-US" sz="2800"/>
              <a:t>”. Assumptions leading to this model include:</a:t>
            </a:r>
          </a:p>
          <a:p>
            <a:pPr lvl="1"/>
            <a:r>
              <a:rPr lang="en-US" sz="2400"/>
              <a:t>The probability of an arrival during a short time interval </a:t>
            </a:r>
            <a:r>
              <a:rPr lang="el-GR" sz="2400">
                <a:cs typeface="Times New Roman" pitchFamily="18" charset="0"/>
              </a:rPr>
              <a:t>Δ</a:t>
            </a:r>
            <a:r>
              <a:rPr lang="en-US" sz="2400" i="1">
                <a:cs typeface="Times New Roman" pitchFamily="18" charset="0"/>
              </a:rPr>
              <a:t>t </a:t>
            </a:r>
            <a:r>
              <a:rPr lang="en-US" sz="2400">
                <a:cs typeface="Times New Roman" pitchFamily="18" charset="0"/>
              </a:rPr>
              <a:t>is proportional to the length of the interval, and does not depend on the origin of the time interval (memory-less property)</a:t>
            </a:r>
          </a:p>
          <a:p>
            <a:pPr lvl="1"/>
            <a:r>
              <a:rPr lang="en-US" sz="2400">
                <a:cs typeface="Times New Roman" pitchFamily="18" charset="0"/>
              </a:rPr>
              <a:t>The probability of having multiple arrivals during a short time interval </a:t>
            </a:r>
            <a:r>
              <a:rPr lang="el-GR" sz="2400">
                <a:cs typeface="Times New Roman" pitchFamily="18" charset="0"/>
              </a:rPr>
              <a:t>Δ</a:t>
            </a:r>
            <a:r>
              <a:rPr lang="en-US" sz="2400" i="1">
                <a:cs typeface="Times New Roman" pitchFamily="18" charset="0"/>
              </a:rPr>
              <a:t>t </a:t>
            </a:r>
            <a:r>
              <a:rPr lang="en-US" sz="2400">
                <a:cs typeface="Times New Roman" pitchFamily="18" charset="0"/>
              </a:rPr>
              <a:t>approaches zero.</a:t>
            </a:r>
            <a:endParaRPr lang="el-GR" sz="2400" i="1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7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Performance </a:t>
            </a:r>
            <a:r>
              <a:rPr lang="hu-HU" dirty="0" err="1"/>
              <a:t>analysis</a:t>
            </a:r>
            <a:r>
              <a:rPr lang="hu-HU" dirty="0"/>
              <a:t> - </a:t>
            </a:r>
            <a:r>
              <a:rPr lang="en-US" dirty="0" smtClean="0"/>
              <a:t>Poisson </a:t>
            </a:r>
            <a:r>
              <a:rPr lang="en-US" dirty="0"/>
              <a:t>Distribution</a:t>
            </a:r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86000" y="3124200"/>
          <a:ext cx="3859213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1054080" imgH="419040" progId="Equation.DSMT4">
                  <p:embed/>
                </p:oleObj>
              </mc:Choice>
              <mc:Fallback>
                <p:oleObj name="Equation" r:id="rId4" imgW="1054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3859213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754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The probability of having </a:t>
            </a:r>
            <a:r>
              <a:rPr lang="en-US" sz="2800" i="1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en-US" sz="2800" i="1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arrivals during a time interval of  length </a:t>
            </a:r>
            <a:r>
              <a:rPr lang="en-US" sz="2800" i="1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sz="2800" i="1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is given by: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9600" y="510540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where </a:t>
            </a:r>
            <a:r>
              <a:rPr lang="el-GR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arrival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rate. Note that this is a single-parameter model; all we have to know is </a:t>
            </a:r>
            <a:r>
              <a:rPr lang="el-GR" sz="2800" dirty="0">
                <a:solidFill>
                  <a:srgbClr val="0000FF"/>
                </a:solidFill>
                <a:latin typeface="Times New Roman" pitchFamily="18" charset="0"/>
              </a:rPr>
              <a:t>λ</a:t>
            </a:r>
            <a:r>
              <a:rPr lang="en-US" sz="2800" dirty="0">
                <a:latin typeface="Times New Roman" pitchFamily="18" charset="0"/>
              </a:rPr>
              <a:t>.</a:t>
            </a:r>
            <a:endParaRPr lang="el-GR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C3BA281-3587-499D-9112-7936DEB04258}" type="slidenum">
              <a:rPr lang="en-US"/>
              <a:pPr/>
              <a:t>15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FYI: Poisson Distribution</a:t>
            </a:r>
          </a:p>
        </p:txBody>
      </p:sp>
      <p:pic>
        <p:nvPicPr>
          <p:cNvPr id="187397" name="Picture 5" descr="poipdf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4575" y="2743644"/>
            <a:ext cx="5343525" cy="39349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396875" y="1595438"/>
            <a:ext cx="8428038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The following is the plot of the Poisson probability density function for four values of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dirty="0">
                <a:latin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70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Pure ALOHA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Notation: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en-US" sz="2400" dirty="0"/>
              <a:t>= frame time (processing, transmission, propagation)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S</a:t>
            </a:r>
            <a:r>
              <a:rPr lang="en-US" sz="2400" dirty="0"/>
              <a:t>: Average number of successful transmissions per </a:t>
            </a: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en-US" sz="2400" dirty="0"/>
              <a:t>; that is, the </a:t>
            </a:r>
            <a:r>
              <a:rPr lang="en-US" sz="2400" i="1" dirty="0" smtClean="0"/>
              <a:t>throughput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G</a:t>
            </a:r>
            <a:r>
              <a:rPr lang="en-US" sz="2400" dirty="0"/>
              <a:t>: Average number of total frames transmitted per </a:t>
            </a: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endParaRPr lang="en-US" sz="2400" i="1" dirty="0"/>
          </a:p>
          <a:p>
            <a:pPr lvl="1">
              <a:lnSpc>
                <a:spcPct val="90000"/>
              </a:lnSpc>
            </a:pPr>
            <a:r>
              <a:rPr lang="en-US" sz="2400" i="1" dirty="0"/>
              <a:t>D</a:t>
            </a:r>
            <a:r>
              <a:rPr lang="en-US" sz="2400" dirty="0"/>
              <a:t>: Average delay between the time a packet is ready for transmission and the completion of successful transmission.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will make the following assumptions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 frames are of constant length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channel is noise-free; the errors are only due to collisions.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Frames do not queue at individual stations		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channel acts as a Poisson process.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40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Pure ALOHA…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Since 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/>
              <a:t> represents the number of “good” transmissions per </a:t>
            </a:r>
            <a:r>
              <a:rPr lang="en-US" sz="2800" i="1" dirty="0"/>
              <a:t>frame time</a:t>
            </a:r>
            <a:r>
              <a:rPr lang="en-US" sz="2800" dirty="0"/>
              <a:t>, and </a:t>
            </a:r>
            <a:r>
              <a:rPr lang="en-US" sz="2800" i="1" dirty="0">
                <a:solidFill>
                  <a:srgbClr val="0000FF"/>
                </a:solidFill>
              </a:rPr>
              <a:t>G</a:t>
            </a:r>
            <a:r>
              <a:rPr lang="en-US" sz="2800" dirty="0"/>
              <a:t> represents the total number of attempted transmissions per </a:t>
            </a:r>
            <a:r>
              <a:rPr lang="en-US" sz="2800" i="1" dirty="0"/>
              <a:t>frame time</a:t>
            </a:r>
            <a:r>
              <a:rPr lang="en-US" sz="2800" dirty="0"/>
              <a:t>, then we have:</a:t>
            </a:r>
          </a:p>
          <a:p>
            <a:pPr algn="ctr">
              <a:buFontTx/>
              <a:buNone/>
            </a:pPr>
            <a:r>
              <a:rPr lang="en-US" sz="2800" dirty="0"/>
              <a:t>	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/>
              <a:t> = </a:t>
            </a:r>
            <a:r>
              <a:rPr lang="en-US" sz="2800" i="1" dirty="0">
                <a:solidFill>
                  <a:srgbClr val="0000FF"/>
                </a:solidFill>
              </a:rPr>
              <a:t>G</a:t>
            </a:r>
            <a:r>
              <a:rPr lang="en-US" sz="2800" dirty="0"/>
              <a:t> </a:t>
            </a:r>
            <a:r>
              <a:rPr lang="en-US" sz="2800" dirty="0">
                <a:latin typeface="Symbol" pitchFamily="18" charset="2"/>
              </a:rPr>
              <a:t>´</a:t>
            </a:r>
            <a:r>
              <a:rPr lang="en-US" sz="2800" dirty="0"/>
              <a:t> (Probability of good transmission)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The vulnerable time for a successful transmission is</a:t>
            </a:r>
            <a:r>
              <a:rPr lang="en-US" sz="2800" dirty="0">
                <a:solidFill>
                  <a:srgbClr val="3F6DCB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2T</a:t>
            </a:r>
            <a:r>
              <a:rPr lang="en-US" sz="2800" i="1" baseline="-25000" dirty="0">
                <a:solidFill>
                  <a:srgbClr val="0000FF"/>
                </a:solidFill>
              </a:rPr>
              <a:t>f</a:t>
            </a:r>
            <a:endParaRPr lang="en-US" sz="2800" baseline="-25000" dirty="0">
              <a:solidFill>
                <a:srgbClr val="0000FF"/>
              </a:solidFill>
            </a:endParaRPr>
          </a:p>
          <a:p>
            <a:r>
              <a:rPr lang="en-US" sz="2800" dirty="0"/>
              <a:t>So, the probability of good transmission is not to have an </a:t>
            </a:r>
            <a:r>
              <a:rPr lang="en-US" sz="2800" dirty="0">
                <a:latin typeface="Times New Roman"/>
              </a:rPr>
              <a:t>“</a:t>
            </a:r>
            <a:r>
              <a:rPr lang="en-US" sz="2800" dirty="0"/>
              <a:t>arrival</a:t>
            </a:r>
            <a:r>
              <a:rPr lang="en-US" sz="2800" dirty="0">
                <a:latin typeface="Times New Roman"/>
              </a:rPr>
              <a:t>”</a:t>
            </a:r>
            <a:r>
              <a:rPr lang="en-US" sz="2800" dirty="0"/>
              <a:t> during the vulnerable time .</a:t>
            </a:r>
          </a:p>
        </p:txBody>
      </p:sp>
    </p:spTree>
    <p:extLst>
      <p:ext uri="{BB962C8B-B14F-4D97-AF65-F5344CB8AC3E}">
        <p14:creationId xmlns:p14="http://schemas.microsoft.com/office/powerpoint/2010/main" val="25273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6241769-7A3C-4D8E-A3AF-76A76A89A955}" type="slidenum">
              <a:rPr lang="en-US"/>
              <a:pPr/>
              <a:t>18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Analysis of Pure </a:t>
            </a:r>
            <a:r>
              <a:rPr lang="en-US" dirty="0" smtClean="0"/>
              <a:t>ALOHA</a:t>
            </a:r>
            <a:r>
              <a:rPr lang="hu-HU" dirty="0" smtClean="0"/>
              <a:t>…</a:t>
            </a:r>
            <a:endParaRPr lang="en-US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835150" y="1758950"/>
            <a:ext cx="1816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187950" y="1758950"/>
            <a:ext cx="1816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11550" y="2520950"/>
            <a:ext cx="1816100" cy="520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752600" y="16002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35052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086600" y="16002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53340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582738" y="4602163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106738" y="4602163"/>
            <a:ext cx="681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t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859338" y="46021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+ 2t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688138" y="46021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+ 3t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5146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61722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1817688" y="2925763"/>
            <a:ext cx="16097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/>
              <a:t>Collides with</a:t>
            </a:r>
          </a:p>
          <a:p>
            <a:pPr algn="ctr" eaLnBrk="0" hangingPunct="0"/>
            <a:r>
              <a:rPr lang="en-US" sz="2000"/>
              <a:t>the start of</a:t>
            </a:r>
          </a:p>
          <a:p>
            <a:pPr algn="ctr" eaLnBrk="0" hangingPunct="0"/>
            <a:r>
              <a:rPr lang="en-US" sz="2000"/>
              <a:t>the shaded</a:t>
            </a:r>
          </a:p>
          <a:p>
            <a:pPr algn="ctr" eaLnBrk="0" hangingPunct="0"/>
            <a:r>
              <a:rPr lang="en-US" sz="2000"/>
              <a:t>frame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399088" y="2925763"/>
            <a:ext cx="16097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/>
              <a:t>Collides with</a:t>
            </a:r>
          </a:p>
          <a:p>
            <a:pPr algn="ctr" eaLnBrk="0" hangingPunct="0"/>
            <a:r>
              <a:rPr lang="en-US" sz="2000"/>
              <a:t>the end of</a:t>
            </a:r>
          </a:p>
          <a:p>
            <a:pPr algn="ctr" eaLnBrk="0" hangingPunct="0"/>
            <a:r>
              <a:rPr lang="en-US" sz="2000"/>
              <a:t>the shaded</a:t>
            </a:r>
          </a:p>
          <a:p>
            <a:pPr algn="ctr" eaLnBrk="0" hangingPunct="0"/>
            <a:r>
              <a:rPr lang="en-US" sz="2000"/>
              <a:t>frame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1752600" y="5105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5334000" y="5105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2878138" y="5233988"/>
            <a:ext cx="1277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Vulnerable</a:t>
            </a:r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17526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42672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6781800" y="5334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078538" y="515937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Time</a:t>
            </a: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1811338" y="5851525"/>
            <a:ext cx="547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/>
              <a:t>Vulnerable period for the shaded frame</a:t>
            </a: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4325938" y="353695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45720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H="1">
            <a:off x="35052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93757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Pure ALOHA…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Using:</a:t>
            </a:r>
          </a:p>
          <a:p>
            <a:pPr>
              <a:buFontTx/>
              <a:buNone/>
            </a:pPr>
            <a:endParaRPr lang="en-US" sz="2800"/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33700" y="1719263"/>
          <a:ext cx="2870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1054080" imgH="419040" progId="Equation.3">
                  <p:embed/>
                </p:oleObj>
              </mc:Choice>
              <mc:Fallback>
                <p:oleObj name="Equation" r:id="rId3" imgW="1054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719263"/>
                        <a:ext cx="28702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62000" y="29718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And setting </a:t>
            </a:r>
            <a:r>
              <a:rPr lang="en-US" sz="2800" i="1">
                <a:latin typeface="Times New Roman" pitchFamily="18" charset="0"/>
              </a:rPr>
              <a:t>t</a:t>
            </a:r>
            <a:r>
              <a:rPr lang="en-US" sz="2800">
                <a:latin typeface="Times New Roman" pitchFamily="18" charset="0"/>
              </a:rPr>
              <a:t> = 2T</a:t>
            </a:r>
            <a:r>
              <a:rPr lang="en-US" sz="2800" i="1" baseline="-25000">
                <a:latin typeface="Times New Roman" pitchFamily="18" charset="0"/>
              </a:rPr>
              <a:t>f</a:t>
            </a:r>
            <a:r>
              <a:rPr lang="en-US" sz="2800">
                <a:latin typeface="Times New Roman" pitchFamily="18" charset="0"/>
              </a:rPr>
              <a:t> and </a:t>
            </a:r>
            <a:r>
              <a:rPr lang="en-US" sz="2800" i="1">
                <a:latin typeface="Times New Roman" pitchFamily="18" charset="0"/>
              </a:rPr>
              <a:t>k </a:t>
            </a:r>
            <a:r>
              <a:rPr lang="en-US" sz="2800">
                <a:latin typeface="Times New Roman" pitchFamily="18" charset="0"/>
              </a:rPr>
              <a:t>= 0, we get</a:t>
            </a:r>
            <a:endParaRPr lang="en-US" sz="2800" baseline="-25000">
              <a:latin typeface="Times New Roman" pitchFamily="18" charset="0"/>
            </a:endParaRPr>
          </a:p>
        </p:txBody>
      </p:sp>
      <p:graphicFrame>
        <p:nvGraphicFramePr>
          <p:cNvPr id="2663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76400" y="3962400"/>
          <a:ext cx="594360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5" imgW="2298600" imgH="914400" progId="Equation.DSMT4">
                  <p:embed/>
                </p:oleObj>
              </mc:Choice>
              <mc:Fallback>
                <p:oleObj name="Equation" r:id="rId5" imgW="2298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594360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églalap 1"/>
          <p:cNvSpPr/>
          <p:nvPr/>
        </p:nvSpPr>
        <p:spPr>
          <a:xfrm>
            <a:off x="5715000" y="4843463"/>
            <a:ext cx="1928813" cy="1071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8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 smtClean="0"/>
              <a:t>Send blocks of data (</a:t>
            </a:r>
            <a:r>
              <a:rPr lang="en-US" dirty="0" smtClean="0">
                <a:solidFill>
                  <a:schemeClr val="accent1"/>
                </a:solidFill>
              </a:rPr>
              <a:t>frames</a:t>
            </a:r>
            <a:r>
              <a:rPr lang="en-US" dirty="0" smtClean="0"/>
              <a:t>) between physical devices </a:t>
            </a:r>
          </a:p>
          <a:p>
            <a:pPr lvl="1"/>
            <a:r>
              <a:rPr lang="en-US" dirty="0" smtClean="0"/>
              <a:t>Regulate access to the physical media</a:t>
            </a:r>
          </a:p>
          <a:p>
            <a:r>
              <a:rPr lang="en-US" dirty="0" smtClean="0"/>
              <a:t>Key challenge:</a:t>
            </a:r>
          </a:p>
          <a:p>
            <a:pPr lvl="1"/>
            <a:r>
              <a:rPr lang="en-US" dirty="0" smtClean="0"/>
              <a:t>How to delineate frames?</a:t>
            </a:r>
          </a:p>
          <a:p>
            <a:pPr lvl="1"/>
            <a:r>
              <a:rPr lang="en-US" dirty="0" smtClean="0"/>
              <a:t>How to detect errors?</a:t>
            </a:r>
          </a:p>
          <a:p>
            <a:pPr lvl="1"/>
            <a:r>
              <a:rPr lang="en-US" dirty="0" smtClean="0"/>
              <a:t>How to perform </a:t>
            </a:r>
            <a:r>
              <a:rPr lang="en-US" dirty="0" smtClean="0">
                <a:solidFill>
                  <a:schemeClr val="accent1"/>
                </a:solidFill>
              </a:rPr>
              <a:t>media access control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1"/>
                </a:solidFill>
              </a:rPr>
              <a:t>MAC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How to recover from and avoid </a:t>
            </a:r>
            <a:r>
              <a:rPr lang="en-US" dirty="0" smtClean="0">
                <a:solidFill>
                  <a:schemeClr val="accent1"/>
                </a:solidFill>
              </a:rPr>
              <a:t>collisions?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7593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4FA40C28-AE82-450F-A8C6-257C46186F1F}" type="slidenum">
              <a:rPr lang="en-US"/>
              <a:pPr/>
              <a:t>20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Analysis of Pure ALOHA…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0013" cy="4346575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800" dirty="0"/>
              <a:t>If we differentiate </a:t>
            </a:r>
            <a:r>
              <a:rPr lang="en-US" sz="2800" i="1" dirty="0"/>
              <a:t>S = Ge</a:t>
            </a:r>
            <a:r>
              <a:rPr lang="en-US" sz="2800" i="1" baseline="30000" dirty="0"/>
              <a:t>-2G</a:t>
            </a:r>
            <a:r>
              <a:rPr lang="en-US" sz="2800" dirty="0"/>
              <a:t> with respect to </a:t>
            </a:r>
            <a:r>
              <a:rPr lang="en-US" sz="2800" i="1" dirty="0"/>
              <a:t>G</a:t>
            </a:r>
            <a:r>
              <a:rPr lang="en-US" sz="2800" dirty="0"/>
              <a:t> and set the result to 0 and solve for </a:t>
            </a:r>
            <a:r>
              <a:rPr lang="en-US" sz="2800" i="1" dirty="0"/>
              <a:t>G</a:t>
            </a:r>
            <a:r>
              <a:rPr lang="en-US" sz="2800" dirty="0"/>
              <a:t>, we find that the maximum occurs </a:t>
            </a:r>
            <a:r>
              <a:rPr lang="en-US" sz="2800" dirty="0" smtClean="0"/>
              <a:t>when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i="1" dirty="0"/>
              <a:t>					G = </a:t>
            </a:r>
            <a:r>
              <a:rPr lang="en-US" sz="2800" dirty="0"/>
              <a:t>0.5,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  <a:endParaRPr lang="en-US" sz="2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dirty="0" smtClean="0"/>
              <a:t>   and </a:t>
            </a:r>
            <a:r>
              <a:rPr lang="en-US" sz="2800" dirty="0"/>
              <a:t>for that </a:t>
            </a:r>
            <a:r>
              <a:rPr lang="en-US" sz="2800" i="1" dirty="0"/>
              <a:t>S = </a:t>
            </a:r>
            <a:r>
              <a:rPr lang="en-US" sz="2800" dirty="0"/>
              <a:t>1</a:t>
            </a:r>
            <a:r>
              <a:rPr lang="en-US" sz="2800" i="1" dirty="0"/>
              <a:t>/</a:t>
            </a:r>
            <a:r>
              <a:rPr lang="en-US" sz="2800" dirty="0"/>
              <a:t>2</a:t>
            </a:r>
            <a:r>
              <a:rPr lang="en-US" sz="2800" i="1" dirty="0"/>
              <a:t>e = </a:t>
            </a:r>
            <a:r>
              <a:rPr lang="en-US" sz="2800" dirty="0"/>
              <a:t>0.18. So, the maximum throughput is only 18% of capacity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9223253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 vs. TDMA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TDMA, each host must wait for its turn</a:t>
            </a:r>
          </a:p>
          <a:p>
            <a:pPr lvl="1"/>
            <a:r>
              <a:rPr lang="en-US" dirty="0" smtClean="0"/>
              <a:t>Delay is proportional to number of hosts</a:t>
            </a:r>
          </a:p>
          <a:p>
            <a:r>
              <a:rPr lang="en-US" dirty="0" smtClean="0"/>
              <a:t>In Aloha, each host sends immediately</a:t>
            </a:r>
          </a:p>
          <a:p>
            <a:pPr lvl="1"/>
            <a:r>
              <a:rPr lang="en-US" dirty="0" smtClean="0"/>
              <a:t>Much lower delay</a:t>
            </a:r>
          </a:p>
          <a:p>
            <a:pPr lvl="1"/>
            <a:r>
              <a:rPr lang="en-US" dirty="0" smtClean="0"/>
              <a:t>But, much lower utilization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4530" y="4814233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ALOHA Frame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9568" y="4289891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ALOHA Frame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80136" y="5631570"/>
            <a:ext cx="655092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2817" y="56271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8102" y="4320668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Sender A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8102" y="4875788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Sender B</a:t>
            </a:r>
            <a:endParaRPr lang="en-US" sz="2400" b="1" dirty="0"/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150128" y="6082778"/>
            <a:ext cx="8839200" cy="7692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Maximum throughput is ~18% of channel capacity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61859" y="1403492"/>
            <a:ext cx="6578435" cy="5182236"/>
            <a:chOff x="-376424" y="1559758"/>
            <a:chExt cx="6578435" cy="5182236"/>
          </a:xfrm>
        </p:grpSpPr>
        <p:sp>
          <p:nvSpPr>
            <p:cNvPr id="18" name="Rectangle 17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7893" y="6127378"/>
              <a:ext cx="797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Load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765723" y="3646013"/>
              <a:ext cx="1531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Throughput</a:t>
              </a:r>
              <a:endParaRPr lang="en-US" sz="2400" dirty="0"/>
            </a:p>
          </p:txBody>
        </p:sp>
      </p:grpSp>
      <p:pic>
        <p:nvPicPr>
          <p:cNvPr id="1026" name="Picture 2" descr="C:\Users\t0ph3r\Documents\CS 4700\assets\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24" y="1628621"/>
            <a:ext cx="58928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42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96855E-6 L 0.58802 -0.000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/>
      <p:bldP spid="12" grpId="0"/>
      <p:bldP spid="13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7562BA3-8CA5-4B85-95BF-7C2F6090F4D7}" type="slidenum">
              <a:rPr lang="en-US"/>
              <a:pPr/>
              <a:t>22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Slotted ALOHA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660525"/>
            <a:ext cx="7500938" cy="4346575"/>
          </a:xfrm>
          <a:noFill/>
          <a:ln/>
        </p:spPr>
        <p:txBody>
          <a:bodyPr lIns="92075" tIns="46038" rIns="92075" bIns="46038"/>
          <a:lstStyle/>
          <a:p>
            <a:pPr marL="533400" indent="-533400">
              <a:lnSpc>
                <a:spcPct val="90000"/>
              </a:lnSpc>
            </a:pPr>
            <a:r>
              <a:rPr lang="en-US" sz="2400" dirty="0"/>
              <a:t>Channel is organized into uniform slots whose size equals the frame transmission time. </a:t>
            </a:r>
            <a:endParaRPr lang="en-US" sz="2400" dirty="0" smtClean="0"/>
          </a:p>
          <a:p>
            <a:pPr marL="533400" indent="-533400">
              <a:lnSpc>
                <a:spcPct val="90000"/>
              </a:lnSpc>
            </a:pPr>
            <a:r>
              <a:rPr lang="en-US" sz="2400" dirty="0" smtClean="0"/>
              <a:t>Transmission </a:t>
            </a:r>
            <a:r>
              <a:rPr lang="en-US" sz="2400" dirty="0"/>
              <a:t>is permitted only to begin at a slot boundary. </a:t>
            </a:r>
            <a:endParaRPr lang="en-US" sz="2400" dirty="0" smtClean="0"/>
          </a:p>
          <a:p>
            <a:pPr marL="533400" indent="-533400">
              <a:lnSpc>
                <a:spcPct val="90000"/>
              </a:lnSpc>
            </a:pPr>
            <a:endParaRPr lang="en-US" sz="2400" dirty="0" smtClean="0"/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r>
              <a:rPr lang="en-US" sz="2400" dirty="0" smtClean="0"/>
              <a:t>Here </a:t>
            </a:r>
            <a:r>
              <a:rPr lang="en-US" sz="2400" dirty="0"/>
              <a:t>is the </a:t>
            </a:r>
            <a:r>
              <a:rPr lang="en-US" sz="2400" dirty="0" smtClean="0"/>
              <a:t>procedure:</a:t>
            </a:r>
          </a:p>
          <a:p>
            <a:pPr marL="933450" lvl="1" indent="-533400">
              <a:lnSpc>
                <a:spcPct val="90000"/>
              </a:lnSpc>
            </a:pPr>
            <a:r>
              <a:rPr lang="en-US" sz="2000" dirty="0" smtClean="0"/>
              <a:t>While </a:t>
            </a:r>
            <a:r>
              <a:rPr lang="en-US" sz="2000" dirty="0"/>
              <a:t>there is a new frame A to send </a:t>
            </a:r>
            <a:r>
              <a:rPr lang="en-US" sz="2000" dirty="0" smtClean="0"/>
              <a:t>do</a:t>
            </a:r>
          </a:p>
          <a:p>
            <a:pPr marL="533400" indent="-533400" algn="r">
              <a:lnSpc>
                <a:spcPct val="90000"/>
              </a:lnSpc>
              <a:buFontTx/>
              <a:buNone/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Send </a:t>
            </a:r>
            <a:r>
              <a:rPr lang="en-US" sz="2400" dirty="0">
                <a:solidFill>
                  <a:srgbClr val="FF0000"/>
                </a:solidFill>
              </a:rPr>
              <a:t>frame A at </a:t>
            </a:r>
            <a:r>
              <a:rPr lang="hu-HU" sz="2400" dirty="0" smtClean="0">
                <a:solidFill>
                  <a:srgbClr val="FF0000"/>
                </a:solidFill>
              </a:rPr>
              <a:t>(</a:t>
            </a:r>
            <a:r>
              <a:rPr lang="hu-HU" sz="2400" dirty="0" err="1" smtClean="0">
                <a:solidFill>
                  <a:srgbClr val="FF0000"/>
                </a:solidFill>
              </a:rPr>
              <a:t>the</a:t>
            </a:r>
            <a:r>
              <a:rPr lang="hu-HU" sz="2400" dirty="0" smtClean="0">
                <a:solidFill>
                  <a:srgbClr val="FF0000"/>
                </a:solidFill>
              </a:rPr>
              <a:t> </a:t>
            </a:r>
            <a:r>
              <a:rPr lang="hu-HU" sz="2400" dirty="0" err="1" smtClean="0">
                <a:solidFill>
                  <a:srgbClr val="FF0000"/>
                </a:solidFill>
              </a:rPr>
              <a:t>next</a:t>
            </a:r>
            <a:r>
              <a:rPr lang="hu-HU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slot </a:t>
            </a:r>
            <a:r>
              <a:rPr lang="en-US" sz="2400" dirty="0" smtClean="0">
                <a:solidFill>
                  <a:srgbClr val="FF0000"/>
                </a:solidFill>
              </a:rPr>
              <a:t>boundary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4572008" y="3162873"/>
            <a:ext cx="4313241" cy="957262"/>
            <a:chOff x="3387" y="899"/>
            <a:chExt cx="1978" cy="241"/>
          </a:xfrm>
        </p:grpSpPr>
        <p:sp>
          <p:nvSpPr>
            <p:cNvPr id="7" name="Rectangle 28"/>
            <p:cNvSpPr>
              <a:spLocks noChangeArrowheads="1"/>
            </p:cNvSpPr>
            <p:nvPr/>
          </p:nvSpPr>
          <p:spPr bwMode="auto">
            <a:xfrm>
              <a:off x="4750" y="899"/>
              <a:ext cx="107" cy="24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" name="Rectangle 29"/>
            <p:cNvSpPr>
              <a:spLocks noChangeArrowheads="1"/>
            </p:cNvSpPr>
            <p:nvPr/>
          </p:nvSpPr>
          <p:spPr bwMode="auto">
            <a:xfrm>
              <a:off x="3895" y="899"/>
              <a:ext cx="107" cy="24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" name="Line 30"/>
            <p:cNvSpPr>
              <a:spLocks noChangeShapeType="1"/>
            </p:cNvSpPr>
            <p:nvPr/>
          </p:nvSpPr>
          <p:spPr bwMode="auto">
            <a:xfrm>
              <a:off x="3387" y="979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3387" y="1046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34"/>
            <p:cNvSpPr>
              <a:spLocks noChangeShapeType="1"/>
            </p:cNvSpPr>
            <p:nvPr/>
          </p:nvSpPr>
          <p:spPr bwMode="auto">
            <a:xfrm>
              <a:off x="3387" y="1113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346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>
              <a:off x="357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3681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378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42"/>
            <p:cNvSpPr>
              <a:spLocks noChangeShapeType="1"/>
            </p:cNvSpPr>
            <p:nvPr/>
          </p:nvSpPr>
          <p:spPr bwMode="auto">
            <a:xfrm>
              <a:off x="3895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43"/>
            <p:cNvSpPr>
              <a:spLocks noChangeShapeType="1"/>
            </p:cNvSpPr>
            <p:nvPr/>
          </p:nvSpPr>
          <p:spPr bwMode="auto">
            <a:xfrm>
              <a:off x="4002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>
              <a:off x="4109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>
              <a:off x="4216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>
              <a:off x="4323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4429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48"/>
            <p:cNvSpPr>
              <a:spLocks noChangeShapeType="1"/>
            </p:cNvSpPr>
            <p:nvPr/>
          </p:nvSpPr>
          <p:spPr bwMode="auto">
            <a:xfrm>
              <a:off x="4536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49"/>
            <p:cNvSpPr>
              <a:spLocks noChangeShapeType="1"/>
            </p:cNvSpPr>
            <p:nvPr/>
          </p:nvSpPr>
          <p:spPr bwMode="auto">
            <a:xfrm>
              <a:off x="4643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50"/>
            <p:cNvSpPr>
              <a:spLocks noChangeShapeType="1"/>
            </p:cNvSpPr>
            <p:nvPr/>
          </p:nvSpPr>
          <p:spPr bwMode="auto">
            <a:xfrm>
              <a:off x="4750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51"/>
            <p:cNvSpPr>
              <a:spLocks noChangeShapeType="1"/>
            </p:cNvSpPr>
            <p:nvPr/>
          </p:nvSpPr>
          <p:spPr bwMode="auto">
            <a:xfrm>
              <a:off x="4857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496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5071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Line 54"/>
            <p:cNvSpPr>
              <a:spLocks noChangeShapeType="1"/>
            </p:cNvSpPr>
            <p:nvPr/>
          </p:nvSpPr>
          <p:spPr bwMode="auto">
            <a:xfrm>
              <a:off x="517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55"/>
            <p:cNvSpPr>
              <a:spLocks noChangeShapeType="1"/>
            </p:cNvSpPr>
            <p:nvPr/>
          </p:nvSpPr>
          <p:spPr bwMode="auto">
            <a:xfrm>
              <a:off x="528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Rectangle 57"/>
            <p:cNvSpPr>
              <a:spLocks noChangeArrowheads="1"/>
            </p:cNvSpPr>
            <p:nvPr/>
          </p:nvSpPr>
          <p:spPr bwMode="auto">
            <a:xfrm>
              <a:off x="3468" y="925"/>
              <a:ext cx="106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1" name="Rectangle 58"/>
            <p:cNvSpPr>
              <a:spLocks noChangeArrowheads="1"/>
            </p:cNvSpPr>
            <p:nvPr/>
          </p:nvSpPr>
          <p:spPr bwMode="auto">
            <a:xfrm>
              <a:off x="3574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2" name="Rectangle 59"/>
            <p:cNvSpPr>
              <a:spLocks noChangeArrowheads="1"/>
            </p:cNvSpPr>
            <p:nvPr/>
          </p:nvSpPr>
          <p:spPr bwMode="auto">
            <a:xfrm>
              <a:off x="3681" y="925"/>
              <a:ext cx="110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3" name="Rectangle 60"/>
            <p:cNvSpPr>
              <a:spLocks noChangeArrowheads="1"/>
            </p:cNvSpPr>
            <p:nvPr/>
          </p:nvSpPr>
          <p:spPr bwMode="auto">
            <a:xfrm>
              <a:off x="4109" y="925"/>
              <a:ext cx="111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4" name="Rectangle 61"/>
            <p:cNvSpPr>
              <a:spLocks noChangeArrowheads="1"/>
            </p:cNvSpPr>
            <p:nvPr/>
          </p:nvSpPr>
          <p:spPr bwMode="auto">
            <a:xfrm>
              <a:off x="4750" y="925"/>
              <a:ext cx="107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5" name="Rectangle 62"/>
            <p:cNvSpPr>
              <a:spLocks noChangeArrowheads="1"/>
            </p:cNvSpPr>
            <p:nvPr/>
          </p:nvSpPr>
          <p:spPr bwMode="auto">
            <a:xfrm>
              <a:off x="4216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4536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7" name="Rectangle 64"/>
            <p:cNvSpPr>
              <a:spLocks noChangeArrowheads="1"/>
            </p:cNvSpPr>
            <p:nvPr/>
          </p:nvSpPr>
          <p:spPr bwMode="auto">
            <a:xfrm>
              <a:off x="5178" y="993"/>
              <a:ext cx="106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8" name="Rectangle 65"/>
            <p:cNvSpPr>
              <a:spLocks noChangeArrowheads="1"/>
            </p:cNvSpPr>
            <p:nvPr/>
          </p:nvSpPr>
          <p:spPr bwMode="auto">
            <a:xfrm>
              <a:off x="4429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9" name="Rectangle 66"/>
            <p:cNvSpPr>
              <a:spLocks noChangeArrowheads="1"/>
            </p:cNvSpPr>
            <p:nvPr/>
          </p:nvSpPr>
          <p:spPr bwMode="auto">
            <a:xfrm>
              <a:off x="4750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0" name="Rectangle 67"/>
            <p:cNvSpPr>
              <a:spLocks noChangeArrowheads="1"/>
            </p:cNvSpPr>
            <p:nvPr/>
          </p:nvSpPr>
          <p:spPr bwMode="auto">
            <a:xfrm>
              <a:off x="3895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1" name="Rectangle 68"/>
            <p:cNvSpPr>
              <a:spLocks noChangeArrowheads="1"/>
            </p:cNvSpPr>
            <p:nvPr/>
          </p:nvSpPr>
          <p:spPr bwMode="auto">
            <a:xfrm>
              <a:off x="3895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385142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Slotted ALOHA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72400" cy="798513"/>
          </a:xfrm>
        </p:spPr>
        <p:txBody>
          <a:bodyPr>
            <a:normAutofit lnSpcReduction="10000"/>
          </a:bodyPr>
          <a:lstStyle/>
          <a:p>
            <a:r>
              <a:rPr lang="en-US" sz="2400"/>
              <a:t>Note that the vulnerable period is now reduced in half. Using:</a:t>
            </a:r>
          </a:p>
          <a:p>
            <a:pPr>
              <a:buFontTx/>
              <a:buNone/>
            </a:pPr>
            <a:endParaRPr lang="en-US" sz="2400"/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68575" y="2076450"/>
          <a:ext cx="29384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1054080" imgH="419040" progId="Equation.DSMT4">
                  <p:embed/>
                </p:oleObj>
              </mc:Choice>
              <mc:Fallback>
                <p:oleObj name="Equation" r:id="rId3" imgW="1054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076450"/>
                        <a:ext cx="29384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838200" y="28956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And setting </a:t>
            </a:r>
            <a:r>
              <a:rPr lang="en-US" sz="2800" i="1">
                <a:latin typeface="Times New Roman" pitchFamily="18" charset="0"/>
              </a:rPr>
              <a:t>t</a:t>
            </a:r>
            <a:r>
              <a:rPr lang="en-US" sz="2800">
                <a:latin typeface="Times New Roman" pitchFamily="18" charset="0"/>
              </a:rPr>
              <a:t> = T</a:t>
            </a:r>
            <a:r>
              <a:rPr lang="en-US" sz="2800" i="1" baseline="-25000">
                <a:latin typeface="Times New Roman" pitchFamily="18" charset="0"/>
              </a:rPr>
              <a:t>f</a:t>
            </a:r>
            <a:r>
              <a:rPr lang="en-US" sz="2800">
                <a:latin typeface="Times New Roman" pitchFamily="18" charset="0"/>
              </a:rPr>
              <a:t> and </a:t>
            </a:r>
            <a:r>
              <a:rPr lang="en-US" sz="2800" i="1">
                <a:latin typeface="Times New Roman" pitchFamily="18" charset="0"/>
              </a:rPr>
              <a:t>k </a:t>
            </a:r>
            <a:r>
              <a:rPr lang="en-US" sz="2800">
                <a:latin typeface="Times New Roman" pitchFamily="18" charset="0"/>
              </a:rPr>
              <a:t>= 0, we get</a:t>
            </a:r>
            <a:endParaRPr lang="en-US" sz="2800" baseline="-25000">
              <a:latin typeface="Times New Roman" pitchFamily="18" charset="0"/>
            </a:endParaRPr>
          </a:p>
        </p:txBody>
      </p:sp>
      <p:graphicFrame>
        <p:nvGraphicFramePr>
          <p:cNvPr id="3687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68475" y="3913188"/>
          <a:ext cx="5373688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5" imgW="2361960" imgH="914400" progId="Equation.DSMT4">
                  <p:embed/>
                </p:oleObj>
              </mc:Choice>
              <mc:Fallback>
                <p:oleObj name="Equation" r:id="rId5" imgW="23619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3913188"/>
                        <a:ext cx="5373688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églalap 6"/>
          <p:cNvSpPr/>
          <p:nvPr/>
        </p:nvSpPr>
        <p:spPr>
          <a:xfrm>
            <a:off x="5572126" y="4672013"/>
            <a:ext cx="1657350" cy="857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Slotted ALOHA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Same as ALOHA, except time is divided into slots</a:t>
            </a:r>
          </a:p>
          <a:p>
            <a:pPr lvl="1"/>
            <a:r>
              <a:rPr lang="en-US" dirty="0" smtClean="0"/>
              <a:t>Hosts may only transmit at the beginning of a slot</a:t>
            </a:r>
          </a:p>
          <a:p>
            <a:r>
              <a:rPr lang="en-US" dirty="0" smtClean="0"/>
              <a:t>Thus, frames either collide completely, or not at all</a:t>
            </a:r>
          </a:p>
          <a:p>
            <a:pPr lvl="1"/>
            <a:r>
              <a:rPr lang="en-US" dirty="0" smtClean="0"/>
              <a:t>37% throughput vs. 18% for ALOHA</a:t>
            </a:r>
          </a:p>
          <a:p>
            <a:pPr lvl="1"/>
            <a:r>
              <a:rPr lang="en-US" dirty="0" smtClean="0"/>
              <a:t>But, hosts must have synchronized clocks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94455" y="1577560"/>
            <a:ext cx="6578435" cy="5182236"/>
            <a:chOff x="-376424" y="1559758"/>
            <a:chExt cx="6578435" cy="5182236"/>
          </a:xfrm>
        </p:grpSpPr>
        <p:sp>
          <p:nvSpPr>
            <p:cNvPr id="7" name="Rectangle 6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47893" y="6127378"/>
              <a:ext cx="797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Load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765723" y="3646013"/>
              <a:ext cx="1531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Throughput</a:t>
              </a:r>
              <a:endParaRPr lang="en-US" sz="2400" dirty="0"/>
            </a:p>
          </p:txBody>
        </p:sp>
      </p:grpSp>
      <p:pic>
        <p:nvPicPr>
          <p:cNvPr id="2050" name="Picture 2" descr="C:\Users\t0ph3r\Documents\CS 4700\assets\S-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52" y="1664691"/>
            <a:ext cx="5582666" cy="434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55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802.3 Ethernet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3507476"/>
            <a:ext cx="8839200" cy="3198124"/>
          </a:xfrm>
        </p:spPr>
        <p:txBody>
          <a:bodyPr/>
          <a:lstStyle/>
          <a:p>
            <a:r>
              <a:rPr lang="en-US" dirty="0" smtClean="0"/>
              <a:t>Preamble is 7 bytes of 10101010. Why?</a:t>
            </a:r>
          </a:p>
          <a:p>
            <a:r>
              <a:rPr lang="en-US" dirty="0" smtClean="0"/>
              <a:t>Start Frame (SF) is 10101011</a:t>
            </a:r>
          </a:p>
          <a:p>
            <a:r>
              <a:rPr lang="en-US" dirty="0" smtClean="0"/>
              <a:t>Source and destination are MAC addresses</a:t>
            </a:r>
          </a:p>
          <a:p>
            <a:pPr lvl="1"/>
            <a:r>
              <a:rPr lang="en-US" dirty="0" smtClean="0"/>
              <a:t>E.g. 00:45:A5:F3:25:0C</a:t>
            </a:r>
          </a:p>
          <a:p>
            <a:pPr lvl="1"/>
            <a:r>
              <a:rPr lang="en-US" dirty="0" smtClean="0"/>
              <a:t>Broadcast: FF:FF:FF:FF:FF:FF</a:t>
            </a:r>
          </a:p>
          <a:p>
            <a:r>
              <a:rPr lang="en-US" dirty="0" smtClean="0"/>
              <a:t>Minimum packet length of 64 bytes, hence the pad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147" y="2057499"/>
            <a:ext cx="1337481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Preamble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628" y="2057499"/>
            <a:ext cx="536249" cy="40011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SF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7877" y="2057499"/>
            <a:ext cx="999701" cy="40011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Source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7577" y="2057499"/>
            <a:ext cx="999701" cy="40011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Dest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7279" y="2057499"/>
            <a:ext cx="1008930" cy="400110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Length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5595" y="159468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72460" y="159468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40435" y="159698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40135" y="159698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44452" y="159698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342" y="159698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Bytes</a:t>
            </a:r>
            <a:endParaRPr lang="en-US" sz="2400" dirty="0"/>
          </a:p>
        </p:txBody>
      </p:sp>
      <p:sp>
        <p:nvSpPr>
          <p:cNvPr id="22" name="Up Arrow 21"/>
          <p:cNvSpPr/>
          <p:nvPr/>
        </p:nvSpPr>
        <p:spPr>
          <a:xfrm>
            <a:off x="1035482" y="2628382"/>
            <a:ext cx="846247" cy="606138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21432" y="2057499"/>
            <a:ext cx="1261284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9898" y="2057499"/>
            <a:ext cx="1423607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Checksum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2716" y="2057499"/>
            <a:ext cx="777353" cy="40011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Pad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42705" y="1596987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0-1500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772885" y="1594681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0-46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056228" y="159698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585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036E-7 L 0.10296 4.81036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96 4.81036E-7 L 0.24028 -0.0004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5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28 -0.00046 L 0.51789 -0.00324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7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789 -0.00324 L 0.62691 -0.0037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691 -0.0037 L 0.74185 -0.0041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1081016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Ethernet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31960"/>
            <a:ext cx="8839200" cy="638033"/>
          </a:xfrm>
        </p:spPr>
        <p:txBody>
          <a:bodyPr/>
          <a:lstStyle/>
          <a:p>
            <a:r>
              <a:rPr lang="en-US" dirty="0" smtClean="0"/>
              <a:t>Originally, Ethernet was a broadcast technology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4844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35864" y="2227995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294394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452016" y="2227995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5960093" y="2227995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7863840" y="2012710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29221" y="3848667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Tee Connector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2261494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1332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83681" y="3489276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47663" y="5385915"/>
            <a:ext cx="1997689" cy="100485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534772" y="5385916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34772" y="4752815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72" y="4944889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9" y="5826943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9" y="4128042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400545" y="5093528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2534314" y="5306504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433811" y="520888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 flipH="1">
            <a:off x="6165935" y="4544707"/>
            <a:ext cx="2847671" cy="1829444"/>
            <a:chOff x="1219200" y="4876799"/>
            <a:chExt cx="5181605" cy="1384995"/>
          </a:xfrm>
        </p:grpSpPr>
        <p:sp>
          <p:nvSpPr>
            <p:cNvPr id="60" name="Rectangular Callout 5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367"/>
                <a:gd name="adj2" fmla="val -84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4" y="4876799"/>
              <a:ext cx="5181601" cy="1169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Hubs and repeaters are layer-1 devices, i.e. physical only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06627" y="2108570"/>
            <a:ext cx="2020748" cy="767514"/>
            <a:chOff x="414979" y="3333623"/>
            <a:chExt cx="8263530" cy="1523216"/>
          </a:xfrm>
        </p:grpSpPr>
        <p:sp>
          <p:nvSpPr>
            <p:cNvPr id="66" name="Rectangle 6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10Base2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84371" y="4738043"/>
            <a:ext cx="4860080" cy="1282886"/>
            <a:chOff x="414979" y="3333623"/>
            <a:chExt cx="8263530" cy="1523216"/>
          </a:xfrm>
        </p:grpSpPr>
        <p:sp>
          <p:nvSpPr>
            <p:cNvPr id="69" name="Rectangle 6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10BaseT and 100BaseT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T stands for Twisted Pair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 rot="16200000">
            <a:off x="6723046" y="3024901"/>
            <a:ext cx="152164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2923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2382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5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34043E-6 L 0.21181 -0.0122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0" y="-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81 -0.01225 L 0.10139 0.10037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62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08 L -0.11094 -0.09181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7" grpId="0" animBg="1"/>
      <p:bldP spid="57" grpId="1" animBg="1"/>
      <p:bldP spid="57" grpId="2" animBg="1"/>
      <p:bldP spid="58" grpId="0" animBg="1"/>
      <p:bldP spid="58" grpId="1" animBg="1"/>
      <p:bldP spid="30" grpId="0" animBg="1"/>
      <p:bldP spid="30" grpId="1" animBg="1"/>
      <p:bldP spid="34" grpId="0" animBg="1"/>
      <p:bldP spid="3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Carrier Sense Multiple Access (CSMA)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Additional assumption:</a:t>
            </a:r>
          </a:p>
          <a:p>
            <a:pPr lvl="1"/>
            <a:r>
              <a:rPr lang="en-US"/>
              <a:t>Each station is capable of sensing the medium to determine if another transmission is underway</a:t>
            </a:r>
          </a:p>
          <a:p>
            <a:pPr lvl="1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5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Non-persistent CSMA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/>
              <a:t>While there is a new frame A to </a:t>
            </a:r>
            <a:r>
              <a:rPr lang="en-US" sz="2800" dirty="0" smtClean="0"/>
              <a:t>send</a:t>
            </a:r>
            <a:endParaRPr lang="en-US" sz="2800" dirty="0"/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Check the medium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If the medium is busy, </a:t>
            </a:r>
            <a:r>
              <a:rPr lang="en-US" dirty="0">
                <a:solidFill>
                  <a:srgbClr val="0000FF"/>
                </a:solidFill>
              </a:rPr>
              <a:t>wait some time</a:t>
            </a:r>
            <a:r>
              <a:rPr lang="en-US" dirty="0"/>
              <a:t>, and go to 1.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(medium idle) Send frame A </a:t>
            </a:r>
          </a:p>
        </p:txBody>
      </p:sp>
    </p:spTree>
    <p:extLst>
      <p:ext uri="{BB962C8B-B14F-4D97-AF65-F5344CB8AC3E}">
        <p14:creationId xmlns:p14="http://schemas.microsoft.com/office/powerpoint/2010/main" val="6692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1-persistent CSMA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/>
              <a:t>While there is a new frame A to </a:t>
            </a:r>
            <a:r>
              <a:rPr lang="en-US" dirty="0" smtClean="0"/>
              <a:t>send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3200" dirty="0" smtClean="0"/>
              <a:t>Check the medium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3200" dirty="0" smtClean="0"/>
              <a:t>If </a:t>
            </a:r>
            <a:r>
              <a:rPr lang="en-US" sz="3200" dirty="0"/>
              <a:t>the medium is busy, go to 1.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3200" dirty="0"/>
              <a:t>(medium idle) Send frame </a:t>
            </a:r>
            <a:r>
              <a:rPr lang="en-US" sz="3200" dirty="0" smtClean="0"/>
              <a:t>A</a:t>
            </a:r>
            <a:endParaRPr lang="en-US" sz="3200" dirty="0"/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388359"/>
            <a:ext cx="8338782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Framing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Error Checking and Reliability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Media Access Control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 smtClean="0"/>
              <a:t>802.3 Ethernet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 smtClean="0"/>
              <a:t>802.11 </a:t>
            </a:r>
            <a:r>
              <a:rPr lang="en-US" sz="3200" dirty="0" err="1" smtClean="0"/>
              <a:t>Wifi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p</a:t>
            </a:r>
            <a:r>
              <a:rPr lang="en-US"/>
              <a:t>-persistent CSMA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/>
              <a:t>While there is a new frame A to </a:t>
            </a:r>
            <a:r>
              <a:rPr lang="en-US" sz="2800" dirty="0" smtClean="0"/>
              <a:t>send</a:t>
            </a:r>
            <a:endParaRPr lang="en-US" sz="2800" dirty="0"/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Check the medium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If the medium is busy, go to 1.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(medium idle) With probability </a:t>
            </a:r>
            <a:r>
              <a:rPr lang="en-US" i="1" dirty="0">
                <a:solidFill>
                  <a:srgbClr val="0000FF"/>
                </a:solidFill>
              </a:rPr>
              <a:t>p</a:t>
            </a:r>
            <a:r>
              <a:rPr lang="en-US" dirty="0"/>
              <a:t> </a:t>
            </a:r>
            <a:r>
              <a:rPr lang="en-US" dirty="0" smtClean="0"/>
              <a:t>send </a:t>
            </a:r>
            <a:r>
              <a:rPr lang="en-US" dirty="0"/>
              <a:t>frame </a:t>
            </a:r>
            <a:r>
              <a:rPr lang="en-US" dirty="0" smtClean="0"/>
              <a:t>A, </a:t>
            </a:r>
            <a:r>
              <a:rPr lang="en-US" dirty="0"/>
              <a:t>and probability (1- </a:t>
            </a:r>
            <a:r>
              <a:rPr lang="en-US" i="1" dirty="0">
                <a:solidFill>
                  <a:srgbClr val="0000FF"/>
                </a:solidFill>
              </a:rPr>
              <a:t>p</a:t>
            </a:r>
            <a:r>
              <a:rPr lang="en-US" dirty="0"/>
              <a:t>) delay one time slot and go to 1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23E4E7F-0293-499D-8B48-0C7A3EE6BC76}" type="slidenum">
              <a:rPr lang="en-US"/>
              <a:pPr/>
              <a:t>31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CSMA Summary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731838" y="1492250"/>
            <a:ext cx="8253413" cy="4373563"/>
            <a:chOff x="499" y="1196"/>
            <a:chExt cx="5199" cy="2755"/>
          </a:xfrm>
        </p:grpSpPr>
        <p:sp>
          <p:nvSpPr>
            <p:cNvPr id="43012" name="Line 4"/>
            <p:cNvSpPr>
              <a:spLocks noChangeShapeType="1"/>
            </p:cNvSpPr>
            <p:nvPr/>
          </p:nvSpPr>
          <p:spPr bwMode="auto">
            <a:xfrm>
              <a:off x="672" y="2688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1296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920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2496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3072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3648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4224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1824" y="2976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672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1920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672" y="249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1296" y="22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2496" y="22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1296" y="2304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flipV="1">
              <a:off x="2544" y="1968"/>
              <a:ext cx="62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flipH="1">
              <a:off x="1536" y="3024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H="1">
              <a:off x="3312" y="3024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3110" y="1761"/>
              <a:ext cx="1901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b="1" i="1"/>
                <a:t>Non-persistent</a:t>
              </a:r>
              <a:r>
                <a:rPr lang="en-US" i="1"/>
                <a:t>:</a:t>
              </a:r>
              <a:endParaRPr lang="en-US"/>
            </a:p>
            <a:p>
              <a:pPr eaLnBrk="0" hangingPunct="0"/>
              <a:r>
                <a:rPr lang="en-US"/>
                <a:t>  Transmit if idle</a:t>
              </a:r>
            </a:p>
            <a:p>
              <a:pPr eaLnBrk="0" hangingPunct="0"/>
              <a:r>
                <a:rPr lang="en-US"/>
                <a:t>  Otherwise, delay, try again</a:t>
              </a:r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1285" y="2111"/>
              <a:ext cx="126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/>
                <a:t>Constant or variable</a:t>
              </a:r>
            </a:p>
            <a:p>
              <a:pPr algn="ctr" eaLnBrk="0" hangingPunct="0"/>
              <a:r>
                <a:rPr lang="en-US" sz="1600"/>
                <a:t>Delay</a:t>
              </a:r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893" y="2495"/>
              <a:ext cx="8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/>
                <a:t>Channel busy</a:t>
              </a:r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1052" y="2879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/>
                <a:t>Ready</a:t>
              </a:r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566" y="3153"/>
              <a:ext cx="2205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b="1" i="1"/>
                <a:t>1-persistent</a:t>
              </a:r>
              <a:r>
                <a:rPr lang="en-US"/>
                <a:t>:</a:t>
              </a:r>
            </a:p>
            <a:p>
              <a:pPr eaLnBrk="0" hangingPunct="0"/>
              <a:r>
                <a:rPr lang="en-US"/>
                <a:t>  Transmit as soon as </a:t>
              </a:r>
            </a:p>
            <a:p>
              <a:pPr eaLnBrk="0" hangingPunct="0"/>
              <a:r>
                <a:rPr lang="en-US"/>
                <a:t>     channel goes idle</a:t>
              </a:r>
            </a:p>
            <a:p>
              <a:pPr eaLnBrk="0" hangingPunct="0"/>
              <a:r>
                <a:rPr lang="en-US"/>
                <a:t>If collision, back off and try again</a:t>
              </a:r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4408" y="2447"/>
              <a:ext cx="4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/>
                <a:t>Time</a:t>
              </a:r>
            </a:p>
          </p:txBody>
        </p:sp>
        <p:sp>
          <p:nvSpPr>
            <p:cNvPr id="43035" name="Rectangle 27"/>
            <p:cNvSpPr>
              <a:spLocks noChangeArrowheads="1"/>
            </p:cNvSpPr>
            <p:nvPr/>
          </p:nvSpPr>
          <p:spPr bwMode="auto">
            <a:xfrm>
              <a:off x="2774" y="3201"/>
              <a:ext cx="292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i="1"/>
                <a:t>p</a:t>
              </a:r>
              <a:r>
                <a:rPr lang="en-US" b="1" i="1"/>
                <a:t>-persistent:</a:t>
              </a:r>
              <a:endParaRPr lang="en-US"/>
            </a:p>
            <a:p>
              <a:pPr eaLnBrk="0" hangingPunct="0"/>
              <a:r>
                <a:rPr lang="en-US"/>
                <a:t>  Transmit as soon as channel goes</a:t>
              </a:r>
            </a:p>
            <a:p>
              <a:pPr eaLnBrk="0" hangingPunct="0"/>
              <a:r>
                <a:rPr lang="en-US"/>
                <a:t>     idle with probability </a:t>
              </a:r>
              <a:r>
                <a:rPr lang="en-US" i="1"/>
                <a:t>p</a:t>
              </a:r>
            </a:p>
            <a:p>
              <a:pPr eaLnBrk="0" hangingPunct="0"/>
              <a:r>
                <a:rPr lang="en-US"/>
                <a:t>    Otherwise, delay one slot, repeat process</a:t>
              </a:r>
            </a:p>
          </p:txBody>
        </p:sp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2677" y="1286"/>
              <a:ext cx="27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u="sng"/>
                <a:t>CSMA persistence and backoff</a:t>
              </a:r>
            </a:p>
          </p:txBody>
        </p:sp>
        <p:sp>
          <p:nvSpPr>
            <p:cNvPr id="43037" name="Text Box 29"/>
            <p:cNvSpPr txBox="1">
              <a:spLocks noChangeArrowheads="1"/>
            </p:cNvSpPr>
            <p:nvPr/>
          </p:nvSpPr>
          <p:spPr bwMode="auto">
            <a:xfrm>
              <a:off x="499" y="1196"/>
              <a:ext cx="1573" cy="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r>
                <a:rPr lang="en-US" sz="2800" dirty="0" err="1">
                  <a:solidFill>
                    <a:srgbClr val="FF0000"/>
                  </a:solidFill>
                </a:rPr>
                <a:t>Nonpersistent</a:t>
              </a:r>
              <a:r>
                <a:rPr lang="en-US" sz="2800" dirty="0">
                  <a:solidFill>
                    <a:srgbClr val="FF0000"/>
                  </a:solidFill>
                </a:rPr>
                <a:t>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dirty="0">
                  <a:solidFill>
                    <a:srgbClr val="FF0000"/>
                  </a:solidFill>
                </a:rPr>
                <a:t> 1-persistent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i="1" dirty="0">
                  <a:solidFill>
                    <a:srgbClr val="FF0000"/>
                  </a:solidFill>
                </a:rPr>
                <a:t> p</a:t>
              </a:r>
              <a:r>
                <a:rPr lang="en-US" sz="2800" dirty="0">
                  <a:solidFill>
                    <a:srgbClr val="FF0000"/>
                  </a:solidFill>
                </a:rPr>
                <a:t>-persistent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1012585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Persistent and Non-persistent CSMA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1600200"/>
            <a:ext cx="7094538" cy="452596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Comparison of throughput versus load for various random access protocols.</a:t>
            </a:r>
          </a:p>
        </p:txBody>
      </p:sp>
      <p:pic>
        <p:nvPicPr>
          <p:cNvPr id="45060" name="Picture 4" descr="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708920"/>
            <a:ext cx="7351713" cy="35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2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with Collision Detection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Stations can sense the medium while transmitting</a:t>
            </a:r>
          </a:p>
          <a:p>
            <a:r>
              <a:rPr lang="en-US" sz="2800"/>
              <a:t>A station aborts its transmission if it senses another transmission is also happening (that is, it detects collision)</a:t>
            </a:r>
          </a:p>
          <a:p>
            <a:r>
              <a:rPr lang="en-US" sz="2800"/>
              <a:t>Question: When can a station be sure that it has </a:t>
            </a:r>
            <a:r>
              <a:rPr lang="en-US" sz="2800" i="1">
                <a:solidFill>
                  <a:srgbClr val="0000FF"/>
                </a:solidFill>
              </a:rPr>
              <a:t>seized</a:t>
            </a:r>
            <a:r>
              <a:rPr lang="en-US" sz="2800"/>
              <a:t> the channel?</a:t>
            </a:r>
          </a:p>
          <a:p>
            <a:pPr lvl="1"/>
            <a:r>
              <a:rPr lang="en-US" sz="2400"/>
              <a:t>Minimum time to detect collision is the time it takes for a signal to traverse between two farthest apart stations.</a:t>
            </a:r>
          </a:p>
        </p:txBody>
      </p:sp>
    </p:spTree>
    <p:extLst>
      <p:ext uri="{BB962C8B-B14F-4D97-AF65-F5344CB8AC3E}">
        <p14:creationId xmlns:p14="http://schemas.microsoft.com/office/powerpoint/2010/main" val="14822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station is said to </a:t>
            </a:r>
            <a:r>
              <a:rPr lang="en-US" i="1" dirty="0">
                <a:solidFill>
                  <a:srgbClr val="0000FF"/>
                </a:solidFill>
              </a:rPr>
              <a:t>seize</a:t>
            </a:r>
            <a:r>
              <a:rPr lang="en-US" dirty="0"/>
              <a:t> the channel if all the other stations become aware of its transmission.</a:t>
            </a:r>
          </a:p>
          <a:p>
            <a:r>
              <a:rPr lang="en-US" dirty="0"/>
              <a:t>There has to be a lower bound on the length of each frame for the </a:t>
            </a:r>
            <a:r>
              <a:rPr lang="en-US" i="1" dirty="0">
                <a:solidFill>
                  <a:srgbClr val="0000FF"/>
                </a:solidFill>
              </a:rPr>
              <a:t>collision detection</a:t>
            </a:r>
            <a:r>
              <a:rPr lang="en-US" dirty="0"/>
              <a:t> feature to work out.</a:t>
            </a:r>
          </a:p>
          <a:p>
            <a:r>
              <a:rPr lang="en-US" dirty="0"/>
              <a:t>Ethernet uses CSMA/CD</a:t>
            </a:r>
          </a:p>
        </p:txBody>
      </p:sp>
    </p:spTree>
    <p:extLst>
      <p:ext uri="{BB962C8B-B14F-4D97-AF65-F5344CB8AC3E}">
        <p14:creationId xmlns:p14="http://schemas.microsoft.com/office/powerpoint/2010/main" val="42625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CSMA/CD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18312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Carrier sense multiple access with collision detection</a:t>
            </a:r>
          </a:p>
          <a:p>
            <a:r>
              <a:rPr lang="en-US" dirty="0" smtClean="0"/>
              <a:t>Key insight: wired protocol allows us to sense the medium</a:t>
            </a:r>
          </a:p>
          <a:p>
            <a:r>
              <a:rPr lang="en-US" dirty="0" smtClean="0"/>
              <a:t>Algorithm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Sense for carrier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If carrier is present, wait for it to end</a:t>
            </a:r>
          </a:p>
          <a:p>
            <a:pPr marL="1154430" lvl="2" indent="-514350"/>
            <a:r>
              <a:rPr lang="en-US" dirty="0" smtClean="0"/>
              <a:t>Sending would cause a collision and waste time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Send a frame and sense for collision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If no collision, then frame has been delivered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If collision, abort immediately</a:t>
            </a:r>
          </a:p>
          <a:p>
            <a:pPr marL="1154430" lvl="2" indent="-514350"/>
            <a:r>
              <a:rPr lang="en-US" dirty="0" smtClean="0"/>
              <a:t>Why keep sending if the frame is already corrupted?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Perform exponential </a:t>
            </a:r>
            <a:r>
              <a:rPr lang="en-US" dirty="0" err="1" smtClean="0"/>
              <a:t>backoff</a:t>
            </a:r>
            <a:r>
              <a:rPr lang="en-US" dirty="0" smtClean="0"/>
              <a:t> then retransmit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CSMA/CD Collisions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308795" y="2080885"/>
            <a:ext cx="882054" cy="1343719"/>
            <a:chOff x="3591087" y="1671445"/>
            <a:chExt cx="882054" cy="1343719"/>
          </a:xfrm>
        </p:grpSpPr>
        <p:pic>
          <p:nvPicPr>
            <p:cNvPr id="5" name="Picture 4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087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846807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30877" y="2080885"/>
            <a:ext cx="882054" cy="1343718"/>
            <a:chOff x="4625541" y="1671445"/>
            <a:chExt cx="882054" cy="1343718"/>
          </a:xfrm>
        </p:grpSpPr>
        <p:pic>
          <p:nvPicPr>
            <p:cNvPr id="6" name="Picture 5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541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897291" y="2553498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39311" y="2080885"/>
            <a:ext cx="882054" cy="1343719"/>
            <a:chOff x="5842466" y="1671445"/>
            <a:chExt cx="882054" cy="1343719"/>
          </a:xfrm>
        </p:grpSpPr>
        <p:pic>
          <p:nvPicPr>
            <p:cNvPr id="7" name="Picture 6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466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098186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47746" y="2080884"/>
            <a:ext cx="882054" cy="1343719"/>
            <a:chOff x="6876920" y="1671445"/>
            <a:chExt cx="882054" cy="1343719"/>
          </a:xfrm>
        </p:grpSpPr>
        <p:pic>
          <p:nvPicPr>
            <p:cNvPr id="8" name="Picture 7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920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132640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</a:t>
              </a:r>
              <a:endParaRPr lang="en-US" sz="2400" dirty="0"/>
            </a:p>
          </p:txBody>
        </p:sp>
      </p:grpSp>
      <p:sp>
        <p:nvSpPr>
          <p:cNvPr id="20" name="Chevron 19"/>
          <p:cNvSpPr/>
          <p:nvPr/>
        </p:nvSpPr>
        <p:spPr>
          <a:xfrm rot="16200000">
            <a:off x="4712847" y="1956009"/>
            <a:ext cx="2348407" cy="5340186"/>
          </a:xfrm>
          <a:prstGeom prst="chevron">
            <a:avLst>
              <a:gd name="adj" fmla="val 4197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16200000">
            <a:off x="6946485" y="991740"/>
            <a:ext cx="2284576" cy="7714690"/>
          </a:xfrm>
          <a:prstGeom prst="chevron">
            <a:avLst>
              <a:gd name="adj" fmla="val 60918"/>
            </a:avLst>
          </a:prstGeom>
          <a:solidFill>
            <a:schemeClr val="accent3">
              <a:alpha val="2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16957" y="2770682"/>
            <a:ext cx="1091838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57144" y="2770683"/>
            <a:ext cx="586856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08795" y="3424603"/>
            <a:ext cx="0" cy="30496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3670026" y="4982123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sz="2400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529800" y="3424602"/>
            <a:ext cx="0" cy="304960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08795" y="3424602"/>
            <a:ext cx="1578256" cy="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0" idx="1"/>
          </p:cNvCxnSpPr>
          <p:nvPr/>
        </p:nvCxnSpPr>
        <p:spPr>
          <a:xfrm flipH="1">
            <a:off x="8088774" y="3706798"/>
            <a:ext cx="44102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86554" y="3193769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0</a:t>
            </a:r>
            <a:endParaRPr lang="en-US" sz="24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8529800" y="347596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/>
              <a:t>1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900698" y="4503769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098073" y="4264037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856102" y="5212955"/>
            <a:ext cx="2101515" cy="1411844"/>
            <a:chOff x="297300" y="3333623"/>
            <a:chExt cx="8381209" cy="1559285"/>
          </a:xfrm>
        </p:grpSpPr>
        <p:sp>
          <p:nvSpPr>
            <p:cNvPr id="37" name="Rectangle 3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297300" y="3369692"/>
              <a:ext cx="8118847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Detect Collision and </a:t>
              </a:r>
              <a:r>
                <a:rPr lang="en-US" sz="3200" dirty="0">
                  <a:solidFill>
                    <a:schemeClr val="bg1"/>
                  </a:solidFill>
                </a:rPr>
                <a:t>A</a:t>
              </a:r>
              <a:r>
                <a:rPr lang="en-US" sz="3200" dirty="0" smtClean="0">
                  <a:solidFill>
                    <a:schemeClr val="bg1"/>
                  </a:solidFill>
                </a:rPr>
                <a:t>bort</a:t>
              </a: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3886554" cy="5105400"/>
          </a:xfrm>
        </p:spPr>
        <p:txBody>
          <a:bodyPr/>
          <a:lstStyle/>
          <a:p>
            <a:r>
              <a:rPr lang="en-US" dirty="0" smtClean="0"/>
              <a:t>Collisions can occur</a:t>
            </a:r>
          </a:p>
          <a:p>
            <a:r>
              <a:rPr lang="en-US" dirty="0" smtClean="0"/>
              <a:t>Collisions are quickly detected and aborted</a:t>
            </a:r>
          </a:p>
          <a:p>
            <a:r>
              <a:rPr lang="en-US" dirty="0" smtClean="0"/>
              <a:t>Note the role of </a:t>
            </a:r>
            <a:r>
              <a:rPr lang="en-US" dirty="0" smtClean="0">
                <a:solidFill>
                  <a:schemeClr val="accent1"/>
                </a:solidFill>
              </a:rPr>
              <a:t>distance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propagation delay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1"/>
                </a:solidFill>
              </a:rPr>
              <a:t>frame length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231428" y="1867285"/>
            <a:ext cx="4298372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03612" y="1433522"/>
            <a:ext cx="3154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Spatial Layout of Hosts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2785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9" grpId="0"/>
      <p:bldP spid="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</a:t>
            </a:r>
            <a:r>
              <a:rPr lang="en-US" dirty="0" err="1" smtClean="0"/>
              <a:t>Backoff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 smtClean="0"/>
              <a:t>When a sender detects a collision, send “jam signal”</a:t>
            </a:r>
          </a:p>
          <a:p>
            <a:pPr lvl="1"/>
            <a:r>
              <a:rPr lang="en-US" dirty="0" smtClean="0"/>
              <a:t>Make sure all hosts are aware of collision</a:t>
            </a:r>
          </a:p>
          <a:p>
            <a:pPr lvl="1"/>
            <a:r>
              <a:rPr lang="en-US" dirty="0" smtClean="0"/>
              <a:t>Jam signal is 32 bits long (plus header overhead)</a:t>
            </a:r>
          </a:p>
          <a:p>
            <a:r>
              <a:rPr lang="en-US" dirty="0" smtClean="0"/>
              <a:t>Exponential </a:t>
            </a:r>
            <a:r>
              <a:rPr lang="en-US" dirty="0" err="1" smtClean="0"/>
              <a:t>backoff</a:t>
            </a:r>
            <a:r>
              <a:rPr lang="en-US" dirty="0" smtClean="0"/>
              <a:t> operates</a:t>
            </a:r>
            <a:r>
              <a:rPr lang="hu-HU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Select </a:t>
            </a:r>
            <a:r>
              <a:rPr lang="en-US" i="1" dirty="0" smtClean="0"/>
              <a:t>k</a:t>
            </a:r>
            <a:r>
              <a:rPr lang="en-US" dirty="0" smtClean="0"/>
              <a:t> ∈ [0, 2</a:t>
            </a:r>
            <a:r>
              <a:rPr lang="en-US" baseline="30000" dirty="0" smtClean="0"/>
              <a:t>n</a:t>
            </a:r>
            <a:r>
              <a:rPr lang="en-US" dirty="0" smtClean="0"/>
              <a:t> – 1]</a:t>
            </a:r>
            <a:r>
              <a:rPr lang="hu-HU" dirty="0" smtClean="0"/>
              <a:t> </a:t>
            </a:r>
            <a:r>
              <a:rPr lang="hu-HU" dirty="0" err="1" smtClean="0"/>
              <a:t>unif</a:t>
            </a:r>
            <a:r>
              <a:rPr lang="hu-HU" dirty="0" smtClean="0"/>
              <a:t>. </a:t>
            </a:r>
            <a:r>
              <a:rPr lang="hu-HU" dirty="0" err="1"/>
              <a:t>r</a:t>
            </a:r>
            <a:r>
              <a:rPr lang="hu-HU" dirty="0" err="1" smtClean="0"/>
              <a:t>nd</a:t>
            </a:r>
            <a:r>
              <a:rPr lang="hu-HU" dirty="0" smtClean="0"/>
              <a:t>.</a:t>
            </a:r>
            <a:r>
              <a:rPr lang="en-US" dirty="0" smtClean="0"/>
              <a:t>, where </a:t>
            </a:r>
            <a:r>
              <a:rPr lang="en-US" i="1" dirty="0" smtClean="0"/>
              <a:t>n</a:t>
            </a:r>
            <a:r>
              <a:rPr lang="en-US" dirty="0" smtClean="0"/>
              <a:t> = number of collisions</a:t>
            </a:r>
          </a:p>
          <a:p>
            <a:pPr lvl="1"/>
            <a:r>
              <a:rPr lang="en-US" dirty="0" smtClean="0"/>
              <a:t>Wait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units</a:t>
            </a:r>
            <a:r>
              <a:rPr lang="hu-HU" dirty="0" smtClean="0"/>
              <a:t> (</a:t>
            </a:r>
            <a:r>
              <a:rPr lang="hu-HU" dirty="0" err="1" smtClean="0"/>
              <a:t>packet</a:t>
            </a:r>
            <a:r>
              <a:rPr lang="hu-HU" dirty="0" smtClean="0"/>
              <a:t> </a:t>
            </a:r>
            <a:r>
              <a:rPr lang="hu-HU" dirty="0" err="1" smtClean="0"/>
              <a:t>times</a:t>
            </a:r>
            <a:r>
              <a:rPr lang="hu-HU" dirty="0" smtClean="0"/>
              <a:t>)</a:t>
            </a:r>
            <a:r>
              <a:rPr lang="en-US" dirty="0" smtClean="0"/>
              <a:t> before retransmission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is capped at 10, frame dropped after 16 collisions</a:t>
            </a:r>
          </a:p>
          <a:p>
            <a:r>
              <a:rPr lang="en-US" dirty="0" err="1" smtClean="0"/>
              <a:t>Backoff</a:t>
            </a:r>
            <a:r>
              <a:rPr lang="en-US" dirty="0" smtClean="0"/>
              <a:t> time is divided into </a:t>
            </a:r>
            <a:r>
              <a:rPr lang="en-US" dirty="0" smtClean="0">
                <a:solidFill>
                  <a:schemeClr val="accent1"/>
                </a:solidFill>
              </a:rPr>
              <a:t>contention slots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6616321" y="5609054"/>
            <a:ext cx="233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Remember this number</a:t>
            </a:r>
          </a:p>
        </p:txBody>
      </p:sp>
    </p:spTree>
    <p:extLst>
      <p:ext uri="{BB962C8B-B14F-4D97-AF65-F5344CB8AC3E}">
        <p14:creationId xmlns:p14="http://schemas.microsoft.com/office/powerpoint/2010/main" val="98425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Packet Sizes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1989161"/>
          </a:xfrm>
        </p:spPr>
        <p:txBody>
          <a:bodyPr/>
          <a:lstStyle/>
          <a:p>
            <a:r>
              <a:rPr lang="en-US" dirty="0" smtClean="0"/>
              <a:t>Why is the minimum packet size 64 bytes?</a:t>
            </a:r>
          </a:p>
          <a:p>
            <a:pPr lvl="1"/>
            <a:r>
              <a:rPr lang="en-US" dirty="0" smtClean="0"/>
              <a:t>To give hosts enough time to detect collisions</a:t>
            </a:r>
          </a:p>
          <a:p>
            <a:r>
              <a:rPr lang="en-US" dirty="0" smtClean="0"/>
              <a:t>What is the relationship between packet size and cable length?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23709" y="5010857"/>
            <a:ext cx="457057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616835" y="3895157"/>
            <a:ext cx="813748" cy="1197587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8141064" y="3895157"/>
            <a:ext cx="813748" cy="1197587"/>
            <a:chOff x="5662115" y="2282588"/>
            <a:chExt cx="813748" cy="1197587"/>
          </a:xfrm>
        </p:grpSpPr>
        <p:sp>
          <p:nvSpPr>
            <p:cNvPr id="11" name="Up Arrow Callout 10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Oval 12"/>
          <p:cNvSpPr/>
          <p:nvPr/>
        </p:nvSpPr>
        <p:spPr>
          <a:xfrm>
            <a:off x="8423686" y="4826612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02886" y="4840260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6097858" y="2853664"/>
            <a:ext cx="375929" cy="3710481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57394" y="4108458"/>
            <a:ext cx="293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Propagation Delay (</a:t>
            </a:r>
            <a:r>
              <a:rPr lang="en-US" sz="2400" i="1" dirty="0" smtClean="0"/>
              <a:t>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0" y="3630701"/>
            <a:ext cx="3411940" cy="225527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lvl="1" indent="-328613">
              <a:buFont typeface="+mj-lt"/>
              <a:buAutoNum type="arabicPeriod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Host A starts transmitting</a:t>
            </a:r>
          </a:p>
          <a:p>
            <a:pPr marL="341313" lvl="1" indent="-328613">
              <a:buFont typeface="+mj-lt"/>
              <a:buAutoNum type="arabicPeriod"/>
            </a:pPr>
            <a:r>
              <a:rPr lang="en-US" dirty="0" smtClean="0"/>
              <a:t>Time </a:t>
            </a:r>
            <a:r>
              <a:rPr lang="en-US" i="1" dirty="0" smtClean="0"/>
              <a:t>t + d</a:t>
            </a:r>
            <a:r>
              <a:rPr lang="en-US" dirty="0" smtClean="0"/>
              <a:t>: Host B starts transmitting</a:t>
            </a:r>
          </a:p>
          <a:p>
            <a:pPr marL="341313" lvl="1" indent="-328613">
              <a:buFont typeface="+mj-lt"/>
              <a:buAutoNum type="arabicPeriod"/>
            </a:pPr>
            <a:r>
              <a:rPr lang="en-US" dirty="0" smtClean="0"/>
              <a:t>Time </a:t>
            </a:r>
            <a:r>
              <a:rPr lang="en-US" i="1" dirty="0" smtClean="0"/>
              <a:t>t + 2*d</a:t>
            </a:r>
            <a:r>
              <a:rPr lang="en-US" dirty="0" smtClean="0"/>
              <a:t>: collision detected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38402" y="345446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2631" y="35271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0" y="5896337"/>
            <a:ext cx="9144000" cy="9945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u="sng" dirty="0" smtClean="0"/>
              <a:t>Basic idea: Host A must be transmitting at time 2*d!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53964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092 L 0.46128 -0.00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162 L -0.45834 0.00115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8" grpId="0" animBg="1"/>
      <p:bldP spid="19" grpId="0"/>
      <p:bldP spid="21" grpId="0"/>
      <p:bldP spid="22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CSMA/CD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4608512" cy="48965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CSMA/CD can be in one of three states: contention, transmission, or idle</a:t>
            </a:r>
            <a:r>
              <a:rPr lang="en-US" dirty="0" smtClean="0"/>
              <a:t>.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 smtClean="0"/>
              <a:t>To detect all the collisions we need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f</a:t>
            </a:r>
            <a:r>
              <a:rPr lang="en-US" dirty="0" smtClean="0"/>
              <a:t> ≥ 2T</a:t>
            </a:r>
            <a:r>
              <a:rPr lang="en-US" baseline="-25000" dirty="0" smtClean="0"/>
              <a:t>pg</a:t>
            </a:r>
          </a:p>
          <a:p>
            <a:pPr lvl="1"/>
            <a:r>
              <a:rPr lang="en-US" dirty="0" smtClean="0"/>
              <a:t>where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 smtClean="0"/>
              <a:t> is the time needed to send the frame</a:t>
            </a:r>
          </a:p>
          <a:p>
            <a:pPr lvl="1"/>
            <a:r>
              <a:rPr lang="en-US" dirty="0" smtClean="0"/>
              <a:t>And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pg</a:t>
            </a:r>
            <a:r>
              <a:rPr lang="en-US" dirty="0" smtClean="0"/>
              <a:t> is the propagation delay between A and B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366" y="1628800"/>
            <a:ext cx="356147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8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Dynamic Channel Allocation in LANs and MANs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920" y="1556792"/>
            <a:ext cx="5292079" cy="48245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dirty="0" smtClean="0"/>
              <a:t>1. </a:t>
            </a:r>
            <a:r>
              <a:rPr lang="en-US" dirty="0" smtClean="0"/>
              <a:t>Station </a:t>
            </a:r>
            <a:r>
              <a:rPr lang="en-US" dirty="0"/>
              <a:t>Model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 terminals/hosts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prob. </a:t>
            </a:r>
            <a:r>
              <a:rPr lang="en-US" dirty="0"/>
              <a:t>o</a:t>
            </a:r>
            <a:r>
              <a:rPr lang="en-US" dirty="0" smtClean="0"/>
              <a:t>f a frame being generated in </a:t>
            </a:r>
            <a:r>
              <a:rPr lang="el-GR" dirty="0" smtClean="0"/>
              <a:t>Δ</a:t>
            </a:r>
            <a:r>
              <a:rPr lang="en-US" dirty="0" smtClean="0"/>
              <a:t>t is </a:t>
            </a:r>
            <a:r>
              <a:rPr lang="el-GR" dirty="0" smtClean="0"/>
              <a:t>λΔ</a:t>
            </a:r>
            <a:r>
              <a:rPr lang="en-US" dirty="0" smtClean="0"/>
              <a:t>t, </a:t>
            </a:r>
            <a:r>
              <a:rPr lang="en-US" dirty="0"/>
              <a:t>w</a:t>
            </a:r>
            <a:r>
              <a:rPr lang="en-US" dirty="0" smtClean="0"/>
              <a:t>here the arrival rate is </a:t>
            </a:r>
            <a:r>
              <a:rPr lang="el-GR" dirty="0" smtClean="0"/>
              <a:t>λ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2. Single </a:t>
            </a:r>
            <a:r>
              <a:rPr lang="en-US" dirty="0"/>
              <a:t>Channel Assumption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stations are equivalent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single channel is available for all communications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3. Collision </a:t>
            </a:r>
            <a:r>
              <a:rPr lang="en-US" dirty="0"/>
              <a:t>Assumption.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two frames are transmitted simultaneously, they overlap in time which results a garbled signal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This event is called collision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4. Continuous Time VS </a:t>
            </a:r>
            <a:r>
              <a:rPr lang="en-US" dirty="0"/>
              <a:t>Slotted Time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5. Carrier Sense VS No </a:t>
            </a:r>
            <a:r>
              <a:rPr lang="en-US" dirty="0"/>
              <a:t>Carrier Sense.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3096344" cy="503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3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Packet Size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Host A must be transmitting after 2*d time units</a:t>
            </a:r>
          </a:p>
          <a:p>
            <a:pPr lvl="1"/>
            <a:r>
              <a:rPr lang="en-US" dirty="0" err="1" smtClean="0"/>
              <a:t>Min_pkt</a:t>
            </a:r>
            <a:r>
              <a:rPr lang="en-US" dirty="0" smtClean="0"/>
              <a:t> = </a:t>
            </a:r>
            <a:r>
              <a:rPr lang="hu-HU" dirty="0" err="1" smtClean="0"/>
              <a:t>rate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(b/s)</a:t>
            </a:r>
            <a:r>
              <a:rPr lang="en-US" dirty="0" smtClean="0"/>
              <a:t> * 2 * d </a:t>
            </a:r>
            <a:r>
              <a:rPr lang="en-US" dirty="0" smtClean="0">
                <a:solidFill>
                  <a:srgbClr val="7F7F7F"/>
                </a:solidFill>
              </a:rPr>
              <a:t>(s)</a:t>
            </a:r>
          </a:p>
          <a:p>
            <a:pPr lvl="2"/>
            <a:r>
              <a:rPr lang="en-US" dirty="0" smtClean="0"/>
              <a:t>… but what is d? propagation delay: limited by speed of light</a:t>
            </a:r>
          </a:p>
          <a:p>
            <a:pPr lvl="2"/>
            <a:r>
              <a:rPr lang="en-US" dirty="0" smtClean="0"/>
              <a:t>Propagation delay </a:t>
            </a:r>
            <a:r>
              <a:rPr lang="en-US" dirty="0" smtClean="0">
                <a:solidFill>
                  <a:srgbClr val="7F7F7F"/>
                </a:solidFill>
              </a:rPr>
              <a:t>(d) </a:t>
            </a:r>
            <a:r>
              <a:rPr lang="en-US" dirty="0" smtClean="0"/>
              <a:t>= distance</a:t>
            </a:r>
            <a:r>
              <a:rPr lang="en-US" dirty="0" smtClean="0">
                <a:solidFill>
                  <a:srgbClr val="7F7F7F"/>
                </a:solidFill>
              </a:rPr>
              <a:t> (m) </a:t>
            </a:r>
            <a:r>
              <a:rPr lang="en-US" dirty="0" smtClean="0"/>
              <a:t>/ speed of light </a:t>
            </a:r>
            <a:r>
              <a:rPr lang="en-US" dirty="0" smtClean="0">
                <a:solidFill>
                  <a:srgbClr val="7F7F7F"/>
                </a:solidFill>
              </a:rPr>
              <a:t>(m/s)</a:t>
            </a:r>
          </a:p>
          <a:p>
            <a:pPr lvl="1"/>
            <a:r>
              <a:rPr lang="en-US" dirty="0" smtClean="0"/>
              <a:t>This gives:</a:t>
            </a:r>
            <a:endParaRPr lang="en-US" dirty="0"/>
          </a:p>
          <a:p>
            <a:pPr lvl="1"/>
            <a:r>
              <a:rPr lang="en-US" dirty="0" err="1" smtClean="0"/>
              <a:t>Min_pkt</a:t>
            </a:r>
            <a:r>
              <a:rPr lang="en-US" dirty="0" smtClean="0"/>
              <a:t> = </a:t>
            </a:r>
            <a:r>
              <a:rPr lang="hu-HU" dirty="0" err="1" smtClean="0"/>
              <a:t>rate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F7F7F"/>
                </a:solidFill>
              </a:rPr>
              <a:t>(b/s) </a:t>
            </a:r>
            <a:r>
              <a:rPr lang="en-US" dirty="0" smtClean="0"/>
              <a:t>* 2 * </a:t>
            </a:r>
            <a:r>
              <a:rPr lang="en-US" dirty="0" err="1" smtClean="0"/>
              <a:t>dist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F7F7F"/>
                </a:solidFill>
              </a:rPr>
              <a:t>(m) </a:t>
            </a:r>
            <a:r>
              <a:rPr lang="en-US" dirty="0" smtClean="0"/>
              <a:t>/ speed of light </a:t>
            </a:r>
            <a:r>
              <a:rPr lang="en-US" dirty="0" smtClean="0">
                <a:solidFill>
                  <a:srgbClr val="7F7F7F"/>
                </a:solidFill>
              </a:rPr>
              <a:t>(m/s)</a:t>
            </a:r>
          </a:p>
          <a:p>
            <a:r>
              <a:rPr lang="en-US" dirty="0" smtClean="0"/>
              <a:t>So cable length is equal ….</a:t>
            </a:r>
          </a:p>
          <a:p>
            <a:pPr lvl="1"/>
            <a:r>
              <a:rPr lang="en-US" sz="2800" dirty="0" err="1" smtClean="0"/>
              <a:t>Dist</a:t>
            </a:r>
            <a:r>
              <a:rPr lang="en-US" sz="2800" dirty="0" smtClean="0"/>
              <a:t> = </a:t>
            </a:r>
            <a:r>
              <a:rPr lang="en-US" sz="2800" dirty="0" err="1" smtClean="0"/>
              <a:t>min_pkt</a:t>
            </a:r>
            <a:r>
              <a:rPr lang="en-US" sz="2800" dirty="0" smtClean="0"/>
              <a:t>  * light speed /(2 * </a:t>
            </a:r>
            <a:r>
              <a:rPr lang="hu-HU" sz="2800" dirty="0" err="1" smtClean="0"/>
              <a:t>rate</a:t>
            </a:r>
            <a:r>
              <a:rPr lang="en-US" sz="2800" dirty="0" smtClean="0"/>
              <a:t>)</a:t>
            </a:r>
            <a:endParaRPr lang="en-US" sz="2800" dirty="0"/>
          </a:p>
          <a:p>
            <a:pPr lvl="1"/>
            <a:endParaRPr lang="en-US" dirty="0" smtClean="0"/>
          </a:p>
        </p:txBody>
      </p:sp>
      <p:sp>
        <p:nvSpPr>
          <p:cNvPr id="6" name="Rectangular Callout 5"/>
          <p:cNvSpPr/>
          <p:nvPr/>
        </p:nvSpPr>
        <p:spPr>
          <a:xfrm flipH="1">
            <a:off x="2393800" y="2807816"/>
            <a:ext cx="6200483" cy="1436683"/>
          </a:xfrm>
          <a:prstGeom prst="wedgeRectCallout">
            <a:avLst>
              <a:gd name="adj1" fmla="val 7709"/>
              <a:gd name="adj2" fmla="val 176435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2393795" y="2898536"/>
            <a:ext cx="6200483" cy="121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10 Mbps Ethernet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kern="0" dirty="0" smtClean="0">
                <a:solidFill>
                  <a:sysClr val="window" lastClr="FFFFFF"/>
                </a:solidFill>
              </a:rPr>
              <a:t>Packet and cable lengths change</a:t>
            </a:r>
            <a:r>
              <a:rPr lang="en-US" sz="2800" kern="0" dirty="0">
                <a:solidFill>
                  <a:sysClr val="window" lastClr="FFFFFF"/>
                </a:solidFill>
              </a:rPr>
              <a:t> </a:t>
            </a:r>
            <a:r>
              <a:rPr lang="en-US" sz="2800" kern="0" dirty="0" smtClean="0">
                <a:solidFill>
                  <a:sysClr val="window" lastClr="FFFFFF"/>
                </a:solidFill>
              </a:rPr>
              <a:t>for faster Ethernet standards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7110" y="5974911"/>
            <a:ext cx="6944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(64B*8)*(2.5*10</a:t>
            </a:r>
            <a:r>
              <a:rPr lang="en-US" sz="2400" baseline="30000" dirty="0"/>
              <a:t>8</a:t>
            </a:r>
            <a:r>
              <a:rPr lang="en-US" sz="2400" dirty="0"/>
              <a:t>mps)/(2*10</a:t>
            </a:r>
            <a:r>
              <a:rPr lang="en-US" sz="2400" baseline="30000" dirty="0"/>
              <a:t>7</a:t>
            </a:r>
            <a:r>
              <a:rPr lang="en-US" sz="2400" dirty="0"/>
              <a:t>bps) = 6400 meters</a:t>
            </a:r>
          </a:p>
        </p:txBody>
      </p:sp>
    </p:spTree>
    <p:extLst>
      <p:ext uri="{BB962C8B-B14F-4D97-AF65-F5344CB8AC3E}">
        <p14:creationId xmlns:p14="http://schemas.microsoft.com/office/powerpoint/2010/main" val="272445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Length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 smtClean="0"/>
              <a:t>min_frame_size</a:t>
            </a:r>
            <a:r>
              <a:rPr lang="en-US" sz="2400" dirty="0" smtClean="0"/>
              <a:t>*</a:t>
            </a:r>
            <a:r>
              <a:rPr lang="en-US" sz="2400" dirty="0" err="1" smtClean="0"/>
              <a:t>light_speed</a:t>
            </a:r>
            <a:r>
              <a:rPr lang="en-US" sz="2400" dirty="0" smtClean="0"/>
              <a:t>/(2*bandwidth) = </a:t>
            </a:r>
            <a:r>
              <a:rPr lang="en-US" sz="2400" dirty="0" err="1" smtClean="0"/>
              <a:t>max_cable_length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800" dirty="0" smtClean="0"/>
              <a:t>(64B*8)*(2.5*10</a:t>
            </a:r>
            <a:r>
              <a:rPr lang="en-US" sz="2800" baseline="30000" dirty="0" smtClean="0"/>
              <a:t>8</a:t>
            </a:r>
            <a:r>
              <a:rPr lang="en-US" sz="2800" dirty="0" smtClean="0"/>
              <a:t>mps)/(2*10Mbps) = 6400 meters</a:t>
            </a:r>
          </a:p>
          <a:p>
            <a:pPr marL="0" indent="0" algn="ctr">
              <a:buNone/>
            </a:pPr>
            <a:endParaRPr lang="en-US" sz="1800" dirty="0"/>
          </a:p>
          <a:p>
            <a:r>
              <a:rPr lang="en-US" sz="2800" dirty="0" smtClean="0"/>
              <a:t>What is the max cable length if min packet size were changed to 1024 bytes?</a:t>
            </a:r>
          </a:p>
          <a:p>
            <a:pPr lvl="1"/>
            <a:r>
              <a:rPr lang="en-US" sz="2500" dirty="0" smtClean="0"/>
              <a:t>102.4 kilometers</a:t>
            </a:r>
          </a:p>
          <a:p>
            <a:r>
              <a:rPr lang="en-US" sz="2800" dirty="0" smtClean="0"/>
              <a:t>What is max cable length if bandwidth were changed to 1 </a:t>
            </a:r>
            <a:r>
              <a:rPr lang="en-US" sz="2800" dirty="0" err="1" smtClean="0"/>
              <a:t>Gbps</a:t>
            </a:r>
            <a:r>
              <a:rPr lang="en-US" sz="2800" dirty="0" smtClean="0"/>
              <a:t> ?</a:t>
            </a:r>
          </a:p>
          <a:p>
            <a:pPr lvl="1"/>
            <a:r>
              <a:rPr lang="en-US" sz="2500" dirty="0" smtClean="0"/>
              <a:t>64 meters</a:t>
            </a:r>
          </a:p>
          <a:p>
            <a:r>
              <a:rPr lang="en-US" sz="2800" dirty="0" smtClean="0"/>
              <a:t>What if you changed min packet size to 1024 bytes and bandwidth to 1 </a:t>
            </a:r>
            <a:r>
              <a:rPr lang="en-US" sz="2800" dirty="0" err="1" smtClean="0"/>
              <a:t>Gbps</a:t>
            </a:r>
            <a:r>
              <a:rPr lang="en-US" sz="2800" dirty="0" smtClean="0"/>
              <a:t>?</a:t>
            </a:r>
          </a:p>
          <a:p>
            <a:pPr lvl="1"/>
            <a:r>
              <a:rPr lang="en-US" sz="2500" dirty="0" smtClean="0"/>
              <a:t>1024 meters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44200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Packet Size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Maximum Transmission Unit (MTU): 1500 bytes</a:t>
            </a:r>
          </a:p>
          <a:p>
            <a:r>
              <a:rPr lang="en-US" sz="2800" dirty="0" smtClean="0"/>
              <a:t>Pros:</a:t>
            </a:r>
          </a:p>
          <a:p>
            <a:pPr lvl="1"/>
            <a:r>
              <a:rPr lang="en-US" sz="2400" dirty="0" smtClean="0"/>
              <a:t>Bit errors in long packets incur significant recovery penalty</a:t>
            </a:r>
          </a:p>
          <a:p>
            <a:r>
              <a:rPr lang="en-US" sz="2800" dirty="0" smtClean="0"/>
              <a:t>Cons:</a:t>
            </a:r>
          </a:p>
          <a:p>
            <a:pPr lvl="1"/>
            <a:r>
              <a:rPr lang="en-US" sz="2400" dirty="0" smtClean="0"/>
              <a:t>More bytes wasted on header information</a:t>
            </a:r>
          </a:p>
          <a:p>
            <a:pPr lvl="1"/>
            <a:r>
              <a:rPr lang="en-US" sz="2400" dirty="0" smtClean="0"/>
              <a:t>Higher per packet processing overhead</a:t>
            </a:r>
          </a:p>
          <a:p>
            <a:r>
              <a:rPr lang="en-US" sz="2800" dirty="0" smtClean="0"/>
              <a:t>Datacenters shifting towards Jumbo Frames</a:t>
            </a:r>
          </a:p>
          <a:p>
            <a:pPr lvl="1"/>
            <a:r>
              <a:rPr lang="en-US" sz="2400" dirty="0" smtClean="0"/>
              <a:t>9000 bytes per packet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6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Live Ethernet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Today’s Ethernet is switched</a:t>
            </a:r>
          </a:p>
          <a:p>
            <a:pPr lvl="1"/>
            <a:r>
              <a:rPr lang="en-US" dirty="0" smtClean="0"/>
              <a:t>More on this later</a:t>
            </a:r>
          </a:p>
          <a:p>
            <a:r>
              <a:rPr lang="en-US" dirty="0" smtClean="0"/>
              <a:t>1Gbit and 10Gbit Ethernet now common</a:t>
            </a:r>
          </a:p>
          <a:p>
            <a:pPr lvl="1"/>
            <a:r>
              <a:rPr lang="en-US" dirty="0" smtClean="0"/>
              <a:t>100Gbit on the way</a:t>
            </a:r>
          </a:p>
          <a:p>
            <a:pPr lvl="1"/>
            <a:r>
              <a:rPr lang="en-US" dirty="0" smtClean="0"/>
              <a:t>Uses same old packet header</a:t>
            </a:r>
          </a:p>
          <a:p>
            <a:pPr lvl="1"/>
            <a:r>
              <a:rPr lang="en-US" dirty="0" smtClean="0"/>
              <a:t>Full duplex (send and receive at the same time)</a:t>
            </a:r>
          </a:p>
          <a:p>
            <a:pPr lvl="1"/>
            <a:r>
              <a:rPr lang="en-US" dirty="0" smtClean="0"/>
              <a:t>Auto negotiating (backwards compatibility)</a:t>
            </a:r>
          </a:p>
          <a:p>
            <a:pPr lvl="1"/>
            <a:r>
              <a:rPr lang="en-US" dirty="0" smtClean="0"/>
              <a:t>Can also carry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Dynamic Channel Allocation in LANs and MANs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920" y="1556792"/>
            <a:ext cx="5292079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4. Continuous Time VS </a:t>
            </a:r>
            <a:r>
              <a:rPr lang="en-US" dirty="0"/>
              <a:t>Slotted Time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5. Carrier Sense VS No </a:t>
            </a:r>
            <a:r>
              <a:rPr lang="en-US" dirty="0"/>
              <a:t>Carrier Sense.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5"/>
            <a:ext cx="2880320" cy="230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6" y="4149080"/>
            <a:ext cx="331751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2630355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Szövegdoboz 8"/>
          <p:cNvSpPr txBox="1"/>
          <p:nvPr/>
        </p:nvSpPr>
        <p:spPr>
          <a:xfrm>
            <a:off x="2630355" y="335337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the efficiency be measured?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Throughput (S)</a:t>
            </a:r>
          </a:p>
          <a:p>
            <a:pPr lvl="1"/>
            <a:r>
              <a:rPr lang="en-US" dirty="0" smtClean="0"/>
              <a:t>Number of packets/frames transmitted in a time unit (successfully)</a:t>
            </a:r>
          </a:p>
          <a:p>
            <a:endParaRPr lang="en-US" dirty="0"/>
          </a:p>
          <a:p>
            <a:r>
              <a:rPr lang="en-US" b="1" dirty="0" smtClean="0"/>
              <a:t>Delay</a:t>
            </a:r>
          </a:p>
          <a:p>
            <a:pPr lvl="1"/>
            <a:r>
              <a:rPr lang="en-US" dirty="0" smtClean="0"/>
              <a:t>The time needs for transmitting a packet</a:t>
            </a:r>
          </a:p>
          <a:p>
            <a:pPr lvl="1"/>
            <a:endParaRPr lang="en-US" dirty="0"/>
          </a:p>
          <a:p>
            <a:r>
              <a:rPr lang="en-US" b="1" dirty="0" smtClean="0"/>
              <a:t>Fairness</a:t>
            </a:r>
          </a:p>
          <a:p>
            <a:pPr lvl="1"/>
            <a:r>
              <a:rPr lang="en-US" dirty="0" smtClean="0"/>
              <a:t>All the terminals are treated as equals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and offered load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Offered load (G)</a:t>
            </a:r>
          </a:p>
          <a:p>
            <a:pPr lvl="1"/>
            <a:r>
              <a:rPr lang="en-US" dirty="0" smtClean="0"/>
              <a:t>The number of packets in a time unit that the protocol must handle</a:t>
            </a:r>
          </a:p>
          <a:p>
            <a:pPr lvl="1"/>
            <a:r>
              <a:rPr lang="en-US" dirty="0" smtClean="0"/>
              <a:t>G&gt;1: overloading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An ideal protocol</a:t>
            </a:r>
          </a:p>
          <a:p>
            <a:pPr lvl="1"/>
            <a:r>
              <a:rPr lang="en-US" dirty="0" smtClean="0"/>
              <a:t>If G&lt;1, S=G</a:t>
            </a:r>
          </a:p>
          <a:p>
            <a:pPr lvl="1"/>
            <a:r>
              <a:rPr lang="en-US" dirty="0" smtClean="0"/>
              <a:t>If G≥1, S=1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here sending out a packet takes 1 time unit.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3600400" cy="218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for Media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Channel partitioning</a:t>
            </a:r>
          </a:p>
          <a:p>
            <a:pPr lvl="1"/>
            <a:r>
              <a:rPr lang="en-US" dirty="0" smtClean="0"/>
              <a:t>Divide the resource into small pieces</a:t>
            </a:r>
          </a:p>
          <a:p>
            <a:pPr lvl="1"/>
            <a:r>
              <a:rPr lang="en-US" dirty="0" smtClean="0"/>
              <a:t>Allocate each piece to one host</a:t>
            </a:r>
          </a:p>
          <a:p>
            <a:pPr lvl="1"/>
            <a:r>
              <a:rPr lang="en-US" dirty="0" smtClean="0"/>
              <a:t>Example: Time Division Multi-Access (TDMA) cellular</a:t>
            </a:r>
          </a:p>
          <a:p>
            <a:pPr lvl="1"/>
            <a:r>
              <a:rPr lang="en-US" dirty="0" smtClean="0"/>
              <a:t>Example: Frequency Division Multi-Access (FDMA) cellular</a:t>
            </a:r>
          </a:p>
          <a:p>
            <a:r>
              <a:rPr lang="en-US" dirty="0" smtClean="0"/>
              <a:t>Taking turns</a:t>
            </a:r>
          </a:p>
          <a:p>
            <a:pPr lvl="1"/>
            <a:r>
              <a:rPr lang="en-US" dirty="0" smtClean="0"/>
              <a:t>Tightly coordinate shared access to avoid collisions</a:t>
            </a:r>
          </a:p>
          <a:p>
            <a:pPr lvl="1"/>
            <a:r>
              <a:rPr lang="en-US" dirty="0" smtClean="0"/>
              <a:t>Example: Token ring networks</a:t>
            </a:r>
          </a:p>
          <a:p>
            <a:r>
              <a:rPr lang="en-US" dirty="0" smtClean="0"/>
              <a:t>Contention</a:t>
            </a:r>
          </a:p>
          <a:p>
            <a:pPr lvl="1"/>
            <a:r>
              <a:rPr lang="en-US" dirty="0" smtClean="0"/>
              <a:t>Allow collisions, but use strategies to recover</a:t>
            </a:r>
          </a:p>
          <a:p>
            <a:pPr lvl="1"/>
            <a:r>
              <a:rPr lang="en-US" dirty="0" smtClean="0"/>
              <a:t>Examples: Ethernet,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8857" y="5159210"/>
            <a:ext cx="6988629" cy="14626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1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Contention MAC Goals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Share the medium</a:t>
            </a:r>
          </a:p>
          <a:p>
            <a:pPr lvl="1"/>
            <a:r>
              <a:rPr lang="en-US" dirty="0" smtClean="0"/>
              <a:t>Two hosts sending at the same time collide, thus causing interference</a:t>
            </a:r>
          </a:p>
          <a:p>
            <a:pPr lvl="1"/>
            <a:r>
              <a:rPr lang="en-US" dirty="0" smtClean="0"/>
              <a:t>If no host sends, channel is idle</a:t>
            </a:r>
          </a:p>
          <a:p>
            <a:pPr lvl="1"/>
            <a:r>
              <a:rPr lang="en-US" dirty="0" smtClean="0"/>
              <a:t>Thus, want one user sending at any given time</a:t>
            </a:r>
          </a:p>
          <a:p>
            <a:r>
              <a:rPr lang="en-US" dirty="0" smtClean="0"/>
              <a:t>High utilization</a:t>
            </a:r>
          </a:p>
          <a:p>
            <a:pPr lvl="1"/>
            <a:r>
              <a:rPr lang="en-US" dirty="0" smtClean="0"/>
              <a:t>TDMA is low utilization</a:t>
            </a:r>
          </a:p>
          <a:p>
            <a:pPr lvl="1"/>
            <a:r>
              <a:rPr lang="en-US" dirty="0" smtClean="0"/>
              <a:t>Just like a circuit switched network</a:t>
            </a:r>
          </a:p>
          <a:p>
            <a:r>
              <a:rPr lang="en-US" dirty="0" smtClean="0"/>
              <a:t>Simple, distributed algorithm</a:t>
            </a:r>
          </a:p>
          <a:p>
            <a:pPr lvl="1"/>
            <a:r>
              <a:rPr lang="en-US" dirty="0" smtClean="0"/>
              <a:t>Multiple hosts that cannot directly coordinate</a:t>
            </a:r>
          </a:p>
          <a:p>
            <a:pPr lvl="1"/>
            <a:r>
              <a:rPr lang="en-US" dirty="0" smtClean="0"/>
              <a:t>No fancy (complicated) token-passing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77805</TotalTime>
  <Words>2297</Words>
  <Application>Microsoft Office PowerPoint</Application>
  <PresentationFormat>Diavetítés a képernyőre (4:3 oldalarány)</PresentationFormat>
  <Paragraphs>436</Paragraphs>
  <Slides>43</Slides>
  <Notes>10</Notes>
  <HiddenSlides>1</HiddenSlides>
  <MMClips>0</MMClips>
  <ScaleCrop>false</ScaleCrop>
  <HeadingPairs>
    <vt:vector size="6" baseType="variant"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43</vt:i4>
      </vt:variant>
    </vt:vector>
  </HeadingPairs>
  <TitlesOfParts>
    <vt:vector size="45" baseType="lpstr">
      <vt:lpstr>Median</vt:lpstr>
      <vt:lpstr>Equation</vt:lpstr>
      <vt:lpstr>Computer Networks</vt:lpstr>
      <vt:lpstr>Data Link Layer</vt:lpstr>
      <vt:lpstr>Outline</vt:lpstr>
      <vt:lpstr>Dynamic Channel Allocation in LANs and MANs</vt:lpstr>
      <vt:lpstr>Dynamic Channel Allocation in LANs and MANs</vt:lpstr>
      <vt:lpstr>How can the efficiency be measured?</vt:lpstr>
      <vt:lpstr>Throughput and offered load</vt:lpstr>
      <vt:lpstr>Strategies for Media Access</vt:lpstr>
      <vt:lpstr>Contention MAC Goals</vt:lpstr>
      <vt:lpstr>Contention Protocol Evolution</vt:lpstr>
      <vt:lpstr>Pure ALOHA</vt:lpstr>
      <vt:lpstr>ALOHA</vt:lpstr>
      <vt:lpstr>Performance analysis -Poisson Process</vt:lpstr>
      <vt:lpstr>Performance analysis - Poisson Distribution</vt:lpstr>
      <vt:lpstr>FYI: Poisson Distribution</vt:lpstr>
      <vt:lpstr>Analysis of Pure ALOHA </vt:lpstr>
      <vt:lpstr>Analysis of Pure ALOHA…</vt:lpstr>
      <vt:lpstr>Analysis of Pure ALOHA…</vt:lpstr>
      <vt:lpstr>Analysis of Pure ALOHA…</vt:lpstr>
      <vt:lpstr>Analysis of Pure ALOHA…</vt:lpstr>
      <vt:lpstr>Tradeoffs vs. TDMA</vt:lpstr>
      <vt:lpstr>Slotted ALOHA</vt:lpstr>
      <vt:lpstr>Analysis of Slotted ALOHA</vt:lpstr>
      <vt:lpstr>Slotted ALOHA</vt:lpstr>
      <vt:lpstr>802.3 Ethernet</vt:lpstr>
      <vt:lpstr>Broadcast Ethernet</vt:lpstr>
      <vt:lpstr>Carrier Sense Multiple Access (CSMA)</vt:lpstr>
      <vt:lpstr>Non-persistent CSMA</vt:lpstr>
      <vt:lpstr>1-persistent CSMA</vt:lpstr>
      <vt:lpstr>p-persistent CSMA</vt:lpstr>
      <vt:lpstr>CSMA Summary</vt:lpstr>
      <vt:lpstr>Persistent and Non-persistent CSMA</vt:lpstr>
      <vt:lpstr>CSMA with Collision Detection</vt:lpstr>
      <vt:lpstr>CSMA/CD</vt:lpstr>
      <vt:lpstr>CSMA/CD</vt:lpstr>
      <vt:lpstr>CSMA/CD Collisions</vt:lpstr>
      <vt:lpstr>Exponential Backoff</vt:lpstr>
      <vt:lpstr>Minimum Packet Sizes</vt:lpstr>
      <vt:lpstr>CSMA/CD</vt:lpstr>
      <vt:lpstr>Minimum Packet Size</vt:lpstr>
      <vt:lpstr>Cable Length Examples</vt:lpstr>
      <vt:lpstr>Maximum Packet Size</vt:lpstr>
      <vt:lpstr>Long Live Ethernet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Sándor Laki</cp:lastModifiedBy>
  <cp:revision>1000</cp:revision>
  <cp:lastPrinted>2012-08-22T04:00:45Z</cp:lastPrinted>
  <dcterms:created xsi:type="dcterms:W3CDTF">2012-01-03T02:22:46Z</dcterms:created>
  <dcterms:modified xsi:type="dcterms:W3CDTF">2017-10-17T07:01:27Z</dcterms:modified>
</cp:coreProperties>
</file>