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64"/>
  </p:notesMasterIdLst>
  <p:handoutMasterIdLst>
    <p:handoutMasterId r:id="rId65"/>
  </p:handoutMasterIdLst>
  <p:sldIdLst>
    <p:sldId id="388" r:id="rId2"/>
    <p:sldId id="814" r:id="rId3"/>
    <p:sldId id="757" r:id="rId4"/>
    <p:sldId id="806" r:id="rId5"/>
    <p:sldId id="807" r:id="rId6"/>
    <p:sldId id="808" r:id="rId7"/>
    <p:sldId id="811" r:id="rId8"/>
    <p:sldId id="809" r:id="rId9"/>
    <p:sldId id="812" r:id="rId10"/>
    <p:sldId id="813" r:id="rId11"/>
    <p:sldId id="389" r:id="rId12"/>
    <p:sldId id="396" r:id="rId13"/>
    <p:sldId id="462" r:id="rId14"/>
    <p:sldId id="463" r:id="rId15"/>
    <p:sldId id="480" r:id="rId16"/>
    <p:sldId id="464" r:id="rId17"/>
    <p:sldId id="465" r:id="rId18"/>
    <p:sldId id="481" r:id="rId19"/>
    <p:sldId id="482" r:id="rId20"/>
    <p:sldId id="483" r:id="rId21"/>
    <p:sldId id="485" r:id="rId22"/>
    <p:sldId id="468" r:id="rId23"/>
    <p:sldId id="469" r:id="rId24"/>
    <p:sldId id="470" r:id="rId25"/>
    <p:sldId id="473" r:id="rId26"/>
    <p:sldId id="477" r:id="rId27"/>
    <p:sldId id="513" r:id="rId28"/>
    <p:sldId id="514" r:id="rId29"/>
    <p:sldId id="489" r:id="rId30"/>
    <p:sldId id="390" r:id="rId31"/>
    <p:sldId id="391" r:id="rId32"/>
    <p:sldId id="395" r:id="rId33"/>
    <p:sldId id="528" r:id="rId34"/>
    <p:sldId id="491" r:id="rId35"/>
    <p:sldId id="392" r:id="rId36"/>
    <p:sldId id="496" r:id="rId37"/>
    <p:sldId id="393" r:id="rId38"/>
    <p:sldId id="394" r:id="rId39"/>
    <p:sldId id="512" r:id="rId40"/>
    <p:sldId id="503" r:id="rId41"/>
    <p:sldId id="504" r:id="rId42"/>
    <p:sldId id="529" r:id="rId43"/>
    <p:sldId id="505" r:id="rId44"/>
    <p:sldId id="502" r:id="rId45"/>
    <p:sldId id="506" r:id="rId46"/>
    <p:sldId id="507" r:id="rId47"/>
    <p:sldId id="515" r:id="rId48"/>
    <p:sldId id="508" r:id="rId49"/>
    <p:sldId id="509" r:id="rId50"/>
    <p:sldId id="510" r:id="rId51"/>
    <p:sldId id="516" r:id="rId52"/>
    <p:sldId id="527" r:id="rId53"/>
    <p:sldId id="517" r:id="rId54"/>
    <p:sldId id="518" r:id="rId55"/>
    <p:sldId id="519" r:id="rId56"/>
    <p:sldId id="520" r:id="rId57"/>
    <p:sldId id="530" r:id="rId58"/>
    <p:sldId id="531" r:id="rId59"/>
    <p:sldId id="532" r:id="rId60"/>
    <p:sldId id="533" r:id="rId61"/>
    <p:sldId id="534" r:id="rId62"/>
    <p:sldId id="459" r:id="rId63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814"/>
            <p14:sldId id="757"/>
            <p14:sldId id="806"/>
            <p14:sldId id="807"/>
            <p14:sldId id="808"/>
            <p14:sldId id="811"/>
            <p14:sldId id="809"/>
            <p14:sldId id="812"/>
            <p14:sldId id="813"/>
            <p14:sldId id="389"/>
            <p14:sldId id="396"/>
            <p14:sldId id="462"/>
            <p14:sldId id="463"/>
            <p14:sldId id="480"/>
            <p14:sldId id="464"/>
            <p14:sldId id="465"/>
            <p14:sldId id="481"/>
            <p14:sldId id="482"/>
            <p14:sldId id="483"/>
            <p14:sldId id="485"/>
            <p14:sldId id="468"/>
            <p14:sldId id="469"/>
            <p14:sldId id="470"/>
            <p14:sldId id="473"/>
            <p14:sldId id="477"/>
            <p14:sldId id="513"/>
            <p14:sldId id="514"/>
            <p14:sldId id="489"/>
            <p14:sldId id="390"/>
            <p14:sldId id="391"/>
            <p14:sldId id="395"/>
            <p14:sldId id="528"/>
            <p14:sldId id="491"/>
            <p14:sldId id="392"/>
            <p14:sldId id="496"/>
            <p14:sldId id="393"/>
            <p14:sldId id="394"/>
            <p14:sldId id="512"/>
            <p14:sldId id="503"/>
            <p14:sldId id="504"/>
            <p14:sldId id="529"/>
            <p14:sldId id="505"/>
            <p14:sldId id="502"/>
            <p14:sldId id="506"/>
            <p14:sldId id="507"/>
            <p14:sldId id="515"/>
            <p14:sldId id="508"/>
            <p14:sldId id="509"/>
            <p14:sldId id="510"/>
            <p14:sldId id="516"/>
            <p14:sldId id="527"/>
            <p14:sldId id="517"/>
            <p14:sldId id="518"/>
            <p14:sldId id="519"/>
            <p14:sldId id="520"/>
            <p14:sldId id="530"/>
            <p14:sldId id="531"/>
            <p14:sldId id="532"/>
            <p14:sldId id="533"/>
            <p14:sldId id="534"/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89587" autoAdjust="0"/>
  </p:normalViewPr>
  <p:slideViewPr>
    <p:cSldViewPr snapToGrid="0">
      <p:cViewPr varScale="1">
        <p:scale>
          <a:sx n="99" d="100"/>
          <a:sy n="99" d="100"/>
        </p:scale>
        <p:origin x="125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Véges</a:t>
            </a:r>
            <a:r>
              <a:rPr lang="hu-HU" baseline="0" dirty="0"/>
              <a:t> átvitel még tökéletes csatornán is!</a:t>
            </a:r>
            <a:endParaRPr lang="hu-HU" dirty="0"/>
          </a:p>
          <a:p>
            <a:r>
              <a:rPr lang="hu-HU" dirty="0"/>
              <a:t>H a</a:t>
            </a:r>
            <a:r>
              <a:rPr lang="hu-HU" baseline="0" dirty="0"/>
              <a:t> sávszélesség</a:t>
            </a:r>
            <a:endParaRPr lang="hu-HU" dirty="0"/>
          </a:p>
          <a:p>
            <a:r>
              <a:rPr lang="hu-HU" dirty="0"/>
              <a:t>V a jel szintek száma (diszkrét)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14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Sodort (</a:t>
            </a:r>
            <a:r>
              <a:rPr lang="hu-HU" dirty="0" err="1"/>
              <a:t>dns</a:t>
            </a:r>
            <a:r>
              <a:rPr lang="hu-HU" dirty="0"/>
              <a:t> szerűen, 2 rézhuzal), hosszabb</a:t>
            </a:r>
            <a:r>
              <a:rPr lang="hu-HU" baseline="0" dirty="0"/>
              <a:t> távnál jelerősítőkre van szükség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76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VEZETÉKES</a:t>
            </a:r>
            <a:r>
              <a:rPr lang="hu-HU" baseline="0" dirty="0"/>
              <a:t> NEHÉZKES LEHET BIZONYOS TEREPEK ESETÉN </a:t>
            </a:r>
          </a:p>
          <a:p>
            <a:r>
              <a:rPr lang="hu-HU" baseline="0" dirty="0" err="1"/>
              <a:t>Hawai-szigetekről</a:t>
            </a:r>
            <a:r>
              <a:rPr lang="hu-HU" baseline="0" dirty="0"/>
              <a:t> indult a történet, mivel a telefonrendszer a szigetek között nem volt lehetséges</a:t>
            </a:r>
          </a:p>
          <a:p>
            <a:r>
              <a:rPr lang="hu-HU" baseline="0" dirty="0"/>
              <a:t>ELEKTONOK MOZGÁSA HULLÁMOKAT KELT (1865 Maxwell, 1887 Hertz)</a:t>
            </a:r>
          </a:p>
          <a:p>
            <a:r>
              <a:rPr lang="hu-HU" baseline="0" dirty="0"/>
              <a:t>MEGFELELŐ MÉRETŰ ANTENNA ÁRAMKÖRHÖZ CSATOLÁSÁVAL A HULLÁMOK SZÉTSZÓRHATÓAK.</a:t>
            </a:r>
          </a:p>
          <a:p>
            <a:r>
              <a:rPr lang="hu-HU" dirty="0"/>
              <a:t>VÁKUMBAN A FREKVENCIÁTÓL</a:t>
            </a:r>
            <a:r>
              <a:rPr lang="hu-HU" baseline="0" dirty="0"/>
              <a:t> FÜGGETLENÜL MINDEN EH azonos SEBESSÉGGEL TERJED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62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[CADILLAC] Teljesítmény</a:t>
            </a:r>
            <a:r>
              <a:rPr lang="hu-HU" baseline="0" dirty="0"/>
              <a:t> csökkenés </a:t>
            </a:r>
            <a:r>
              <a:rPr lang="hu-HU" dirty="0"/>
              <a:t>1/r^3 rádió hullám esetén</a:t>
            </a:r>
          </a:p>
          <a:p>
            <a:r>
              <a:rPr lang="hu-HU" b="1" dirty="0"/>
              <a:t>(A)</a:t>
            </a:r>
            <a:r>
              <a:rPr lang="hu-HU" dirty="0"/>
              <a:t> VLF, LF, MF       </a:t>
            </a:r>
            <a:r>
              <a:rPr lang="hu-HU" b="1" dirty="0"/>
              <a:t>(B) </a:t>
            </a:r>
            <a:r>
              <a:rPr lang="hu-HU" b="0" dirty="0"/>
              <a:t>HF</a:t>
            </a:r>
          </a:p>
          <a:p>
            <a:r>
              <a:rPr lang="hu-HU" b="0" dirty="0"/>
              <a:t>--------------------------</a:t>
            </a:r>
          </a:p>
          <a:p>
            <a:r>
              <a:rPr lang="hu-HU" b="0" dirty="0"/>
              <a:t>ISMÉTLŐK</a:t>
            </a:r>
            <a:r>
              <a:rPr lang="hu-HU" b="0" baseline="0" dirty="0"/>
              <a:t> KELLENEK AZ EGYENES VONALÚ TERJEDÉS MIATT</a:t>
            </a:r>
          </a:p>
          <a:p>
            <a:r>
              <a:rPr lang="hu-HU" b="0" baseline="0" dirty="0"/>
              <a:t>ÉPÜLET FALAK GONDOT OKOZNAK </a:t>
            </a:r>
          </a:p>
          <a:p>
            <a:r>
              <a:rPr lang="hu-HU" b="1" dirty="0"/>
              <a:t>Több utas gyengülés (</a:t>
            </a:r>
            <a:r>
              <a:rPr lang="hu-HU" b="0" dirty="0"/>
              <a:t>időjárás, frekvencia</a:t>
            </a:r>
            <a:r>
              <a:rPr lang="hu-HU" b="1" dirty="0"/>
              <a:t>) </a:t>
            </a:r>
            <a:r>
              <a:rPr lang="hu-HU" b="0" i="1" dirty="0"/>
              <a:t>ált. 10% backup</a:t>
            </a:r>
          </a:p>
          <a:p>
            <a:r>
              <a:rPr lang="hu-HU" b="0" dirty="0"/>
              <a:t>4GHZ-&gt;víz</a:t>
            </a:r>
            <a:r>
              <a:rPr lang="hu-HU" b="0" baseline="0" dirty="0"/>
              <a:t> elnyel</a:t>
            </a:r>
            <a:endParaRPr lang="hu-HU" b="0" dirty="0"/>
          </a:p>
          <a:p>
            <a:r>
              <a:rPr lang="hu-HU" dirty="0"/>
              <a:t>-------------------------</a:t>
            </a:r>
          </a:p>
          <a:p>
            <a:r>
              <a:rPr lang="hu-HU" dirty="0"/>
              <a:t>-------------------------</a:t>
            </a:r>
          </a:p>
          <a:p>
            <a:r>
              <a:rPr lang="hu-HU" dirty="0"/>
              <a:t>KONFERENCIA</a:t>
            </a:r>
            <a:r>
              <a:rPr lang="hu-HU" baseline="0" dirty="0"/>
              <a:t> PÉLDA (eső baj, napsütés se mindig jó)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53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r>
              <a:rPr lang="hu-HU" dirty="0"/>
              <a:t>Több szignált kombinál össze lézersugarakkal különféle infravörös hullámhosszokon az optikai kábelen történő átvitelhez, </a:t>
            </a:r>
          </a:p>
          <a:p>
            <a:pPr defTabSz="924458">
              <a:defRPr/>
            </a:pPr>
            <a:r>
              <a:rPr lang="hu-HU" dirty="0"/>
              <a:t>míg a fogadó oldalon különféle filterek használ a </a:t>
            </a:r>
          </a:p>
          <a:p>
            <a:pPr defTabSz="924458">
              <a:defRPr/>
            </a:pPr>
            <a:r>
              <a:rPr lang="hu-HU" dirty="0"/>
              <a:t>hullámhosszok elkülönítésére.</a:t>
            </a:r>
          </a:p>
          <a:p>
            <a:pPr defTabSz="924458">
              <a:defRPr/>
            </a:pPr>
            <a:r>
              <a:rPr lang="hu-HU" dirty="0"/>
              <a:t>MINDEN EGYES LÉZER önálló</a:t>
            </a:r>
            <a:r>
              <a:rPr lang="hu-HU" baseline="0" dirty="0"/>
              <a:t> szignál halmazt alkalmaz</a:t>
            </a:r>
            <a:endParaRPr lang="hu-HU" dirty="0"/>
          </a:p>
          <a:p>
            <a:endParaRPr lang="hu-HU" dirty="0"/>
          </a:p>
          <a:p>
            <a:r>
              <a:rPr lang="hu-HU" dirty="0"/>
              <a:t>Jeladó (TR)</a:t>
            </a:r>
          </a:p>
          <a:p>
            <a:r>
              <a:rPr lang="hu-HU" dirty="0"/>
              <a:t>Klasszikus</a:t>
            </a:r>
            <a:r>
              <a:rPr lang="hu-HU" baseline="0" dirty="0"/>
              <a:t> változatban 2 hullámhossz volt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59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4.jpeg"/><Relationship Id="rId4" Type="http://schemas.openxmlformats.org/officeDocument/2006/relationships/image" Target="../media/image43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6.w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hu-HU" sz="6000" cap="none" dirty="0"/>
              <a:t>Computer </a:t>
            </a:r>
            <a:r>
              <a:rPr lang="hu-HU" sz="6000" cap="none" dirty="0" err="1"/>
              <a:t>Networks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9" y="3496235"/>
            <a:ext cx="6662784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b="1" dirty="0" err="1">
                <a:solidFill>
                  <a:schemeClr val="tx1"/>
                </a:solidFill>
              </a:rPr>
              <a:t>Physical</a:t>
            </a:r>
            <a:r>
              <a:rPr lang="hu-HU" sz="3600" b="1" dirty="0">
                <a:solidFill>
                  <a:schemeClr val="tx1"/>
                </a:solidFill>
              </a:rPr>
              <a:t> </a:t>
            </a:r>
            <a:r>
              <a:rPr lang="hu-HU" sz="3600" b="1" dirty="0" err="1">
                <a:solidFill>
                  <a:schemeClr val="tx1"/>
                </a:solidFill>
              </a:rPr>
              <a:t>Layer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Based on slides from </a:t>
            </a:r>
            <a:r>
              <a:rPr lang="hu-HU" b="1" dirty="0"/>
              <a:t>Zoltán Ács ELTE</a:t>
            </a:r>
            <a:r>
              <a:rPr lang="hu-HU" dirty="0"/>
              <a:t> and </a:t>
            </a:r>
            <a:r>
              <a:rPr lang="en-US" dirty="0"/>
              <a:t>D. </a:t>
            </a:r>
            <a:r>
              <a:rPr lang="en-US" dirty="0" err="1"/>
              <a:t>Choffnes</a:t>
            </a:r>
            <a:r>
              <a:rPr lang="en-US" dirty="0"/>
              <a:t> Northeastern U.</a:t>
            </a:r>
            <a:r>
              <a:rPr lang="hu-HU" dirty="0"/>
              <a:t>, </a:t>
            </a:r>
            <a:r>
              <a:rPr lang="hu-HU" dirty="0" err="1"/>
              <a:t>Philippa</a:t>
            </a:r>
            <a:r>
              <a:rPr lang="hu-HU" dirty="0"/>
              <a:t>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 , </a:t>
            </a:r>
            <a:r>
              <a:rPr lang="en-US" dirty="0"/>
              <a:t>Revised </a:t>
            </a:r>
            <a:r>
              <a:rPr lang="hu-HU" dirty="0"/>
              <a:t>in </a:t>
            </a:r>
            <a:r>
              <a:rPr lang="en-US" dirty="0"/>
              <a:t>201</a:t>
            </a:r>
            <a:r>
              <a:rPr lang="hu-HU" dirty="0"/>
              <a:t>8</a:t>
            </a:r>
            <a:r>
              <a:rPr lang="en-US" dirty="0"/>
              <a:t>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65DB5043-CC67-44BE-B946-03BCCB7A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SR in </a:t>
            </a:r>
            <a:r>
              <a:rPr lang="hu-HU" dirty="0" err="1"/>
              <a:t>action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E962BAA-C5FF-4628-9063-4859A8515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774771"/>
            <a:ext cx="5943600" cy="390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68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Layer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07224" y="1600200"/>
            <a:ext cx="5936776" cy="5105400"/>
          </a:xfrm>
        </p:spPr>
        <p:txBody>
          <a:bodyPr/>
          <a:lstStyle/>
          <a:p>
            <a:r>
              <a:rPr lang="en-US" dirty="0"/>
              <a:t>Function:</a:t>
            </a:r>
          </a:p>
          <a:p>
            <a:pPr lvl="1"/>
            <a:r>
              <a:rPr lang="en-US" dirty="0"/>
              <a:t>Get bits across a physical medium</a:t>
            </a:r>
          </a:p>
          <a:p>
            <a:r>
              <a:rPr lang="en-US" dirty="0"/>
              <a:t>Key challenge:</a:t>
            </a:r>
          </a:p>
          <a:p>
            <a:pPr lvl="1"/>
            <a:r>
              <a:rPr lang="en-US" dirty="0"/>
              <a:t>How to represent bits in analog</a:t>
            </a:r>
          </a:p>
          <a:p>
            <a:pPr lvl="1"/>
            <a:r>
              <a:rPr lang="en-US" dirty="0"/>
              <a:t>Ideally, want high-bit rate</a:t>
            </a:r>
          </a:p>
          <a:p>
            <a:pPr lvl="1"/>
            <a:r>
              <a:rPr lang="en-US" dirty="0"/>
              <a:t>But, must avoid </a:t>
            </a:r>
            <a:r>
              <a:rPr lang="en-US" dirty="0" err="1"/>
              <a:t>desynchronization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86194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72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challenge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5105400"/>
          </a:xfrm>
        </p:spPr>
        <p:txBody>
          <a:bodyPr>
            <a:normAutofit/>
          </a:bodyPr>
          <a:lstStyle/>
          <a:p>
            <a:r>
              <a:rPr lang="en-US" sz="3200" dirty="0"/>
              <a:t>Digital computers</a:t>
            </a:r>
          </a:p>
          <a:p>
            <a:pPr lvl="1"/>
            <a:r>
              <a:rPr lang="en-US" dirty="0"/>
              <a:t>0s and 1s</a:t>
            </a:r>
          </a:p>
          <a:p>
            <a:r>
              <a:rPr lang="en-US" dirty="0"/>
              <a:t>Analog world</a:t>
            </a:r>
          </a:p>
          <a:p>
            <a:pPr lvl="1"/>
            <a:r>
              <a:rPr lang="en-US" dirty="0"/>
              <a:t>Amplitudes and frequencies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1" y="3721099"/>
            <a:ext cx="2540000" cy="19025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716" y="4807856"/>
            <a:ext cx="2539999" cy="1632857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500" y="4176486"/>
            <a:ext cx="2984500" cy="271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4276" y="3677558"/>
            <a:ext cx="2874439" cy="180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72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Simple</a:t>
            </a:r>
            <a:r>
              <a:rPr lang="hu-HU" dirty="0"/>
              <a:t> </a:t>
            </a:r>
            <a:r>
              <a:rPr lang="hu-HU" dirty="0" err="1"/>
              <a:t>transmission</a:t>
            </a:r>
            <a:r>
              <a:rPr lang="hu-HU" dirty="0"/>
              <a:t> - </a:t>
            </a:r>
            <a:r>
              <a:rPr lang="hu-HU" dirty="0" err="1"/>
              <a:t>baseband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Bit 1: </a:t>
            </a:r>
            <a:r>
              <a:rPr lang="hu-HU" dirty="0" err="1"/>
              <a:t>voltage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current</a:t>
            </a:r>
            <a:r>
              <a:rPr lang="hu-HU" dirty="0"/>
              <a:t> </a:t>
            </a:r>
            <a:r>
              <a:rPr lang="hu-HU" dirty="0" err="1"/>
              <a:t>strength</a:t>
            </a:r>
            <a:endParaRPr lang="hu-HU" dirty="0"/>
          </a:p>
          <a:p>
            <a:r>
              <a:rPr lang="hu-HU" dirty="0"/>
              <a:t>Bit 0: no </a:t>
            </a:r>
            <a:r>
              <a:rPr lang="hu-HU" dirty="0" err="1"/>
              <a:t>voltage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65" y="3068960"/>
            <a:ext cx="8241556" cy="303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848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Transmission</a:t>
            </a:r>
            <a:r>
              <a:rPr lang="hu-HU" dirty="0"/>
              <a:t> of „b”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More </a:t>
            </a:r>
            <a:r>
              <a:rPr lang="hu-HU" dirty="0" err="1"/>
              <a:t>than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bit is </a:t>
            </a:r>
            <a:r>
              <a:rPr lang="hu-HU" dirty="0" err="1"/>
              <a:t>needed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tranmitting</a:t>
            </a:r>
            <a:r>
              <a:rPr lang="hu-HU" dirty="0"/>
              <a:t> </a:t>
            </a:r>
            <a:r>
              <a:rPr lang="hu-HU" dirty="0" err="1"/>
              <a:t>char</a:t>
            </a:r>
            <a:r>
              <a:rPr lang="hu-HU" dirty="0"/>
              <a:t> „b”</a:t>
            </a:r>
          </a:p>
          <a:p>
            <a:r>
              <a:rPr lang="hu-HU" dirty="0"/>
              <a:t>„b” in ASCII: 01100010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701554"/>
            <a:ext cx="5040635" cy="3929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zövegdoboz 3"/>
          <p:cNvSpPr txBox="1"/>
          <p:nvPr/>
        </p:nvSpPr>
        <p:spPr>
          <a:xfrm rot="16200000">
            <a:off x="2119834" y="448158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err="1"/>
              <a:t>Current</a:t>
            </a:r>
            <a:endParaRPr lang="en-US" b="1" dirty="0"/>
          </a:p>
        </p:txBody>
      </p:sp>
      <p:sp>
        <p:nvSpPr>
          <p:cNvPr id="5" name="Szövegdoboz 4"/>
          <p:cNvSpPr txBox="1"/>
          <p:nvPr/>
        </p:nvSpPr>
        <p:spPr>
          <a:xfrm>
            <a:off x="5112097" y="651659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Time</a:t>
            </a:r>
            <a:endParaRPr lang="en-US" b="1" dirty="0"/>
          </a:p>
        </p:txBody>
      </p:sp>
      <p:cxnSp>
        <p:nvCxnSpPr>
          <p:cNvPr id="7" name="Egyenes összekötő nyíllal 6"/>
          <p:cNvCxnSpPr/>
          <p:nvPr/>
        </p:nvCxnSpPr>
        <p:spPr>
          <a:xfrm>
            <a:off x="2155371" y="5607538"/>
            <a:ext cx="2050869" cy="64957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/>
          <p:cNvSpPr txBox="1"/>
          <p:nvPr/>
        </p:nvSpPr>
        <p:spPr>
          <a:xfrm>
            <a:off x="548639" y="5184530"/>
            <a:ext cx="185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No </a:t>
            </a:r>
            <a:r>
              <a:rPr lang="hu-HU" b="1" dirty="0" err="1"/>
              <a:t>voltage</a:t>
            </a:r>
            <a:endParaRPr lang="en-US" b="1" dirty="0"/>
          </a:p>
        </p:txBody>
      </p:sp>
      <p:sp>
        <p:nvSpPr>
          <p:cNvPr id="9" name="Szövegdoboz 8"/>
          <p:cNvSpPr txBox="1"/>
          <p:nvPr/>
        </p:nvSpPr>
        <p:spPr>
          <a:xfrm>
            <a:off x="1071154" y="2701554"/>
            <a:ext cx="24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/>
              <a:t>Voltage</a:t>
            </a:r>
            <a:endParaRPr lang="en-US" b="1" dirty="0"/>
          </a:p>
        </p:txBody>
      </p:sp>
      <p:cxnSp>
        <p:nvCxnSpPr>
          <p:cNvPr id="12" name="Egyenes összekötő nyíllal 11"/>
          <p:cNvCxnSpPr/>
          <p:nvPr/>
        </p:nvCxnSpPr>
        <p:spPr>
          <a:xfrm>
            <a:off x="2268684" y="5343070"/>
            <a:ext cx="4197430" cy="82259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/>
          <p:cNvCxnSpPr/>
          <p:nvPr/>
        </p:nvCxnSpPr>
        <p:spPr>
          <a:xfrm>
            <a:off x="2682469" y="2886220"/>
            <a:ext cx="4893988" cy="61819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>
            <a:stCxn id="9" idx="2"/>
          </p:cNvCxnSpPr>
          <p:nvPr/>
        </p:nvCxnSpPr>
        <p:spPr>
          <a:xfrm>
            <a:off x="2279570" y="3070886"/>
            <a:ext cx="2632064" cy="32545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067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791" y="2701554"/>
            <a:ext cx="5329857" cy="392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Transmission</a:t>
            </a:r>
            <a:r>
              <a:rPr lang="hu-HU" dirty="0"/>
              <a:t> of „b” in a </a:t>
            </a:r>
            <a:r>
              <a:rPr lang="hu-HU" dirty="0" err="1"/>
              <a:t>real</a:t>
            </a:r>
            <a:r>
              <a:rPr lang="hu-HU" dirty="0"/>
              <a:t> </a:t>
            </a:r>
            <a:r>
              <a:rPr lang="hu-HU" dirty="0" err="1"/>
              <a:t>world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Poor</a:t>
            </a:r>
            <a:r>
              <a:rPr lang="hu-HU" dirty="0"/>
              <a:t> reception – a </a:t>
            </a:r>
            <a:r>
              <a:rPr lang="hu-HU" dirty="0" err="1"/>
              <a:t>typical</a:t>
            </a:r>
            <a:r>
              <a:rPr lang="hu-HU" dirty="0"/>
              <a:t> </a:t>
            </a:r>
            <a:r>
              <a:rPr lang="hu-HU" dirty="0" err="1"/>
              <a:t>pattern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receiver</a:t>
            </a:r>
            <a:endParaRPr lang="en-US" dirty="0"/>
          </a:p>
        </p:txBody>
      </p:sp>
      <p:sp>
        <p:nvSpPr>
          <p:cNvPr id="4" name="Szövegdoboz 3"/>
          <p:cNvSpPr txBox="1"/>
          <p:nvPr/>
        </p:nvSpPr>
        <p:spPr>
          <a:xfrm rot="16200000">
            <a:off x="2119834" y="448158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err="1"/>
              <a:t>Current</a:t>
            </a:r>
            <a:endParaRPr lang="en-US" b="1" dirty="0"/>
          </a:p>
        </p:txBody>
      </p:sp>
      <p:sp>
        <p:nvSpPr>
          <p:cNvPr id="5" name="Szövegdoboz 4"/>
          <p:cNvSpPr txBox="1"/>
          <p:nvPr/>
        </p:nvSpPr>
        <p:spPr>
          <a:xfrm>
            <a:off x="5126611" y="651659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Time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2946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Fundamentals – </a:t>
            </a:r>
            <a:r>
              <a:rPr lang="hu-HU" dirty="0" err="1"/>
              <a:t>Singals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5944" y="1832671"/>
                <a:ext cx="6257108" cy="460731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hu-HU" sz="2200" dirty="0"/>
                  <a:t>To </a:t>
                </a:r>
                <a:r>
                  <a:rPr lang="hu-HU" sz="2200" dirty="0" err="1"/>
                  <a:t>understand</a:t>
                </a:r>
                <a:r>
                  <a:rPr lang="hu-HU" sz="2200" dirty="0"/>
                  <a:t> </a:t>
                </a:r>
                <a:r>
                  <a:rPr lang="hu-HU" sz="2200" dirty="0" err="1"/>
                  <a:t>signal</a:t>
                </a:r>
                <a:r>
                  <a:rPr lang="hu-HU" sz="2200" dirty="0"/>
                  <a:t> </a:t>
                </a:r>
                <a:r>
                  <a:rPr lang="hu-HU" sz="2200" dirty="0" err="1"/>
                  <a:t>propagation</a:t>
                </a:r>
                <a:r>
                  <a:rPr lang="hu-HU" sz="2200" dirty="0"/>
                  <a:t> </a:t>
                </a:r>
                <a:r>
                  <a:rPr lang="en-US" sz="2200" dirty="0"/>
                  <a:t>on a physical medium, some background is required how such signals can be analyzed/treated mathematically</a:t>
                </a:r>
                <a:endParaRPr lang="hu-HU" sz="2200" dirty="0"/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rgbClr val="FF0000"/>
                    </a:solidFill>
                  </a:rPr>
                  <a:t>First: Fourier’s theorem </a:t>
                </a:r>
                <a:endParaRPr lang="hu-HU" sz="22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200" dirty="0"/>
                  <a:t>Any periodic function </a:t>
                </a:r>
                <a:r>
                  <a:rPr lang="en-US" sz="2200" b="1" i="1" dirty="0"/>
                  <a:t>g(t)</a:t>
                </a:r>
                <a:r>
                  <a:rPr lang="en-US" sz="2200" dirty="0"/>
                  <a:t> (with period T) can be written as a (possibly infinite) sum of sine and cosine functions; the frequencies of these functions are integer multiples of the </a:t>
                </a:r>
                <a:r>
                  <a:rPr lang="hu-HU" sz="2200" dirty="0" err="1"/>
                  <a:t>base</a:t>
                </a:r>
                <a:r>
                  <a:rPr lang="en-US" sz="2200" dirty="0"/>
                  <a:t> frequency f = 1/T. </a:t>
                </a:r>
                <a:endParaRPr lang="hu-HU" sz="2200" dirty="0"/>
              </a:p>
              <a:p>
                <a:pPr marL="201168" lvl="1" indent="0" algn="ctr">
                  <a:buNone/>
                </a:pPr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hu-HU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u-HU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func>
                          <m:funcPr>
                            <m:ctrlPr>
                              <a:rPr lang="hu-HU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hu-HU" sz="1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𝑛𝑓𝑡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hu-HU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hu-HU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hu-HU" sz="1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𝑛𝑓𝑡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r>
                  <a:rPr lang="hu-HU" sz="1800" dirty="0"/>
                  <a:t>,</a:t>
                </a:r>
              </a:p>
              <a:p>
                <a:pPr marL="396000" lvl="1" indent="0">
                  <a:buNone/>
                </a:pPr>
                <a:endParaRPr lang="hu-HU" sz="2200" dirty="0"/>
              </a:p>
              <a:p>
                <a:pPr marL="396000" lvl="1" indent="0">
                  <a:buNone/>
                </a:pPr>
                <a:r>
                  <a:rPr lang="hu-HU" sz="2200" dirty="0" err="1"/>
                  <a:t>where</a:t>
                </a:r>
                <a:r>
                  <a:rPr lang="hu-HU" sz="2200" dirty="0"/>
                  <a:t> </a:t>
                </a:r>
                <a14:m>
                  <m:oMath xmlns:m="http://schemas.openxmlformats.org/officeDocument/2006/math"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hu-HU" sz="2200" dirty="0"/>
                  <a:t> is </a:t>
                </a:r>
                <a:r>
                  <a:rPr lang="hu-HU" sz="2200" dirty="0" err="1"/>
                  <a:t>the</a:t>
                </a:r>
                <a:r>
                  <a:rPr lang="hu-HU" sz="2200" dirty="0"/>
                  <a:t> </a:t>
                </a:r>
                <a:r>
                  <a:rPr lang="hu-HU" sz="2200" dirty="0" err="1"/>
                  <a:t>base</a:t>
                </a:r>
                <a:r>
                  <a:rPr lang="hu-HU" sz="2200" dirty="0"/>
                  <a:t> </a:t>
                </a:r>
                <a:r>
                  <a:rPr lang="hu-HU" sz="2200" dirty="0" err="1"/>
                  <a:t>frequency</a:t>
                </a:r>
                <a:r>
                  <a:rPr lang="hu-HU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hu-HU" sz="2200" dirty="0"/>
                  <a:t> and</a:t>
                </a:r>
                <a14:m>
                  <m:oMath xmlns:m="http://schemas.openxmlformats.org/officeDocument/2006/math">
                    <m:r>
                      <a:rPr lang="hu-HU" sz="22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hu-HU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hu-HU" sz="2200" dirty="0"/>
                  <a:t> </a:t>
                </a:r>
                <a:r>
                  <a:rPr lang="hu-HU" sz="2200" dirty="0" err="1"/>
                  <a:t>are</a:t>
                </a:r>
                <a:r>
                  <a:rPr lang="hu-HU" sz="2200" dirty="0"/>
                  <a:t> </a:t>
                </a:r>
                <a:r>
                  <a:rPr lang="hu-HU" sz="2200" dirty="0" err="1"/>
                  <a:t>constants</a:t>
                </a:r>
                <a:r>
                  <a:rPr lang="hu-HU" sz="2200" dirty="0"/>
                  <a:t>, </a:t>
                </a:r>
                <a:r>
                  <a:rPr lang="hu-HU" sz="2200" dirty="0" err="1"/>
                  <a:t>representing</a:t>
                </a:r>
                <a:r>
                  <a:rPr lang="hu-HU" sz="2200" dirty="0"/>
                  <a:t> </a:t>
                </a:r>
                <a:r>
                  <a:rPr lang="hu-HU" sz="2200" dirty="0" err="1"/>
                  <a:t>the</a:t>
                </a:r>
                <a:r>
                  <a:rPr lang="hu-HU" sz="2200" dirty="0"/>
                  <a:t> </a:t>
                </a:r>
                <a:r>
                  <a:rPr lang="hu-HU" sz="2200" dirty="0" err="1"/>
                  <a:t>amplitudes</a:t>
                </a:r>
                <a:r>
                  <a:rPr lang="hu-HU" sz="2200" dirty="0"/>
                  <a:t> of </a:t>
                </a:r>
                <a:r>
                  <a:rPr lang="hu-HU" sz="2200" dirty="0" err="1"/>
                  <a:t>nth</a:t>
                </a:r>
                <a:r>
                  <a:rPr lang="hu-HU" sz="2200" dirty="0"/>
                  <a:t> sine and </a:t>
                </a:r>
                <a:r>
                  <a:rPr lang="hu-HU" sz="2200" dirty="0" err="1"/>
                  <a:t>cosine</a:t>
                </a:r>
                <a:r>
                  <a:rPr lang="hu-HU" sz="2200" dirty="0"/>
                  <a:t> </a:t>
                </a:r>
                <a:r>
                  <a:rPr lang="hu-HU" sz="2200" dirty="0" err="1"/>
                  <a:t>harmonics</a:t>
                </a:r>
                <a:r>
                  <a:rPr lang="hu-HU" sz="2200" dirty="0"/>
                  <a:t>. C is a constant.</a:t>
                </a:r>
              </a:p>
              <a:p>
                <a:pPr marL="396000" lvl="1" indent="0">
                  <a:buNone/>
                </a:pPr>
                <a:endParaRPr lang="hu-HU" sz="2200" b="0" dirty="0">
                  <a:ea typeface="Cambria Math" panose="02040503050406030204" pitchFamily="18" charset="0"/>
                </a:endParaRPr>
              </a:p>
              <a:p>
                <a:pPr marL="396000" lvl="1" indent="0">
                  <a:buNone/>
                </a:pPr>
                <a:endParaRPr lang="hu-HU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944" y="1832671"/>
                <a:ext cx="6257108" cy="4607318"/>
              </a:xfrm>
              <a:blipFill>
                <a:blip r:embed="rId2"/>
                <a:stretch>
                  <a:fillRect l="-1266" t="-1589" b="-238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16</a:t>
            </a:fld>
            <a:endParaRPr lang="en-US"/>
          </a:p>
        </p:txBody>
      </p:sp>
      <p:pic>
        <p:nvPicPr>
          <p:cNvPr id="2050" name="Picture 2" descr="http://upload.wikimedia.org/wikipedia/commons/thumb/2/2c/Fourier_Series.svg/168px-Fourier_Serie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501" y="2246811"/>
            <a:ext cx="2453258" cy="436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57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Fundamental</a:t>
            </a:r>
            <a:r>
              <a:rPr lang="hu-HU" dirty="0"/>
              <a:t> – </a:t>
            </a:r>
            <a:r>
              <a:rPr lang="hu-HU" dirty="0" err="1"/>
              <a:t>Terms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Fourier </a:t>
            </a:r>
            <a:r>
              <a:rPr lang="hu-HU" dirty="0" err="1"/>
              <a:t>series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45734"/>
                <a:ext cx="7543800" cy="4290371"/>
              </a:xfrm>
            </p:spPr>
            <p:txBody>
              <a:bodyPr>
                <a:normAutofit/>
              </a:bodyPr>
              <a:lstStyle/>
              <a:p>
                <a:pPr marL="396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hu-HU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func>
                        <m:func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𝑛𝑓𝑡</m:t>
                              </m:r>
                            </m:e>
                          </m:d>
                        </m:e>
                      </m:func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hu-HU" dirty="0">
                  <a:ea typeface="Cambria Math" panose="02040503050406030204" pitchFamily="18" charset="0"/>
                </a:endParaRPr>
              </a:p>
              <a:p>
                <a:pPr marL="396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hu-HU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func>
                        <m:func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𝑛𝑓𝑡</m:t>
                              </m:r>
                            </m:e>
                          </m:d>
                        </m:e>
                      </m:func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hu-HU" dirty="0"/>
              </a:p>
              <a:p>
                <a:pPr marL="396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hu-HU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290371"/>
              </a:xfrm>
              <a:blipFill rotWithShape="0">
                <a:blip r:embed="rId2"/>
                <a:stretch>
                  <a:fillRect t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5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Application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5569131" cy="5105400"/>
          </a:xfrm>
        </p:spPr>
        <p:txBody>
          <a:bodyPr>
            <a:normAutofit/>
          </a:bodyPr>
          <a:lstStyle/>
          <a:p>
            <a:r>
              <a:rPr lang="hu-HU" dirty="0"/>
              <a:t>A </a:t>
            </a:r>
            <a:r>
              <a:rPr lang="hu-HU" dirty="0" err="1"/>
              <a:t>digital</a:t>
            </a:r>
            <a:r>
              <a:rPr lang="hu-HU" dirty="0"/>
              <a:t> </a:t>
            </a:r>
            <a:r>
              <a:rPr lang="hu-HU" dirty="0" err="1"/>
              <a:t>signal</a:t>
            </a:r>
            <a:r>
              <a:rPr lang="hu-HU" dirty="0"/>
              <a:t> is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periodic</a:t>
            </a:r>
            <a:endParaRPr lang="hu-HU" dirty="0"/>
          </a:p>
          <a:p>
            <a:pPr lvl="1"/>
            <a:r>
              <a:rPr lang="hu-HU" dirty="0" err="1"/>
              <a:t>E.g</a:t>
            </a:r>
            <a:r>
              <a:rPr lang="hu-HU" dirty="0"/>
              <a:t>. </a:t>
            </a:r>
            <a:r>
              <a:rPr lang="hu-HU" dirty="0" err="1"/>
              <a:t>the</a:t>
            </a:r>
            <a:r>
              <a:rPr lang="hu-HU" dirty="0"/>
              <a:t> ASCII </a:t>
            </a:r>
            <a:r>
              <a:rPr lang="hu-HU" dirty="0" err="1"/>
              <a:t>code</a:t>
            </a:r>
            <a:r>
              <a:rPr lang="hu-HU" dirty="0"/>
              <a:t> of „b” is 8 </a:t>
            </a:r>
            <a:r>
              <a:rPr lang="hu-HU" dirty="0" err="1"/>
              <a:t>bits</a:t>
            </a:r>
            <a:r>
              <a:rPr lang="hu-HU" dirty="0"/>
              <a:t> </a:t>
            </a:r>
            <a:r>
              <a:rPr lang="hu-HU" dirty="0" err="1"/>
              <a:t>long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en-US" dirty="0"/>
              <a:t>Use a trick: Suppose waveform is repeated infinitely often, </a:t>
            </a:r>
            <a:endParaRPr lang="hu-HU" dirty="0"/>
          </a:p>
          <a:p>
            <a:r>
              <a:rPr lang="hu-HU" dirty="0" err="1"/>
              <a:t>For</a:t>
            </a:r>
            <a:r>
              <a:rPr lang="hu-HU" dirty="0"/>
              <a:t> „b”, </a:t>
            </a:r>
            <a:r>
              <a:rPr lang="en-US" dirty="0"/>
              <a:t>resulting in a periodic waveform with period 8 bit times </a:t>
            </a:r>
            <a:endParaRPr lang="hu-H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531" y="1541690"/>
            <a:ext cx="3422469" cy="51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492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Fundamentals - </a:t>
            </a:r>
            <a:r>
              <a:rPr lang="hu-HU" dirty="0" err="1"/>
              <a:t>Attenuation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artalom helye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hu-HU" dirty="0" err="1"/>
                  <a:t>Attenuation</a:t>
                </a:r>
                <a:r>
                  <a:rPr lang="hu-HU" dirty="0"/>
                  <a:t>: </a:t>
                </a:r>
                <a:r>
                  <a:rPr lang="hu-HU" dirty="0">
                    <a:sym typeface="Symbol"/>
                  </a:rPr>
                  <a:t></a:t>
                </a:r>
              </a:p>
              <a:p>
                <a:pPr lvl="1"/>
                <a:r>
                  <a:rPr lang="hu-HU" dirty="0"/>
                  <a:t>Ratio of </a:t>
                </a:r>
                <a:r>
                  <a:rPr lang="hu-HU" dirty="0" err="1"/>
                  <a:t>transmitted</a:t>
                </a:r>
                <a:r>
                  <a:rPr lang="hu-HU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hu-HU" dirty="0"/>
                  <a:t>) and </a:t>
                </a:r>
                <a:r>
                  <a:rPr lang="hu-HU" dirty="0" err="1"/>
                  <a:t>received</a:t>
                </a:r>
                <a:r>
                  <a:rPr lang="hu-HU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dirty="0"/>
                  <a:t>) </a:t>
                </a:r>
                <a:r>
                  <a:rPr lang="hu-HU" dirty="0" err="1"/>
                  <a:t>power</a:t>
                </a:r>
                <a:endParaRPr lang="hu-HU" dirty="0"/>
              </a:p>
              <a:p>
                <a:pPr lvl="1"/>
                <a:r>
                  <a:rPr lang="hu-HU" dirty="0" err="1"/>
                  <a:t>High</a:t>
                </a:r>
                <a:r>
                  <a:rPr lang="hu-HU" dirty="0"/>
                  <a:t> </a:t>
                </a:r>
                <a:r>
                  <a:rPr lang="hu-HU" dirty="0" err="1"/>
                  <a:t>attenuation</a:t>
                </a:r>
                <a:r>
                  <a:rPr lang="hu-HU" dirty="0"/>
                  <a:t> = </a:t>
                </a:r>
                <a:r>
                  <a:rPr lang="hu-HU" dirty="0" err="1"/>
                  <a:t>little</a:t>
                </a:r>
                <a:r>
                  <a:rPr lang="hu-HU" dirty="0"/>
                  <a:t> </a:t>
                </a:r>
                <a:r>
                  <a:rPr lang="hu-HU" dirty="0" err="1"/>
                  <a:t>power</a:t>
                </a:r>
                <a:r>
                  <a:rPr lang="hu-HU" dirty="0"/>
                  <a:t> </a:t>
                </a:r>
                <a:r>
                  <a:rPr lang="hu-HU" dirty="0" err="1"/>
                  <a:t>arrives</a:t>
                </a:r>
                <a:r>
                  <a:rPr lang="hu-HU" dirty="0"/>
                  <a:t> </a:t>
                </a:r>
                <a:r>
                  <a:rPr lang="hu-HU" dirty="0" err="1"/>
                  <a:t>at</a:t>
                </a:r>
                <a:r>
                  <a:rPr lang="hu-HU" dirty="0"/>
                  <a:t> </a:t>
                </a:r>
                <a:r>
                  <a:rPr lang="hu-HU" dirty="0" err="1"/>
                  <a:t>receiver</a:t>
                </a:r>
                <a:endParaRPr lang="hu-HU" dirty="0"/>
              </a:p>
              <a:p>
                <a:pPr lvl="2"/>
                <a:r>
                  <a:rPr lang="hu-HU" dirty="0" err="1"/>
                  <a:t>Making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understanding</a:t>
                </a:r>
                <a:r>
                  <a:rPr lang="hu-HU" dirty="0"/>
                  <a:t> of </a:t>
                </a:r>
                <a:r>
                  <a:rPr lang="hu-HU" dirty="0" err="1"/>
                  <a:t>signal</a:t>
                </a:r>
                <a:r>
                  <a:rPr lang="hu-HU" dirty="0"/>
                  <a:t> </a:t>
                </a:r>
                <a:r>
                  <a:rPr lang="hu-HU" dirty="0" err="1"/>
                  <a:t>difficult</a:t>
                </a:r>
                <a:r>
                  <a:rPr lang="hu-HU" dirty="0"/>
                  <a:t> </a:t>
                </a:r>
              </a:p>
              <a:p>
                <a:pPr lvl="1"/>
                <a:r>
                  <a:rPr lang="hu-HU" dirty="0" err="1"/>
                  <a:t>Typically</a:t>
                </a:r>
                <a:r>
                  <a:rPr lang="hu-HU" dirty="0"/>
                  <a:t> </a:t>
                </a:r>
                <a:r>
                  <a:rPr lang="hu-HU" dirty="0" err="1"/>
                  <a:t>given</a:t>
                </a:r>
                <a:r>
                  <a:rPr lang="hu-HU" dirty="0"/>
                  <a:t> in </a:t>
                </a:r>
                <a:r>
                  <a:rPr lang="hu-HU" dirty="0" err="1"/>
                  <a:t>deciBel</a:t>
                </a:r>
                <a:endParaRPr lang="hu-HU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𝑖𝑛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𝑑𝐵</m:t>
                        </m:r>
                      </m:e>
                    </m:d>
                    <m:r>
                      <a:rPr lang="hu-HU" b="0" i="1" smtClean="0">
                        <a:latin typeface="Cambria Math"/>
                        <a:ea typeface="Cambria Math"/>
                      </a:rPr>
                      <m:t>=10×</m:t>
                    </m:r>
                    <m:func>
                      <m:func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hu-HU" b="0" i="0" smtClean="0"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sub>
                        </m:sSub>
                      </m:fName>
                      <m:e>
                        <m:box>
                          <m:box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/>
                                        <a:ea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/>
                                        <a:ea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</m:e>
                    </m:func>
                    <m:r>
                      <a:rPr lang="hu-HU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hu-HU" i="1" dirty="0"/>
                  <a:t>(deciBel [dB])</a:t>
                </a:r>
              </a:p>
              <a:p>
                <a:endParaRPr lang="hu-HU" dirty="0"/>
              </a:p>
              <a:p>
                <a:r>
                  <a:rPr lang="hu-HU" dirty="0" err="1"/>
                  <a:t>It</a:t>
                </a:r>
                <a:r>
                  <a:rPr lang="hu-HU" dirty="0"/>
                  <a:t> </a:t>
                </a:r>
                <a:r>
                  <a:rPr lang="hu-HU" dirty="0" err="1"/>
                  <a:t>depends</a:t>
                </a:r>
                <a:r>
                  <a:rPr lang="hu-HU" dirty="0"/>
                  <a:t> </a:t>
                </a:r>
                <a:r>
                  <a:rPr lang="hu-HU" dirty="0" err="1"/>
                  <a:t>on</a:t>
                </a:r>
                <a:endParaRPr lang="hu-HU" dirty="0"/>
              </a:p>
              <a:p>
                <a:pPr lvl="1"/>
                <a:r>
                  <a:rPr lang="hu-HU" dirty="0" err="1"/>
                  <a:t>Physical</a:t>
                </a:r>
                <a:r>
                  <a:rPr lang="hu-HU" dirty="0"/>
                  <a:t> </a:t>
                </a:r>
                <a:r>
                  <a:rPr lang="hu-HU" dirty="0" err="1"/>
                  <a:t>medium</a:t>
                </a:r>
                <a:endParaRPr lang="hu-HU" dirty="0"/>
              </a:p>
              <a:p>
                <a:pPr lvl="1"/>
                <a:r>
                  <a:rPr lang="hu-HU" dirty="0" err="1"/>
                  <a:t>Distance</a:t>
                </a:r>
                <a:r>
                  <a:rPr lang="hu-HU" dirty="0"/>
                  <a:t> </a:t>
                </a:r>
                <a:r>
                  <a:rPr lang="hu-HU" dirty="0" err="1"/>
                  <a:t>between</a:t>
                </a:r>
                <a:r>
                  <a:rPr lang="hu-HU" dirty="0"/>
                  <a:t> </a:t>
                </a:r>
                <a:r>
                  <a:rPr lang="hu-HU" dirty="0" err="1"/>
                  <a:t>sender</a:t>
                </a:r>
                <a:r>
                  <a:rPr lang="hu-HU" dirty="0"/>
                  <a:t> and </a:t>
                </a:r>
                <a:br>
                  <a:rPr lang="hu-HU" dirty="0"/>
                </a:br>
                <a:r>
                  <a:rPr lang="hu-HU" dirty="0" err="1"/>
                  <a:t>reciever</a:t>
                </a:r>
                <a:endParaRPr lang="hu-HU" dirty="0"/>
              </a:p>
              <a:p>
                <a:pPr lvl="1"/>
                <a:r>
                  <a:rPr lang="hu-HU" dirty="0"/>
                  <a:t>… </a:t>
                </a:r>
                <a:r>
                  <a:rPr lang="hu-HU" dirty="0" err="1"/>
                  <a:t>others</a:t>
                </a:r>
                <a:endParaRPr lang="en-US" dirty="0"/>
              </a:p>
            </p:txBody>
          </p:sp>
        </mc:Choice>
        <mc:Fallback>
          <p:sp>
            <p:nvSpPr>
              <p:cNvPr id="4" name="Tartalom hely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76" t="-2151" b="-143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Csoportba foglalás 4"/>
          <p:cNvGrpSpPr/>
          <p:nvPr/>
        </p:nvGrpSpPr>
        <p:grpSpPr>
          <a:xfrm>
            <a:off x="5073262" y="4206240"/>
            <a:ext cx="3892960" cy="2656009"/>
            <a:chOff x="4567013" y="3858008"/>
            <a:chExt cx="4399210" cy="301003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0159" y="3918857"/>
              <a:ext cx="4066064" cy="265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Szövegdoboz 5"/>
            <p:cNvSpPr txBox="1"/>
            <p:nvPr/>
          </p:nvSpPr>
          <p:spPr>
            <a:xfrm rot="16200000">
              <a:off x="3407542" y="5017479"/>
              <a:ext cx="2736304" cy="417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b="1" dirty="0" err="1"/>
                <a:t>Current</a:t>
              </a:r>
              <a:endParaRPr lang="en-US" b="1" dirty="0"/>
            </a:p>
          </p:txBody>
        </p:sp>
        <p:sp>
          <p:nvSpPr>
            <p:cNvPr id="7" name="Szövegdoboz 6"/>
            <p:cNvSpPr txBox="1"/>
            <p:nvPr/>
          </p:nvSpPr>
          <p:spPr>
            <a:xfrm>
              <a:off x="5908508" y="6449479"/>
              <a:ext cx="2232249" cy="418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b="1" dirty="0"/>
                <a:t>Time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9781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86EBAD5E-28E7-4CBD-8F74-102D0FFCC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Last </a:t>
            </a:r>
            <a:r>
              <a:rPr lang="hu-HU" dirty="0" err="1"/>
              <a:t>week</a:t>
            </a:r>
            <a:r>
              <a:rPr lang="hu-HU" dirty="0"/>
              <a:t> in Computer </a:t>
            </a:r>
            <a:r>
              <a:rPr lang="hu-HU" dirty="0" err="1"/>
              <a:t>Networks</a:t>
            </a:r>
            <a:endParaRPr lang="hu-HU" dirty="0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EDDAAB13-C0F6-47A6-A7F0-5ECF5042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6FF6A8F-A3AF-4F5F-AA98-BF32349FAC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56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Fundamentals - </a:t>
            </a:r>
            <a:r>
              <a:rPr lang="hu-HU" dirty="0" err="1"/>
              <a:t>Attenuation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In </a:t>
            </a:r>
            <a:r>
              <a:rPr lang="hu-HU" dirty="0" err="1"/>
              <a:t>reality</a:t>
            </a:r>
            <a:endParaRPr lang="hu-HU" dirty="0"/>
          </a:p>
          <a:p>
            <a:pPr lvl="1"/>
            <a:r>
              <a:rPr lang="hu-HU" dirty="0" err="1"/>
              <a:t>Attenuation</a:t>
            </a:r>
            <a:r>
              <a:rPr lang="hu-HU" dirty="0"/>
              <a:t> is </a:t>
            </a:r>
            <a:r>
              <a:rPr lang="hu-HU" dirty="0" err="1"/>
              <a:t>not</a:t>
            </a:r>
            <a:r>
              <a:rPr lang="hu-HU" dirty="0"/>
              <a:t> uniform, </a:t>
            </a:r>
            <a:r>
              <a:rPr lang="hu-HU" dirty="0" err="1"/>
              <a:t>depends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frequency</a:t>
            </a:r>
            <a:endParaRPr lang="hu-HU" dirty="0"/>
          </a:p>
          <a:p>
            <a:pPr lvl="1"/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frequencies</a:t>
            </a:r>
            <a:r>
              <a:rPr lang="hu-HU" dirty="0"/>
              <a:t> </a:t>
            </a:r>
            <a:r>
              <a:rPr lang="hu-HU" dirty="0" err="1"/>
              <a:t>pass</a:t>
            </a:r>
            <a:r>
              <a:rPr lang="hu-HU" dirty="0"/>
              <a:t> </a:t>
            </a:r>
            <a:r>
              <a:rPr lang="hu-HU" dirty="0" err="1"/>
              <a:t>through</a:t>
            </a:r>
            <a:r>
              <a:rPr lang="hu-HU" dirty="0"/>
              <a:t> a </a:t>
            </a:r>
            <a:r>
              <a:rPr lang="hu-HU" dirty="0" err="1"/>
              <a:t>medium</a:t>
            </a:r>
            <a:endParaRPr lang="hu-HU" dirty="0"/>
          </a:p>
          <a:p>
            <a:pPr lvl="1"/>
            <a:r>
              <a:rPr lang="hu-HU" dirty="0" err="1"/>
              <a:t>Phase</a:t>
            </a:r>
            <a:r>
              <a:rPr lang="hu-HU" dirty="0"/>
              <a:t> shifting</a:t>
            </a:r>
          </a:p>
          <a:p>
            <a:pPr lvl="2"/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frequencies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signal</a:t>
            </a:r>
            <a:r>
              <a:rPr lang="hu-HU" dirty="0"/>
              <a:t> </a:t>
            </a:r>
            <a:r>
              <a:rPr lang="hu-HU" dirty="0" err="1"/>
              <a:t>propagation</a:t>
            </a:r>
            <a:r>
              <a:rPr lang="hu-HU" dirty="0"/>
              <a:t> </a:t>
            </a:r>
            <a:r>
              <a:rPr lang="hu-HU" dirty="0" err="1"/>
              <a:t>speed</a:t>
            </a:r>
            <a:endParaRPr lang="hu-HU" dirty="0"/>
          </a:p>
          <a:p>
            <a:pPr lvl="2"/>
            <a:r>
              <a:rPr lang="hu-HU" dirty="0" err="1"/>
              <a:t>Frequency-based</a:t>
            </a:r>
            <a:r>
              <a:rPr lang="hu-HU" dirty="0"/>
              <a:t> </a:t>
            </a:r>
            <a:r>
              <a:rPr lang="hu-HU" dirty="0" err="1"/>
              <a:t>disortion</a:t>
            </a:r>
            <a:endParaRPr lang="hu-HU" dirty="0"/>
          </a:p>
          <a:p>
            <a:pPr lvl="1"/>
            <a:r>
              <a:rPr lang="hu-HU" dirty="0" err="1"/>
              <a:t>Noise</a:t>
            </a:r>
            <a:endParaRPr lang="hu-HU" dirty="0"/>
          </a:p>
          <a:p>
            <a:pPr lvl="2"/>
            <a:r>
              <a:rPr lang="hu-HU" dirty="0"/>
              <a:t>Hő, más rendszerek …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854926"/>
            <a:ext cx="5085348" cy="1950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2-0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89" y="4854925"/>
            <a:ext cx="3376621" cy="178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/>
          <p:cNvSpPr txBox="1"/>
          <p:nvPr/>
        </p:nvSpPr>
        <p:spPr>
          <a:xfrm>
            <a:off x="721895" y="5128868"/>
            <a:ext cx="248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err="1">
                <a:solidFill>
                  <a:srgbClr val="FF0000"/>
                </a:solidFill>
              </a:rPr>
              <a:t>Optical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cable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885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388" y="1276600"/>
            <a:ext cx="4700786" cy="343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Symbols</a:t>
            </a:r>
            <a:r>
              <a:rPr lang="hu-HU" dirty="0"/>
              <a:t> and </a:t>
            </a:r>
            <a:r>
              <a:rPr lang="hu-HU" dirty="0" err="1"/>
              <a:t>bits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1600200"/>
            <a:ext cx="4320480" cy="4525963"/>
          </a:xfrm>
        </p:spPr>
        <p:txBody>
          <a:bodyPr>
            <a:normAutofit/>
          </a:bodyPr>
          <a:lstStyle/>
          <a:p>
            <a:r>
              <a:rPr lang="hu-HU" sz="2800" dirty="0" err="1"/>
              <a:t>Use</a:t>
            </a:r>
            <a:r>
              <a:rPr lang="hu-HU" sz="2800" dirty="0"/>
              <a:t> more </a:t>
            </a:r>
            <a:r>
              <a:rPr lang="hu-HU" sz="2800" dirty="0" err="1"/>
              <a:t>symbols</a:t>
            </a:r>
            <a:r>
              <a:rPr lang="hu-HU" sz="2800" dirty="0"/>
              <a:t> </a:t>
            </a:r>
            <a:r>
              <a:rPr lang="hu-HU" sz="2800" dirty="0" err="1"/>
              <a:t>than</a:t>
            </a:r>
            <a:r>
              <a:rPr lang="hu-HU" sz="2800" dirty="0"/>
              <a:t> 0 and 1 in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channel</a:t>
            </a:r>
            <a:endParaRPr lang="hu-HU" sz="2800" dirty="0"/>
          </a:p>
          <a:p>
            <a:r>
              <a:rPr lang="hu-HU" sz="2800" dirty="0" err="1"/>
              <a:t>Example</a:t>
            </a:r>
            <a:r>
              <a:rPr lang="hu-HU" sz="2800" dirty="0"/>
              <a:t>:</a:t>
            </a:r>
          </a:p>
          <a:p>
            <a:pPr lvl="1"/>
            <a:r>
              <a:rPr lang="hu-HU" sz="2400" dirty="0" err="1"/>
              <a:t>Having</a:t>
            </a:r>
            <a:r>
              <a:rPr lang="hu-HU" sz="2400" dirty="0"/>
              <a:t> 4 </a:t>
            </a:r>
            <a:r>
              <a:rPr lang="hu-HU" sz="2400" dirty="0" err="1"/>
              <a:t>symbols</a:t>
            </a:r>
            <a:r>
              <a:rPr lang="hu-HU" sz="2400" dirty="0"/>
              <a:t>: A(00),B(01),C(10),D(11)</a:t>
            </a:r>
          </a:p>
          <a:p>
            <a:pPr lvl="1"/>
            <a:r>
              <a:rPr lang="hu-HU" sz="2400" dirty="0" err="1"/>
              <a:t>Symbol</a:t>
            </a:r>
            <a:r>
              <a:rPr lang="hu-HU" sz="2400" dirty="0"/>
              <a:t> </a:t>
            </a:r>
            <a:r>
              <a:rPr lang="hu-HU" sz="2400" dirty="0" err="1"/>
              <a:t>rate</a:t>
            </a:r>
            <a:r>
              <a:rPr lang="hu-HU" sz="2400" dirty="0"/>
              <a:t>: (BAUD)</a:t>
            </a:r>
          </a:p>
          <a:p>
            <a:pPr lvl="2"/>
            <a:r>
              <a:rPr lang="hu-HU" sz="2000" dirty="0" err="1"/>
              <a:t>Transmitted</a:t>
            </a:r>
            <a:r>
              <a:rPr lang="hu-HU" sz="2000" dirty="0"/>
              <a:t> </a:t>
            </a:r>
            <a:r>
              <a:rPr lang="hu-HU" sz="2000" dirty="0" err="1"/>
              <a:t>symbols</a:t>
            </a:r>
            <a:r>
              <a:rPr lang="hu-HU" sz="2000" dirty="0"/>
              <a:t> per sec</a:t>
            </a:r>
          </a:p>
          <a:p>
            <a:pPr lvl="1"/>
            <a:r>
              <a:rPr lang="hu-HU" sz="2400" dirty="0"/>
              <a:t>Data </a:t>
            </a:r>
            <a:r>
              <a:rPr lang="hu-HU" sz="2400" dirty="0" err="1"/>
              <a:t>rate</a:t>
            </a:r>
            <a:r>
              <a:rPr lang="hu-HU" sz="2400" dirty="0"/>
              <a:t> (</a:t>
            </a:r>
            <a:r>
              <a:rPr lang="hu-HU" sz="2400" dirty="0" err="1"/>
              <a:t>bps</a:t>
            </a:r>
            <a:r>
              <a:rPr lang="hu-HU" sz="2400" dirty="0"/>
              <a:t>):</a:t>
            </a:r>
          </a:p>
          <a:p>
            <a:pPr lvl="2"/>
            <a:r>
              <a:rPr lang="hu-HU" sz="2000" dirty="0" err="1"/>
              <a:t>Transmitted</a:t>
            </a:r>
            <a:r>
              <a:rPr lang="hu-HU" sz="2000" dirty="0"/>
              <a:t> </a:t>
            </a:r>
            <a:r>
              <a:rPr lang="hu-HU" sz="2000" dirty="0" err="1"/>
              <a:t>bits</a:t>
            </a:r>
            <a:r>
              <a:rPr lang="hu-HU" sz="2000" dirty="0"/>
              <a:t> per sec</a:t>
            </a:r>
            <a:endParaRPr lang="en-US" sz="20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4932040" y="4799128"/>
            <a:ext cx="3816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err="1"/>
              <a:t>Example</a:t>
            </a:r>
            <a:r>
              <a:rPr lang="hu-HU" sz="2000" dirty="0"/>
              <a:t>: </a:t>
            </a:r>
          </a:p>
          <a:p>
            <a:r>
              <a:rPr lang="hu-HU" sz="2000" dirty="0"/>
              <a:t>A 600 </a:t>
            </a:r>
            <a:r>
              <a:rPr lang="hu-HU" sz="2000" dirty="0" err="1"/>
              <a:t>Baud</a:t>
            </a:r>
            <a:r>
              <a:rPr lang="hu-HU" sz="2000" dirty="0"/>
              <a:t> modem </a:t>
            </a:r>
            <a:r>
              <a:rPr lang="hu-HU" sz="2000" dirty="0" err="1"/>
              <a:t>with</a:t>
            </a:r>
            <a:r>
              <a:rPr lang="hu-HU" sz="2000" dirty="0"/>
              <a:t> 16 </a:t>
            </a:r>
            <a:r>
              <a:rPr lang="hu-HU" sz="2000" dirty="0" err="1"/>
              <a:t>symbols</a:t>
            </a:r>
            <a:r>
              <a:rPr lang="hu-HU" sz="2000" dirty="0"/>
              <a:t>, </a:t>
            </a:r>
            <a:r>
              <a:rPr lang="hu-HU" sz="2000" dirty="0" err="1"/>
              <a:t>one</a:t>
            </a:r>
            <a:r>
              <a:rPr lang="hu-HU" sz="2000" dirty="0"/>
              <a:t> </a:t>
            </a:r>
            <a:r>
              <a:rPr lang="hu-HU" sz="2000" dirty="0" err="1"/>
              <a:t>can</a:t>
            </a:r>
            <a:r>
              <a:rPr lang="hu-HU" sz="2000" dirty="0"/>
              <a:t> </a:t>
            </a:r>
            <a:r>
              <a:rPr lang="hu-HU" sz="2000" dirty="0" err="1"/>
              <a:t>reach</a:t>
            </a:r>
            <a:r>
              <a:rPr lang="hu-HU" sz="2000" dirty="0"/>
              <a:t> </a:t>
            </a:r>
            <a:r>
              <a:rPr lang="hu-HU" sz="2000" dirty="0" err="1"/>
              <a:t>data</a:t>
            </a:r>
            <a:r>
              <a:rPr lang="hu-HU" sz="2000" dirty="0"/>
              <a:t> </a:t>
            </a:r>
            <a:r>
              <a:rPr lang="hu-HU" sz="2000" dirty="0" err="1"/>
              <a:t>rate</a:t>
            </a:r>
            <a:r>
              <a:rPr lang="hu-HU" sz="2000" dirty="0"/>
              <a:t> of 2400 </a:t>
            </a:r>
            <a:r>
              <a:rPr lang="hu-HU" sz="2000" dirty="0" err="1"/>
              <a:t>bps</a:t>
            </a:r>
            <a:r>
              <a:rPr lang="hu-HU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9073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Elméleti alapok – </a:t>
            </a:r>
            <a:r>
              <a:rPr lang="hu-HU" sz="4400" dirty="0"/>
              <a:t>adatátvitel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7516" y="1636295"/>
            <a:ext cx="4412225" cy="24856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8548" y="4379760"/>
                <a:ext cx="8775032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2000" dirty="0"/>
                  <a:t>A </a:t>
                </a:r>
                <a:r>
                  <a:rPr lang="hu-HU" sz="2000" b="1" dirty="0"/>
                  <a:t>sávszélesség</a:t>
                </a:r>
                <a:r>
                  <a:rPr lang="hu-HU" sz="2000" dirty="0"/>
                  <a:t> (angolul „</a:t>
                </a:r>
                <a:r>
                  <a:rPr lang="hu-HU" sz="2000" i="1" dirty="0" err="1"/>
                  <a:t>bandwidth</a:t>
                </a:r>
                <a:r>
                  <a:rPr lang="hu-HU" sz="2000" i="1" dirty="0"/>
                  <a:t>”, jelölés: H</a:t>
                </a:r>
                <a:r>
                  <a:rPr lang="hu-HU" sz="2000" dirty="0"/>
                  <a:t>) az a frekvencia tartományt, amelyen belül a csillapítás mértéke nem túl nagy.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hu-HU" sz="2000" dirty="0"/>
                  <a:t> vágási frekvencia]</a:t>
                </a:r>
              </a:p>
              <a:p>
                <a:r>
                  <a:rPr lang="hu-HU" sz="2000" b="1" dirty="0"/>
                  <a:t>Szimbólumok száma:</a:t>
                </a:r>
                <a:r>
                  <a:rPr lang="hu-HU" sz="2000" dirty="0"/>
                  <a:t> V, bináris esetben V=2 (0-s bit vagy 1-es bit)</a:t>
                </a:r>
              </a:p>
              <a:p>
                <a:r>
                  <a:rPr lang="hu-HU" sz="2000" b="1" dirty="0"/>
                  <a:t>Zaj mentes csatorna:</a:t>
                </a:r>
                <a:r>
                  <a:rPr lang="hu-HU" sz="2000" dirty="0"/>
                  <a:t> Maximális adatsebesség = 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hu-HU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hu-HU" sz="2000" dirty="0"/>
                  <a:t> (</a:t>
                </a:r>
                <a:r>
                  <a:rPr lang="hu-HU" sz="2000" i="1" dirty="0" err="1"/>
                  <a:t>Nyquist-tétel</a:t>
                </a:r>
                <a:r>
                  <a:rPr lang="hu-HU" sz="2000" i="1" dirty="0"/>
                  <a:t>, 1924</a:t>
                </a:r>
                <a:r>
                  <a:rPr lang="hu-HU" sz="2000" dirty="0"/>
                  <a:t>)</a:t>
                </a:r>
              </a:p>
              <a:p>
                <a:r>
                  <a:rPr lang="hu-HU" sz="2000" b="1" dirty="0"/>
                  <a:t>Jel-zaj arány:</a:t>
                </a:r>
                <a:r>
                  <a:rPr lang="hu-HU" sz="2000" dirty="0"/>
                  <a:t> S/N, a jel és a zaj teljesítményének hányadosa</a:t>
                </a:r>
              </a:p>
              <a:p>
                <a:r>
                  <a:rPr lang="hu-HU" sz="2000" b="1" dirty="0"/>
                  <a:t>Zajos csatorna:</a:t>
                </a:r>
                <a:r>
                  <a:rPr lang="hu-HU" sz="2000" dirty="0"/>
                  <a:t> Maximális adatsebesség = 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hu-HU" sz="2000" dirty="0"/>
                  <a:t> (</a:t>
                </a:r>
                <a:r>
                  <a:rPr lang="hu-HU" sz="2000" dirty="0" err="1"/>
                  <a:t>S</a:t>
                </a:r>
                <a:r>
                  <a:rPr lang="hu-HU" sz="2000" i="1" dirty="0" err="1"/>
                  <a:t>hannon-tétel</a:t>
                </a:r>
                <a:r>
                  <a:rPr lang="hu-HU" sz="2000" dirty="0"/>
                  <a:t>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48" y="4379760"/>
                <a:ext cx="8775032" cy="2246769"/>
              </a:xfrm>
              <a:prstGeom prst="rect">
                <a:avLst/>
              </a:prstGeom>
              <a:blipFill rotWithShape="1">
                <a:blip r:embed="rId4"/>
                <a:stretch>
                  <a:fillRect l="-694" t="-1355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/>
              <p:cNvSpPr txBox="1"/>
              <p:nvPr/>
            </p:nvSpPr>
            <p:spPr>
              <a:xfrm>
                <a:off x="5325979" y="1491917"/>
                <a:ext cx="381802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/>
                  <a:t>Példa: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b="1" dirty="0"/>
                  <a:t>Telefon vonal: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1" i="1" smtClean="0"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hu-HU" b="1" i="1" smtClean="0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hu-HU" b="1" i="1" smtClean="0">
                        <a:latin typeface="Cambria Math"/>
                      </a:rPr>
                      <m:t>=</m:t>
                    </m:r>
                    <m:r>
                      <a:rPr lang="hu-HU" b="1" i="1" smtClean="0">
                        <a:latin typeface="Cambria Math"/>
                      </a:rPr>
                      <m:t>𝟑𝟎𝟎𝟎</m:t>
                    </m:r>
                    <m:r>
                      <a:rPr lang="hu-HU" b="1" i="1" smtClean="0">
                        <a:latin typeface="Cambria Math"/>
                      </a:rPr>
                      <m:t> </m:t>
                    </m:r>
                    <m:r>
                      <a:rPr lang="hu-HU" b="1" i="1" smtClean="0">
                        <a:latin typeface="Cambria Math"/>
                      </a:rPr>
                      <m:t>𝑯𝒛</m:t>
                    </m:r>
                  </m:oMath>
                </a14:m>
                <a:r>
                  <a:rPr lang="hu-HU" b="1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b="1" dirty="0"/>
                  <a:t>B </a:t>
                </a:r>
                <a:r>
                  <a:rPr lang="hu-HU" b="1" dirty="0" err="1"/>
                  <a:t>bps</a:t>
                </a:r>
                <a:r>
                  <a:rPr lang="hu-HU" b="1" dirty="0"/>
                  <a:t> adatsebesség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b="1" dirty="0"/>
                  <a:t>8 bit átvitele</a:t>
                </a:r>
              </a:p>
              <a:p>
                <a:r>
                  <a:rPr lang="hu-HU" dirty="0"/>
                  <a:t>Ekkor: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8 bit átviteléhez 8/B mp szükséges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Első harmonikus frekvenciája: </a:t>
                </a:r>
                <a:br>
                  <a:rPr lang="hu-HU" dirty="0"/>
                </a:br>
                <a:r>
                  <a:rPr lang="hu-HU" dirty="0"/>
                  <a:t>B/8 Hz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Legmagasabb átvitt harmonikus száma: 3000/(B/8)= 24000/B</a:t>
                </a:r>
              </a:p>
            </p:txBody>
          </p:sp>
        </mc:Choice>
        <mc:Fallback xmlns="">
          <p:sp>
            <p:nvSpPr>
              <p:cNvPr id="6" name="Szövegdoboz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979" y="1491917"/>
                <a:ext cx="3818021" cy="2862322"/>
              </a:xfrm>
              <a:prstGeom prst="rect">
                <a:avLst/>
              </a:prstGeom>
              <a:blipFill rotWithShape="1">
                <a:blip r:embed="rId5"/>
                <a:stretch>
                  <a:fillRect l="-1438" t="-1066" b="-255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69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Physical</a:t>
            </a:r>
            <a:r>
              <a:rPr lang="hu-HU" dirty="0"/>
              <a:t> </a:t>
            </a:r>
            <a:r>
              <a:rPr lang="hu-HU" dirty="0" err="1"/>
              <a:t>media</a:t>
            </a:r>
            <a:r>
              <a:rPr lang="hu-HU" dirty="0"/>
              <a:t> – </a:t>
            </a:r>
            <a:r>
              <a:rPr lang="hu-HU" dirty="0" err="1"/>
              <a:t>wired</a:t>
            </a:r>
            <a:r>
              <a:rPr lang="hu-HU" dirty="0"/>
              <a:t> 1/1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b="1" dirty="0" err="1"/>
              <a:t>Magnetic</a:t>
            </a:r>
            <a:r>
              <a:rPr lang="hu-HU" sz="2000" b="1" dirty="0"/>
              <a:t> </a:t>
            </a:r>
            <a:r>
              <a:rPr lang="hu-HU" sz="2000" b="1" dirty="0" err="1"/>
              <a:t>storage</a:t>
            </a:r>
            <a:r>
              <a:rPr lang="hu-HU" sz="2000" b="1" dirty="0"/>
              <a:t> </a:t>
            </a:r>
            <a:r>
              <a:rPr lang="hu-HU" sz="2000" dirty="0"/>
              <a:t>– </a:t>
            </a:r>
            <a:r>
              <a:rPr lang="hu-HU" sz="2000" dirty="0" err="1"/>
              <a:t>e.g</a:t>
            </a:r>
            <a:r>
              <a:rPr lang="hu-HU" sz="2000" dirty="0"/>
              <a:t>. </a:t>
            </a:r>
            <a:r>
              <a:rPr lang="hu-HU" sz="2000" dirty="0" err="1"/>
              <a:t>never</a:t>
            </a:r>
            <a:r>
              <a:rPr lang="hu-HU" sz="2000" dirty="0"/>
              <a:t> </a:t>
            </a:r>
            <a:r>
              <a:rPr lang="hu-HU" sz="2000" dirty="0" err="1"/>
              <a:t>underestimate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power</a:t>
            </a:r>
            <a:r>
              <a:rPr lang="hu-HU" sz="2000" dirty="0"/>
              <a:t> of a </a:t>
            </a:r>
            <a:r>
              <a:rPr lang="hu-HU" sz="2000" dirty="0" err="1"/>
              <a:t>truck</a:t>
            </a:r>
            <a:r>
              <a:rPr lang="hu-HU" sz="2000" dirty="0"/>
              <a:t> of </a:t>
            </a:r>
            <a:r>
              <a:rPr lang="hu-HU" sz="2000" dirty="0" err="1"/>
              <a:t>hard</a:t>
            </a:r>
            <a:r>
              <a:rPr lang="hu-HU" sz="2000" dirty="0"/>
              <a:t> </a:t>
            </a:r>
            <a:r>
              <a:rPr lang="hu-HU" sz="2000" dirty="0" err="1"/>
              <a:t>disks</a:t>
            </a:r>
            <a:endParaRPr lang="hu-HU" sz="2000" dirty="0"/>
          </a:p>
          <a:p>
            <a:r>
              <a:rPr lang="hu-HU" sz="2000" b="1" dirty="0"/>
              <a:t>Twisted </a:t>
            </a:r>
            <a:r>
              <a:rPr lang="hu-HU" sz="2000" b="1" dirty="0" err="1"/>
              <a:t>pair</a:t>
            </a:r>
            <a:r>
              <a:rPr lang="hu-HU" sz="2000" dirty="0"/>
              <a:t> – </a:t>
            </a:r>
            <a:r>
              <a:rPr lang="hu-HU" sz="2000" dirty="0" err="1"/>
              <a:t>telephone</a:t>
            </a:r>
            <a:r>
              <a:rPr lang="hu-HU" sz="2000" dirty="0"/>
              <a:t> </a:t>
            </a:r>
            <a:r>
              <a:rPr lang="hu-HU" sz="2000" dirty="0" err="1"/>
              <a:t>networks</a:t>
            </a:r>
            <a:r>
              <a:rPr lang="hu-HU" sz="2000" dirty="0"/>
              <a:t>; </a:t>
            </a:r>
            <a:r>
              <a:rPr lang="hu-HU" sz="2000" dirty="0" err="1"/>
              <a:t>double</a:t>
            </a:r>
            <a:r>
              <a:rPr lang="hu-HU" sz="2000" dirty="0"/>
              <a:t> </a:t>
            </a:r>
            <a:r>
              <a:rPr lang="hu-HU" sz="2000" dirty="0" err="1"/>
              <a:t>copper</a:t>
            </a:r>
            <a:r>
              <a:rPr lang="hu-HU" sz="2000" dirty="0"/>
              <a:t> </a:t>
            </a:r>
            <a:r>
              <a:rPr lang="hu-HU" sz="2000" dirty="0" err="1"/>
              <a:t>wire</a:t>
            </a:r>
            <a:r>
              <a:rPr lang="hu-HU" sz="2000" dirty="0"/>
              <a:t>, </a:t>
            </a:r>
            <a:r>
              <a:rPr lang="hu-HU" sz="2000" dirty="0" err="1"/>
              <a:t>both</a:t>
            </a:r>
            <a:r>
              <a:rPr lang="hu-HU" sz="2000" dirty="0"/>
              <a:t> </a:t>
            </a:r>
            <a:r>
              <a:rPr lang="hu-HU" sz="2000" dirty="0" err="1"/>
              <a:t>analog</a:t>
            </a:r>
            <a:r>
              <a:rPr lang="hu-HU" sz="2000" dirty="0"/>
              <a:t> and </a:t>
            </a:r>
            <a:r>
              <a:rPr lang="hu-HU" sz="2000" dirty="0" err="1"/>
              <a:t>digital</a:t>
            </a:r>
            <a:r>
              <a:rPr lang="hu-HU" sz="2000" dirty="0"/>
              <a:t>; UTP and STP</a:t>
            </a:r>
          </a:p>
          <a:p>
            <a:r>
              <a:rPr lang="hu-HU" sz="2000" b="1" dirty="0" err="1"/>
              <a:t>Coaxial</a:t>
            </a:r>
            <a:r>
              <a:rPr lang="hu-HU" sz="2000" b="1" dirty="0"/>
              <a:t> </a:t>
            </a:r>
            <a:r>
              <a:rPr lang="hu-HU" sz="2000" b="1" dirty="0" err="1"/>
              <a:t>cable</a:t>
            </a:r>
            <a:r>
              <a:rPr lang="hu-HU" sz="2000" dirty="0"/>
              <a:t> – </a:t>
            </a:r>
            <a:r>
              <a:rPr lang="hu-HU" sz="2000" dirty="0" err="1"/>
              <a:t>Higher</a:t>
            </a:r>
            <a:r>
              <a:rPr lang="hu-HU" sz="2000" dirty="0"/>
              <a:t> </a:t>
            </a:r>
            <a:r>
              <a:rPr lang="hu-HU" sz="2000" dirty="0" err="1"/>
              <a:t>speed</a:t>
            </a:r>
            <a:r>
              <a:rPr lang="hu-HU" sz="2000" dirty="0"/>
              <a:t> and </a:t>
            </a:r>
            <a:r>
              <a:rPr lang="hu-HU" sz="2000" dirty="0" err="1"/>
              <a:t>larger</a:t>
            </a:r>
            <a:r>
              <a:rPr lang="hu-HU" sz="2000" dirty="0"/>
              <a:t> </a:t>
            </a:r>
            <a:r>
              <a:rPr lang="hu-HU" sz="2000" dirty="0" err="1"/>
              <a:t>distance</a:t>
            </a:r>
            <a:r>
              <a:rPr lang="hu-HU" sz="2000" dirty="0"/>
              <a:t> </a:t>
            </a:r>
            <a:r>
              <a:rPr lang="hu-HU" sz="2000" dirty="0" err="1"/>
              <a:t>than</a:t>
            </a:r>
            <a:r>
              <a:rPr lang="hu-HU" sz="2000" dirty="0"/>
              <a:t> </a:t>
            </a:r>
            <a:r>
              <a:rPr lang="hu-HU" sz="2000" dirty="0" err="1"/>
              <a:t>with</a:t>
            </a:r>
            <a:r>
              <a:rPr lang="hu-HU" sz="2000" dirty="0"/>
              <a:t> twisted </a:t>
            </a:r>
            <a:r>
              <a:rPr lang="hu-HU" sz="2000" dirty="0" err="1"/>
              <a:t>pair</a:t>
            </a:r>
            <a:r>
              <a:rPr lang="hu-HU" sz="2000" dirty="0"/>
              <a:t>; </a:t>
            </a:r>
            <a:r>
              <a:rPr lang="hu-HU" sz="2000" dirty="0" err="1"/>
              <a:t>analog</a:t>
            </a:r>
            <a:r>
              <a:rPr lang="hu-HU" sz="2000" dirty="0"/>
              <a:t> (</a:t>
            </a:r>
            <a:r>
              <a:rPr lang="hu-HU" sz="2000" i="1" dirty="0"/>
              <a:t>75 </a:t>
            </a:r>
            <a:r>
              <a:rPr lang="el-GR" sz="2000" i="1" dirty="0"/>
              <a:t>Ω</a:t>
            </a:r>
            <a:r>
              <a:rPr lang="hu-HU" sz="2000" dirty="0"/>
              <a:t>) and </a:t>
            </a:r>
            <a:r>
              <a:rPr lang="hu-HU" sz="2000" dirty="0" err="1"/>
              <a:t>digital</a:t>
            </a:r>
            <a:r>
              <a:rPr lang="hu-HU" sz="2000" dirty="0"/>
              <a:t> (</a:t>
            </a:r>
            <a:r>
              <a:rPr lang="hu-HU" sz="2000" i="1" dirty="0"/>
              <a:t>50 </a:t>
            </a:r>
            <a:r>
              <a:rPr lang="el-GR" sz="2000" i="1" dirty="0"/>
              <a:t>Ω</a:t>
            </a:r>
            <a:r>
              <a:rPr lang="hu-HU" sz="2000" dirty="0"/>
              <a:t>)</a:t>
            </a:r>
          </a:p>
          <a:p>
            <a:endParaRPr lang="hu-HU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951" y="3857414"/>
            <a:ext cx="5210336" cy="1917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21636" y="5454398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(</a:t>
            </a:r>
            <a:r>
              <a:rPr lang="hu-HU" sz="1400" dirty="0" err="1">
                <a:solidFill>
                  <a:schemeClr val="bg1"/>
                </a:solidFill>
              </a:rPr>
              <a:t>Tanenbaum</a:t>
            </a:r>
            <a:r>
              <a:rPr lang="hu-HU" sz="1400" dirty="0">
                <a:solidFill>
                  <a:schemeClr val="bg1"/>
                </a:solidFill>
              </a:rPr>
              <a:t>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3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Physical</a:t>
            </a:r>
            <a:r>
              <a:rPr lang="hu-HU" dirty="0"/>
              <a:t> </a:t>
            </a:r>
            <a:r>
              <a:rPr lang="hu-HU" dirty="0" err="1"/>
              <a:t>media</a:t>
            </a:r>
            <a:r>
              <a:rPr lang="hu-HU" dirty="0"/>
              <a:t> – </a:t>
            </a:r>
            <a:r>
              <a:rPr lang="hu-HU" dirty="0" err="1"/>
              <a:t>wired</a:t>
            </a:r>
            <a:r>
              <a:rPr lang="hu-HU" dirty="0"/>
              <a:t> 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b="1" dirty="0" err="1"/>
              <a:t>Optical</a:t>
            </a:r>
            <a:r>
              <a:rPr lang="hu-HU" sz="2000" b="1" dirty="0"/>
              <a:t> </a:t>
            </a:r>
            <a:r>
              <a:rPr lang="hu-HU" sz="2000" b="1" dirty="0" err="1"/>
              <a:t>cable</a:t>
            </a:r>
            <a:r>
              <a:rPr lang="hu-HU" sz="2000" b="1" dirty="0"/>
              <a:t> </a:t>
            </a:r>
            <a:r>
              <a:rPr lang="hu-HU" sz="2000" dirty="0"/>
              <a:t>– </a:t>
            </a:r>
            <a:r>
              <a:rPr lang="hu-HU" sz="2000" dirty="0" err="1"/>
              <a:t>parts</a:t>
            </a:r>
            <a:r>
              <a:rPr lang="hu-HU" sz="2000" dirty="0"/>
              <a:t>: </a:t>
            </a:r>
            <a:r>
              <a:rPr lang="hu-HU" sz="2000" dirty="0" err="1"/>
              <a:t>light</a:t>
            </a:r>
            <a:r>
              <a:rPr lang="hu-HU" sz="2000" dirty="0"/>
              <a:t> </a:t>
            </a:r>
            <a:r>
              <a:rPr lang="hu-HU" sz="2000" dirty="0" err="1"/>
              <a:t>source</a:t>
            </a:r>
            <a:r>
              <a:rPr lang="hu-HU" sz="2000" dirty="0"/>
              <a:t>, </a:t>
            </a:r>
            <a:r>
              <a:rPr lang="hu-HU" sz="2000" dirty="0" err="1"/>
              <a:t>media</a:t>
            </a:r>
            <a:r>
              <a:rPr lang="hu-HU" sz="2000" dirty="0"/>
              <a:t> and </a:t>
            </a:r>
            <a:r>
              <a:rPr lang="hu-HU" sz="2000" dirty="0" err="1"/>
              <a:t>detector</a:t>
            </a:r>
            <a:r>
              <a:rPr lang="hu-HU" sz="2000" dirty="0"/>
              <a:t>; </a:t>
            </a:r>
            <a:r>
              <a:rPr lang="hu-HU" sz="2000" dirty="0" err="1"/>
              <a:t>light</a:t>
            </a:r>
            <a:r>
              <a:rPr lang="hu-HU" sz="2000" dirty="0"/>
              <a:t> </a:t>
            </a:r>
            <a:r>
              <a:rPr lang="hu-HU" sz="2000" dirty="0" err="1"/>
              <a:t>impulse</a:t>
            </a:r>
            <a:r>
              <a:rPr lang="hu-HU" sz="2000" dirty="0"/>
              <a:t> = 1 bit, no  </a:t>
            </a:r>
            <a:r>
              <a:rPr lang="hu-HU" sz="2000" dirty="0" err="1"/>
              <a:t>light</a:t>
            </a:r>
            <a:r>
              <a:rPr lang="hu-HU" sz="2000" dirty="0"/>
              <a:t> </a:t>
            </a:r>
            <a:r>
              <a:rPr lang="hu-HU" sz="2000" dirty="0" err="1"/>
              <a:t>impulse</a:t>
            </a:r>
            <a:r>
              <a:rPr lang="hu-HU" sz="2000" dirty="0"/>
              <a:t> = 0 bit;</a:t>
            </a:r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r>
              <a:rPr lang="hu-HU" sz="2000" b="1" dirty="0" err="1"/>
              <a:t>Optical</a:t>
            </a:r>
            <a:r>
              <a:rPr lang="hu-HU" sz="2000" b="1" dirty="0"/>
              <a:t> </a:t>
            </a:r>
            <a:r>
              <a:rPr lang="hu-HU" sz="2000" b="1" dirty="0" err="1"/>
              <a:t>cables</a:t>
            </a:r>
            <a:r>
              <a:rPr lang="hu-HU" sz="2000" dirty="0"/>
              <a:t>:</a:t>
            </a:r>
          </a:p>
          <a:p>
            <a:pPr marL="0" indent="0">
              <a:buNone/>
            </a:pPr>
            <a:endParaRPr lang="hu-HU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02" y="2448514"/>
            <a:ext cx="4275651" cy="16743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41788" y="3888490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0000"/>
                </a:solidFill>
              </a:rPr>
              <a:t>(</a:t>
            </a:r>
            <a:r>
              <a:rPr lang="hu-HU" sz="1400" dirty="0" err="1">
                <a:solidFill>
                  <a:srgbClr val="FF0000"/>
                </a:solidFill>
              </a:rPr>
              <a:t>Tanenbaum</a:t>
            </a:r>
            <a:r>
              <a:rPr lang="hu-HU" sz="1400" dirty="0">
                <a:solidFill>
                  <a:srgbClr val="FF0000"/>
                </a:solidFill>
              </a:rPr>
              <a:t>)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39" y="4767206"/>
            <a:ext cx="3640776" cy="167023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3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Fundamentals – </a:t>
            </a:r>
            <a:r>
              <a:rPr lang="hu-HU" sz="4400" dirty="0" err="1"/>
              <a:t>wireless</a:t>
            </a:r>
            <a:r>
              <a:rPr lang="hu-HU" sz="4400" dirty="0"/>
              <a:t> </a:t>
            </a:r>
            <a:r>
              <a:rPr lang="hu-HU" sz="4400" dirty="0" err="1"/>
              <a:t>transmission</a:t>
            </a:r>
            <a:r>
              <a:rPr lang="hu-HU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sz="2000" b="1" dirty="0" err="1"/>
                  <a:t>Frequency</a:t>
                </a:r>
                <a:r>
                  <a:rPr lang="hu-HU" sz="2000" dirty="0"/>
                  <a:t>: </a:t>
                </a:r>
                <a:r>
                  <a:rPr lang="en-US" sz="2000" dirty="0"/>
                  <a:t>the rate per second of a vibration constituting a</a:t>
                </a:r>
                <a:r>
                  <a:rPr lang="hu-HU" sz="2000" dirty="0"/>
                  <a:t>n </a:t>
                </a:r>
                <a:r>
                  <a:rPr lang="hu-HU" sz="2000" dirty="0" err="1"/>
                  <a:t>electromagnetic</a:t>
                </a:r>
                <a:r>
                  <a:rPr lang="hu-HU" sz="2000" dirty="0"/>
                  <a:t> </a:t>
                </a:r>
                <a:r>
                  <a:rPr lang="en-US" sz="2000" dirty="0"/>
                  <a:t>wave</a:t>
                </a:r>
                <a:r>
                  <a:rPr lang="hu-HU" sz="2000" dirty="0"/>
                  <a:t>. </a:t>
                </a:r>
              </a:p>
              <a:p>
                <a:pPr lvl="1"/>
                <a:r>
                  <a:rPr lang="hu-HU" sz="2000" dirty="0" err="1"/>
                  <a:t>Notation</a:t>
                </a:r>
                <a:r>
                  <a:rPr lang="hu-HU" sz="2000" dirty="0"/>
                  <a:t>: </a:t>
                </a:r>
                <a14:m>
                  <m:oMath xmlns:m="http://schemas.openxmlformats.org/officeDocument/2006/math">
                    <m:r>
                      <a:rPr lang="hu-HU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hu-HU" sz="2000" dirty="0"/>
              </a:p>
              <a:p>
                <a:pPr lvl="1"/>
                <a:r>
                  <a:rPr lang="hu-HU" sz="2000" dirty="0" err="1"/>
                  <a:t>Measured</a:t>
                </a:r>
                <a:r>
                  <a:rPr lang="hu-HU" sz="2000" dirty="0"/>
                  <a:t> in: Hertz (</a:t>
                </a:r>
                <a14:m>
                  <m:oMath xmlns:m="http://schemas.openxmlformats.org/officeDocument/2006/math">
                    <m:r>
                      <a:rPr lang="hu-HU" sz="2000" i="1" dirty="0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hu-HU" sz="2000" dirty="0"/>
                  <a:t>)</a:t>
                </a:r>
              </a:p>
              <a:p>
                <a:pPr lvl="1"/>
                <a:endParaRPr lang="hu-HU" sz="2000" dirty="0"/>
              </a:p>
              <a:p>
                <a:r>
                  <a:rPr lang="hu-HU" sz="2000" b="1" dirty="0" err="1"/>
                  <a:t>Wavelength</a:t>
                </a:r>
                <a:r>
                  <a:rPr lang="hu-HU" sz="2000" dirty="0"/>
                  <a:t>: </a:t>
                </a:r>
                <a:r>
                  <a:rPr lang="en-US" sz="2000" dirty="0"/>
                  <a:t>the distance between successive crests of a wave</a:t>
                </a:r>
                <a:endParaRPr lang="hu-HU" sz="2000" dirty="0"/>
              </a:p>
              <a:p>
                <a:pPr lvl="1"/>
                <a:r>
                  <a:rPr lang="hu-HU" sz="2000" dirty="0" err="1"/>
                  <a:t>Notation</a:t>
                </a:r>
                <a:r>
                  <a:rPr lang="hu-HU" sz="2000" dirty="0"/>
                  <a:t>: </a:t>
                </a:r>
                <a:r>
                  <a:rPr lang="el-GR" sz="2000" dirty="0"/>
                  <a:t>λ</a:t>
                </a:r>
                <a:endParaRPr lang="hu-HU" sz="2000" dirty="0"/>
              </a:p>
              <a:p>
                <a:pPr lvl="1"/>
                <a:endParaRPr lang="hu-HU" sz="2000" dirty="0"/>
              </a:p>
              <a:p>
                <a:r>
                  <a:rPr lang="hu-HU" sz="2000" b="1" dirty="0" err="1"/>
                  <a:t>Speed</a:t>
                </a:r>
                <a:r>
                  <a:rPr lang="hu-HU" sz="2000" b="1" dirty="0"/>
                  <a:t> of </a:t>
                </a:r>
                <a:r>
                  <a:rPr lang="hu-HU" sz="2000" b="1" dirty="0" err="1"/>
                  <a:t>light</a:t>
                </a:r>
                <a:r>
                  <a:rPr lang="hu-HU" sz="2000" dirty="0"/>
                  <a:t>: </a:t>
                </a:r>
                <a:r>
                  <a:rPr lang="hu-HU" sz="2000" dirty="0" err="1"/>
                  <a:t>signal</a:t>
                </a:r>
                <a:r>
                  <a:rPr lang="hu-HU" sz="2000" dirty="0"/>
                  <a:t> </a:t>
                </a:r>
                <a:r>
                  <a:rPr lang="hu-HU" sz="2000" dirty="0" err="1"/>
                  <a:t>propagation</a:t>
                </a:r>
                <a:r>
                  <a:rPr lang="hu-HU" sz="2000" dirty="0"/>
                  <a:t> </a:t>
                </a:r>
                <a:r>
                  <a:rPr lang="hu-HU" sz="2000" dirty="0" err="1"/>
                  <a:t>speed</a:t>
                </a:r>
                <a:r>
                  <a:rPr lang="hu-HU" sz="2000" dirty="0"/>
                  <a:t> of </a:t>
                </a:r>
                <a:r>
                  <a:rPr lang="hu-HU" sz="2000" dirty="0" err="1"/>
                  <a:t>electric</a:t>
                </a:r>
                <a:r>
                  <a:rPr lang="hu-HU" sz="2000" dirty="0"/>
                  <a:t> </a:t>
                </a:r>
                <a:r>
                  <a:rPr lang="hu-HU" sz="2000" dirty="0" err="1"/>
                  <a:t>signals</a:t>
                </a:r>
                <a:r>
                  <a:rPr lang="hu-HU" sz="2000" dirty="0"/>
                  <a:t> in a </a:t>
                </a:r>
                <a:r>
                  <a:rPr lang="hu-HU" sz="2000" dirty="0" err="1"/>
                  <a:t>physical</a:t>
                </a:r>
                <a:r>
                  <a:rPr lang="hu-HU" sz="2000" dirty="0"/>
                  <a:t> </a:t>
                </a:r>
                <a:r>
                  <a:rPr lang="hu-HU" sz="2000" dirty="0" err="1"/>
                  <a:t>media</a:t>
                </a:r>
                <a:r>
                  <a:rPr lang="hu-HU" sz="2000" dirty="0"/>
                  <a:t> </a:t>
                </a:r>
              </a:p>
              <a:p>
                <a:pPr lvl="1"/>
                <a:r>
                  <a:rPr lang="hu-HU" sz="2000" dirty="0" err="1"/>
                  <a:t>Notation</a:t>
                </a:r>
                <a:r>
                  <a:rPr lang="hu-HU" sz="2000" dirty="0"/>
                  <a:t> </a:t>
                </a:r>
                <a14:m>
                  <m:oMath xmlns:m="http://schemas.openxmlformats.org/officeDocument/2006/math">
                    <m:r>
                      <a:rPr lang="hu-HU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hu-HU" sz="2000" dirty="0"/>
              </a:p>
              <a:p>
                <a:pPr lvl="1"/>
                <a:r>
                  <a:rPr lang="hu-HU" sz="2000" dirty="0"/>
                  <a:t>In </a:t>
                </a:r>
                <a:r>
                  <a:rPr lang="hu-HU" sz="2000" dirty="0" err="1"/>
                  <a:t>vacuum</a:t>
                </a:r>
                <a:r>
                  <a:rPr lang="hu-HU" sz="2000" dirty="0"/>
                  <a:t>: kb. </a:t>
                </a:r>
                <a14:m>
                  <m:oMath xmlns:m="http://schemas.openxmlformats.org/officeDocument/2006/math">
                    <m:r>
                      <a:rPr lang="hu-HU" sz="2000" b="0" i="1" dirty="0" smtClean="0">
                        <a:latin typeface="Cambria Math" panose="02040503050406030204" pitchFamily="18" charset="0"/>
                      </a:rPr>
                      <m:t>3∗</m:t>
                    </m:r>
                    <m:sSup>
                      <m:sSupPr>
                        <m:ctrlPr>
                          <a:rPr lang="hu-HU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hu-HU" sz="20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f>
                      <m:fPr>
                        <m:ctrlPr>
                          <a:rPr lang="hu-HU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hu-HU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hu-HU" sz="2000" dirty="0"/>
              </a:p>
              <a:p>
                <a:pPr lvl="1"/>
                <a:r>
                  <a:rPr lang="hu-HU" sz="2000" dirty="0"/>
                  <a:t>In </a:t>
                </a:r>
                <a:r>
                  <a:rPr lang="hu-HU" sz="2000" dirty="0" err="1"/>
                  <a:t>copper</a:t>
                </a:r>
                <a:r>
                  <a:rPr lang="hu-HU" sz="2000" dirty="0"/>
                  <a:t> </a:t>
                </a:r>
                <a:r>
                  <a:rPr lang="hu-HU" sz="2000" dirty="0" err="1"/>
                  <a:t>or</a:t>
                </a:r>
                <a:r>
                  <a:rPr lang="hu-HU" sz="2000" dirty="0"/>
                  <a:t> </a:t>
                </a:r>
                <a:r>
                  <a:rPr lang="hu-HU" sz="2000" dirty="0" err="1"/>
                  <a:t>optical</a:t>
                </a:r>
                <a:r>
                  <a:rPr lang="hu-HU" sz="2000" dirty="0"/>
                  <a:t> </a:t>
                </a:r>
                <a:r>
                  <a:rPr lang="hu-HU" sz="2000" dirty="0" err="1"/>
                  <a:t>cable</a:t>
                </a:r>
                <a:r>
                  <a:rPr lang="hu-HU" sz="2000" dirty="0"/>
                  <a:t>: 2/3 x c(</a:t>
                </a:r>
                <a:r>
                  <a:rPr lang="hu-HU" sz="2000" dirty="0" err="1"/>
                  <a:t>vacuum</a:t>
                </a:r>
                <a:r>
                  <a:rPr lang="hu-HU" sz="2000" dirty="0"/>
                  <a:t>)</a:t>
                </a:r>
              </a:p>
              <a:p>
                <a:r>
                  <a:rPr lang="hu-HU" sz="2000" b="1" dirty="0" err="1">
                    <a:solidFill>
                      <a:srgbClr val="FF0000"/>
                    </a:solidFill>
                  </a:rPr>
                  <a:t>Relationship</a:t>
                </a:r>
                <a:r>
                  <a:rPr lang="hu-HU" sz="2000" b="1" dirty="0">
                    <a:solidFill>
                      <a:srgbClr val="FF0000"/>
                    </a:solidFill>
                  </a:rPr>
                  <a:t>: </a:t>
                </a:r>
                <a:r>
                  <a:rPr lang="el-GR" sz="2000" b="1" i="0" dirty="0">
                    <a:solidFill>
                      <a:srgbClr val="FF0000"/>
                    </a:solidFill>
                    <a:latin typeface="+mj-lt"/>
                  </a:rPr>
                  <a:t>λ</a:t>
                </a:r>
                <a:r>
                  <a:rPr lang="hu-HU" sz="2000" b="1" i="1" dirty="0">
                    <a:solidFill>
                      <a:srgbClr val="FF0000"/>
                    </a:solidFill>
                  </a:rPr>
                  <a:t>f</a:t>
                </a:r>
                <a:r>
                  <a:rPr lang="hu-HU" sz="2000" b="1" dirty="0">
                    <a:solidFill>
                      <a:srgbClr val="FF0000"/>
                    </a:solidFill>
                  </a:rPr>
                  <a:t> = </a:t>
                </a:r>
                <a:r>
                  <a:rPr lang="hu-HU" sz="2000" b="1" i="1" dirty="0">
                    <a:solidFill>
                      <a:srgbClr val="FF0000"/>
                    </a:solidFill>
                  </a:rPr>
                  <a:t>c</a:t>
                </a:r>
                <a:endParaRPr lang="en-US" sz="20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717" b="-71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9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Funamentals</a:t>
            </a:r>
            <a:r>
              <a:rPr lang="hu-HU" dirty="0"/>
              <a:t> – </a:t>
            </a:r>
            <a:r>
              <a:rPr lang="hu-HU" dirty="0" err="1"/>
              <a:t>wireless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b="1" dirty="0" err="1"/>
              <a:t>Radio</a:t>
            </a:r>
            <a:r>
              <a:rPr lang="hu-HU" sz="2000" b="1" dirty="0"/>
              <a:t> </a:t>
            </a:r>
            <a:r>
              <a:rPr lang="hu-HU" sz="2000" b="1" dirty="0" err="1"/>
              <a:t>frequency</a:t>
            </a:r>
            <a:r>
              <a:rPr lang="hu-HU" sz="2000" b="1" dirty="0"/>
              <a:t> </a:t>
            </a:r>
            <a:r>
              <a:rPr lang="hu-HU" sz="2000" b="1" dirty="0" err="1"/>
              <a:t>transmission</a:t>
            </a:r>
            <a:r>
              <a:rPr lang="hu-HU" sz="2000" b="1" dirty="0"/>
              <a:t> </a:t>
            </a:r>
            <a:r>
              <a:rPr lang="hu-HU" sz="2000" dirty="0"/>
              <a:t>– </a:t>
            </a:r>
            <a:r>
              <a:rPr lang="hu-HU" sz="2000" dirty="0" err="1"/>
              <a:t>simple</a:t>
            </a:r>
            <a:r>
              <a:rPr lang="hu-HU" sz="2000" dirty="0"/>
              <a:t>; </a:t>
            </a:r>
            <a:r>
              <a:rPr lang="hu-HU" sz="2000" dirty="0" err="1"/>
              <a:t>large</a:t>
            </a:r>
            <a:r>
              <a:rPr lang="hu-HU" sz="2000" dirty="0"/>
              <a:t> </a:t>
            </a:r>
            <a:r>
              <a:rPr lang="hu-HU" sz="2000" dirty="0" err="1"/>
              <a:t>distances</a:t>
            </a:r>
            <a:r>
              <a:rPr lang="hu-HU" sz="2000" dirty="0"/>
              <a:t>; </a:t>
            </a:r>
            <a:r>
              <a:rPr lang="hu-HU" sz="2000" dirty="0" err="1"/>
              <a:t>indoor</a:t>
            </a:r>
            <a:r>
              <a:rPr lang="hu-HU" sz="2000" dirty="0"/>
              <a:t> and </a:t>
            </a:r>
            <a:r>
              <a:rPr lang="hu-HU" sz="2000" dirty="0" err="1"/>
              <a:t>outdoor</a:t>
            </a:r>
            <a:r>
              <a:rPr lang="hu-HU" sz="2000" dirty="0"/>
              <a:t>; </a:t>
            </a:r>
            <a:r>
              <a:rPr lang="hu-HU" sz="2000" dirty="0" err="1"/>
              <a:t>frequency-dependent</a:t>
            </a:r>
            <a:r>
              <a:rPr lang="hu-HU" sz="2000" dirty="0"/>
              <a:t> </a:t>
            </a:r>
            <a:r>
              <a:rPr lang="hu-HU" sz="2000" dirty="0" err="1"/>
              <a:t>propagation</a:t>
            </a:r>
            <a:r>
              <a:rPr lang="hu-HU" sz="2000" dirty="0"/>
              <a:t> </a:t>
            </a:r>
            <a:r>
              <a:rPr lang="hu-HU" sz="2000" dirty="0" err="1"/>
              <a:t>properties</a:t>
            </a:r>
            <a:endParaRPr lang="hu-HU" sz="2000" dirty="0"/>
          </a:p>
          <a:p>
            <a:endParaRPr lang="hu-HU" sz="2000" dirty="0"/>
          </a:p>
          <a:p>
            <a:endParaRPr lang="hu-HU" sz="2000" dirty="0"/>
          </a:p>
          <a:p>
            <a:endParaRPr lang="hu-HU" sz="2000" dirty="0"/>
          </a:p>
          <a:p>
            <a:endParaRPr lang="hu-HU" sz="2000" dirty="0"/>
          </a:p>
          <a:p>
            <a:r>
              <a:rPr lang="hu-HU" sz="2000" b="1" dirty="0" err="1"/>
              <a:t>Microwave</a:t>
            </a:r>
            <a:r>
              <a:rPr lang="hu-HU" sz="2000" b="1" dirty="0"/>
              <a:t> </a:t>
            </a:r>
            <a:r>
              <a:rPr lang="hu-HU" sz="2000" b="1" dirty="0" err="1"/>
              <a:t>transmission</a:t>
            </a:r>
            <a:r>
              <a:rPr lang="hu-HU" sz="2000" dirty="0"/>
              <a:t> – </a:t>
            </a:r>
            <a:r>
              <a:rPr lang="hu-HU" sz="2000" dirty="0" err="1"/>
              <a:t>propagation</a:t>
            </a:r>
            <a:r>
              <a:rPr lang="hu-HU" sz="2000" dirty="0"/>
              <a:t> </a:t>
            </a:r>
            <a:r>
              <a:rPr lang="hu-HU" sz="2000" dirty="0" err="1"/>
              <a:t>along</a:t>
            </a:r>
            <a:r>
              <a:rPr lang="hu-HU" sz="2000" dirty="0"/>
              <a:t> a </a:t>
            </a:r>
            <a:r>
              <a:rPr lang="hu-HU" sz="2000" dirty="0" err="1"/>
              <a:t>straight</a:t>
            </a:r>
            <a:r>
              <a:rPr lang="hu-HU" sz="2000" dirty="0"/>
              <a:t> line; </a:t>
            </a:r>
            <a:r>
              <a:rPr lang="hu-HU" sz="2000" dirty="0" err="1"/>
              <a:t>attenuation</a:t>
            </a:r>
            <a:r>
              <a:rPr lang="hu-HU" sz="2000" dirty="0"/>
              <a:t>; </a:t>
            </a:r>
            <a:r>
              <a:rPr lang="hu-HU" sz="2000" dirty="0" err="1"/>
              <a:t>cheap</a:t>
            </a:r>
            <a:endParaRPr lang="hu-HU" sz="2000" dirty="0"/>
          </a:p>
          <a:p>
            <a:r>
              <a:rPr lang="hu-HU" sz="2000" b="1" dirty="0" err="1"/>
              <a:t>Infrared</a:t>
            </a:r>
            <a:r>
              <a:rPr lang="hu-HU" sz="2000" b="1" dirty="0"/>
              <a:t> and </a:t>
            </a:r>
            <a:r>
              <a:rPr lang="hu-HU" sz="2000" b="1" dirty="0" err="1"/>
              <a:t>millimeter-wave</a:t>
            </a:r>
            <a:r>
              <a:rPr lang="hu-HU" sz="2000" b="1" dirty="0"/>
              <a:t> </a:t>
            </a:r>
            <a:r>
              <a:rPr lang="hu-HU" sz="2000" dirty="0"/>
              <a:t>– </a:t>
            </a:r>
            <a:r>
              <a:rPr lang="hu-HU" sz="2000" dirty="0" err="1"/>
              <a:t>small</a:t>
            </a:r>
            <a:r>
              <a:rPr lang="hu-HU" sz="2000" dirty="0"/>
              <a:t> </a:t>
            </a:r>
            <a:r>
              <a:rPr lang="hu-HU" sz="2000" dirty="0" err="1"/>
              <a:t>distances</a:t>
            </a:r>
            <a:r>
              <a:rPr lang="hu-HU" sz="2000" dirty="0"/>
              <a:t>; </a:t>
            </a:r>
            <a:r>
              <a:rPr lang="hu-HU" sz="2000" dirty="0" err="1"/>
              <a:t>cannot</a:t>
            </a:r>
            <a:r>
              <a:rPr lang="hu-HU" sz="2000" dirty="0"/>
              <a:t> go </a:t>
            </a:r>
            <a:r>
              <a:rPr lang="hu-HU" sz="2000" dirty="0" err="1"/>
              <a:t>through</a:t>
            </a:r>
            <a:r>
              <a:rPr lang="hu-HU" sz="2000" dirty="0"/>
              <a:t> </a:t>
            </a:r>
            <a:r>
              <a:rPr lang="hu-HU" sz="2000" dirty="0" err="1"/>
              <a:t>objects</a:t>
            </a:r>
            <a:endParaRPr lang="hu-HU" sz="2000" dirty="0"/>
          </a:p>
          <a:p>
            <a:r>
              <a:rPr lang="hu-HU" sz="2000" b="1" dirty="0" err="1"/>
              <a:t>Visible</a:t>
            </a:r>
            <a:r>
              <a:rPr lang="hu-HU" sz="2000" b="1" dirty="0"/>
              <a:t> </a:t>
            </a:r>
            <a:r>
              <a:rPr lang="hu-HU" sz="2000" b="1" dirty="0" err="1"/>
              <a:t>light</a:t>
            </a:r>
            <a:r>
              <a:rPr lang="hu-HU" sz="2000" dirty="0"/>
              <a:t> – </a:t>
            </a:r>
            <a:r>
              <a:rPr lang="hu-HU" sz="2000" dirty="0" err="1"/>
              <a:t>laser</a:t>
            </a:r>
            <a:r>
              <a:rPr lang="hu-HU" sz="2000" dirty="0"/>
              <a:t>; </a:t>
            </a:r>
            <a:r>
              <a:rPr lang="hu-HU" sz="2000" dirty="0" err="1"/>
              <a:t>high</a:t>
            </a:r>
            <a:r>
              <a:rPr lang="hu-HU" sz="2000" dirty="0"/>
              <a:t> </a:t>
            </a:r>
            <a:r>
              <a:rPr lang="hu-HU" sz="2000" dirty="0" err="1"/>
              <a:t>speed</a:t>
            </a:r>
            <a:r>
              <a:rPr lang="hu-HU" sz="2000" dirty="0"/>
              <a:t>, </a:t>
            </a:r>
            <a:r>
              <a:rPr lang="hu-HU" sz="2000" dirty="0" err="1"/>
              <a:t>cheap</a:t>
            </a:r>
            <a:r>
              <a:rPr lang="hu-HU" sz="2000" dirty="0"/>
              <a:t>; </a:t>
            </a:r>
            <a:r>
              <a:rPr lang="hu-HU" sz="2000" dirty="0" err="1"/>
              <a:t>weather</a:t>
            </a:r>
            <a:r>
              <a:rPr lang="hu-HU" sz="2000" dirty="0"/>
              <a:t> </a:t>
            </a:r>
            <a:r>
              <a:rPr lang="hu-HU" sz="2000" dirty="0" err="1"/>
              <a:t>conditions</a:t>
            </a:r>
            <a:r>
              <a:rPr lang="hu-HU" sz="2000" dirty="0"/>
              <a:t>;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496" y="2591630"/>
            <a:ext cx="3772727" cy="141004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9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Internet in a </a:t>
            </a:r>
            <a:r>
              <a:rPr lang="hu-HU" dirty="0" err="1"/>
              <a:t>cable</a:t>
            </a:r>
            <a:r>
              <a:rPr lang="hu-HU" dirty="0"/>
              <a:t> TV </a:t>
            </a:r>
            <a:r>
              <a:rPr lang="hu-HU" dirty="0" err="1"/>
              <a:t>network</a:t>
            </a:r>
            <a:endParaRPr lang="en-US" dirty="0"/>
          </a:p>
        </p:txBody>
      </p:sp>
      <p:pic>
        <p:nvPicPr>
          <p:cNvPr id="4" name="Picture 4" descr="2-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02"/>
          <a:stretch>
            <a:fillRect/>
          </a:stretch>
        </p:blipFill>
        <p:spPr bwMode="auto">
          <a:xfrm>
            <a:off x="835025" y="1556792"/>
            <a:ext cx="7473950" cy="438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622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Internet in a </a:t>
            </a:r>
            <a:r>
              <a:rPr lang="hu-HU" dirty="0" err="1"/>
              <a:t>cable</a:t>
            </a:r>
            <a:r>
              <a:rPr lang="hu-HU" dirty="0"/>
              <a:t> TV </a:t>
            </a:r>
            <a:r>
              <a:rPr lang="hu-HU" dirty="0" err="1"/>
              <a:t>network</a:t>
            </a: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0" y="5715000"/>
            <a:ext cx="6626225" cy="838200"/>
          </a:xfrm>
        </p:spPr>
        <p:txBody>
          <a:bodyPr>
            <a:normAutofit/>
          </a:bodyPr>
          <a:lstStyle/>
          <a:p>
            <a:pPr algn="ctr">
              <a:buFontTx/>
              <a:buNone/>
            </a:pPr>
            <a:r>
              <a:rPr lang="hu-HU" dirty="0" err="1"/>
              <a:t>Already</a:t>
            </a:r>
            <a:r>
              <a:rPr lang="hu-HU" dirty="0"/>
              <a:t> </a:t>
            </a:r>
            <a:r>
              <a:rPr lang="hu-HU" dirty="0" err="1"/>
              <a:t>discussed</a:t>
            </a:r>
            <a:r>
              <a:rPr lang="hu-HU" dirty="0"/>
              <a:t>…</a:t>
            </a:r>
            <a:endParaRPr lang="en-US" dirty="0"/>
          </a:p>
        </p:txBody>
      </p:sp>
      <p:pic>
        <p:nvPicPr>
          <p:cNvPr id="61444" name="Picture 4" descr="2-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2154238"/>
            <a:ext cx="8220075" cy="256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124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Data </a:t>
            </a:r>
            <a:r>
              <a:rPr lang="hu-HU" sz="4400" dirty="0" err="1"/>
              <a:t>transmission</a:t>
            </a:r>
            <a:endParaRPr lang="en-US" sz="44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6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F4C22F58-71B1-4656-9DE2-9D6C6C593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b="1" dirty="0" err="1">
                <a:solidFill>
                  <a:srgbClr val="FF0000"/>
                </a:solidFill>
              </a:rPr>
              <a:t>correctness</a:t>
            </a:r>
            <a:r>
              <a:rPr lang="hu-HU" dirty="0"/>
              <a:t>		</a:t>
            </a:r>
            <a:r>
              <a:rPr lang="en-US" dirty="0"/>
              <a:t>ensure data is delivered, in order, and </a:t>
            </a:r>
            <a:r>
              <a:rPr lang="hu-HU" dirty="0"/>
              <a:t>			</a:t>
            </a:r>
            <a:r>
              <a:rPr lang="en-US" dirty="0"/>
              <a:t>untouched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b="1" dirty="0" err="1">
                <a:solidFill>
                  <a:srgbClr val="FF0000"/>
                </a:solidFill>
              </a:rPr>
              <a:t>timeliness</a:t>
            </a:r>
            <a:r>
              <a:rPr lang="hu-HU" dirty="0"/>
              <a:t>		</a:t>
            </a:r>
            <a:r>
              <a:rPr lang="en-US" dirty="0"/>
              <a:t>minimize time until data is transferred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b="1" dirty="0" err="1">
                <a:solidFill>
                  <a:srgbClr val="FF0000"/>
                </a:solidFill>
              </a:rPr>
              <a:t>efficiency</a:t>
            </a:r>
            <a:r>
              <a:rPr lang="hu-HU" dirty="0"/>
              <a:t>		</a:t>
            </a:r>
            <a:r>
              <a:rPr lang="hu-HU" dirty="0" err="1"/>
              <a:t>optimal</a:t>
            </a:r>
            <a:r>
              <a:rPr lang="hu-HU" dirty="0"/>
              <a:t> </a:t>
            </a:r>
            <a:r>
              <a:rPr lang="hu-HU" dirty="0" err="1"/>
              <a:t>use</a:t>
            </a:r>
            <a:r>
              <a:rPr lang="hu-HU" dirty="0"/>
              <a:t> of </a:t>
            </a:r>
            <a:r>
              <a:rPr lang="hu-HU" dirty="0" err="1"/>
              <a:t>bandwidth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b="1" dirty="0" err="1">
                <a:solidFill>
                  <a:srgbClr val="FF0000"/>
                </a:solidFill>
              </a:rPr>
              <a:t>fairness</a:t>
            </a:r>
            <a:r>
              <a:rPr lang="hu-HU" dirty="0"/>
              <a:t>		</a:t>
            </a:r>
            <a:r>
              <a:rPr lang="en-US" dirty="0"/>
              <a:t>play well with concurrent </a:t>
            </a:r>
            <a:r>
              <a:rPr lang="hu-HU" dirty="0"/>
              <a:t>					</a:t>
            </a:r>
            <a:r>
              <a:rPr lang="en-US" dirty="0"/>
              <a:t>communications</a:t>
            </a:r>
            <a:endParaRPr lang="hu-HU" dirty="0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943EAFCA-D95C-4E7C-AD68-AE98C8CE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>
                <a:solidFill>
                  <a:srgbClr val="FF0000"/>
                </a:solidFill>
              </a:rPr>
              <a:t>four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 err="1">
                <a:solidFill>
                  <a:srgbClr val="FF0000"/>
                </a:solidFill>
              </a:rPr>
              <a:t>goals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/>
              <a:t>of </a:t>
            </a:r>
            <a:r>
              <a:rPr lang="hu-HU" dirty="0" err="1"/>
              <a:t>reliable</a:t>
            </a:r>
            <a:r>
              <a:rPr lang="hu-HU" dirty="0"/>
              <a:t> </a:t>
            </a:r>
            <a:r>
              <a:rPr lang="hu-HU" dirty="0" err="1"/>
              <a:t>transfer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74377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5105400"/>
          </a:xfrm>
        </p:spPr>
        <p:txBody>
          <a:bodyPr>
            <a:normAutofit/>
          </a:bodyPr>
          <a:lstStyle/>
          <a:p>
            <a:r>
              <a:rPr lang="en-US" sz="2400" dirty="0"/>
              <a:t>We have two discrete signals, high and low, to encode 1 and 0</a:t>
            </a:r>
          </a:p>
          <a:p>
            <a:r>
              <a:rPr lang="en-US" sz="2400" dirty="0"/>
              <a:t>Transmission is </a:t>
            </a:r>
            <a:r>
              <a:rPr lang="en-US" sz="2400" dirty="0">
                <a:solidFill>
                  <a:schemeClr val="accent1"/>
                </a:solidFill>
              </a:rPr>
              <a:t>synchronous, </a:t>
            </a:r>
            <a:r>
              <a:rPr lang="en-US" sz="2400" dirty="0"/>
              <a:t>i.e. there is a clock that controls signal sampling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2400" dirty="0"/>
              <a:t>Amplitude and duration of signal must be significant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14399" y="4588085"/>
            <a:ext cx="71241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968991" y="3141419"/>
            <a:ext cx="7055892" cy="1284281"/>
          </a:xfrm>
          <a:custGeom>
            <a:avLst/>
            <a:gdLst>
              <a:gd name="connsiteX0" fmla="*/ 0 w 7788185"/>
              <a:gd name="connsiteY0" fmla="*/ 1160060 h 1420626"/>
              <a:gd name="connsiteX1" fmla="*/ 1132764 w 7788185"/>
              <a:gd name="connsiteY1" fmla="*/ 354842 h 1420626"/>
              <a:gd name="connsiteX2" fmla="*/ 1746913 w 7788185"/>
              <a:gd name="connsiteY2" fmla="*/ 1419367 h 1420626"/>
              <a:gd name="connsiteX3" fmla="*/ 2224585 w 7788185"/>
              <a:gd name="connsiteY3" fmla="*/ 586854 h 1420626"/>
              <a:gd name="connsiteX4" fmla="*/ 2811439 w 7788185"/>
              <a:gd name="connsiteY4" fmla="*/ 1378424 h 1420626"/>
              <a:gd name="connsiteX5" fmla="*/ 3835021 w 7788185"/>
              <a:gd name="connsiteY5" fmla="*/ 0 h 1420626"/>
              <a:gd name="connsiteX6" fmla="*/ 4749421 w 7788185"/>
              <a:gd name="connsiteY6" fmla="*/ 1378424 h 1420626"/>
              <a:gd name="connsiteX7" fmla="*/ 5622878 w 7788185"/>
              <a:gd name="connsiteY7" fmla="*/ 504967 h 1420626"/>
              <a:gd name="connsiteX8" fmla="*/ 6400800 w 7788185"/>
              <a:gd name="connsiteY8" fmla="*/ 1337481 h 1420626"/>
              <a:gd name="connsiteX9" fmla="*/ 7192370 w 7788185"/>
              <a:gd name="connsiteY9" fmla="*/ 163773 h 1420626"/>
              <a:gd name="connsiteX10" fmla="*/ 7779224 w 7788185"/>
              <a:gd name="connsiteY10" fmla="*/ 887105 h 1420626"/>
              <a:gd name="connsiteX11" fmla="*/ 7492621 w 7788185"/>
              <a:gd name="connsiteY11" fmla="*/ 955344 h 1420626"/>
              <a:gd name="connsiteX0" fmla="*/ 0 w 7779224"/>
              <a:gd name="connsiteY0" fmla="*/ 1160060 h 1420626"/>
              <a:gd name="connsiteX1" fmla="*/ 1132764 w 7779224"/>
              <a:gd name="connsiteY1" fmla="*/ 354842 h 1420626"/>
              <a:gd name="connsiteX2" fmla="*/ 1746913 w 7779224"/>
              <a:gd name="connsiteY2" fmla="*/ 1419367 h 1420626"/>
              <a:gd name="connsiteX3" fmla="*/ 2224585 w 7779224"/>
              <a:gd name="connsiteY3" fmla="*/ 586854 h 1420626"/>
              <a:gd name="connsiteX4" fmla="*/ 2811439 w 7779224"/>
              <a:gd name="connsiteY4" fmla="*/ 1378424 h 1420626"/>
              <a:gd name="connsiteX5" fmla="*/ 3835021 w 7779224"/>
              <a:gd name="connsiteY5" fmla="*/ 0 h 1420626"/>
              <a:gd name="connsiteX6" fmla="*/ 4749421 w 7779224"/>
              <a:gd name="connsiteY6" fmla="*/ 1378424 h 1420626"/>
              <a:gd name="connsiteX7" fmla="*/ 5622878 w 7779224"/>
              <a:gd name="connsiteY7" fmla="*/ 504967 h 1420626"/>
              <a:gd name="connsiteX8" fmla="*/ 6400800 w 7779224"/>
              <a:gd name="connsiteY8" fmla="*/ 1337481 h 1420626"/>
              <a:gd name="connsiteX9" fmla="*/ 7192370 w 7779224"/>
              <a:gd name="connsiteY9" fmla="*/ 163773 h 1420626"/>
              <a:gd name="connsiteX10" fmla="*/ 7779224 w 7779224"/>
              <a:gd name="connsiteY10" fmla="*/ 887105 h 1420626"/>
              <a:gd name="connsiteX0" fmla="*/ 0 w 7192370"/>
              <a:gd name="connsiteY0" fmla="*/ 1160060 h 1420626"/>
              <a:gd name="connsiteX1" fmla="*/ 1132764 w 7192370"/>
              <a:gd name="connsiteY1" fmla="*/ 354842 h 1420626"/>
              <a:gd name="connsiteX2" fmla="*/ 1746913 w 7192370"/>
              <a:gd name="connsiteY2" fmla="*/ 1419367 h 1420626"/>
              <a:gd name="connsiteX3" fmla="*/ 2224585 w 7192370"/>
              <a:gd name="connsiteY3" fmla="*/ 586854 h 1420626"/>
              <a:gd name="connsiteX4" fmla="*/ 2811439 w 7192370"/>
              <a:gd name="connsiteY4" fmla="*/ 1378424 h 1420626"/>
              <a:gd name="connsiteX5" fmla="*/ 3835021 w 7192370"/>
              <a:gd name="connsiteY5" fmla="*/ 0 h 1420626"/>
              <a:gd name="connsiteX6" fmla="*/ 4749421 w 7192370"/>
              <a:gd name="connsiteY6" fmla="*/ 1378424 h 1420626"/>
              <a:gd name="connsiteX7" fmla="*/ 5622878 w 7192370"/>
              <a:gd name="connsiteY7" fmla="*/ 504967 h 1420626"/>
              <a:gd name="connsiteX8" fmla="*/ 6400800 w 7192370"/>
              <a:gd name="connsiteY8" fmla="*/ 1337481 h 1420626"/>
              <a:gd name="connsiteX9" fmla="*/ 7192370 w 7192370"/>
              <a:gd name="connsiteY9" fmla="*/ 163773 h 1420626"/>
              <a:gd name="connsiteX0" fmla="*/ 0 w 7192370"/>
              <a:gd name="connsiteY0" fmla="*/ 1160060 h 1420773"/>
              <a:gd name="connsiteX1" fmla="*/ 600501 w 7192370"/>
              <a:gd name="connsiteY1" fmla="*/ 341194 h 1420773"/>
              <a:gd name="connsiteX2" fmla="*/ 1746913 w 7192370"/>
              <a:gd name="connsiteY2" fmla="*/ 1419367 h 1420773"/>
              <a:gd name="connsiteX3" fmla="*/ 2224585 w 7192370"/>
              <a:gd name="connsiteY3" fmla="*/ 586854 h 1420773"/>
              <a:gd name="connsiteX4" fmla="*/ 2811439 w 7192370"/>
              <a:gd name="connsiteY4" fmla="*/ 1378424 h 1420773"/>
              <a:gd name="connsiteX5" fmla="*/ 3835021 w 7192370"/>
              <a:gd name="connsiteY5" fmla="*/ 0 h 1420773"/>
              <a:gd name="connsiteX6" fmla="*/ 4749421 w 7192370"/>
              <a:gd name="connsiteY6" fmla="*/ 1378424 h 1420773"/>
              <a:gd name="connsiteX7" fmla="*/ 5622878 w 7192370"/>
              <a:gd name="connsiteY7" fmla="*/ 504967 h 1420773"/>
              <a:gd name="connsiteX8" fmla="*/ 6400800 w 7192370"/>
              <a:gd name="connsiteY8" fmla="*/ 1337481 h 1420773"/>
              <a:gd name="connsiteX9" fmla="*/ 7192370 w 7192370"/>
              <a:gd name="connsiteY9" fmla="*/ 163773 h 1420773"/>
              <a:gd name="connsiteX0" fmla="*/ 0 w 7192370"/>
              <a:gd name="connsiteY0" fmla="*/ 1160060 h 1434403"/>
              <a:gd name="connsiteX1" fmla="*/ 600501 w 7192370"/>
              <a:gd name="connsiteY1" fmla="*/ 341194 h 1434403"/>
              <a:gd name="connsiteX2" fmla="*/ 1351128 w 7192370"/>
              <a:gd name="connsiteY2" fmla="*/ 1433015 h 1434403"/>
              <a:gd name="connsiteX3" fmla="*/ 2224585 w 7192370"/>
              <a:gd name="connsiteY3" fmla="*/ 586854 h 1434403"/>
              <a:gd name="connsiteX4" fmla="*/ 2811439 w 7192370"/>
              <a:gd name="connsiteY4" fmla="*/ 1378424 h 1434403"/>
              <a:gd name="connsiteX5" fmla="*/ 3835021 w 7192370"/>
              <a:gd name="connsiteY5" fmla="*/ 0 h 1434403"/>
              <a:gd name="connsiteX6" fmla="*/ 4749421 w 7192370"/>
              <a:gd name="connsiteY6" fmla="*/ 1378424 h 1434403"/>
              <a:gd name="connsiteX7" fmla="*/ 5622878 w 7192370"/>
              <a:gd name="connsiteY7" fmla="*/ 504967 h 1434403"/>
              <a:gd name="connsiteX8" fmla="*/ 6400800 w 7192370"/>
              <a:gd name="connsiteY8" fmla="*/ 1337481 h 1434403"/>
              <a:gd name="connsiteX9" fmla="*/ 7192370 w 7192370"/>
              <a:gd name="connsiteY9" fmla="*/ 163773 h 1434403"/>
              <a:gd name="connsiteX0" fmla="*/ 0 w 7192370"/>
              <a:gd name="connsiteY0" fmla="*/ 1009935 h 1284278"/>
              <a:gd name="connsiteX1" fmla="*/ 600501 w 7192370"/>
              <a:gd name="connsiteY1" fmla="*/ 191069 h 1284278"/>
              <a:gd name="connsiteX2" fmla="*/ 1351128 w 7192370"/>
              <a:gd name="connsiteY2" fmla="*/ 1282890 h 1284278"/>
              <a:gd name="connsiteX3" fmla="*/ 2224585 w 7192370"/>
              <a:gd name="connsiteY3" fmla="*/ 436729 h 1284278"/>
              <a:gd name="connsiteX4" fmla="*/ 2811439 w 7192370"/>
              <a:gd name="connsiteY4" fmla="*/ 1228299 h 1284278"/>
              <a:gd name="connsiteX5" fmla="*/ 4230806 w 7192370"/>
              <a:gd name="connsiteY5" fmla="*/ 0 h 1284278"/>
              <a:gd name="connsiteX6" fmla="*/ 4749421 w 7192370"/>
              <a:gd name="connsiteY6" fmla="*/ 1228299 h 1284278"/>
              <a:gd name="connsiteX7" fmla="*/ 5622878 w 7192370"/>
              <a:gd name="connsiteY7" fmla="*/ 354842 h 1284278"/>
              <a:gd name="connsiteX8" fmla="*/ 6400800 w 7192370"/>
              <a:gd name="connsiteY8" fmla="*/ 1187356 h 1284278"/>
              <a:gd name="connsiteX9" fmla="*/ 7192370 w 7192370"/>
              <a:gd name="connsiteY9" fmla="*/ 13648 h 1284278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22878 w 7192370"/>
              <a:gd name="connsiteY7" fmla="*/ 354845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055892"/>
              <a:gd name="connsiteY0" fmla="*/ 1009938 h 1284281"/>
              <a:gd name="connsiteX1" fmla="*/ 600501 w 7055892"/>
              <a:gd name="connsiteY1" fmla="*/ 191072 h 1284281"/>
              <a:gd name="connsiteX2" fmla="*/ 1351128 w 7055892"/>
              <a:gd name="connsiteY2" fmla="*/ 1282893 h 1284281"/>
              <a:gd name="connsiteX3" fmla="*/ 2224585 w 7055892"/>
              <a:gd name="connsiteY3" fmla="*/ 436732 h 1284281"/>
              <a:gd name="connsiteX4" fmla="*/ 2811439 w 7055892"/>
              <a:gd name="connsiteY4" fmla="*/ 1228302 h 1284281"/>
              <a:gd name="connsiteX5" fmla="*/ 4230806 w 7055892"/>
              <a:gd name="connsiteY5" fmla="*/ 3 h 1284281"/>
              <a:gd name="connsiteX6" fmla="*/ 4694829 w 7055892"/>
              <a:gd name="connsiteY6" fmla="*/ 1241950 h 1284281"/>
              <a:gd name="connsiteX7" fmla="*/ 5663821 w 7055892"/>
              <a:gd name="connsiteY7" fmla="*/ 368493 h 1284281"/>
              <a:gd name="connsiteX8" fmla="*/ 6264322 w 7055892"/>
              <a:gd name="connsiteY8" fmla="*/ 1201007 h 1284281"/>
              <a:gd name="connsiteX9" fmla="*/ 7055892 w 7055892"/>
              <a:gd name="connsiteY9" fmla="*/ 54594 h 128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55892" h="1284281">
                <a:moveTo>
                  <a:pt x="0" y="1009938"/>
                </a:moveTo>
                <a:cubicBezTo>
                  <a:pt x="420806" y="585720"/>
                  <a:pt x="375313" y="145580"/>
                  <a:pt x="600501" y="191072"/>
                </a:cubicBezTo>
                <a:cubicBezTo>
                  <a:pt x="825689" y="236565"/>
                  <a:pt x="1080447" y="1241950"/>
                  <a:pt x="1351128" y="1282893"/>
                </a:cubicBezTo>
                <a:cubicBezTo>
                  <a:pt x="1621809" y="1323836"/>
                  <a:pt x="1981200" y="445830"/>
                  <a:pt x="2224585" y="436732"/>
                </a:cubicBezTo>
                <a:cubicBezTo>
                  <a:pt x="2467970" y="427634"/>
                  <a:pt x="2477069" y="1301090"/>
                  <a:pt x="2811439" y="1228302"/>
                </a:cubicBezTo>
                <a:cubicBezTo>
                  <a:pt x="3145809" y="1155514"/>
                  <a:pt x="3916908" y="-2272"/>
                  <a:pt x="4230806" y="3"/>
                </a:cubicBezTo>
                <a:cubicBezTo>
                  <a:pt x="4544704" y="2278"/>
                  <a:pt x="4087503" y="1248774"/>
                  <a:pt x="4694829" y="1241950"/>
                </a:cubicBezTo>
                <a:cubicBezTo>
                  <a:pt x="5302155" y="1235126"/>
                  <a:pt x="5402239" y="375317"/>
                  <a:pt x="5663821" y="368493"/>
                </a:cubicBezTo>
                <a:cubicBezTo>
                  <a:pt x="5925403" y="361669"/>
                  <a:pt x="6032310" y="1253323"/>
                  <a:pt x="6264322" y="1201007"/>
                </a:cubicBezTo>
                <a:cubicBezTo>
                  <a:pt x="6496334" y="1148691"/>
                  <a:pt x="6826155" y="129657"/>
                  <a:pt x="7055892" y="54594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33068" y="462672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766122" y="4888333"/>
            <a:ext cx="444199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914399" y="3163356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339225" y="3201994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764051" y="3201994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038530" y="3201993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613703" y="3163356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188877" y="3201992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1339946" y="6310254"/>
            <a:ext cx="4507493" cy="192012"/>
          </a:xfrm>
          <a:custGeom>
            <a:avLst/>
            <a:gdLst>
              <a:gd name="connsiteX0" fmla="*/ 0 w 7788185"/>
              <a:gd name="connsiteY0" fmla="*/ 1160060 h 1420626"/>
              <a:gd name="connsiteX1" fmla="*/ 1132764 w 7788185"/>
              <a:gd name="connsiteY1" fmla="*/ 354842 h 1420626"/>
              <a:gd name="connsiteX2" fmla="*/ 1746913 w 7788185"/>
              <a:gd name="connsiteY2" fmla="*/ 1419367 h 1420626"/>
              <a:gd name="connsiteX3" fmla="*/ 2224585 w 7788185"/>
              <a:gd name="connsiteY3" fmla="*/ 586854 h 1420626"/>
              <a:gd name="connsiteX4" fmla="*/ 2811439 w 7788185"/>
              <a:gd name="connsiteY4" fmla="*/ 1378424 h 1420626"/>
              <a:gd name="connsiteX5" fmla="*/ 3835021 w 7788185"/>
              <a:gd name="connsiteY5" fmla="*/ 0 h 1420626"/>
              <a:gd name="connsiteX6" fmla="*/ 4749421 w 7788185"/>
              <a:gd name="connsiteY6" fmla="*/ 1378424 h 1420626"/>
              <a:gd name="connsiteX7" fmla="*/ 5622878 w 7788185"/>
              <a:gd name="connsiteY7" fmla="*/ 504967 h 1420626"/>
              <a:gd name="connsiteX8" fmla="*/ 6400800 w 7788185"/>
              <a:gd name="connsiteY8" fmla="*/ 1337481 h 1420626"/>
              <a:gd name="connsiteX9" fmla="*/ 7192370 w 7788185"/>
              <a:gd name="connsiteY9" fmla="*/ 163773 h 1420626"/>
              <a:gd name="connsiteX10" fmla="*/ 7779224 w 7788185"/>
              <a:gd name="connsiteY10" fmla="*/ 887105 h 1420626"/>
              <a:gd name="connsiteX11" fmla="*/ 7492621 w 7788185"/>
              <a:gd name="connsiteY11" fmla="*/ 955344 h 1420626"/>
              <a:gd name="connsiteX0" fmla="*/ 0 w 7779224"/>
              <a:gd name="connsiteY0" fmla="*/ 1160060 h 1420626"/>
              <a:gd name="connsiteX1" fmla="*/ 1132764 w 7779224"/>
              <a:gd name="connsiteY1" fmla="*/ 354842 h 1420626"/>
              <a:gd name="connsiteX2" fmla="*/ 1746913 w 7779224"/>
              <a:gd name="connsiteY2" fmla="*/ 1419367 h 1420626"/>
              <a:gd name="connsiteX3" fmla="*/ 2224585 w 7779224"/>
              <a:gd name="connsiteY3" fmla="*/ 586854 h 1420626"/>
              <a:gd name="connsiteX4" fmla="*/ 2811439 w 7779224"/>
              <a:gd name="connsiteY4" fmla="*/ 1378424 h 1420626"/>
              <a:gd name="connsiteX5" fmla="*/ 3835021 w 7779224"/>
              <a:gd name="connsiteY5" fmla="*/ 0 h 1420626"/>
              <a:gd name="connsiteX6" fmla="*/ 4749421 w 7779224"/>
              <a:gd name="connsiteY6" fmla="*/ 1378424 h 1420626"/>
              <a:gd name="connsiteX7" fmla="*/ 5622878 w 7779224"/>
              <a:gd name="connsiteY7" fmla="*/ 504967 h 1420626"/>
              <a:gd name="connsiteX8" fmla="*/ 6400800 w 7779224"/>
              <a:gd name="connsiteY8" fmla="*/ 1337481 h 1420626"/>
              <a:gd name="connsiteX9" fmla="*/ 7192370 w 7779224"/>
              <a:gd name="connsiteY9" fmla="*/ 163773 h 1420626"/>
              <a:gd name="connsiteX10" fmla="*/ 7779224 w 7779224"/>
              <a:gd name="connsiteY10" fmla="*/ 887105 h 1420626"/>
              <a:gd name="connsiteX0" fmla="*/ 0 w 7192370"/>
              <a:gd name="connsiteY0" fmla="*/ 1160060 h 1420626"/>
              <a:gd name="connsiteX1" fmla="*/ 1132764 w 7192370"/>
              <a:gd name="connsiteY1" fmla="*/ 354842 h 1420626"/>
              <a:gd name="connsiteX2" fmla="*/ 1746913 w 7192370"/>
              <a:gd name="connsiteY2" fmla="*/ 1419367 h 1420626"/>
              <a:gd name="connsiteX3" fmla="*/ 2224585 w 7192370"/>
              <a:gd name="connsiteY3" fmla="*/ 586854 h 1420626"/>
              <a:gd name="connsiteX4" fmla="*/ 2811439 w 7192370"/>
              <a:gd name="connsiteY4" fmla="*/ 1378424 h 1420626"/>
              <a:gd name="connsiteX5" fmla="*/ 3835021 w 7192370"/>
              <a:gd name="connsiteY5" fmla="*/ 0 h 1420626"/>
              <a:gd name="connsiteX6" fmla="*/ 4749421 w 7192370"/>
              <a:gd name="connsiteY6" fmla="*/ 1378424 h 1420626"/>
              <a:gd name="connsiteX7" fmla="*/ 5622878 w 7192370"/>
              <a:gd name="connsiteY7" fmla="*/ 504967 h 1420626"/>
              <a:gd name="connsiteX8" fmla="*/ 6400800 w 7192370"/>
              <a:gd name="connsiteY8" fmla="*/ 1337481 h 1420626"/>
              <a:gd name="connsiteX9" fmla="*/ 7192370 w 7192370"/>
              <a:gd name="connsiteY9" fmla="*/ 163773 h 1420626"/>
              <a:gd name="connsiteX0" fmla="*/ 0 w 7192370"/>
              <a:gd name="connsiteY0" fmla="*/ 1160060 h 1420773"/>
              <a:gd name="connsiteX1" fmla="*/ 600501 w 7192370"/>
              <a:gd name="connsiteY1" fmla="*/ 341194 h 1420773"/>
              <a:gd name="connsiteX2" fmla="*/ 1746913 w 7192370"/>
              <a:gd name="connsiteY2" fmla="*/ 1419367 h 1420773"/>
              <a:gd name="connsiteX3" fmla="*/ 2224585 w 7192370"/>
              <a:gd name="connsiteY3" fmla="*/ 586854 h 1420773"/>
              <a:gd name="connsiteX4" fmla="*/ 2811439 w 7192370"/>
              <a:gd name="connsiteY4" fmla="*/ 1378424 h 1420773"/>
              <a:gd name="connsiteX5" fmla="*/ 3835021 w 7192370"/>
              <a:gd name="connsiteY5" fmla="*/ 0 h 1420773"/>
              <a:gd name="connsiteX6" fmla="*/ 4749421 w 7192370"/>
              <a:gd name="connsiteY6" fmla="*/ 1378424 h 1420773"/>
              <a:gd name="connsiteX7" fmla="*/ 5622878 w 7192370"/>
              <a:gd name="connsiteY7" fmla="*/ 504967 h 1420773"/>
              <a:gd name="connsiteX8" fmla="*/ 6400800 w 7192370"/>
              <a:gd name="connsiteY8" fmla="*/ 1337481 h 1420773"/>
              <a:gd name="connsiteX9" fmla="*/ 7192370 w 7192370"/>
              <a:gd name="connsiteY9" fmla="*/ 163773 h 1420773"/>
              <a:gd name="connsiteX0" fmla="*/ 0 w 7192370"/>
              <a:gd name="connsiteY0" fmla="*/ 1160060 h 1434403"/>
              <a:gd name="connsiteX1" fmla="*/ 600501 w 7192370"/>
              <a:gd name="connsiteY1" fmla="*/ 341194 h 1434403"/>
              <a:gd name="connsiteX2" fmla="*/ 1351128 w 7192370"/>
              <a:gd name="connsiteY2" fmla="*/ 1433015 h 1434403"/>
              <a:gd name="connsiteX3" fmla="*/ 2224585 w 7192370"/>
              <a:gd name="connsiteY3" fmla="*/ 586854 h 1434403"/>
              <a:gd name="connsiteX4" fmla="*/ 2811439 w 7192370"/>
              <a:gd name="connsiteY4" fmla="*/ 1378424 h 1434403"/>
              <a:gd name="connsiteX5" fmla="*/ 3835021 w 7192370"/>
              <a:gd name="connsiteY5" fmla="*/ 0 h 1434403"/>
              <a:gd name="connsiteX6" fmla="*/ 4749421 w 7192370"/>
              <a:gd name="connsiteY6" fmla="*/ 1378424 h 1434403"/>
              <a:gd name="connsiteX7" fmla="*/ 5622878 w 7192370"/>
              <a:gd name="connsiteY7" fmla="*/ 504967 h 1434403"/>
              <a:gd name="connsiteX8" fmla="*/ 6400800 w 7192370"/>
              <a:gd name="connsiteY8" fmla="*/ 1337481 h 1434403"/>
              <a:gd name="connsiteX9" fmla="*/ 7192370 w 7192370"/>
              <a:gd name="connsiteY9" fmla="*/ 163773 h 1434403"/>
              <a:gd name="connsiteX0" fmla="*/ 0 w 7192370"/>
              <a:gd name="connsiteY0" fmla="*/ 1009935 h 1284278"/>
              <a:gd name="connsiteX1" fmla="*/ 600501 w 7192370"/>
              <a:gd name="connsiteY1" fmla="*/ 191069 h 1284278"/>
              <a:gd name="connsiteX2" fmla="*/ 1351128 w 7192370"/>
              <a:gd name="connsiteY2" fmla="*/ 1282890 h 1284278"/>
              <a:gd name="connsiteX3" fmla="*/ 2224585 w 7192370"/>
              <a:gd name="connsiteY3" fmla="*/ 436729 h 1284278"/>
              <a:gd name="connsiteX4" fmla="*/ 2811439 w 7192370"/>
              <a:gd name="connsiteY4" fmla="*/ 1228299 h 1284278"/>
              <a:gd name="connsiteX5" fmla="*/ 4230806 w 7192370"/>
              <a:gd name="connsiteY5" fmla="*/ 0 h 1284278"/>
              <a:gd name="connsiteX6" fmla="*/ 4749421 w 7192370"/>
              <a:gd name="connsiteY6" fmla="*/ 1228299 h 1284278"/>
              <a:gd name="connsiteX7" fmla="*/ 5622878 w 7192370"/>
              <a:gd name="connsiteY7" fmla="*/ 354842 h 1284278"/>
              <a:gd name="connsiteX8" fmla="*/ 6400800 w 7192370"/>
              <a:gd name="connsiteY8" fmla="*/ 1187356 h 1284278"/>
              <a:gd name="connsiteX9" fmla="*/ 7192370 w 7192370"/>
              <a:gd name="connsiteY9" fmla="*/ 13648 h 1284278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22878 w 7192370"/>
              <a:gd name="connsiteY7" fmla="*/ 354845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055892"/>
              <a:gd name="connsiteY0" fmla="*/ 1009938 h 1284281"/>
              <a:gd name="connsiteX1" fmla="*/ 600501 w 7055892"/>
              <a:gd name="connsiteY1" fmla="*/ 191072 h 1284281"/>
              <a:gd name="connsiteX2" fmla="*/ 1351128 w 7055892"/>
              <a:gd name="connsiteY2" fmla="*/ 1282893 h 1284281"/>
              <a:gd name="connsiteX3" fmla="*/ 2224585 w 7055892"/>
              <a:gd name="connsiteY3" fmla="*/ 436732 h 1284281"/>
              <a:gd name="connsiteX4" fmla="*/ 2811439 w 7055892"/>
              <a:gd name="connsiteY4" fmla="*/ 1228302 h 1284281"/>
              <a:gd name="connsiteX5" fmla="*/ 4230806 w 7055892"/>
              <a:gd name="connsiteY5" fmla="*/ 3 h 1284281"/>
              <a:gd name="connsiteX6" fmla="*/ 4694829 w 7055892"/>
              <a:gd name="connsiteY6" fmla="*/ 1241950 h 1284281"/>
              <a:gd name="connsiteX7" fmla="*/ 5663821 w 7055892"/>
              <a:gd name="connsiteY7" fmla="*/ 368493 h 1284281"/>
              <a:gd name="connsiteX8" fmla="*/ 6264322 w 7055892"/>
              <a:gd name="connsiteY8" fmla="*/ 1201007 h 1284281"/>
              <a:gd name="connsiteX9" fmla="*/ 7055892 w 7055892"/>
              <a:gd name="connsiteY9" fmla="*/ 54594 h 128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55892" h="1284281">
                <a:moveTo>
                  <a:pt x="0" y="1009938"/>
                </a:moveTo>
                <a:cubicBezTo>
                  <a:pt x="420806" y="585720"/>
                  <a:pt x="375313" y="145580"/>
                  <a:pt x="600501" y="191072"/>
                </a:cubicBezTo>
                <a:cubicBezTo>
                  <a:pt x="825689" y="236565"/>
                  <a:pt x="1080447" y="1241950"/>
                  <a:pt x="1351128" y="1282893"/>
                </a:cubicBezTo>
                <a:cubicBezTo>
                  <a:pt x="1621809" y="1323836"/>
                  <a:pt x="1981200" y="445830"/>
                  <a:pt x="2224585" y="436732"/>
                </a:cubicBezTo>
                <a:cubicBezTo>
                  <a:pt x="2467970" y="427634"/>
                  <a:pt x="2477069" y="1301090"/>
                  <a:pt x="2811439" y="1228302"/>
                </a:cubicBezTo>
                <a:cubicBezTo>
                  <a:pt x="3145809" y="1155514"/>
                  <a:pt x="3916908" y="-2272"/>
                  <a:pt x="4230806" y="3"/>
                </a:cubicBezTo>
                <a:cubicBezTo>
                  <a:pt x="4544704" y="2278"/>
                  <a:pt x="4087503" y="1248774"/>
                  <a:pt x="4694829" y="1241950"/>
                </a:cubicBezTo>
                <a:cubicBezTo>
                  <a:pt x="5302155" y="1235126"/>
                  <a:pt x="5402239" y="375317"/>
                  <a:pt x="5663821" y="368493"/>
                </a:cubicBezTo>
                <a:cubicBezTo>
                  <a:pt x="5925403" y="361669"/>
                  <a:pt x="6032310" y="1253323"/>
                  <a:pt x="6264322" y="1201007"/>
                </a:cubicBezTo>
                <a:cubicBezTo>
                  <a:pt x="6496334" y="1148691"/>
                  <a:pt x="6826155" y="129657"/>
                  <a:pt x="7055892" y="54594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323206" y="6614661"/>
            <a:ext cx="452423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6291638" y="5611500"/>
            <a:ext cx="1212376" cy="918062"/>
          </a:xfrm>
          <a:custGeom>
            <a:avLst/>
            <a:gdLst>
              <a:gd name="connsiteX0" fmla="*/ 0 w 7788185"/>
              <a:gd name="connsiteY0" fmla="*/ 1160060 h 1420626"/>
              <a:gd name="connsiteX1" fmla="*/ 1132764 w 7788185"/>
              <a:gd name="connsiteY1" fmla="*/ 354842 h 1420626"/>
              <a:gd name="connsiteX2" fmla="*/ 1746913 w 7788185"/>
              <a:gd name="connsiteY2" fmla="*/ 1419367 h 1420626"/>
              <a:gd name="connsiteX3" fmla="*/ 2224585 w 7788185"/>
              <a:gd name="connsiteY3" fmla="*/ 586854 h 1420626"/>
              <a:gd name="connsiteX4" fmla="*/ 2811439 w 7788185"/>
              <a:gd name="connsiteY4" fmla="*/ 1378424 h 1420626"/>
              <a:gd name="connsiteX5" fmla="*/ 3835021 w 7788185"/>
              <a:gd name="connsiteY5" fmla="*/ 0 h 1420626"/>
              <a:gd name="connsiteX6" fmla="*/ 4749421 w 7788185"/>
              <a:gd name="connsiteY6" fmla="*/ 1378424 h 1420626"/>
              <a:gd name="connsiteX7" fmla="*/ 5622878 w 7788185"/>
              <a:gd name="connsiteY7" fmla="*/ 504967 h 1420626"/>
              <a:gd name="connsiteX8" fmla="*/ 6400800 w 7788185"/>
              <a:gd name="connsiteY8" fmla="*/ 1337481 h 1420626"/>
              <a:gd name="connsiteX9" fmla="*/ 7192370 w 7788185"/>
              <a:gd name="connsiteY9" fmla="*/ 163773 h 1420626"/>
              <a:gd name="connsiteX10" fmla="*/ 7779224 w 7788185"/>
              <a:gd name="connsiteY10" fmla="*/ 887105 h 1420626"/>
              <a:gd name="connsiteX11" fmla="*/ 7492621 w 7788185"/>
              <a:gd name="connsiteY11" fmla="*/ 955344 h 1420626"/>
              <a:gd name="connsiteX0" fmla="*/ 0 w 7779224"/>
              <a:gd name="connsiteY0" fmla="*/ 1160060 h 1420626"/>
              <a:gd name="connsiteX1" fmla="*/ 1132764 w 7779224"/>
              <a:gd name="connsiteY1" fmla="*/ 354842 h 1420626"/>
              <a:gd name="connsiteX2" fmla="*/ 1746913 w 7779224"/>
              <a:gd name="connsiteY2" fmla="*/ 1419367 h 1420626"/>
              <a:gd name="connsiteX3" fmla="*/ 2224585 w 7779224"/>
              <a:gd name="connsiteY3" fmla="*/ 586854 h 1420626"/>
              <a:gd name="connsiteX4" fmla="*/ 2811439 w 7779224"/>
              <a:gd name="connsiteY4" fmla="*/ 1378424 h 1420626"/>
              <a:gd name="connsiteX5" fmla="*/ 3835021 w 7779224"/>
              <a:gd name="connsiteY5" fmla="*/ 0 h 1420626"/>
              <a:gd name="connsiteX6" fmla="*/ 4749421 w 7779224"/>
              <a:gd name="connsiteY6" fmla="*/ 1378424 h 1420626"/>
              <a:gd name="connsiteX7" fmla="*/ 5622878 w 7779224"/>
              <a:gd name="connsiteY7" fmla="*/ 504967 h 1420626"/>
              <a:gd name="connsiteX8" fmla="*/ 6400800 w 7779224"/>
              <a:gd name="connsiteY8" fmla="*/ 1337481 h 1420626"/>
              <a:gd name="connsiteX9" fmla="*/ 7192370 w 7779224"/>
              <a:gd name="connsiteY9" fmla="*/ 163773 h 1420626"/>
              <a:gd name="connsiteX10" fmla="*/ 7779224 w 7779224"/>
              <a:gd name="connsiteY10" fmla="*/ 887105 h 1420626"/>
              <a:gd name="connsiteX0" fmla="*/ 0 w 7192370"/>
              <a:gd name="connsiteY0" fmla="*/ 1160060 h 1420626"/>
              <a:gd name="connsiteX1" fmla="*/ 1132764 w 7192370"/>
              <a:gd name="connsiteY1" fmla="*/ 354842 h 1420626"/>
              <a:gd name="connsiteX2" fmla="*/ 1746913 w 7192370"/>
              <a:gd name="connsiteY2" fmla="*/ 1419367 h 1420626"/>
              <a:gd name="connsiteX3" fmla="*/ 2224585 w 7192370"/>
              <a:gd name="connsiteY3" fmla="*/ 586854 h 1420626"/>
              <a:gd name="connsiteX4" fmla="*/ 2811439 w 7192370"/>
              <a:gd name="connsiteY4" fmla="*/ 1378424 h 1420626"/>
              <a:gd name="connsiteX5" fmla="*/ 3835021 w 7192370"/>
              <a:gd name="connsiteY5" fmla="*/ 0 h 1420626"/>
              <a:gd name="connsiteX6" fmla="*/ 4749421 w 7192370"/>
              <a:gd name="connsiteY6" fmla="*/ 1378424 h 1420626"/>
              <a:gd name="connsiteX7" fmla="*/ 5622878 w 7192370"/>
              <a:gd name="connsiteY7" fmla="*/ 504967 h 1420626"/>
              <a:gd name="connsiteX8" fmla="*/ 6400800 w 7192370"/>
              <a:gd name="connsiteY8" fmla="*/ 1337481 h 1420626"/>
              <a:gd name="connsiteX9" fmla="*/ 7192370 w 7192370"/>
              <a:gd name="connsiteY9" fmla="*/ 163773 h 1420626"/>
              <a:gd name="connsiteX0" fmla="*/ 0 w 7192370"/>
              <a:gd name="connsiteY0" fmla="*/ 1160060 h 1420773"/>
              <a:gd name="connsiteX1" fmla="*/ 600501 w 7192370"/>
              <a:gd name="connsiteY1" fmla="*/ 341194 h 1420773"/>
              <a:gd name="connsiteX2" fmla="*/ 1746913 w 7192370"/>
              <a:gd name="connsiteY2" fmla="*/ 1419367 h 1420773"/>
              <a:gd name="connsiteX3" fmla="*/ 2224585 w 7192370"/>
              <a:gd name="connsiteY3" fmla="*/ 586854 h 1420773"/>
              <a:gd name="connsiteX4" fmla="*/ 2811439 w 7192370"/>
              <a:gd name="connsiteY4" fmla="*/ 1378424 h 1420773"/>
              <a:gd name="connsiteX5" fmla="*/ 3835021 w 7192370"/>
              <a:gd name="connsiteY5" fmla="*/ 0 h 1420773"/>
              <a:gd name="connsiteX6" fmla="*/ 4749421 w 7192370"/>
              <a:gd name="connsiteY6" fmla="*/ 1378424 h 1420773"/>
              <a:gd name="connsiteX7" fmla="*/ 5622878 w 7192370"/>
              <a:gd name="connsiteY7" fmla="*/ 504967 h 1420773"/>
              <a:gd name="connsiteX8" fmla="*/ 6400800 w 7192370"/>
              <a:gd name="connsiteY8" fmla="*/ 1337481 h 1420773"/>
              <a:gd name="connsiteX9" fmla="*/ 7192370 w 7192370"/>
              <a:gd name="connsiteY9" fmla="*/ 163773 h 1420773"/>
              <a:gd name="connsiteX0" fmla="*/ 0 w 7192370"/>
              <a:gd name="connsiteY0" fmla="*/ 1160060 h 1434403"/>
              <a:gd name="connsiteX1" fmla="*/ 600501 w 7192370"/>
              <a:gd name="connsiteY1" fmla="*/ 341194 h 1434403"/>
              <a:gd name="connsiteX2" fmla="*/ 1351128 w 7192370"/>
              <a:gd name="connsiteY2" fmla="*/ 1433015 h 1434403"/>
              <a:gd name="connsiteX3" fmla="*/ 2224585 w 7192370"/>
              <a:gd name="connsiteY3" fmla="*/ 586854 h 1434403"/>
              <a:gd name="connsiteX4" fmla="*/ 2811439 w 7192370"/>
              <a:gd name="connsiteY4" fmla="*/ 1378424 h 1434403"/>
              <a:gd name="connsiteX5" fmla="*/ 3835021 w 7192370"/>
              <a:gd name="connsiteY5" fmla="*/ 0 h 1434403"/>
              <a:gd name="connsiteX6" fmla="*/ 4749421 w 7192370"/>
              <a:gd name="connsiteY6" fmla="*/ 1378424 h 1434403"/>
              <a:gd name="connsiteX7" fmla="*/ 5622878 w 7192370"/>
              <a:gd name="connsiteY7" fmla="*/ 504967 h 1434403"/>
              <a:gd name="connsiteX8" fmla="*/ 6400800 w 7192370"/>
              <a:gd name="connsiteY8" fmla="*/ 1337481 h 1434403"/>
              <a:gd name="connsiteX9" fmla="*/ 7192370 w 7192370"/>
              <a:gd name="connsiteY9" fmla="*/ 163773 h 1434403"/>
              <a:gd name="connsiteX0" fmla="*/ 0 w 7192370"/>
              <a:gd name="connsiteY0" fmla="*/ 1009935 h 1284278"/>
              <a:gd name="connsiteX1" fmla="*/ 600501 w 7192370"/>
              <a:gd name="connsiteY1" fmla="*/ 191069 h 1284278"/>
              <a:gd name="connsiteX2" fmla="*/ 1351128 w 7192370"/>
              <a:gd name="connsiteY2" fmla="*/ 1282890 h 1284278"/>
              <a:gd name="connsiteX3" fmla="*/ 2224585 w 7192370"/>
              <a:gd name="connsiteY3" fmla="*/ 436729 h 1284278"/>
              <a:gd name="connsiteX4" fmla="*/ 2811439 w 7192370"/>
              <a:gd name="connsiteY4" fmla="*/ 1228299 h 1284278"/>
              <a:gd name="connsiteX5" fmla="*/ 4230806 w 7192370"/>
              <a:gd name="connsiteY5" fmla="*/ 0 h 1284278"/>
              <a:gd name="connsiteX6" fmla="*/ 4749421 w 7192370"/>
              <a:gd name="connsiteY6" fmla="*/ 1228299 h 1284278"/>
              <a:gd name="connsiteX7" fmla="*/ 5622878 w 7192370"/>
              <a:gd name="connsiteY7" fmla="*/ 354842 h 1284278"/>
              <a:gd name="connsiteX8" fmla="*/ 6400800 w 7192370"/>
              <a:gd name="connsiteY8" fmla="*/ 1187356 h 1284278"/>
              <a:gd name="connsiteX9" fmla="*/ 7192370 w 7192370"/>
              <a:gd name="connsiteY9" fmla="*/ 13648 h 1284278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22878 w 7192370"/>
              <a:gd name="connsiteY7" fmla="*/ 354845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055892"/>
              <a:gd name="connsiteY0" fmla="*/ 1009938 h 1284281"/>
              <a:gd name="connsiteX1" fmla="*/ 600501 w 7055892"/>
              <a:gd name="connsiteY1" fmla="*/ 191072 h 1284281"/>
              <a:gd name="connsiteX2" fmla="*/ 1351128 w 7055892"/>
              <a:gd name="connsiteY2" fmla="*/ 1282893 h 1284281"/>
              <a:gd name="connsiteX3" fmla="*/ 2224585 w 7055892"/>
              <a:gd name="connsiteY3" fmla="*/ 436732 h 1284281"/>
              <a:gd name="connsiteX4" fmla="*/ 2811439 w 7055892"/>
              <a:gd name="connsiteY4" fmla="*/ 1228302 h 1284281"/>
              <a:gd name="connsiteX5" fmla="*/ 4230806 w 7055892"/>
              <a:gd name="connsiteY5" fmla="*/ 3 h 1284281"/>
              <a:gd name="connsiteX6" fmla="*/ 4694829 w 7055892"/>
              <a:gd name="connsiteY6" fmla="*/ 1241950 h 1284281"/>
              <a:gd name="connsiteX7" fmla="*/ 5663821 w 7055892"/>
              <a:gd name="connsiteY7" fmla="*/ 368493 h 1284281"/>
              <a:gd name="connsiteX8" fmla="*/ 6264322 w 7055892"/>
              <a:gd name="connsiteY8" fmla="*/ 1201007 h 1284281"/>
              <a:gd name="connsiteX9" fmla="*/ 7055892 w 7055892"/>
              <a:gd name="connsiteY9" fmla="*/ 54594 h 128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55892" h="1284281">
                <a:moveTo>
                  <a:pt x="0" y="1009938"/>
                </a:moveTo>
                <a:cubicBezTo>
                  <a:pt x="420806" y="585720"/>
                  <a:pt x="375313" y="145580"/>
                  <a:pt x="600501" y="191072"/>
                </a:cubicBezTo>
                <a:cubicBezTo>
                  <a:pt x="825689" y="236565"/>
                  <a:pt x="1080447" y="1241950"/>
                  <a:pt x="1351128" y="1282893"/>
                </a:cubicBezTo>
                <a:cubicBezTo>
                  <a:pt x="1621809" y="1323836"/>
                  <a:pt x="1981200" y="445830"/>
                  <a:pt x="2224585" y="436732"/>
                </a:cubicBezTo>
                <a:cubicBezTo>
                  <a:pt x="2467970" y="427634"/>
                  <a:pt x="2477069" y="1301090"/>
                  <a:pt x="2811439" y="1228302"/>
                </a:cubicBezTo>
                <a:cubicBezTo>
                  <a:pt x="3145809" y="1155514"/>
                  <a:pt x="3916908" y="-2272"/>
                  <a:pt x="4230806" y="3"/>
                </a:cubicBezTo>
                <a:cubicBezTo>
                  <a:pt x="4544704" y="2278"/>
                  <a:pt x="4087503" y="1248774"/>
                  <a:pt x="4694829" y="1241950"/>
                </a:cubicBezTo>
                <a:cubicBezTo>
                  <a:pt x="5302155" y="1235126"/>
                  <a:pt x="5402239" y="375317"/>
                  <a:pt x="5663821" y="368493"/>
                </a:cubicBezTo>
                <a:cubicBezTo>
                  <a:pt x="5925403" y="361669"/>
                  <a:pt x="6032310" y="1253323"/>
                  <a:pt x="6264322" y="1201007"/>
                </a:cubicBezTo>
                <a:cubicBezTo>
                  <a:pt x="6496334" y="1148691"/>
                  <a:pt x="6826155" y="129657"/>
                  <a:pt x="7055892" y="54594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6291638" y="6613721"/>
            <a:ext cx="12123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 flipH="1">
            <a:off x="6610877" y="2541064"/>
            <a:ext cx="1414006" cy="523220"/>
            <a:chOff x="1219200" y="4876799"/>
            <a:chExt cx="5181605" cy="1384995"/>
          </a:xfrm>
        </p:grpSpPr>
        <p:sp>
          <p:nvSpPr>
            <p:cNvPr id="26" name="Rectangular Callout 25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48856"/>
                <a:gd name="adj2" fmla="val 11295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Sample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353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21" grpId="0" animBg="1"/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Non-Return to Zero (NRZ)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614273"/>
          </a:xfrm>
        </p:spPr>
        <p:txBody>
          <a:bodyPr/>
          <a:lstStyle/>
          <a:p>
            <a:r>
              <a:rPr lang="en-US" dirty="0"/>
              <a:t>1 </a:t>
            </a:r>
            <a:r>
              <a:rPr lang="en-US" dirty="0">
                <a:sym typeface="Wingdings" pitchFamily="2" charset="2"/>
              </a:rPr>
              <a:t> high signal, 0  low signal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867928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856946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527276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303834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8080392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091370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644486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421044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197602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974160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750718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091370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48760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487606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867928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86792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226416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26416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64448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65722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05346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5346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43378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417869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3814105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814105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194427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185777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582013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582013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962335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74160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37039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370396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750718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758916" y="4674352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6155152" y="4114793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155152" y="4114793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535474" y="4114793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527276" y="4674351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6923512" y="4114792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23512" y="4114792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303834" y="4114792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298384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694620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694620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074942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808038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847662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847662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885694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9182" y="4163738"/>
            <a:ext cx="85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Clock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85997" y="3036700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NRZ</a:t>
            </a:r>
          </a:p>
        </p:txBody>
      </p:sp>
      <p:cxnSp>
        <p:nvCxnSpPr>
          <p:cNvPr id="99" name="Straight Connector 98"/>
          <p:cNvCxnSpPr/>
          <p:nvPr/>
        </p:nvCxnSpPr>
        <p:spPr>
          <a:xfrm>
            <a:off x="1091370" y="3498365"/>
            <a:ext cx="156585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2657228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644486" y="2920614"/>
            <a:ext cx="77655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3433786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3433786" y="3498365"/>
            <a:ext cx="763816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4197602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197602" y="2920614"/>
            <a:ext cx="764733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962335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974160" y="3498365"/>
            <a:ext cx="784756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5758916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750718" y="2920614"/>
            <a:ext cx="1553116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303834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303834" y="3498365"/>
            <a:ext cx="155311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310314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086872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636813" y="22144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193104" y="221447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517328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299332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746220" y="221447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77860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402676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876172" y="221446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4" name="Content Placeholder 3"/>
          <p:cNvSpPr txBox="1">
            <a:spLocks/>
          </p:cNvSpPr>
          <p:nvPr/>
        </p:nvSpPr>
        <p:spPr>
          <a:xfrm>
            <a:off x="0" y="5246427"/>
            <a:ext cx="9143999" cy="161157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Problem: long strings of 0 or 1 cause </a:t>
            </a:r>
            <a:r>
              <a:rPr lang="en-US" dirty="0" err="1"/>
              <a:t>desynchronization</a:t>
            </a:r>
            <a:endParaRPr lang="en-US" dirty="0"/>
          </a:p>
          <a:p>
            <a:pPr lvl="1"/>
            <a:r>
              <a:rPr lang="en-US" dirty="0"/>
              <a:t>How to distinguish lots of 0s from no signal?</a:t>
            </a:r>
          </a:p>
          <a:p>
            <a:pPr lvl="1"/>
            <a:r>
              <a:rPr lang="en-US" dirty="0"/>
              <a:t>How to recover the clock during lots of 1s?</a:t>
            </a:r>
          </a:p>
        </p:txBody>
      </p:sp>
    </p:spTree>
    <p:extLst>
      <p:ext uri="{BB962C8B-B14F-4D97-AF65-F5344CB8AC3E}">
        <p14:creationId xmlns:p14="http://schemas.microsoft.com/office/powerpoint/2010/main" val="90051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traight Connector 101"/>
          <p:cNvCxnSpPr/>
          <p:nvPr/>
        </p:nvCxnSpPr>
        <p:spPr>
          <a:xfrm flipV="1">
            <a:off x="7232561" y="3220440"/>
            <a:ext cx="0" cy="141687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2805471" y="3220440"/>
            <a:ext cx="0" cy="141687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3723547" y="3220440"/>
            <a:ext cx="0" cy="141687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4598079" y="3220440"/>
            <a:ext cx="0" cy="141687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5494383" y="3220440"/>
            <a:ext cx="0" cy="141687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6379801" y="3220440"/>
            <a:ext cx="0" cy="141687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Desynchronization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Problem: how to recover the clock during sequences of 0’s or 1’s?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867928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856946" y="3133351"/>
            <a:ext cx="0" cy="137333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527276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303834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080392" y="3133351"/>
            <a:ext cx="0" cy="137333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91370" y="3133351"/>
            <a:ext cx="0" cy="137333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644486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421044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197602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974160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750718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85997" y="3493912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NRZ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1091370" y="3955577"/>
            <a:ext cx="782929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887041" y="3377826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874299" y="3377826"/>
            <a:ext cx="6200643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092209" y="3366940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092209" y="3944691"/>
            <a:ext cx="764737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310314" y="26716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299332" y="26716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746220" y="26716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977860" y="26716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402676" y="26716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876172" y="267168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108326" y="26716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615987" y="267168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205973" y="26716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496502" y="26716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grpSp>
        <p:nvGrpSpPr>
          <p:cNvPr id="99" name="Group 98"/>
          <p:cNvGrpSpPr/>
          <p:nvPr/>
        </p:nvGrpSpPr>
        <p:grpSpPr>
          <a:xfrm flipH="1">
            <a:off x="117145" y="5365793"/>
            <a:ext cx="2222287" cy="1384995"/>
            <a:chOff x="1219200" y="4876799"/>
            <a:chExt cx="5181605" cy="1414784"/>
          </a:xfrm>
        </p:grpSpPr>
        <p:sp>
          <p:nvSpPr>
            <p:cNvPr id="100" name="Rectangular Callout 99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29029"/>
                <a:gd name="adj2" fmla="val -11988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219202" y="4876799"/>
              <a:ext cx="5181603" cy="1414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Transitions signify clock ticks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310314" y="45502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299332" y="45502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673353" y="45438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785247" y="45438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970571" y="45438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107703" y="45502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184528" y="45502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871842" y="45438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521609" y="45438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138" name="Group 137"/>
          <p:cNvGrpSpPr/>
          <p:nvPr/>
        </p:nvGrpSpPr>
        <p:grpSpPr>
          <a:xfrm flipH="1">
            <a:off x="6322557" y="5351211"/>
            <a:ext cx="2222287" cy="1384995"/>
            <a:chOff x="1219200" y="4876799"/>
            <a:chExt cx="5181605" cy="1414784"/>
          </a:xfrm>
        </p:grpSpPr>
        <p:sp>
          <p:nvSpPr>
            <p:cNvPr id="139" name="Rectangular Callout 138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29029"/>
                <a:gd name="adj2" fmla="val -10784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219202" y="4876799"/>
              <a:ext cx="5181603" cy="1414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Receiver misses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a 1 due to skew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175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7" grpId="0"/>
      <p:bldP spid="1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345BAE-217F-48C6-B2E2-026C0C88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FA96D833-BB4B-49BB-BDC6-759BF4B4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AD7706-36DE-4729-BC65-46FBB13115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Clock drift is major problem – two different clocks never stay in perfect synchrony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11880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Options to tell the receiver when to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Relying on permanently synchronized clocks does not work</a:t>
            </a:r>
            <a:endParaRPr lang="hu-HU" sz="2000" dirty="0"/>
          </a:p>
          <a:p>
            <a:pPr marL="749808" lvl="1" indent="-457200">
              <a:buFont typeface="+mj-lt"/>
              <a:buAutoNum type="arabicPeriod"/>
            </a:pPr>
            <a:r>
              <a:rPr lang="hu-HU" sz="2000" dirty="0"/>
              <a:t>Explicit </a:t>
            </a:r>
            <a:r>
              <a:rPr lang="hu-HU" sz="2000" dirty="0" err="1"/>
              <a:t>clock</a:t>
            </a:r>
            <a:r>
              <a:rPr lang="hu-HU" sz="2000" dirty="0"/>
              <a:t> </a:t>
            </a:r>
            <a:r>
              <a:rPr lang="hu-HU" sz="2000" dirty="0" err="1"/>
              <a:t>signal</a:t>
            </a:r>
            <a:endParaRPr lang="hu-HU" sz="2000" dirty="0"/>
          </a:p>
          <a:p>
            <a:pPr marL="932688" lvl="2" indent="-457200"/>
            <a:r>
              <a:rPr lang="en-US" dirty="0"/>
              <a:t>Needs parallel transmission over some additional channel </a:t>
            </a:r>
            <a:endParaRPr lang="hu-HU" dirty="0"/>
          </a:p>
          <a:p>
            <a:pPr marL="932688" lvl="2" indent="-457200"/>
            <a:r>
              <a:rPr lang="en-US" dirty="0"/>
              <a:t>Must be in synch with the actual data, otherwise pointless !</a:t>
            </a:r>
            <a:endParaRPr lang="hu-HU" dirty="0"/>
          </a:p>
          <a:p>
            <a:pPr marL="932688" lvl="2" indent="-457200"/>
            <a:r>
              <a:rPr lang="en-US" dirty="0"/>
              <a:t>Useful only for short-range communication</a:t>
            </a:r>
            <a:endParaRPr lang="hu-HU" dirty="0"/>
          </a:p>
          <a:p>
            <a:pPr marL="749808" lvl="1" indent="-457200">
              <a:buFont typeface="+mj-lt"/>
              <a:buAutoNum type="arabicPeriod"/>
            </a:pPr>
            <a:r>
              <a:rPr lang="en-US" sz="2000" dirty="0"/>
              <a:t>Synchronize the receiver at crucial points (e.g., start of a character or of a block)</a:t>
            </a:r>
            <a:endParaRPr lang="hu-HU" sz="2000" dirty="0"/>
          </a:p>
          <a:p>
            <a:pPr marL="932688" lvl="2" indent="-457200"/>
            <a:r>
              <a:rPr lang="en-US" dirty="0"/>
              <a:t>Otherwise, let the receiver clock run freely</a:t>
            </a:r>
            <a:endParaRPr lang="hu-HU" dirty="0"/>
          </a:p>
          <a:p>
            <a:pPr marL="932688" lvl="2" indent="-457200"/>
            <a:r>
              <a:rPr lang="hu-HU" dirty="0"/>
              <a:t>R</a:t>
            </a:r>
            <a:r>
              <a:rPr lang="en-US" dirty="0" err="1"/>
              <a:t>elies</a:t>
            </a:r>
            <a:r>
              <a:rPr lang="en-US" dirty="0"/>
              <a:t> on short-term stability of clock generators </a:t>
            </a:r>
            <a:br>
              <a:rPr lang="hu-HU" dirty="0"/>
            </a:br>
            <a:r>
              <a:rPr lang="en-US" dirty="0"/>
              <a:t>(do not diverge too quickly)</a:t>
            </a:r>
            <a:endParaRPr lang="hu-HU" dirty="0"/>
          </a:p>
          <a:p>
            <a:pPr marL="749808" lvl="1" indent="-457200">
              <a:buFont typeface="+mj-lt"/>
              <a:buAutoNum type="arabicPeriod"/>
            </a:pPr>
            <a:r>
              <a:rPr lang="en-US" sz="2000" dirty="0"/>
              <a:t>Extract clock information from the received signal itself</a:t>
            </a:r>
            <a:endParaRPr lang="hu-HU" sz="2000" dirty="0"/>
          </a:p>
          <a:p>
            <a:pPr marL="932688" lvl="2" indent="-457200"/>
            <a:r>
              <a:rPr lang="hu-HU" i="1" dirty="0" err="1"/>
              <a:t>Self-clocked</a:t>
            </a:r>
            <a:r>
              <a:rPr lang="hu-HU" i="1" dirty="0"/>
              <a:t> </a:t>
            </a:r>
            <a:r>
              <a:rPr lang="hu-HU" i="1" dirty="0" err="1"/>
              <a:t>signals</a:t>
            </a:r>
            <a:endParaRPr lang="hu-HU" i="1" dirty="0"/>
          </a:p>
          <a:p>
            <a:pPr marL="932688" lvl="2" indent="-457200"/>
            <a:r>
              <a:rPr lang="en-US" dirty="0"/>
              <a:t>Put enough information into the data signal itself so that the receiver can know immediately when a bit starts/stop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594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Non-Return to Zero Inverted (NRZI)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614273"/>
          </a:xfrm>
        </p:spPr>
        <p:txBody>
          <a:bodyPr/>
          <a:lstStyle/>
          <a:p>
            <a:r>
              <a:rPr lang="en-US" dirty="0"/>
              <a:t>1 </a:t>
            </a:r>
            <a:r>
              <a:rPr lang="en-US" dirty="0">
                <a:sym typeface="Wingdings" pitchFamily="2" charset="2"/>
              </a:rPr>
              <a:t> make transition, 0  remain the same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867928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856946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527276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303834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8080392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091370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644486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421044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197602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974160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750718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091370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48760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487606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867928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86792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226416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26416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64448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65722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05346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5346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43378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417869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3814105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814105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194427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185777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582013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582013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962335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74160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37039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370396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750718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758916" y="4674352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6155152" y="4114793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155152" y="4114793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535474" y="4114793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527276" y="4674351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6923512" y="4114792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23512" y="4114792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303834" y="4114792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298384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694620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694620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074942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808038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847662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847662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885694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9182" y="4163738"/>
            <a:ext cx="85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Clock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85997" y="3036700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NRZI</a:t>
            </a:r>
          </a:p>
        </p:txBody>
      </p:sp>
      <p:cxnSp>
        <p:nvCxnSpPr>
          <p:cNvPr id="99" name="Straight Connector 98"/>
          <p:cNvCxnSpPr/>
          <p:nvPr/>
        </p:nvCxnSpPr>
        <p:spPr>
          <a:xfrm>
            <a:off x="1091370" y="3498365"/>
            <a:ext cx="1962094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3039372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026630" y="2920614"/>
            <a:ext cx="1555383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579968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582013" y="3498365"/>
            <a:ext cx="1573139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6155152" y="2920613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6155152" y="2920614"/>
            <a:ext cx="76836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6923512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6923512" y="3498365"/>
            <a:ext cx="1933434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310314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086872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636813" y="22144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193104" y="221447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517328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299332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746220" y="221447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77860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402676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876172" y="221446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4" name="Content Placeholder 3"/>
          <p:cNvSpPr txBox="1">
            <a:spLocks/>
          </p:cNvSpPr>
          <p:nvPr/>
        </p:nvSpPr>
        <p:spPr>
          <a:xfrm>
            <a:off x="0" y="5246427"/>
            <a:ext cx="9143999" cy="61427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Solves the problem for sequences of 1s, but not 0s</a:t>
            </a:r>
          </a:p>
        </p:txBody>
      </p:sp>
    </p:spTree>
    <p:extLst>
      <p:ext uri="{BB962C8B-B14F-4D97-AF65-F5344CB8AC3E}">
        <p14:creationId xmlns:p14="http://schemas.microsoft.com/office/powerpoint/2010/main" val="292179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sz="4400" dirty="0"/>
              <a:t>Ethernet </a:t>
            </a:r>
            <a:r>
              <a:rPr lang="hu-HU" sz="4400" dirty="0" err="1"/>
              <a:t>examples</a:t>
            </a:r>
            <a:r>
              <a:rPr lang="hu-HU" sz="4400" dirty="0"/>
              <a:t>: </a:t>
            </a:r>
          </a:p>
          <a:p>
            <a:r>
              <a:rPr lang="hu-HU" sz="4400" dirty="0"/>
              <a:t>	10BASE-TX</a:t>
            </a:r>
          </a:p>
          <a:p>
            <a:r>
              <a:rPr lang="hu-HU" sz="4400" dirty="0"/>
              <a:t>	100BASE-TX</a:t>
            </a:r>
            <a:endParaRPr lang="en-US" sz="44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204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Manchester</a:t>
            </a:r>
            <a:r>
              <a:rPr lang="hu-HU" dirty="0"/>
              <a:t> –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10BASE-TX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614273"/>
          </a:xfrm>
        </p:spPr>
        <p:txBody>
          <a:bodyPr/>
          <a:lstStyle/>
          <a:p>
            <a:r>
              <a:rPr lang="en-US" dirty="0"/>
              <a:t>1 </a:t>
            </a:r>
            <a:r>
              <a:rPr lang="en-US" dirty="0">
                <a:sym typeface="Wingdings" pitchFamily="2" charset="2"/>
              </a:rPr>
              <a:t> high-to-low, 0  low-to-high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8856946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303834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091370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644486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197602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750718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091370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48760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487606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867928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86792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226416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26416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64448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65722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05346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5346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43378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417869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3814105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814105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194427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185777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582013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582013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962335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74160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37039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370396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750718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758916" y="4674352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6155152" y="4114793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155152" y="4114793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535474" y="4114793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527276" y="4674351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6923512" y="4114792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23512" y="4114792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303834" y="4114792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298384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694620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694620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074942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808038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847662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847662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885694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9182" y="4163738"/>
            <a:ext cx="85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Clock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85997" y="3036700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NRZI</a:t>
            </a:r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1091370" y="3498364"/>
            <a:ext cx="750820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1838111" y="2936527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838111" y="2936527"/>
            <a:ext cx="819117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657228" y="2913863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234790" y="2920614"/>
            <a:ext cx="70546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4912968" y="2895582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912839" y="3473326"/>
            <a:ext cx="837879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5758916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664898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240577" y="22144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933484" y="221446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338040" y="221447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762960" y="221447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4" name="Content Placeholder 3"/>
          <p:cNvSpPr txBox="1">
            <a:spLocks/>
          </p:cNvSpPr>
          <p:nvPr/>
        </p:nvSpPr>
        <p:spPr>
          <a:xfrm>
            <a:off x="0" y="5246427"/>
            <a:ext cx="9143999" cy="134544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Good: Solves clock skew (every bit is a transition)</a:t>
            </a:r>
          </a:p>
          <a:p>
            <a:r>
              <a:rPr lang="en-US" dirty="0"/>
              <a:t>Bad: Halves throughput (two clock cycles per bit)</a:t>
            </a:r>
          </a:p>
        </p:txBody>
      </p:sp>
      <p:cxnSp>
        <p:nvCxnSpPr>
          <p:cNvPr id="98" name="Straight Connector 97"/>
          <p:cNvCxnSpPr/>
          <p:nvPr/>
        </p:nvCxnSpPr>
        <p:spPr>
          <a:xfrm flipV="1">
            <a:off x="2668932" y="3475699"/>
            <a:ext cx="750820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415673" y="2913862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415673" y="2913862"/>
            <a:ext cx="819117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770835" y="2907028"/>
            <a:ext cx="70546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6449013" y="2881996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6448884" y="3459740"/>
            <a:ext cx="837879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7320324" y="3471067"/>
            <a:ext cx="750820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8067065" y="2909230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8067065" y="2909230"/>
            <a:ext cx="819117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27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4-bit/5-bit (100 Mbps Ethernet)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Observation: NRZI works as long as no sequences of 0</a:t>
            </a:r>
          </a:p>
          <a:p>
            <a:r>
              <a:rPr lang="en-US" sz="2600" dirty="0"/>
              <a:t>Idea: encode all 4-bit sequences as 5-bit sequences with no more than one leading 0 and two trailing 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4800" dirty="0"/>
          </a:p>
          <a:p>
            <a:r>
              <a:rPr lang="en-US" dirty="0"/>
              <a:t>Tradeoff: efficiency drops to 80%</a:t>
            </a:r>
          </a:p>
        </p:txBody>
      </p:sp>
      <p:sp>
        <p:nvSpPr>
          <p:cNvPr id="5" name="Rectangle 4"/>
          <p:cNvSpPr/>
          <p:nvPr/>
        </p:nvSpPr>
        <p:spPr>
          <a:xfrm>
            <a:off x="2163173" y="3407593"/>
            <a:ext cx="24497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0000    11110</a:t>
            </a:r>
          </a:p>
          <a:p>
            <a:r>
              <a:rPr lang="en-US" sz="2000" dirty="0"/>
              <a:t>0001    01001</a:t>
            </a:r>
          </a:p>
          <a:p>
            <a:r>
              <a:rPr lang="en-US" sz="2000" dirty="0"/>
              <a:t>0010    10100</a:t>
            </a:r>
          </a:p>
          <a:p>
            <a:r>
              <a:rPr lang="en-US" sz="2000" dirty="0"/>
              <a:t>0011    10101</a:t>
            </a:r>
          </a:p>
          <a:p>
            <a:r>
              <a:rPr lang="en-US" sz="2000" dirty="0"/>
              <a:t>0100    01010</a:t>
            </a:r>
          </a:p>
          <a:p>
            <a:r>
              <a:rPr lang="en-US" sz="2000" dirty="0"/>
              <a:t>0101    01011</a:t>
            </a:r>
          </a:p>
          <a:p>
            <a:r>
              <a:rPr lang="en-US" sz="2000" dirty="0"/>
              <a:t>0110    01110</a:t>
            </a:r>
          </a:p>
          <a:p>
            <a:r>
              <a:rPr lang="en-US" sz="2000" dirty="0"/>
              <a:t>0111    01111</a:t>
            </a:r>
          </a:p>
        </p:txBody>
      </p:sp>
      <p:sp>
        <p:nvSpPr>
          <p:cNvPr id="6" name="Rectangle 5"/>
          <p:cNvSpPr/>
          <p:nvPr/>
        </p:nvSpPr>
        <p:spPr>
          <a:xfrm>
            <a:off x="4769896" y="3407593"/>
            <a:ext cx="179468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1000    10010</a:t>
            </a:r>
          </a:p>
          <a:p>
            <a:r>
              <a:rPr lang="en-US" sz="2000" dirty="0"/>
              <a:t>1001    10011</a:t>
            </a:r>
          </a:p>
          <a:p>
            <a:r>
              <a:rPr lang="en-US" sz="2000" dirty="0"/>
              <a:t>1010    10110</a:t>
            </a:r>
          </a:p>
          <a:p>
            <a:r>
              <a:rPr lang="en-US" sz="2000" dirty="0"/>
              <a:t>1011    10111</a:t>
            </a:r>
          </a:p>
          <a:p>
            <a:r>
              <a:rPr lang="en-US" sz="2000" dirty="0"/>
              <a:t>1100    11010</a:t>
            </a:r>
          </a:p>
          <a:p>
            <a:r>
              <a:rPr lang="en-US" sz="2000" dirty="0"/>
              <a:t>1101    11011</a:t>
            </a:r>
          </a:p>
          <a:p>
            <a:r>
              <a:rPr lang="en-US" sz="2000" dirty="0"/>
              <a:t>1110    11100</a:t>
            </a:r>
          </a:p>
          <a:p>
            <a:r>
              <a:rPr lang="en-US" sz="2000" dirty="0"/>
              <a:t>1111    11101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63173" y="3007483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4-bit	5-bit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69896" y="3007483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4-bit	5-bit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279180" y="3407593"/>
            <a:ext cx="14841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27899" y="3407593"/>
            <a:ext cx="14841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49584" y="3019066"/>
            <a:ext cx="0" cy="2794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546598" y="3019066"/>
            <a:ext cx="0" cy="2794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H="1">
            <a:off x="293347" y="2473077"/>
            <a:ext cx="6018663" cy="523220"/>
            <a:chOff x="1219200" y="4876799"/>
            <a:chExt cx="5181605" cy="1384995"/>
          </a:xfrm>
        </p:grpSpPr>
        <p:sp>
          <p:nvSpPr>
            <p:cNvPr id="16" name="Rectangular Callout 15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21141"/>
                <a:gd name="adj2" fmla="val -18664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4" y="4876799"/>
              <a:ext cx="5181601" cy="759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8-bit / 10-bit used in Gigabit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Ethernet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471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 err="1"/>
              <a:t>Signal</a:t>
            </a:r>
            <a:r>
              <a:rPr lang="hu-HU" sz="4400" dirty="0"/>
              <a:t> </a:t>
            </a:r>
            <a:r>
              <a:rPr lang="hu-HU" sz="4400" dirty="0" err="1"/>
              <a:t>transmission</a:t>
            </a:r>
            <a:endParaRPr lang="en-US" sz="44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6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54A5BE49-F54E-40B7-971D-DACDF6ACF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ACKing</a:t>
            </a:r>
            <a:r>
              <a:rPr lang="hu-HU" dirty="0"/>
              <a:t>			</a:t>
            </a:r>
            <a:r>
              <a:rPr lang="hu-HU" b="1" dirty="0" err="1"/>
              <a:t>full</a:t>
            </a:r>
            <a:r>
              <a:rPr lang="hu-HU" b="1" dirty="0"/>
              <a:t> </a:t>
            </a:r>
            <a:r>
              <a:rPr lang="hu-HU" b="1" dirty="0" err="1"/>
              <a:t>information</a:t>
            </a:r>
            <a:r>
              <a:rPr lang="hu-HU" b="1" dirty="0"/>
              <a:t> 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hu-HU" dirty="0"/>
              <a:t>r</a:t>
            </a:r>
            <a:r>
              <a:rPr lang="en-US" dirty="0" err="1"/>
              <a:t>etransmission</a:t>
            </a:r>
            <a:r>
              <a:rPr lang="hu-HU" dirty="0"/>
              <a:t>		</a:t>
            </a:r>
            <a:r>
              <a:rPr lang="hu-HU" b="1" dirty="0" err="1"/>
              <a:t>after</a:t>
            </a:r>
            <a:r>
              <a:rPr lang="hu-HU" b="1" dirty="0"/>
              <a:t> </a:t>
            </a:r>
            <a:r>
              <a:rPr lang="hu-HU" b="1" dirty="0" err="1"/>
              <a:t>timeout</a:t>
            </a:r>
            <a:endParaRPr lang="hu-HU" b="1" dirty="0"/>
          </a:p>
          <a:p>
            <a:pPr marL="0" indent="0">
              <a:buNone/>
            </a:pPr>
            <a:r>
              <a:rPr lang="hu-HU" dirty="0"/>
              <a:t>				</a:t>
            </a:r>
            <a:r>
              <a:rPr lang="en-US" b="1" dirty="0"/>
              <a:t>after k subsequent ACKs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en-US" dirty="0"/>
              <a:t>window management </a:t>
            </a:r>
            <a:r>
              <a:rPr lang="hu-HU" dirty="0"/>
              <a:t>	</a:t>
            </a:r>
            <a:r>
              <a:rPr lang="en-US" b="1" dirty="0">
                <a:solidFill>
                  <a:srgbClr val="FF0000"/>
                </a:solidFill>
              </a:rPr>
              <a:t>additive increase </a:t>
            </a:r>
            <a:r>
              <a:rPr lang="en-US" b="1" dirty="0"/>
              <a:t>upon successful </a:t>
            </a:r>
            <a:r>
              <a:rPr lang="hu-HU" b="1" dirty="0"/>
              <a:t>				</a:t>
            </a:r>
            <a:r>
              <a:rPr lang="en-US" b="1" dirty="0"/>
              <a:t>delivery</a:t>
            </a:r>
          </a:p>
          <a:p>
            <a:pPr marL="0" indent="0">
              <a:buNone/>
            </a:pPr>
            <a:r>
              <a:rPr lang="hu-HU" b="1" dirty="0"/>
              <a:t>				</a:t>
            </a:r>
            <a:r>
              <a:rPr lang="en-US" b="1" dirty="0">
                <a:solidFill>
                  <a:srgbClr val="FF0000"/>
                </a:solidFill>
              </a:rPr>
              <a:t>multiple decrease </a:t>
            </a:r>
            <a:r>
              <a:rPr lang="en-US" b="1" dirty="0"/>
              <a:t>when timeouts</a:t>
            </a:r>
            <a:endParaRPr lang="hu-HU" b="1" dirty="0"/>
          </a:p>
          <a:p>
            <a:pPr marL="0" indent="0">
              <a:buNone/>
            </a:pPr>
            <a:endParaRPr lang="hu-HU" b="1" dirty="0"/>
          </a:p>
          <a:p>
            <a:pPr marL="0" indent="0" algn="ctr">
              <a:buNone/>
            </a:pPr>
            <a:r>
              <a:rPr lang="hu-HU" i="1" dirty="0"/>
              <a:t>More </a:t>
            </a:r>
            <a:r>
              <a:rPr lang="hu-HU" i="1" dirty="0" err="1"/>
              <a:t>details</a:t>
            </a:r>
            <a:r>
              <a:rPr lang="hu-HU" i="1" dirty="0"/>
              <a:t> </a:t>
            </a:r>
            <a:r>
              <a:rPr lang="hu-HU" i="1" dirty="0" err="1"/>
              <a:t>later</a:t>
            </a:r>
            <a:r>
              <a:rPr lang="hu-HU" i="1" dirty="0"/>
              <a:t> </a:t>
            </a:r>
            <a:r>
              <a:rPr lang="hu-HU" i="1" dirty="0" err="1"/>
              <a:t>when</a:t>
            </a:r>
            <a:r>
              <a:rPr lang="hu-HU" i="1" dirty="0"/>
              <a:t> </a:t>
            </a:r>
            <a:r>
              <a:rPr lang="hu-HU" i="1" dirty="0" err="1"/>
              <a:t>we</a:t>
            </a:r>
            <a:r>
              <a:rPr lang="hu-HU" i="1" dirty="0"/>
              <a:t> </a:t>
            </a:r>
            <a:r>
              <a:rPr lang="hu-HU" i="1" dirty="0" err="1"/>
              <a:t>see</a:t>
            </a:r>
            <a:r>
              <a:rPr lang="hu-HU" i="1" dirty="0"/>
              <a:t> TCP</a:t>
            </a: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D5AD0DC4-40AB-4844-93D4-8FEEA154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Here is one correct, timely, efficient and fair</a:t>
            </a:r>
            <a:r>
              <a:rPr lang="hu-HU" dirty="0"/>
              <a:t> </a:t>
            </a:r>
            <a:r>
              <a:rPr lang="en-US" dirty="0"/>
              <a:t>transport mechanism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64115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Baseband</a:t>
            </a:r>
            <a:r>
              <a:rPr lang="hu-HU" dirty="0"/>
              <a:t> VS </a:t>
            </a:r>
            <a:r>
              <a:rPr lang="hu-HU" dirty="0" err="1"/>
              <a:t>broadband</a:t>
            </a:r>
            <a:r>
              <a:rPr lang="hu-HU" dirty="0"/>
              <a:t> </a:t>
            </a:r>
            <a:r>
              <a:rPr lang="hu-HU" dirty="0" err="1"/>
              <a:t>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94970"/>
            <a:ext cx="8839200" cy="5297714"/>
          </a:xfrm>
        </p:spPr>
        <p:txBody>
          <a:bodyPr>
            <a:normAutofit fontScale="92500" lnSpcReduction="10000"/>
          </a:bodyPr>
          <a:lstStyle/>
          <a:p>
            <a:r>
              <a:rPr lang="hu-HU" sz="2000" i="1" dirty="0" err="1"/>
              <a:t>baseband</a:t>
            </a:r>
            <a:endParaRPr lang="hu-HU" sz="2000" i="1" dirty="0"/>
          </a:p>
          <a:p>
            <a:pPr lvl="1"/>
            <a:r>
              <a:rPr lang="en-US" sz="2000" dirty="0"/>
              <a:t>Baseband transmission directly puts the digital symbol sequences onto the wire </a:t>
            </a:r>
            <a:endParaRPr lang="hu-HU" sz="2000" dirty="0"/>
          </a:p>
          <a:p>
            <a:pPr lvl="1"/>
            <a:r>
              <a:rPr lang="en-US" sz="2000" dirty="0"/>
              <a:t>At different levels of current, voltage, … essentially, direct current (DC) is used for signaling</a:t>
            </a:r>
            <a:endParaRPr lang="hu-HU" sz="2000" dirty="0"/>
          </a:p>
          <a:p>
            <a:pPr lvl="1"/>
            <a:r>
              <a:rPr lang="en-US" sz="2000" dirty="0"/>
              <a:t>Baseband transmission suffers from the problems discussed above</a:t>
            </a:r>
            <a:endParaRPr lang="hu-HU" sz="2000" dirty="0"/>
          </a:p>
          <a:p>
            <a:pPr lvl="2"/>
            <a:r>
              <a:rPr lang="en-US" sz="1700" dirty="0"/>
              <a:t>Limited bandwidth reshapes the signal at receiver</a:t>
            </a:r>
            <a:endParaRPr lang="hu-HU" sz="1700" dirty="0"/>
          </a:p>
          <a:p>
            <a:pPr lvl="2"/>
            <a:r>
              <a:rPr lang="en-US" sz="1700" dirty="0"/>
              <a:t>Attenuation and distortion depend on frequency and baseband transmissions have many different frequencies because of their wide Fourier spectrum</a:t>
            </a:r>
            <a:endParaRPr lang="hu-HU" sz="1700" dirty="0"/>
          </a:p>
          <a:p>
            <a:pPr lvl="1"/>
            <a:endParaRPr lang="hu-HU" sz="2000" dirty="0"/>
          </a:p>
          <a:p>
            <a:r>
              <a:rPr lang="hu-HU" sz="2000" i="1" dirty="0" err="1"/>
              <a:t>broadband</a:t>
            </a:r>
            <a:endParaRPr lang="hu-HU" sz="2000" i="1" dirty="0"/>
          </a:p>
          <a:p>
            <a:pPr lvl="1"/>
            <a:r>
              <a:rPr lang="en-US" sz="1800" dirty="0"/>
              <a:t>Idea: get rid of the wide spectrum needed for DC transmission</a:t>
            </a:r>
            <a:endParaRPr lang="hu-HU" sz="1800" dirty="0"/>
          </a:p>
          <a:p>
            <a:pPr lvl="1"/>
            <a:r>
              <a:rPr lang="en-US" sz="1800" dirty="0"/>
              <a:t>Use a sine wave as a carrier for the symbols to be transmitted</a:t>
            </a:r>
            <a:endParaRPr lang="hu-HU" sz="1800" dirty="0"/>
          </a:p>
          <a:p>
            <a:pPr lvl="2"/>
            <a:r>
              <a:rPr lang="en-US" sz="1500" dirty="0"/>
              <a:t>Typically, the sine wave has high frequency</a:t>
            </a:r>
            <a:endParaRPr lang="hu-HU" sz="1500" dirty="0"/>
          </a:p>
          <a:p>
            <a:pPr lvl="2"/>
            <a:r>
              <a:rPr lang="en-US" sz="1500" dirty="0"/>
              <a:t>But only a single frequency!</a:t>
            </a:r>
            <a:endParaRPr lang="hu-HU" sz="1500" dirty="0"/>
          </a:p>
          <a:p>
            <a:pPr lvl="2"/>
            <a:r>
              <a:rPr lang="en-US" sz="1500" dirty="0"/>
              <a:t>Pure sine waves has no information, so its shape has to be influenced according to the symbols to be transmitted</a:t>
            </a:r>
            <a:endParaRPr lang="hu-HU" sz="1500" dirty="0"/>
          </a:p>
          <a:p>
            <a:pPr lvl="1"/>
            <a:r>
              <a:rPr lang="en-US" sz="1800" dirty="0"/>
              <a:t>The carrier has to be modulated by the symbols (widening the spectrum)</a:t>
            </a:r>
            <a:endParaRPr lang="hu-HU" sz="1800" dirty="0"/>
          </a:p>
          <a:p>
            <a:pPr lvl="2"/>
            <a:r>
              <a:rPr lang="en-US" sz="1500" dirty="0"/>
              <a:t>Three parameters that can be influenced Amplitude</a:t>
            </a:r>
            <a:r>
              <a:rPr lang="hu-HU" sz="1500" dirty="0"/>
              <a:t>, </a:t>
            </a:r>
            <a:r>
              <a:rPr lang="en-US" sz="1500" dirty="0"/>
              <a:t>Frequency</a:t>
            </a:r>
            <a:r>
              <a:rPr lang="hu-HU" sz="1500" dirty="0"/>
              <a:t>, </a:t>
            </a:r>
            <a:r>
              <a:rPr lang="en-US" sz="1500" dirty="0"/>
              <a:t>Phase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37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Digital </a:t>
            </a:r>
            <a:r>
              <a:rPr lang="hu-HU" dirty="0" err="1"/>
              <a:t>baseband</a:t>
            </a:r>
            <a:r>
              <a:rPr lang="hu-HU" dirty="0"/>
              <a:t> </a:t>
            </a:r>
            <a:r>
              <a:rPr lang="hu-HU" dirty="0" err="1"/>
              <a:t>transmission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9351" y="3134627"/>
            <a:ext cx="295977" cy="228600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22960" y="4760495"/>
            <a:ext cx="295977" cy="228600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7607" y="3363227"/>
            <a:ext cx="75854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 err="1"/>
              <a:t>source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2658" y="4989094"/>
            <a:ext cx="6174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/>
              <a:t>sink,.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6"/>
            <a:endCxn id="10" idx="1"/>
          </p:cNvCxnSpPr>
          <p:nvPr/>
        </p:nvCxnSpPr>
        <p:spPr>
          <a:xfrm>
            <a:off x="1115328" y="3248928"/>
            <a:ext cx="481864" cy="6151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97192" y="2909946"/>
            <a:ext cx="1236245" cy="690264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Source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encoding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97192" y="4559969"/>
            <a:ext cx="1236245" cy="629744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</a:rPr>
              <a:t>Source</a:t>
            </a:r>
            <a:r>
              <a:rPr lang="hu-HU" sz="1600" dirty="0">
                <a:solidFill>
                  <a:schemeClr val="tx1"/>
                </a:solidFill>
              </a:rPr>
              <a:t> </a:t>
            </a:r>
            <a:r>
              <a:rPr lang="hu-HU" sz="1600" dirty="0" err="1">
                <a:solidFill>
                  <a:schemeClr val="tx1"/>
                </a:solidFill>
              </a:rPr>
              <a:t>decoding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24514" y="2909946"/>
            <a:ext cx="1236245" cy="690265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Channel </a:t>
            </a:r>
            <a:r>
              <a:rPr lang="hu-HU" dirty="0" err="1">
                <a:solidFill>
                  <a:schemeClr val="tx1"/>
                </a:solidFill>
              </a:rPr>
              <a:t>encoding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24514" y="4559969"/>
            <a:ext cx="1236245" cy="629744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Channel </a:t>
            </a:r>
            <a:r>
              <a:rPr lang="hu-HU" dirty="0" err="1">
                <a:solidFill>
                  <a:schemeClr val="tx1"/>
                </a:solidFill>
              </a:rPr>
              <a:t>decoding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51835" y="2909943"/>
            <a:ext cx="1236245" cy="690265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Physical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transmiss</a:t>
            </a:r>
            <a:r>
              <a:rPr lang="hu-HU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51835" y="4559969"/>
            <a:ext cx="1236245" cy="629744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Physical</a:t>
            </a:r>
            <a:r>
              <a:rPr lang="hu-HU" dirty="0">
                <a:solidFill>
                  <a:schemeClr val="tx1"/>
                </a:solidFill>
              </a:rPr>
              <a:t> reception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98682" y="3862137"/>
            <a:ext cx="780983" cy="369332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hu-HU" b="1" dirty="0" err="1"/>
              <a:t>media</a:t>
            </a:r>
            <a:endParaRPr lang="en-US" b="1" dirty="0"/>
          </a:p>
        </p:txBody>
      </p:sp>
      <p:cxnSp>
        <p:nvCxnSpPr>
          <p:cNvPr id="21" name="Straight Connector 20"/>
          <p:cNvCxnSpPr>
            <a:stCxn id="15" idx="3"/>
          </p:cNvCxnSpPr>
          <p:nvPr/>
        </p:nvCxnSpPr>
        <p:spPr>
          <a:xfrm flipV="1">
            <a:off x="6888080" y="3248927"/>
            <a:ext cx="1007465" cy="6149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9" idx="0"/>
          </p:cNvCxnSpPr>
          <p:nvPr/>
        </p:nvCxnSpPr>
        <p:spPr>
          <a:xfrm flipH="1">
            <a:off x="7889174" y="3248927"/>
            <a:ext cx="6372" cy="61321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87900" y="4883270"/>
            <a:ext cx="1007645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9" idx="2"/>
          </p:cNvCxnSpPr>
          <p:nvPr/>
        </p:nvCxnSpPr>
        <p:spPr>
          <a:xfrm flipH="1" flipV="1">
            <a:off x="7889174" y="4231469"/>
            <a:ext cx="6372" cy="651804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13" idx="1"/>
          </p:cNvCxnSpPr>
          <p:nvPr/>
        </p:nvCxnSpPr>
        <p:spPr>
          <a:xfrm>
            <a:off x="2833437" y="3255078"/>
            <a:ext cx="791076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3"/>
            <a:endCxn id="15" idx="1"/>
          </p:cNvCxnSpPr>
          <p:nvPr/>
        </p:nvCxnSpPr>
        <p:spPr>
          <a:xfrm flipV="1">
            <a:off x="4860758" y="3255076"/>
            <a:ext cx="791076" cy="3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6" idx="1"/>
            <a:endCxn id="14" idx="3"/>
          </p:cNvCxnSpPr>
          <p:nvPr/>
        </p:nvCxnSpPr>
        <p:spPr>
          <a:xfrm flipH="1">
            <a:off x="4860758" y="4874841"/>
            <a:ext cx="791076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2" idx="3"/>
          </p:cNvCxnSpPr>
          <p:nvPr/>
        </p:nvCxnSpPr>
        <p:spPr>
          <a:xfrm flipH="1">
            <a:off x="2833437" y="4874841"/>
            <a:ext cx="791076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1"/>
            <a:endCxn id="5" idx="6"/>
          </p:cNvCxnSpPr>
          <p:nvPr/>
        </p:nvCxnSpPr>
        <p:spPr>
          <a:xfrm flipH="1" flipV="1">
            <a:off x="1118937" y="4874795"/>
            <a:ext cx="478255" cy="46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914110" y="3918101"/>
            <a:ext cx="1043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 err="1"/>
              <a:t>Source</a:t>
            </a:r>
            <a:r>
              <a:rPr lang="hu-HU" sz="1600" i="1" dirty="0"/>
              <a:t> </a:t>
            </a:r>
            <a:r>
              <a:rPr lang="hu-HU" sz="1600" i="1" dirty="0" err="1"/>
              <a:t>bits</a:t>
            </a:r>
            <a:endParaRPr lang="en-US" sz="1600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3449053" y="3779602"/>
            <a:ext cx="1541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i="1" dirty="0"/>
              <a:t>Channel </a:t>
            </a:r>
            <a:r>
              <a:rPr lang="hu-HU" sz="1600" i="1" dirty="0" err="1"/>
              <a:t>symbols</a:t>
            </a:r>
            <a:endParaRPr lang="en-US" sz="1600" i="1" dirty="0"/>
          </a:p>
        </p:txBody>
      </p:sp>
      <p:cxnSp>
        <p:nvCxnSpPr>
          <p:cNvPr id="55" name="Straight Arrow Connector 54"/>
          <p:cNvCxnSpPr>
            <a:stCxn id="52" idx="3"/>
          </p:cNvCxnSpPr>
          <p:nvPr/>
        </p:nvCxnSpPr>
        <p:spPr>
          <a:xfrm flipV="1">
            <a:off x="2957601" y="3248926"/>
            <a:ext cx="271375" cy="838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2" idx="3"/>
          </p:cNvCxnSpPr>
          <p:nvPr/>
        </p:nvCxnSpPr>
        <p:spPr>
          <a:xfrm>
            <a:off x="2957601" y="4087378"/>
            <a:ext cx="270049" cy="78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3"/>
          </p:cNvCxnSpPr>
          <p:nvPr/>
        </p:nvCxnSpPr>
        <p:spPr>
          <a:xfrm flipV="1">
            <a:off x="4990774" y="3267788"/>
            <a:ext cx="332621" cy="68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3" idx="3"/>
          </p:cNvCxnSpPr>
          <p:nvPr/>
        </p:nvCxnSpPr>
        <p:spPr>
          <a:xfrm>
            <a:off x="4990774" y="3948879"/>
            <a:ext cx="332621" cy="925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339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20646E-2CD0-48D6-914D-E920D7CB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4356A8FD-C87B-477C-AADC-E4CCE018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2974F35-3C00-4BE4-BC9E-8ADF7EDEA38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err="1"/>
              <a:t>Bring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information</a:t>
            </a:r>
            <a:r>
              <a:rPr lang="hu-HU" dirty="0"/>
              <a:t> in </a:t>
            </a:r>
            <a:r>
              <a:rPr lang="hu-HU" dirty="0" err="1"/>
              <a:t>digital</a:t>
            </a:r>
            <a:r>
              <a:rPr lang="hu-HU" dirty="0"/>
              <a:t> </a:t>
            </a:r>
            <a:r>
              <a:rPr lang="hu-HU" dirty="0" err="1"/>
              <a:t>form</a:t>
            </a:r>
            <a:endParaRPr lang="hu-HU" dirty="0"/>
          </a:p>
          <a:p>
            <a:pPr lvl="1"/>
            <a:r>
              <a:rPr lang="hu-HU" dirty="0" err="1"/>
              <a:t>E.g</a:t>
            </a:r>
            <a:r>
              <a:rPr lang="hu-HU" dirty="0"/>
              <a:t>., </a:t>
            </a:r>
            <a:r>
              <a:rPr lang="hu-HU" dirty="0" err="1"/>
              <a:t>sample</a:t>
            </a:r>
            <a:r>
              <a:rPr lang="hu-HU" dirty="0"/>
              <a:t> and </a:t>
            </a:r>
            <a:r>
              <a:rPr lang="hu-HU" dirty="0" err="1"/>
              <a:t>quantize</a:t>
            </a:r>
            <a:r>
              <a:rPr lang="hu-HU" dirty="0"/>
              <a:t> an </a:t>
            </a:r>
            <a:r>
              <a:rPr lang="hu-HU" dirty="0" err="1"/>
              <a:t>analog</a:t>
            </a:r>
            <a:r>
              <a:rPr lang="hu-HU" dirty="0"/>
              <a:t> </a:t>
            </a:r>
            <a:r>
              <a:rPr lang="hu-HU" dirty="0" err="1"/>
              <a:t>voice</a:t>
            </a:r>
            <a:r>
              <a:rPr lang="hu-HU" dirty="0"/>
              <a:t> </a:t>
            </a:r>
            <a:r>
              <a:rPr lang="hu-HU" dirty="0" err="1"/>
              <a:t>signal</a:t>
            </a:r>
            <a:r>
              <a:rPr lang="hu-HU" dirty="0"/>
              <a:t>, </a:t>
            </a:r>
            <a:r>
              <a:rPr lang="hu-HU" dirty="0" err="1"/>
              <a:t>represent</a:t>
            </a:r>
            <a:r>
              <a:rPr lang="hu-HU" dirty="0"/>
              <a:t> text </a:t>
            </a:r>
            <a:r>
              <a:rPr lang="hu-HU" dirty="0" err="1"/>
              <a:t>as</a:t>
            </a:r>
            <a:r>
              <a:rPr lang="hu-HU" dirty="0"/>
              <a:t> ASCII </a:t>
            </a:r>
          </a:p>
          <a:p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encode</a:t>
            </a:r>
            <a:r>
              <a:rPr lang="hu-HU" dirty="0"/>
              <a:t>: </a:t>
            </a:r>
            <a:r>
              <a:rPr lang="hu-HU" dirty="0" err="1"/>
              <a:t>Remove</a:t>
            </a:r>
            <a:r>
              <a:rPr lang="hu-HU" dirty="0"/>
              <a:t> </a:t>
            </a:r>
            <a:r>
              <a:rPr lang="hu-HU" dirty="0" err="1"/>
              <a:t>redundant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irrelevant</a:t>
            </a:r>
            <a:r>
              <a:rPr lang="hu-HU" dirty="0"/>
              <a:t> </a:t>
            </a:r>
            <a:r>
              <a:rPr lang="hu-HU" dirty="0" err="1"/>
              <a:t>data</a:t>
            </a:r>
            <a:endParaRPr lang="hu-HU" dirty="0"/>
          </a:p>
          <a:p>
            <a:pPr lvl="1"/>
            <a:r>
              <a:rPr lang="hu-HU" dirty="0" err="1"/>
              <a:t>E.g</a:t>
            </a:r>
            <a:r>
              <a:rPr lang="hu-HU" dirty="0"/>
              <a:t>., </a:t>
            </a:r>
            <a:r>
              <a:rPr lang="hu-HU" dirty="0" err="1"/>
              <a:t>lossy</a:t>
            </a:r>
            <a:r>
              <a:rPr lang="hu-HU" dirty="0"/>
              <a:t> </a:t>
            </a:r>
            <a:r>
              <a:rPr lang="hu-HU" dirty="0" err="1"/>
              <a:t>compression</a:t>
            </a:r>
            <a:r>
              <a:rPr lang="hu-HU" dirty="0"/>
              <a:t> (MP3, MPEG 4); </a:t>
            </a:r>
            <a:r>
              <a:rPr lang="hu-HU" dirty="0" err="1"/>
              <a:t>lossless</a:t>
            </a:r>
            <a:r>
              <a:rPr lang="hu-HU" dirty="0"/>
              <a:t> </a:t>
            </a:r>
            <a:r>
              <a:rPr lang="hu-HU" dirty="0" err="1"/>
              <a:t>compression</a:t>
            </a:r>
            <a:r>
              <a:rPr lang="hu-HU" dirty="0"/>
              <a:t> (</a:t>
            </a:r>
            <a:r>
              <a:rPr lang="hu-HU" dirty="0" err="1"/>
              <a:t>Huffmann</a:t>
            </a:r>
            <a:r>
              <a:rPr lang="hu-HU" dirty="0"/>
              <a:t> </a:t>
            </a:r>
            <a:r>
              <a:rPr lang="hu-HU" dirty="0" err="1"/>
              <a:t>coding</a:t>
            </a:r>
            <a:r>
              <a:rPr lang="hu-HU" dirty="0"/>
              <a:t>, </a:t>
            </a:r>
            <a:r>
              <a:rPr lang="hu-HU" dirty="0" err="1"/>
              <a:t>runlength</a:t>
            </a:r>
            <a:r>
              <a:rPr lang="hu-HU" dirty="0"/>
              <a:t> </a:t>
            </a:r>
            <a:r>
              <a:rPr lang="hu-HU" dirty="0" err="1"/>
              <a:t>coding</a:t>
            </a:r>
            <a:r>
              <a:rPr lang="hu-HU" dirty="0"/>
              <a:t>)</a:t>
            </a:r>
          </a:p>
          <a:p>
            <a:r>
              <a:rPr lang="hu-HU" dirty="0"/>
              <a:t>Channel </a:t>
            </a:r>
            <a:r>
              <a:rPr lang="hu-HU" dirty="0" err="1"/>
              <a:t>encode</a:t>
            </a:r>
            <a:r>
              <a:rPr lang="hu-HU" dirty="0"/>
              <a:t>: Map </a:t>
            </a: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bits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channel</a:t>
            </a:r>
            <a:r>
              <a:rPr lang="hu-HU" dirty="0"/>
              <a:t> </a:t>
            </a:r>
            <a:r>
              <a:rPr lang="hu-HU" dirty="0" err="1"/>
              <a:t>symbols</a:t>
            </a:r>
            <a:r>
              <a:rPr lang="hu-HU" dirty="0"/>
              <a:t> </a:t>
            </a:r>
          </a:p>
          <a:p>
            <a:pPr lvl="1"/>
            <a:r>
              <a:rPr lang="hu-HU" dirty="0" err="1"/>
              <a:t>Potentially</a:t>
            </a:r>
            <a:r>
              <a:rPr lang="hu-HU" dirty="0"/>
              <a:t> </a:t>
            </a:r>
            <a:r>
              <a:rPr lang="hu-HU" dirty="0" err="1"/>
              <a:t>several</a:t>
            </a:r>
            <a:r>
              <a:rPr lang="hu-HU" dirty="0"/>
              <a:t> </a:t>
            </a:r>
            <a:r>
              <a:rPr lang="hu-HU" dirty="0" err="1"/>
              <a:t>bits</a:t>
            </a:r>
            <a:r>
              <a:rPr lang="hu-HU" dirty="0"/>
              <a:t> per </a:t>
            </a:r>
            <a:r>
              <a:rPr lang="hu-HU" dirty="0" err="1"/>
              <a:t>symbol</a:t>
            </a:r>
            <a:endParaRPr lang="hu-HU" dirty="0"/>
          </a:p>
          <a:p>
            <a:pPr lvl="1"/>
            <a:r>
              <a:rPr lang="hu-HU" dirty="0"/>
              <a:t>May add </a:t>
            </a:r>
            <a:r>
              <a:rPr lang="hu-HU" dirty="0" err="1"/>
              <a:t>redundancy</a:t>
            </a:r>
            <a:r>
              <a:rPr lang="hu-HU" dirty="0"/>
              <a:t> </a:t>
            </a:r>
            <a:r>
              <a:rPr lang="hu-HU" dirty="0" err="1"/>
              <a:t>bits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protect</a:t>
            </a:r>
            <a:r>
              <a:rPr lang="hu-HU" dirty="0"/>
              <a:t> </a:t>
            </a:r>
            <a:r>
              <a:rPr lang="hu-HU" dirty="0" err="1"/>
              <a:t>against</a:t>
            </a:r>
            <a:r>
              <a:rPr lang="hu-HU" dirty="0"/>
              <a:t> </a:t>
            </a:r>
            <a:r>
              <a:rPr lang="hu-HU" dirty="0" err="1"/>
              <a:t>errors</a:t>
            </a:r>
            <a:endParaRPr lang="hu-HU" dirty="0"/>
          </a:p>
          <a:p>
            <a:pPr lvl="1"/>
            <a:r>
              <a:rPr lang="hu-HU" dirty="0" err="1"/>
              <a:t>Tailored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channel</a:t>
            </a:r>
            <a:r>
              <a:rPr lang="hu-HU" dirty="0"/>
              <a:t> </a:t>
            </a:r>
            <a:r>
              <a:rPr lang="hu-HU" dirty="0" err="1"/>
              <a:t>characteristics</a:t>
            </a:r>
            <a:endParaRPr lang="hu-HU" dirty="0"/>
          </a:p>
          <a:p>
            <a:r>
              <a:rPr lang="hu-HU" dirty="0" err="1"/>
              <a:t>Physical</a:t>
            </a:r>
            <a:r>
              <a:rPr lang="hu-HU" dirty="0"/>
              <a:t> </a:t>
            </a:r>
            <a:r>
              <a:rPr lang="hu-HU" dirty="0" err="1"/>
              <a:t>transmit</a:t>
            </a:r>
            <a:r>
              <a:rPr lang="hu-HU" dirty="0"/>
              <a:t>: </a:t>
            </a:r>
            <a:r>
              <a:rPr lang="hu-HU" dirty="0" err="1"/>
              <a:t>Turn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channel</a:t>
            </a:r>
            <a:r>
              <a:rPr lang="hu-HU" dirty="0"/>
              <a:t> </a:t>
            </a:r>
            <a:r>
              <a:rPr lang="hu-HU" dirty="0" err="1"/>
              <a:t>symbols</a:t>
            </a:r>
            <a:r>
              <a:rPr lang="hu-HU" dirty="0"/>
              <a:t> </a:t>
            </a:r>
            <a:r>
              <a:rPr lang="hu-HU" dirty="0" err="1"/>
              <a:t>into</a:t>
            </a:r>
            <a:r>
              <a:rPr lang="hu-HU" dirty="0"/>
              <a:t> </a:t>
            </a:r>
            <a:r>
              <a:rPr lang="hu-HU" dirty="0" err="1"/>
              <a:t>physical</a:t>
            </a:r>
            <a:r>
              <a:rPr lang="hu-HU" dirty="0"/>
              <a:t> </a:t>
            </a:r>
            <a:r>
              <a:rPr lang="hu-HU" dirty="0" err="1"/>
              <a:t>signals</a:t>
            </a:r>
            <a:endParaRPr lang="hu-HU" dirty="0"/>
          </a:p>
          <a:p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receiver</a:t>
            </a:r>
            <a:r>
              <a:rPr lang="hu-HU" dirty="0"/>
              <a:t>: </a:t>
            </a:r>
            <a:r>
              <a:rPr lang="hu-HU" dirty="0" err="1"/>
              <a:t>Reverse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steps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20298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Digital </a:t>
            </a:r>
            <a:r>
              <a:rPr lang="hu-HU" dirty="0" err="1"/>
              <a:t>broadband</a:t>
            </a:r>
            <a:r>
              <a:rPr lang="hu-HU" dirty="0"/>
              <a:t> </a:t>
            </a:r>
            <a:r>
              <a:rPr lang="hu-HU" dirty="0" err="1"/>
              <a:t>transmission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14021" y="3134627"/>
            <a:ext cx="295977" cy="228600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7630" y="4760495"/>
            <a:ext cx="295977" cy="228600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76" y="3363227"/>
            <a:ext cx="75854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 err="1"/>
              <a:t>source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328" y="4989094"/>
            <a:ext cx="6174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/>
              <a:t>sink,.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6"/>
            <a:endCxn id="10" idx="1"/>
          </p:cNvCxnSpPr>
          <p:nvPr/>
        </p:nvCxnSpPr>
        <p:spPr>
          <a:xfrm>
            <a:off x="609998" y="3248928"/>
            <a:ext cx="481864" cy="6151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91862" y="2909946"/>
            <a:ext cx="1236245" cy="690264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Source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encoding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1862" y="4559969"/>
            <a:ext cx="1236245" cy="629744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</a:rPr>
              <a:t>Source</a:t>
            </a:r>
            <a:r>
              <a:rPr lang="hu-HU" sz="1600" dirty="0">
                <a:solidFill>
                  <a:schemeClr val="tx1"/>
                </a:solidFill>
              </a:rPr>
              <a:t> </a:t>
            </a:r>
            <a:r>
              <a:rPr lang="hu-HU" sz="1600" dirty="0" err="1">
                <a:solidFill>
                  <a:schemeClr val="tx1"/>
                </a:solidFill>
              </a:rPr>
              <a:t>decoding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11637" y="2909946"/>
            <a:ext cx="1236245" cy="690265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Channel </a:t>
            </a:r>
            <a:r>
              <a:rPr lang="hu-HU" dirty="0" err="1">
                <a:solidFill>
                  <a:schemeClr val="tx1"/>
                </a:solidFill>
              </a:rPr>
              <a:t>encoding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11637" y="4559969"/>
            <a:ext cx="1236245" cy="629744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Channel </a:t>
            </a:r>
            <a:r>
              <a:rPr lang="hu-HU" dirty="0" err="1">
                <a:solidFill>
                  <a:schemeClr val="tx1"/>
                </a:solidFill>
              </a:rPr>
              <a:t>decoding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02431" y="2910621"/>
            <a:ext cx="1236245" cy="690265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Physical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transm</a:t>
            </a:r>
            <a:r>
              <a:rPr lang="hu-HU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02430" y="4569076"/>
            <a:ext cx="1236245" cy="629744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Physical</a:t>
            </a:r>
            <a:r>
              <a:rPr lang="hu-HU" dirty="0">
                <a:solidFill>
                  <a:schemeClr val="tx1"/>
                </a:solidFill>
              </a:rPr>
              <a:t> reception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53498" y="3862815"/>
            <a:ext cx="792205" cy="369332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hu-HU" b="1" dirty="0" err="1"/>
              <a:t>madia</a:t>
            </a:r>
            <a:endParaRPr lang="en-US" b="1" dirty="0"/>
          </a:p>
        </p:txBody>
      </p:sp>
      <p:cxnSp>
        <p:nvCxnSpPr>
          <p:cNvPr id="21" name="Straight Connector 20"/>
          <p:cNvCxnSpPr>
            <a:stCxn id="15" idx="3"/>
          </p:cNvCxnSpPr>
          <p:nvPr/>
        </p:nvCxnSpPr>
        <p:spPr>
          <a:xfrm flipV="1">
            <a:off x="7838676" y="3248927"/>
            <a:ext cx="711685" cy="6827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9" idx="0"/>
          </p:cNvCxnSpPr>
          <p:nvPr/>
        </p:nvCxnSpPr>
        <p:spPr>
          <a:xfrm flipH="1">
            <a:off x="8549601" y="3249605"/>
            <a:ext cx="763" cy="61321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3"/>
          </p:cNvCxnSpPr>
          <p:nvPr/>
        </p:nvCxnSpPr>
        <p:spPr>
          <a:xfrm>
            <a:off x="7838675" y="4883948"/>
            <a:ext cx="711686" cy="2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9" idx="2"/>
          </p:cNvCxnSpPr>
          <p:nvPr/>
        </p:nvCxnSpPr>
        <p:spPr>
          <a:xfrm flipH="1" flipV="1">
            <a:off x="8549601" y="4232147"/>
            <a:ext cx="763" cy="651804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13" idx="1"/>
          </p:cNvCxnSpPr>
          <p:nvPr/>
        </p:nvCxnSpPr>
        <p:spPr>
          <a:xfrm>
            <a:off x="2328107" y="3255078"/>
            <a:ext cx="583530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2" idx="3"/>
          </p:cNvCxnSpPr>
          <p:nvPr/>
        </p:nvCxnSpPr>
        <p:spPr>
          <a:xfrm flipH="1">
            <a:off x="2328107" y="4874841"/>
            <a:ext cx="583530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1"/>
            <a:endCxn id="5" idx="6"/>
          </p:cNvCxnSpPr>
          <p:nvPr/>
        </p:nvCxnSpPr>
        <p:spPr>
          <a:xfrm flipH="1" flipV="1">
            <a:off x="613607" y="4874795"/>
            <a:ext cx="478255" cy="46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408780" y="3918101"/>
            <a:ext cx="1043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 err="1"/>
              <a:t>Source</a:t>
            </a:r>
            <a:r>
              <a:rPr lang="hu-HU" sz="1600" i="1" dirty="0"/>
              <a:t> </a:t>
            </a:r>
            <a:r>
              <a:rPr lang="hu-HU" sz="1600" i="1" dirty="0" err="1"/>
              <a:t>bits</a:t>
            </a:r>
            <a:endParaRPr lang="en-US" sz="1600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2791326" y="3779602"/>
            <a:ext cx="1270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i="1" dirty="0"/>
              <a:t>Channel </a:t>
            </a:r>
            <a:r>
              <a:rPr lang="hu-HU" sz="1600" i="1" dirty="0" err="1"/>
              <a:t>symbols</a:t>
            </a:r>
            <a:endParaRPr lang="en-US" sz="1600" i="1" dirty="0"/>
          </a:p>
        </p:txBody>
      </p:sp>
      <p:cxnSp>
        <p:nvCxnSpPr>
          <p:cNvPr id="55" name="Straight Arrow Connector 54"/>
          <p:cNvCxnSpPr>
            <a:stCxn id="52" idx="3"/>
          </p:cNvCxnSpPr>
          <p:nvPr/>
        </p:nvCxnSpPr>
        <p:spPr>
          <a:xfrm flipV="1">
            <a:off x="2452271" y="3262580"/>
            <a:ext cx="145221" cy="82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2" idx="3"/>
          </p:cNvCxnSpPr>
          <p:nvPr/>
        </p:nvCxnSpPr>
        <p:spPr>
          <a:xfrm>
            <a:off x="2452271" y="4087378"/>
            <a:ext cx="145221" cy="78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3"/>
          </p:cNvCxnSpPr>
          <p:nvPr/>
        </p:nvCxnSpPr>
        <p:spPr>
          <a:xfrm flipV="1">
            <a:off x="4061327" y="3267789"/>
            <a:ext cx="332620" cy="80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3" idx="3"/>
          </p:cNvCxnSpPr>
          <p:nvPr/>
        </p:nvCxnSpPr>
        <p:spPr>
          <a:xfrm>
            <a:off x="4061327" y="4071990"/>
            <a:ext cx="332620" cy="80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754715" y="2910620"/>
            <a:ext cx="1236245" cy="690265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Modulation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13" idx="3"/>
            <a:endCxn id="32" idx="1"/>
          </p:cNvCxnSpPr>
          <p:nvPr/>
        </p:nvCxnSpPr>
        <p:spPr>
          <a:xfrm>
            <a:off x="4147882" y="3255078"/>
            <a:ext cx="606833" cy="674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2" idx="3"/>
            <a:endCxn id="15" idx="1"/>
          </p:cNvCxnSpPr>
          <p:nvPr/>
        </p:nvCxnSpPr>
        <p:spPr>
          <a:xfrm>
            <a:off x="5990959" y="3255753"/>
            <a:ext cx="611471" cy="1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754714" y="4529928"/>
            <a:ext cx="1236245" cy="690265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Demodulation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6" idx="1"/>
            <a:endCxn id="45" idx="3"/>
          </p:cNvCxnSpPr>
          <p:nvPr/>
        </p:nvCxnSpPr>
        <p:spPr>
          <a:xfrm flipH="1" flipV="1">
            <a:off x="5990959" y="4875060"/>
            <a:ext cx="611471" cy="888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5" idx="1"/>
            <a:endCxn id="14" idx="3"/>
          </p:cNvCxnSpPr>
          <p:nvPr/>
        </p:nvCxnSpPr>
        <p:spPr>
          <a:xfrm flipH="1" flipV="1">
            <a:off x="4147882" y="4874842"/>
            <a:ext cx="606832" cy="219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451299" y="3771088"/>
            <a:ext cx="16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i="1" dirty="0" err="1"/>
              <a:t>Finite</a:t>
            </a:r>
            <a:r>
              <a:rPr lang="hu-HU" sz="1600" i="1" dirty="0"/>
              <a:t> </a:t>
            </a:r>
            <a:r>
              <a:rPr lang="hu-HU" sz="1600" i="1" dirty="0" err="1"/>
              <a:t>set</a:t>
            </a:r>
            <a:r>
              <a:rPr lang="hu-HU" sz="1600" i="1" dirty="0"/>
              <a:t> of </a:t>
            </a:r>
            <a:r>
              <a:rPr lang="hu-HU" sz="1600" i="1" dirty="0" err="1"/>
              <a:t>wave</a:t>
            </a:r>
            <a:r>
              <a:rPr lang="hu-HU" sz="1600" i="1" dirty="0"/>
              <a:t> </a:t>
            </a:r>
            <a:r>
              <a:rPr lang="hu-HU" sz="1600" i="1" dirty="0" err="1"/>
              <a:t>forms</a:t>
            </a:r>
            <a:endParaRPr lang="en-US" sz="1600" i="1" dirty="0"/>
          </a:p>
        </p:txBody>
      </p:sp>
      <p:cxnSp>
        <p:nvCxnSpPr>
          <p:cNvPr id="51" name="Straight Arrow Connector 50"/>
          <p:cNvCxnSpPr>
            <a:stCxn id="50" idx="3"/>
          </p:cNvCxnSpPr>
          <p:nvPr/>
        </p:nvCxnSpPr>
        <p:spPr>
          <a:xfrm flipV="1">
            <a:off x="6092799" y="3259277"/>
            <a:ext cx="166310" cy="804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3"/>
          </p:cNvCxnSpPr>
          <p:nvPr/>
        </p:nvCxnSpPr>
        <p:spPr>
          <a:xfrm>
            <a:off x="6092799" y="4063476"/>
            <a:ext cx="166310" cy="80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356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Three</a:t>
            </a:r>
            <a:r>
              <a:rPr lang="hu-HU" dirty="0"/>
              <a:t> </a:t>
            </a:r>
            <a:r>
              <a:rPr lang="hu-HU" dirty="0" err="1"/>
              <a:t>key</a:t>
            </a:r>
            <a:r>
              <a:rPr lang="hu-HU" dirty="0"/>
              <a:t> </a:t>
            </a:r>
            <a:r>
              <a:rPr lang="hu-HU" dirty="0" err="1"/>
              <a:t>properties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carry</a:t>
            </a:r>
            <a:r>
              <a:rPr lang="hu-HU" dirty="0"/>
              <a:t> </a:t>
            </a:r>
            <a:r>
              <a:rPr lang="hu-HU" dirty="0" err="1"/>
              <a:t>information</a:t>
            </a:r>
            <a:r>
              <a:rPr lang="hu-HU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𝑓𝑡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hu-HU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func>
                  </m:oMath>
                </a14:m>
                <a:r>
                  <a:rPr lang="hu-HU" sz="2000" dirty="0"/>
                  <a:t>, </a:t>
                </a:r>
                <a:r>
                  <a:rPr lang="hu-HU" sz="2000" dirty="0" err="1"/>
                  <a:t>where</a:t>
                </a:r>
                <a:r>
                  <a:rPr lang="hu-HU" sz="2000" dirty="0"/>
                  <a:t> </a:t>
                </a:r>
                <a:r>
                  <a:rPr lang="hu-HU" sz="2000" i="1" dirty="0"/>
                  <a:t>A</a:t>
                </a:r>
                <a:r>
                  <a:rPr lang="hu-HU" sz="2000" dirty="0"/>
                  <a:t> is </a:t>
                </a:r>
                <a:r>
                  <a:rPr lang="hu-HU" sz="2000" dirty="0" err="1"/>
                  <a:t>the</a:t>
                </a:r>
                <a:r>
                  <a:rPr lang="hu-HU" sz="2000" dirty="0"/>
                  <a:t> </a:t>
                </a:r>
                <a:r>
                  <a:rPr lang="hu-HU" sz="2000" dirty="0" err="1"/>
                  <a:t>amplitude</a:t>
                </a:r>
                <a:r>
                  <a:rPr lang="hu-HU" sz="2000" dirty="0"/>
                  <a:t>, </a:t>
                </a:r>
                <a:r>
                  <a:rPr lang="hu-HU" sz="2000" i="1" dirty="0"/>
                  <a:t>f</a:t>
                </a:r>
                <a:r>
                  <a:rPr lang="hu-HU" sz="2000" dirty="0"/>
                  <a:t> </a:t>
                </a:r>
                <a:r>
                  <a:rPr lang="hu-HU" sz="2000" dirty="0" err="1"/>
                  <a:t>the</a:t>
                </a:r>
                <a:r>
                  <a:rPr lang="hu-HU" sz="2000" dirty="0"/>
                  <a:t> </a:t>
                </a:r>
                <a:r>
                  <a:rPr lang="hu-HU" sz="2000" dirty="0" err="1"/>
                  <a:t>frequency</a:t>
                </a:r>
                <a:r>
                  <a:rPr lang="hu-HU" sz="2000" dirty="0"/>
                  <a:t> and 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hu-HU" sz="2000" dirty="0"/>
                  <a:t> </a:t>
                </a:r>
                <a:r>
                  <a:rPr lang="hu-HU" sz="2000" dirty="0" err="1"/>
                  <a:t>the</a:t>
                </a:r>
                <a:r>
                  <a:rPr lang="hu-HU" sz="2000" dirty="0"/>
                  <a:t> </a:t>
                </a:r>
                <a:r>
                  <a:rPr lang="hu-HU" sz="2000" dirty="0" err="1"/>
                  <a:t>phase</a:t>
                </a:r>
                <a:r>
                  <a:rPr lang="hu-HU" sz="2000" dirty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1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394" y="2801930"/>
            <a:ext cx="5713375" cy="286202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61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Amplitude</a:t>
            </a:r>
            <a:r>
              <a:rPr lang="hu-HU" dirty="0"/>
              <a:t> </a:t>
            </a:r>
            <a:r>
              <a:rPr lang="hu-HU" dirty="0" err="1"/>
              <a:t>modulation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45734"/>
                <a:ext cx="4491990" cy="4023360"/>
              </a:xfrm>
            </p:spPr>
            <p:txBody>
              <a:bodyPr>
                <a:normAutofit/>
              </a:bodyPr>
              <a:lstStyle/>
              <a:p>
                <a:r>
                  <a:rPr lang="hu-HU" sz="2000" dirty="0"/>
                  <a:t>The </a:t>
                </a:r>
                <a:r>
                  <a:rPr lang="hu-HU" sz="2000" dirty="0" err="1"/>
                  <a:t>time-varying</a:t>
                </a:r>
                <a:r>
                  <a:rPr lang="hu-HU" sz="2000" dirty="0"/>
                  <a:t> </a:t>
                </a:r>
                <a:r>
                  <a:rPr lang="hu-HU" sz="2000" i="1" dirty="0"/>
                  <a:t>s(t)</a:t>
                </a:r>
                <a:r>
                  <a:rPr lang="hu-HU" sz="2000" dirty="0"/>
                  <a:t> </a:t>
                </a:r>
                <a:r>
                  <a:rPr lang="hu-HU" sz="2000" dirty="0" err="1"/>
                  <a:t>signal</a:t>
                </a:r>
                <a:r>
                  <a:rPr lang="hu-HU" sz="2000" dirty="0"/>
                  <a:t> is </a:t>
                </a:r>
                <a:r>
                  <a:rPr lang="hu-HU" sz="2000" dirty="0" err="1"/>
                  <a:t>encoded</a:t>
                </a:r>
                <a:r>
                  <a:rPr lang="hu-HU" sz="2000" dirty="0"/>
                  <a:t> </a:t>
                </a:r>
                <a:r>
                  <a:rPr lang="hu-HU" sz="2000" dirty="0" err="1"/>
                  <a:t>into</a:t>
                </a:r>
                <a:r>
                  <a:rPr lang="hu-HU" sz="2000" dirty="0"/>
                  <a:t> </a:t>
                </a:r>
                <a:r>
                  <a:rPr lang="hu-HU" sz="2000" dirty="0" err="1"/>
                  <a:t>the</a:t>
                </a:r>
                <a:r>
                  <a:rPr lang="hu-HU" sz="2000" dirty="0"/>
                  <a:t> </a:t>
                </a:r>
                <a:r>
                  <a:rPr lang="hu-HU" sz="2000" dirty="0" err="1"/>
                  <a:t>amlitude</a:t>
                </a:r>
                <a:r>
                  <a:rPr lang="hu-HU" sz="2000" dirty="0"/>
                  <a:t> of </a:t>
                </a:r>
                <a:r>
                  <a:rPr lang="hu-HU" sz="2000" dirty="0" err="1"/>
                  <a:t>the</a:t>
                </a:r>
                <a:r>
                  <a:rPr lang="hu-HU" sz="2000" dirty="0"/>
                  <a:t> sine </a:t>
                </a:r>
                <a:r>
                  <a:rPr lang="hu-HU" sz="2000" dirty="0" err="1"/>
                  <a:t>wave</a:t>
                </a:r>
                <a:r>
                  <a:rPr lang="hu-HU" sz="2000" dirty="0"/>
                  <a:t> (</a:t>
                </a:r>
                <a:r>
                  <a:rPr lang="hu-HU" sz="2000" dirty="0" err="1"/>
                  <a:t>carrier</a:t>
                </a:r>
                <a:r>
                  <a:rPr lang="hu-HU" sz="2000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𝑓𝑡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hu-HU" sz="2000" b="0" dirty="0"/>
              </a:p>
              <a:p>
                <a:pPr lvl="1"/>
                <a:r>
                  <a:rPr lang="hu-HU" sz="2000" i="1" dirty="0" err="1"/>
                  <a:t>Analog</a:t>
                </a:r>
                <a:r>
                  <a:rPr lang="hu-HU" sz="2000" i="1" dirty="0"/>
                  <a:t> </a:t>
                </a:r>
                <a:r>
                  <a:rPr lang="hu-HU" sz="2000" i="1" dirty="0" err="1"/>
                  <a:t>signal</a:t>
                </a:r>
                <a:r>
                  <a:rPr lang="hu-HU" sz="2000" dirty="0"/>
                  <a:t>: </a:t>
                </a:r>
                <a:r>
                  <a:rPr lang="hu-HU" sz="2000" dirty="0" err="1"/>
                  <a:t>amplitude</a:t>
                </a:r>
                <a:r>
                  <a:rPr lang="hu-HU" sz="2000" dirty="0"/>
                  <a:t> </a:t>
                </a:r>
                <a:r>
                  <a:rPr lang="hu-HU" sz="2000" dirty="0" err="1"/>
                  <a:t>modulation</a:t>
                </a:r>
                <a:endParaRPr lang="hu-HU" sz="2000" dirty="0"/>
              </a:p>
              <a:p>
                <a:pPr lvl="1"/>
                <a:r>
                  <a:rPr lang="hu-HU" sz="2000" i="1" dirty="0"/>
                  <a:t>Digital </a:t>
                </a:r>
                <a:r>
                  <a:rPr lang="hu-HU" sz="2000" i="1" dirty="0" err="1"/>
                  <a:t>signal</a:t>
                </a:r>
                <a:r>
                  <a:rPr lang="hu-HU" sz="2000" dirty="0"/>
                  <a:t>: </a:t>
                </a:r>
                <a:r>
                  <a:rPr lang="hu-HU" sz="2000" dirty="0" err="1"/>
                  <a:t>amplitude</a:t>
                </a:r>
                <a:r>
                  <a:rPr lang="hu-HU" sz="2000" dirty="0"/>
                  <a:t> </a:t>
                </a:r>
                <a:r>
                  <a:rPr lang="hu-HU" sz="2000" dirty="0" err="1"/>
                  <a:t>keying</a:t>
                </a:r>
                <a:r>
                  <a:rPr lang="hu-HU" sz="2000" dirty="0"/>
                  <a:t> </a:t>
                </a:r>
                <a:r>
                  <a:rPr lang="hu-HU" sz="2000" dirty="0" err="1"/>
                  <a:t>or</a:t>
                </a:r>
                <a:r>
                  <a:rPr lang="hu-HU" sz="2000" dirty="0"/>
                  <a:t> </a:t>
                </a:r>
                <a:r>
                  <a:rPr lang="hu-HU" sz="2000" dirty="0" err="1"/>
                  <a:t>on</a:t>
                </a:r>
                <a:r>
                  <a:rPr lang="hu-HU" sz="2000" dirty="0"/>
                  <a:t>/</a:t>
                </a:r>
                <a:r>
                  <a:rPr lang="hu-HU" sz="2000" dirty="0" err="1"/>
                  <a:t>off</a:t>
                </a:r>
                <a:r>
                  <a:rPr lang="hu-HU" sz="2000" dirty="0"/>
                  <a:t> </a:t>
                </a:r>
                <a:r>
                  <a:rPr lang="hu-HU" sz="2000" dirty="0" err="1"/>
                  <a:t>keying</a:t>
                </a:r>
                <a:br>
                  <a:rPr lang="hu-HU" sz="2000" dirty="0"/>
                </a:br>
                <a:r>
                  <a:rPr lang="hu-HU" sz="2000" dirty="0"/>
                  <a:t>(s(t) </a:t>
                </a:r>
                <a:r>
                  <a:rPr lang="hu-HU" sz="2000" dirty="0" err="1"/>
                  <a:t>takes</a:t>
                </a:r>
                <a:r>
                  <a:rPr lang="hu-HU" sz="2000" dirty="0"/>
                  <a:t> </a:t>
                </a:r>
                <a:r>
                  <a:rPr lang="hu-HU" sz="2000" dirty="0" err="1"/>
                  <a:t>discrete</a:t>
                </a:r>
                <a:r>
                  <a:rPr lang="hu-HU" sz="2000" dirty="0"/>
                  <a:t> </a:t>
                </a:r>
                <a:r>
                  <a:rPr lang="hu-HU" sz="2000" dirty="0" err="1"/>
                  <a:t>values</a:t>
                </a:r>
                <a:r>
                  <a:rPr lang="hu-HU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1845734"/>
                <a:ext cx="4491990" cy="4023360"/>
              </a:xfrm>
              <a:blipFill>
                <a:blip r:embed="rId2"/>
                <a:stretch>
                  <a:fillRect t="-909" r="-122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398" y="2086366"/>
            <a:ext cx="3383693" cy="31263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670" y="4627592"/>
            <a:ext cx="3809757" cy="214235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897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Frequency</a:t>
            </a:r>
            <a:r>
              <a:rPr lang="hu-HU" dirty="0"/>
              <a:t> </a:t>
            </a:r>
            <a:r>
              <a:rPr lang="hu-HU" dirty="0" err="1"/>
              <a:t>modulation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1" y="1845734"/>
                <a:ext cx="4591250" cy="402336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The time-varying s(t) signal is encoded into the </a:t>
                </a:r>
                <a:r>
                  <a:rPr lang="hu-HU" sz="2000" dirty="0" err="1"/>
                  <a:t>frequency</a:t>
                </a:r>
                <a:r>
                  <a:rPr lang="en-US" sz="2000" dirty="0"/>
                  <a:t> of the sine wave</a:t>
                </a:r>
                <a:r>
                  <a:rPr lang="hu-HU" sz="20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sz="2000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2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hu-HU" sz="2000" dirty="0"/>
              </a:p>
              <a:p>
                <a:pPr lvl="1"/>
                <a:r>
                  <a:rPr lang="hu-HU" sz="2000" i="1" dirty="0" err="1"/>
                  <a:t>analog</a:t>
                </a:r>
                <a:r>
                  <a:rPr lang="hu-HU" sz="2000" i="1" dirty="0"/>
                  <a:t> </a:t>
                </a:r>
                <a:r>
                  <a:rPr lang="hu-HU" sz="2000" i="1" dirty="0" err="1"/>
                  <a:t>signal</a:t>
                </a:r>
                <a:r>
                  <a:rPr lang="hu-HU" sz="2000" dirty="0"/>
                  <a:t>: </a:t>
                </a:r>
                <a:r>
                  <a:rPr lang="hu-HU" sz="2000" dirty="0" err="1"/>
                  <a:t>frequency</a:t>
                </a:r>
                <a:r>
                  <a:rPr lang="hu-HU" sz="2000" dirty="0"/>
                  <a:t> </a:t>
                </a:r>
                <a:r>
                  <a:rPr lang="hu-HU" sz="2000" dirty="0" err="1"/>
                  <a:t>modulation</a:t>
                </a:r>
                <a:endParaRPr lang="hu-HU" sz="2000" dirty="0"/>
              </a:p>
              <a:p>
                <a:pPr lvl="1"/>
                <a:r>
                  <a:rPr lang="hu-HU" sz="2000" i="1" dirty="0"/>
                  <a:t>Digital </a:t>
                </a:r>
                <a:r>
                  <a:rPr lang="hu-HU" sz="2000" i="1" dirty="0" err="1"/>
                  <a:t>signal</a:t>
                </a:r>
                <a:r>
                  <a:rPr lang="hu-HU" sz="2000" dirty="0"/>
                  <a:t>: </a:t>
                </a:r>
                <a:r>
                  <a:rPr lang="hu-HU" sz="2000" dirty="0" err="1"/>
                  <a:t>frequency</a:t>
                </a:r>
                <a:r>
                  <a:rPr lang="hu-HU" sz="2000" dirty="0"/>
                  <a:t>-shift </a:t>
                </a:r>
                <a:r>
                  <a:rPr lang="hu-HU" sz="2000" dirty="0" err="1"/>
                  <a:t>keying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1" y="1845734"/>
                <a:ext cx="4591250" cy="4023360"/>
              </a:xfrm>
              <a:blipFill>
                <a:blip r:embed="rId2"/>
                <a:stretch>
                  <a:fillRect t="-9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277" y="1845735"/>
            <a:ext cx="3050381" cy="3286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183" y="4195178"/>
            <a:ext cx="4230027" cy="22865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385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Illustration</a:t>
            </a:r>
            <a:r>
              <a:rPr lang="hu-HU" dirty="0"/>
              <a:t> - AM &amp; FM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analog</a:t>
            </a:r>
            <a:r>
              <a:rPr lang="hu-HU" dirty="0"/>
              <a:t> </a:t>
            </a:r>
            <a:r>
              <a:rPr lang="hu-HU" dirty="0" err="1"/>
              <a:t>signals</a:t>
            </a:r>
            <a:endParaRPr lang="en-US" dirty="0"/>
          </a:p>
        </p:txBody>
      </p:sp>
      <p:pic>
        <p:nvPicPr>
          <p:cNvPr id="4" name="Picture 2" descr="File:Amfm3-en-de.gif"/>
          <p:cNvPicPr>
            <a:picLocks noGrp="1"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239" y="1549529"/>
            <a:ext cx="6641431" cy="518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335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Phase</a:t>
            </a:r>
            <a:r>
              <a:rPr lang="hu-HU" dirty="0"/>
              <a:t> </a:t>
            </a:r>
            <a:r>
              <a:rPr lang="hu-HU" dirty="0" err="1"/>
              <a:t>modulation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1" y="1845734"/>
                <a:ext cx="4762700" cy="4023360"/>
              </a:xfrm>
            </p:spPr>
            <p:txBody>
              <a:bodyPr>
                <a:normAutofit/>
              </a:bodyPr>
              <a:lstStyle/>
              <a:p>
                <a:r>
                  <a:rPr lang="hu-HU" sz="2000" dirty="0"/>
                  <a:t>The </a:t>
                </a:r>
                <a:r>
                  <a:rPr lang="hu-HU" sz="2000" dirty="0" err="1"/>
                  <a:t>signal</a:t>
                </a:r>
                <a:r>
                  <a:rPr lang="hu-HU" sz="2000" dirty="0"/>
                  <a:t> </a:t>
                </a:r>
                <a:r>
                  <a:rPr lang="hu-HU" sz="2000" i="1" dirty="0"/>
                  <a:t>s(t)</a:t>
                </a:r>
                <a:r>
                  <a:rPr lang="hu-HU" sz="2000" dirty="0"/>
                  <a:t> is </a:t>
                </a:r>
                <a:r>
                  <a:rPr lang="hu-HU" sz="2000" dirty="0" err="1"/>
                  <a:t>encoded</a:t>
                </a:r>
                <a:r>
                  <a:rPr lang="hu-HU" sz="2000" dirty="0"/>
                  <a:t> in </a:t>
                </a:r>
                <a:r>
                  <a:rPr lang="hu-HU" sz="2000" dirty="0" err="1"/>
                  <a:t>the</a:t>
                </a:r>
                <a:r>
                  <a:rPr lang="hu-HU" sz="2000" dirty="0"/>
                  <a:t> </a:t>
                </a:r>
                <a:r>
                  <a:rPr lang="hu-HU" sz="2000" dirty="0" err="1"/>
                  <a:t>phase</a:t>
                </a:r>
                <a:r>
                  <a:rPr lang="hu-HU" sz="2000" dirty="0"/>
                  <a:t> of </a:t>
                </a:r>
                <a:r>
                  <a:rPr lang="hu-HU" sz="2000" dirty="0" err="1"/>
                  <a:t>the</a:t>
                </a:r>
                <a:r>
                  <a:rPr lang="hu-HU" sz="2000" dirty="0"/>
                  <a:t> sine </a:t>
                </a:r>
                <a:r>
                  <a:rPr lang="hu-HU" sz="2000" dirty="0" err="1"/>
                  <a:t>wave</a:t>
                </a:r>
                <a:r>
                  <a:rPr lang="hu-HU" sz="20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sz="2000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2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hu-HU" sz="2000" dirty="0"/>
              </a:p>
              <a:p>
                <a:pPr lvl="1"/>
                <a:r>
                  <a:rPr lang="hu-HU" sz="2000" i="1" dirty="0" err="1"/>
                  <a:t>Analog</a:t>
                </a:r>
                <a:r>
                  <a:rPr lang="hu-HU" sz="2000" i="1" dirty="0"/>
                  <a:t> </a:t>
                </a:r>
                <a:r>
                  <a:rPr lang="hu-HU" sz="2000" i="1" dirty="0" err="1"/>
                  <a:t>signal</a:t>
                </a:r>
                <a:r>
                  <a:rPr lang="hu-HU" sz="2000" dirty="0"/>
                  <a:t>: </a:t>
                </a:r>
                <a:r>
                  <a:rPr lang="hu-HU" sz="2000" dirty="0" err="1"/>
                  <a:t>phase</a:t>
                </a:r>
                <a:r>
                  <a:rPr lang="hu-HU" sz="2000" dirty="0"/>
                  <a:t> </a:t>
                </a:r>
                <a:r>
                  <a:rPr lang="hu-HU" sz="2000" dirty="0" err="1"/>
                  <a:t>modulation</a:t>
                </a:r>
                <a:r>
                  <a:rPr lang="hu-HU" sz="2000" dirty="0"/>
                  <a:t> (</a:t>
                </a:r>
                <a:r>
                  <a:rPr lang="hu-HU" sz="2000" dirty="0" err="1"/>
                  <a:t>not</a:t>
                </a:r>
                <a:r>
                  <a:rPr lang="hu-HU" sz="2000" dirty="0"/>
                  <a:t> </a:t>
                </a:r>
                <a:r>
                  <a:rPr lang="hu-HU" sz="2000" dirty="0" err="1"/>
                  <a:t>really</a:t>
                </a:r>
                <a:r>
                  <a:rPr lang="hu-HU" sz="2000" dirty="0"/>
                  <a:t> </a:t>
                </a:r>
                <a:r>
                  <a:rPr lang="hu-HU" sz="2000" dirty="0" err="1"/>
                  <a:t>used</a:t>
                </a:r>
                <a:r>
                  <a:rPr lang="hu-HU" sz="2000" dirty="0"/>
                  <a:t>)</a:t>
                </a:r>
              </a:p>
              <a:p>
                <a:pPr lvl="1"/>
                <a:r>
                  <a:rPr lang="hu-HU" sz="2000" i="1" dirty="0"/>
                  <a:t>Digital </a:t>
                </a:r>
                <a:r>
                  <a:rPr lang="hu-HU" sz="2000" i="1" dirty="0" err="1"/>
                  <a:t>signal</a:t>
                </a:r>
                <a:r>
                  <a:rPr lang="hu-HU" sz="2000" dirty="0"/>
                  <a:t>: </a:t>
                </a:r>
                <a:r>
                  <a:rPr lang="hu-HU" sz="2000" dirty="0" err="1"/>
                  <a:t>phase</a:t>
                </a:r>
                <a:r>
                  <a:rPr lang="hu-HU" sz="2000" dirty="0"/>
                  <a:t>-shift </a:t>
                </a:r>
                <a:r>
                  <a:rPr lang="hu-HU" sz="2000" dirty="0" err="1"/>
                  <a:t>keying</a:t>
                </a:r>
                <a:r>
                  <a:rPr lang="hu-HU" sz="2000" dirty="0"/>
                  <a:t> </a:t>
                </a:r>
                <a:br>
                  <a:rPr lang="hu-HU" sz="2000" dirty="0"/>
                </a:br>
                <a:r>
                  <a:rPr lang="hu-HU" sz="2000" dirty="0"/>
                  <a:t>(</a:t>
                </a:r>
                <a:r>
                  <a:rPr lang="hu-HU" sz="2000" dirty="0" err="1"/>
                  <a:t>discrete</a:t>
                </a:r>
                <a:r>
                  <a:rPr lang="hu-HU" sz="2000" dirty="0"/>
                  <a:t> </a:t>
                </a:r>
                <a:r>
                  <a:rPr lang="hu-HU" sz="2000" dirty="0" err="1"/>
                  <a:t>set</a:t>
                </a:r>
                <a:r>
                  <a:rPr lang="hu-HU" sz="2000" dirty="0"/>
                  <a:t> of </a:t>
                </a:r>
                <a:r>
                  <a:rPr lang="hu-HU" sz="2000" dirty="0" err="1"/>
                  <a:t>phase</a:t>
                </a:r>
                <a:r>
                  <a:rPr lang="hu-HU" sz="2000" dirty="0"/>
                  <a:t> </a:t>
                </a:r>
                <a:r>
                  <a:rPr lang="hu-HU" sz="2000" dirty="0" err="1"/>
                  <a:t>changes</a:t>
                </a:r>
                <a:r>
                  <a:rPr lang="hu-HU" sz="2000" dirty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1" y="1845734"/>
                <a:ext cx="4762700" cy="4023360"/>
              </a:xfrm>
              <a:blipFill>
                <a:blip r:embed="rId2"/>
                <a:stretch>
                  <a:fillRect t="-9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884" y="1845735"/>
            <a:ext cx="3248801" cy="34261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407" y="4462889"/>
            <a:ext cx="3735805" cy="22868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981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Usage</a:t>
            </a:r>
            <a:r>
              <a:rPr lang="hu-HU" dirty="0"/>
              <a:t> of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symbols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45734"/>
                <a:ext cx="7543800" cy="427834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2000" b="1" dirty="0"/>
                  <a:t>PSK </a:t>
                </a:r>
                <a:r>
                  <a:rPr lang="hu-HU" sz="2000" b="1" dirty="0" err="1"/>
                  <a:t>with</a:t>
                </a:r>
                <a:r>
                  <a:rPr lang="hu-HU" sz="2000" b="1" dirty="0"/>
                  <a:t> </a:t>
                </a:r>
                <a:r>
                  <a:rPr lang="hu-HU" sz="2000" b="1" dirty="0" err="1"/>
                  <a:t>multiple</a:t>
                </a:r>
                <a:r>
                  <a:rPr lang="hu-HU" sz="2000" b="1" dirty="0"/>
                  <a:t> </a:t>
                </a:r>
                <a:r>
                  <a:rPr lang="hu-HU" sz="2000" b="1" dirty="0" err="1"/>
                  <a:t>values</a:t>
                </a:r>
                <a:endParaRPr lang="hu-HU" sz="2000" b="1" dirty="0"/>
              </a:p>
              <a:p>
                <a:pPr>
                  <a:spcBef>
                    <a:spcPts val="0"/>
                  </a:spcBef>
                </a:pPr>
                <a:r>
                  <a:rPr lang="hu-HU" sz="2000" dirty="0"/>
                  <a:t>A </a:t>
                </a:r>
                <a:r>
                  <a:rPr lang="hu-HU" sz="2000" dirty="0" err="1"/>
                  <a:t>receiver</a:t>
                </a:r>
                <a:r>
                  <a:rPr lang="hu-HU" sz="2000" dirty="0"/>
                  <a:t> </a:t>
                </a:r>
                <a:r>
                  <a:rPr lang="hu-HU" sz="2000" dirty="0" err="1"/>
                  <a:t>can</a:t>
                </a:r>
                <a:r>
                  <a:rPr lang="hu-HU" sz="2000" dirty="0"/>
                  <a:t> </a:t>
                </a:r>
                <a:r>
                  <a:rPr lang="hu-HU" sz="2000" dirty="0" err="1"/>
                  <a:t>usually</a:t>
                </a:r>
                <a:r>
                  <a:rPr lang="hu-HU" sz="2000" dirty="0"/>
                  <a:t> </a:t>
                </a:r>
                <a:r>
                  <a:rPr lang="hu-HU" sz="2000" dirty="0" err="1"/>
                  <a:t>quite</a:t>
                </a:r>
                <a:r>
                  <a:rPr lang="hu-HU" sz="2000" dirty="0"/>
                  <a:t> </a:t>
                </a:r>
                <a:r>
                  <a:rPr lang="hu-HU" sz="2000" dirty="0" err="1"/>
                  <a:t>well</a:t>
                </a:r>
                <a:r>
                  <a:rPr lang="hu-HU" sz="2000" dirty="0"/>
                  <a:t> </a:t>
                </a:r>
                <a:r>
                  <a:rPr lang="hu-HU" sz="2000" dirty="0" err="1"/>
                  <a:t>distinguish</a:t>
                </a:r>
                <a:r>
                  <a:rPr lang="hu-HU" sz="2000" dirty="0"/>
                  <a:t> </a:t>
                </a:r>
                <a:r>
                  <a:rPr lang="hu-HU" sz="2000" dirty="0" err="1"/>
                  <a:t>phase</a:t>
                </a:r>
                <a:r>
                  <a:rPr lang="hu-HU" sz="2000" dirty="0"/>
                  <a:t> </a:t>
                </a:r>
                <a:r>
                  <a:rPr lang="hu-HU" sz="2000" dirty="0" err="1"/>
                  <a:t>shifts</a:t>
                </a:r>
                <a:r>
                  <a:rPr lang="hu-HU" sz="2000" dirty="0"/>
                  <a:t> </a:t>
                </a:r>
              </a:p>
              <a:p>
                <a:pPr lvl="1"/>
                <a:r>
                  <a:rPr lang="hu-HU" sz="2000" dirty="0"/>
                  <a:t>4 </a:t>
                </a:r>
                <a:r>
                  <a:rPr lang="hu-HU" sz="2000" dirty="0" err="1"/>
                  <a:t>symbols</a:t>
                </a:r>
                <a:r>
                  <a:rPr lang="hu-HU" sz="2000" dirty="0"/>
                  <a:t>/</a:t>
                </a:r>
                <a:r>
                  <a:rPr lang="hu-HU" sz="2000" dirty="0" err="1"/>
                  <a:t>values</a:t>
                </a:r>
                <a:r>
                  <a:rPr lang="hu-HU" sz="200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hu-H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hu-H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  <m:r>
                          <a:rPr lang="hu-H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hu-HU" sz="2000" dirty="0"/>
              </a:p>
              <a:p>
                <a:pPr lvl="1">
                  <a:spcBef>
                    <a:spcPts val="0"/>
                  </a:spcBef>
                </a:pPr>
                <a:r>
                  <a:rPr lang="hu-HU" sz="1700" dirty="0" err="1"/>
                  <a:t>Result</a:t>
                </a:r>
                <a:r>
                  <a:rPr lang="hu-HU" sz="1700" dirty="0"/>
                  <a:t>: Data </a:t>
                </a:r>
                <a:r>
                  <a:rPr lang="hu-HU" sz="1700" dirty="0" err="1"/>
                  <a:t>rate</a:t>
                </a:r>
                <a:r>
                  <a:rPr lang="hu-HU" sz="1700" dirty="0"/>
                  <a:t> is </a:t>
                </a:r>
                <a:r>
                  <a:rPr lang="hu-HU" sz="1700" dirty="0" err="1"/>
                  <a:t>twice</a:t>
                </a:r>
                <a:r>
                  <a:rPr lang="hu-HU" sz="1700" dirty="0"/>
                  <a:t> </a:t>
                </a:r>
                <a:r>
                  <a:rPr lang="hu-HU" sz="1700" dirty="0" err="1"/>
                  <a:t>the</a:t>
                </a:r>
                <a:r>
                  <a:rPr lang="hu-HU" sz="1700" dirty="0"/>
                  <a:t> </a:t>
                </a:r>
                <a:r>
                  <a:rPr lang="hu-HU" sz="1700" dirty="0" err="1"/>
                  <a:t>symbol</a:t>
                </a:r>
                <a:r>
                  <a:rPr lang="hu-HU" sz="1700" dirty="0"/>
                  <a:t> </a:t>
                </a:r>
                <a:r>
                  <a:rPr lang="hu-HU" sz="1700" dirty="0" err="1"/>
                  <a:t>rate</a:t>
                </a:r>
                <a:endParaRPr lang="hu-HU" sz="1700" dirty="0"/>
              </a:p>
              <a:p>
                <a:pPr lvl="1">
                  <a:spcBef>
                    <a:spcPts val="0"/>
                  </a:spcBef>
                </a:pPr>
                <a:r>
                  <a:rPr lang="hu-HU" sz="1700" dirty="0" err="1"/>
                  <a:t>Technique</a:t>
                </a:r>
                <a:r>
                  <a:rPr lang="hu-HU" sz="1700" dirty="0"/>
                  <a:t> is </a:t>
                </a:r>
                <a:r>
                  <a:rPr lang="hu-HU" sz="1700" dirty="0" err="1"/>
                  <a:t>called</a:t>
                </a:r>
                <a:r>
                  <a:rPr lang="hu-HU" sz="1700" dirty="0"/>
                  <a:t> </a:t>
                </a:r>
                <a:r>
                  <a:rPr lang="hu-HU" sz="1700" dirty="0" err="1"/>
                  <a:t>Quadrature</a:t>
                </a:r>
                <a:r>
                  <a:rPr lang="hu-HU" sz="1700" dirty="0"/>
                  <a:t> </a:t>
                </a:r>
                <a:r>
                  <a:rPr lang="hu-HU" sz="1700" dirty="0" err="1"/>
                  <a:t>Phase</a:t>
                </a:r>
                <a:r>
                  <a:rPr lang="hu-HU" sz="1700" dirty="0"/>
                  <a:t> Shift Keying (QPSK) </a:t>
                </a:r>
                <a:endParaRPr lang="hu-HU" sz="2000" dirty="0"/>
              </a:p>
              <a:p>
                <a:pPr marL="0" indent="0">
                  <a:buNone/>
                </a:pPr>
                <a:endParaRPr lang="hu-HU" sz="2000" b="1" dirty="0"/>
              </a:p>
              <a:p>
                <a:pPr marL="0" indent="0">
                  <a:buNone/>
                </a:pPr>
                <a:r>
                  <a:rPr lang="hu-HU" sz="2000" b="1" dirty="0" err="1"/>
                  <a:t>Amlitude</a:t>
                </a:r>
                <a:r>
                  <a:rPr lang="hu-HU" sz="2000" b="1" dirty="0"/>
                  <a:t> + </a:t>
                </a:r>
                <a:r>
                  <a:rPr lang="hu-HU" sz="2000" b="1" dirty="0" err="1"/>
                  <a:t>Phase</a:t>
                </a:r>
                <a:r>
                  <a:rPr lang="hu-HU" sz="2000" b="1" dirty="0"/>
                  <a:t> </a:t>
                </a:r>
                <a:r>
                  <a:rPr lang="hu-HU" sz="2000" b="1" dirty="0" err="1"/>
                  <a:t>modulation</a:t>
                </a:r>
                <a:endParaRPr lang="hu-HU" sz="2000" b="1" dirty="0"/>
              </a:p>
              <a:p>
                <a:pPr>
                  <a:spcBef>
                    <a:spcPts val="0"/>
                  </a:spcBef>
                </a:pPr>
                <a:r>
                  <a:rPr lang="hu-HU" sz="2000" dirty="0" err="1"/>
                  <a:t>Methods</a:t>
                </a:r>
                <a:r>
                  <a:rPr lang="hu-HU" sz="2000" dirty="0"/>
                  <a:t> </a:t>
                </a:r>
                <a:r>
                  <a:rPr lang="hu-HU" sz="2000" dirty="0" err="1"/>
                  <a:t>can</a:t>
                </a:r>
                <a:r>
                  <a:rPr lang="hu-HU" sz="2000" dirty="0"/>
                  <a:t> be </a:t>
                </a:r>
                <a:r>
                  <a:rPr lang="hu-HU" sz="2000" dirty="0" err="1"/>
                  <a:t>combined</a:t>
                </a:r>
                <a:endParaRPr lang="hu-HU" sz="2000" dirty="0"/>
              </a:p>
              <a:p>
                <a:pPr>
                  <a:spcBef>
                    <a:spcPts val="0"/>
                  </a:spcBef>
                </a:pPr>
                <a:r>
                  <a:rPr lang="hu-HU" sz="2000" dirty="0" err="1"/>
                  <a:t>Symbols</a:t>
                </a:r>
                <a:r>
                  <a:rPr lang="hu-HU" sz="2000" dirty="0"/>
                  <a:t> </a:t>
                </a:r>
                <a:r>
                  <a:rPr lang="hu-HU" sz="2000" dirty="0" err="1"/>
                  <a:t>are</a:t>
                </a:r>
                <a:r>
                  <a:rPr lang="hu-HU" sz="2000" dirty="0"/>
                  <a:t> </a:t>
                </a:r>
                <a:r>
                  <a:rPr lang="hu-HU" sz="2000" dirty="0" err="1"/>
                  <a:t>encoded</a:t>
                </a:r>
                <a:r>
                  <a:rPr lang="hu-HU" sz="2000" dirty="0"/>
                  <a:t> </a:t>
                </a:r>
                <a:r>
                  <a:rPr lang="hu-HU" sz="2000" dirty="0" err="1"/>
                  <a:t>by</a:t>
                </a:r>
                <a:r>
                  <a:rPr lang="hu-HU" sz="2000" dirty="0"/>
                  <a:t> a </a:t>
                </a:r>
                <a:r>
                  <a:rPr lang="hu-HU" sz="2000" dirty="0" err="1"/>
                  <a:t>discrete</a:t>
                </a:r>
                <a:r>
                  <a:rPr lang="hu-HU" sz="2000" dirty="0"/>
                  <a:t> </a:t>
                </a:r>
                <a:r>
                  <a:rPr lang="hu-HU" sz="2000" dirty="0" err="1"/>
                  <a:t>set</a:t>
                </a:r>
                <a:r>
                  <a:rPr lang="hu-HU" sz="2000" dirty="0"/>
                  <a:t> of </a:t>
                </a:r>
                <a:r>
                  <a:rPr lang="hu-HU" sz="2000" dirty="0" err="1"/>
                  <a:t>amlitude</a:t>
                </a:r>
                <a:r>
                  <a:rPr lang="hu-HU" sz="2000" dirty="0"/>
                  <a:t>, </a:t>
                </a:r>
                <a:r>
                  <a:rPr lang="hu-HU" sz="2000" dirty="0" err="1"/>
                  <a:t>phase</a:t>
                </a:r>
                <a:br>
                  <a:rPr lang="hu-HU" sz="2000" dirty="0"/>
                </a:br>
                <a:r>
                  <a:rPr lang="hu-HU" sz="2000" dirty="0" err="1"/>
                  <a:t>values</a:t>
                </a:r>
                <a:endParaRPr lang="hu-HU" sz="2000" dirty="0"/>
              </a:p>
              <a:p>
                <a:pPr lvl="1"/>
                <a:r>
                  <a:rPr lang="hu-HU" sz="2000" dirty="0" err="1"/>
                  <a:t>E.g</a:t>
                </a:r>
                <a:r>
                  <a:rPr lang="hu-HU" sz="2000" dirty="0"/>
                  <a:t>. 16 </a:t>
                </a:r>
                <a:r>
                  <a:rPr lang="hu-HU" sz="2000" dirty="0" err="1"/>
                  <a:t>symbols</a:t>
                </a:r>
                <a:endParaRPr lang="hu-HU" sz="2000" dirty="0"/>
              </a:p>
              <a:p>
                <a:pPr lvl="1"/>
                <a:r>
                  <a:rPr lang="hu-HU" sz="2000" dirty="0" err="1"/>
                  <a:t>Four</a:t>
                </a:r>
                <a:r>
                  <a:rPr lang="hu-HU" sz="2000" dirty="0"/>
                  <a:t> </a:t>
                </a:r>
                <a:r>
                  <a:rPr lang="hu-HU" sz="2000" dirty="0" err="1"/>
                  <a:t>times</a:t>
                </a:r>
                <a:r>
                  <a:rPr lang="hu-HU" sz="2000" dirty="0"/>
                  <a:t> </a:t>
                </a:r>
                <a:r>
                  <a:rPr lang="hu-HU" sz="2000" dirty="0" err="1"/>
                  <a:t>higher</a:t>
                </a:r>
                <a:r>
                  <a:rPr lang="hu-HU" sz="2000" dirty="0"/>
                  <a:t> </a:t>
                </a:r>
                <a:r>
                  <a:rPr lang="hu-HU" sz="2000" dirty="0" err="1"/>
                  <a:t>data</a:t>
                </a:r>
                <a:r>
                  <a:rPr lang="hu-HU" sz="2000" dirty="0"/>
                  <a:t> </a:t>
                </a:r>
                <a:r>
                  <a:rPr lang="hu-HU" sz="2000" dirty="0" err="1"/>
                  <a:t>rate</a:t>
                </a:r>
                <a:r>
                  <a:rPr lang="hu-HU" sz="2000" dirty="0"/>
                  <a:t> </a:t>
                </a:r>
                <a:r>
                  <a:rPr lang="hu-HU" sz="2000" dirty="0" err="1"/>
                  <a:t>than</a:t>
                </a:r>
                <a:r>
                  <a:rPr lang="hu-HU" sz="2000" dirty="0"/>
                  <a:t> </a:t>
                </a:r>
                <a:r>
                  <a:rPr lang="hu-HU" sz="2000" dirty="0" err="1"/>
                  <a:t>the</a:t>
                </a:r>
                <a:r>
                  <a:rPr lang="hu-HU" sz="2000" dirty="0"/>
                  <a:t> </a:t>
                </a:r>
                <a:r>
                  <a:rPr lang="hu-HU" sz="2000" dirty="0" err="1"/>
                  <a:t>symbol</a:t>
                </a:r>
                <a:r>
                  <a:rPr lang="hu-HU" sz="2000" dirty="0"/>
                  <a:t> </a:t>
                </a:r>
                <a:r>
                  <a:rPr lang="hu-HU" sz="2000" dirty="0" err="1"/>
                  <a:t>rate</a:t>
                </a:r>
                <a:endParaRPr lang="hu-HU" sz="2000" dirty="0"/>
              </a:p>
              <a:p>
                <a:pPr lvl="1"/>
                <a:r>
                  <a:rPr lang="hu-HU" sz="2000" dirty="0" err="1"/>
                  <a:t>Called</a:t>
                </a:r>
                <a:r>
                  <a:rPr lang="hu-HU" sz="2000" dirty="0"/>
                  <a:t> </a:t>
                </a:r>
                <a:r>
                  <a:rPr lang="hu-HU" sz="2000" dirty="0" err="1"/>
                  <a:t>as</a:t>
                </a:r>
                <a:r>
                  <a:rPr lang="hu-HU" sz="2000" dirty="0"/>
                  <a:t> </a:t>
                </a:r>
                <a:r>
                  <a:rPr lang="hu-HU" sz="2000" b="1" dirty="0" err="1"/>
                  <a:t>Q</a:t>
                </a:r>
                <a:r>
                  <a:rPr lang="hu-HU" sz="2000" dirty="0" err="1"/>
                  <a:t>uadrature</a:t>
                </a:r>
                <a:r>
                  <a:rPr lang="hu-HU" sz="2000" dirty="0"/>
                  <a:t> </a:t>
                </a:r>
                <a:r>
                  <a:rPr lang="hu-HU" sz="2000" b="1" dirty="0" err="1"/>
                  <a:t>A</a:t>
                </a:r>
                <a:r>
                  <a:rPr lang="hu-HU" sz="2000" dirty="0" err="1"/>
                  <a:t>mplitude</a:t>
                </a:r>
                <a:r>
                  <a:rPr lang="hu-HU" sz="2000" dirty="0"/>
                  <a:t> </a:t>
                </a:r>
                <a:r>
                  <a:rPr lang="hu-HU" sz="2000" b="1" dirty="0"/>
                  <a:t>M</a:t>
                </a:r>
                <a:r>
                  <a:rPr lang="hu-HU" sz="2000" dirty="0"/>
                  <a:t>odulation-16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1845734"/>
                <a:ext cx="7543800" cy="4278340"/>
              </a:xfrm>
              <a:blipFill>
                <a:blip r:embed="rId2"/>
                <a:stretch>
                  <a:fillRect l="-808" t="-855" b="-954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137" y="3994821"/>
            <a:ext cx="1722792" cy="21292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2113" y="1827445"/>
            <a:ext cx="1722792" cy="205900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7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F75AAE-28CF-4416-8D79-39C18784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Examples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4ABFD56-70EE-47B1-84C5-987061A13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Go-back-N and </a:t>
            </a:r>
            <a:r>
              <a:rPr lang="hu-HU" dirty="0" err="1"/>
              <a:t>Selective</a:t>
            </a:r>
            <a:r>
              <a:rPr lang="hu-HU" dirty="0"/>
              <a:t> </a:t>
            </a:r>
            <a:r>
              <a:rPr lang="hu-HU" dirty="0" err="1"/>
              <a:t>Repeat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89951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Digital VS </a:t>
            </a:r>
            <a:r>
              <a:rPr lang="hu-HU" dirty="0" err="1"/>
              <a:t>analog</a:t>
            </a:r>
            <a:r>
              <a:rPr lang="hu-HU" dirty="0"/>
              <a:t> </a:t>
            </a:r>
            <a:r>
              <a:rPr lang="hu-HU" dirty="0" err="1"/>
              <a:t>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5412913" cy="478366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 sender has two principal options what types of signals to generate </a:t>
            </a:r>
            <a:endParaRPr lang="hu-HU" dirty="0"/>
          </a:p>
          <a:p>
            <a:pPr lvl="1"/>
            <a:r>
              <a:rPr lang="en-US" dirty="0"/>
              <a:t>It can choose from a finite set of different signals – digital transmission </a:t>
            </a:r>
            <a:endParaRPr lang="hu-HU" dirty="0"/>
          </a:p>
          <a:p>
            <a:pPr lvl="1"/>
            <a:r>
              <a:rPr lang="en-US" dirty="0"/>
              <a:t>There is an infinite set of possible signals – analog transmission </a:t>
            </a:r>
            <a:endParaRPr lang="hu-HU" dirty="0"/>
          </a:p>
          <a:p>
            <a:r>
              <a:rPr lang="en-US" dirty="0"/>
              <a:t>Simplest example: Signal corresponds to current/voltage level on the wire</a:t>
            </a:r>
            <a:endParaRPr lang="hu-HU" dirty="0"/>
          </a:p>
          <a:p>
            <a:pPr lvl="1"/>
            <a:r>
              <a:rPr lang="en-US" dirty="0"/>
              <a:t>In the digital case, there are finitely many voltage levels to choose from </a:t>
            </a:r>
            <a:endParaRPr lang="hu-HU" dirty="0"/>
          </a:p>
          <a:p>
            <a:pPr lvl="1"/>
            <a:r>
              <a:rPr lang="en-US" dirty="0"/>
              <a:t>In the analog case, any voltage is legal</a:t>
            </a:r>
            <a:endParaRPr lang="hu-HU" dirty="0"/>
          </a:p>
          <a:p>
            <a:r>
              <a:rPr lang="en-US" dirty="0"/>
              <a:t>More complicated example: finite/infinitely many sinus functions </a:t>
            </a:r>
            <a:endParaRPr lang="hu-HU" dirty="0"/>
          </a:p>
          <a:p>
            <a:pPr lvl="1"/>
            <a:r>
              <a:rPr lang="en-US" dirty="0"/>
              <a:t>In both cases, the resulting wave forms in the medium can well be continuous functions of time! </a:t>
            </a:r>
            <a:endParaRPr lang="hu-HU" dirty="0"/>
          </a:p>
          <a:p>
            <a:r>
              <a:rPr lang="en-US" dirty="0"/>
              <a:t>Advantage of digital signals: There is a principal chance that the receiver can precisely reconstruct the transmitted signal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873" y="4114800"/>
            <a:ext cx="1598488" cy="18945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873" y="2018935"/>
            <a:ext cx="1598488" cy="184636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939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343775" cy="1673225"/>
          </a:xfrm>
        </p:spPr>
        <p:txBody>
          <a:bodyPr>
            <a:normAutofit/>
          </a:bodyPr>
          <a:lstStyle/>
          <a:p>
            <a:r>
              <a:rPr lang="hu-HU" sz="4400" dirty="0" err="1"/>
              <a:t>Static</a:t>
            </a:r>
            <a:r>
              <a:rPr lang="hu-HU" sz="4400" dirty="0"/>
              <a:t> Channel </a:t>
            </a:r>
            <a:r>
              <a:rPr lang="hu-HU" sz="4400" dirty="0" err="1"/>
              <a:t>Allocation</a:t>
            </a:r>
            <a:endParaRPr lang="hu-HU" sz="44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875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Multiplexing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err="1"/>
              <a:t>Enabling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signals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travel</a:t>
            </a:r>
            <a:r>
              <a:rPr lang="hu-HU" dirty="0"/>
              <a:t> </a:t>
            </a:r>
            <a:r>
              <a:rPr lang="hu-HU" dirty="0" err="1"/>
              <a:t>through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dirty="0" err="1"/>
              <a:t>media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dirty="0" err="1"/>
              <a:t>time</a:t>
            </a:r>
            <a:endParaRPr lang="hu-HU" dirty="0"/>
          </a:p>
          <a:p>
            <a:endParaRPr lang="hu-HU" dirty="0"/>
          </a:p>
          <a:p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end,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channel</a:t>
            </a:r>
            <a:r>
              <a:rPr lang="hu-HU" dirty="0"/>
              <a:t> is </a:t>
            </a:r>
            <a:r>
              <a:rPr lang="hu-HU" dirty="0" err="1"/>
              <a:t>split</a:t>
            </a:r>
            <a:r>
              <a:rPr lang="hu-HU" dirty="0"/>
              <a:t> </a:t>
            </a:r>
            <a:r>
              <a:rPr lang="hu-HU" dirty="0" err="1"/>
              <a:t>into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smaller</a:t>
            </a:r>
            <a:r>
              <a:rPr lang="hu-HU" dirty="0"/>
              <a:t> </a:t>
            </a:r>
            <a:r>
              <a:rPr lang="hu-HU" dirty="0" err="1"/>
              <a:t>subchannels</a:t>
            </a:r>
            <a:endParaRPr lang="hu-HU" dirty="0"/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special</a:t>
            </a:r>
            <a:r>
              <a:rPr lang="hu-HU" dirty="0"/>
              <a:t> </a:t>
            </a:r>
            <a:r>
              <a:rPr lang="hu-HU" dirty="0" err="1"/>
              <a:t>device</a:t>
            </a:r>
            <a:r>
              <a:rPr lang="hu-HU" dirty="0"/>
              <a:t> (multiplexer) is </a:t>
            </a:r>
            <a:r>
              <a:rPr lang="hu-HU" dirty="0" err="1"/>
              <a:t>needed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sender</a:t>
            </a:r>
            <a:r>
              <a:rPr lang="hu-HU" dirty="0"/>
              <a:t>, </a:t>
            </a:r>
            <a:r>
              <a:rPr lang="hu-HU" dirty="0" err="1"/>
              <a:t>transmitting</a:t>
            </a:r>
            <a:r>
              <a:rPr lang="hu-HU" dirty="0"/>
              <a:t> </a:t>
            </a:r>
            <a:r>
              <a:rPr lang="hu-HU" dirty="0" err="1"/>
              <a:t>signals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proper</a:t>
            </a:r>
            <a:r>
              <a:rPr lang="hu-HU" dirty="0"/>
              <a:t> </a:t>
            </a:r>
            <a:r>
              <a:rPr lang="hu-HU" dirty="0" err="1"/>
              <a:t>subchannel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2987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Space-Division</a:t>
            </a:r>
            <a:r>
              <a:rPr lang="hu-HU" dirty="0"/>
              <a:t> 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Simplest</a:t>
            </a:r>
            <a:r>
              <a:rPr lang="hu-HU" dirty="0"/>
              <a:t> </a:t>
            </a:r>
            <a:r>
              <a:rPr lang="hu-HU" dirty="0" err="1"/>
              <a:t>way</a:t>
            </a:r>
            <a:r>
              <a:rPr lang="hu-HU" dirty="0"/>
              <a:t> of multiplexing</a:t>
            </a:r>
          </a:p>
          <a:p>
            <a:r>
              <a:rPr lang="hu-HU" dirty="0" err="1"/>
              <a:t>Wired</a:t>
            </a:r>
            <a:r>
              <a:rPr lang="hu-HU" dirty="0"/>
              <a:t> </a:t>
            </a:r>
            <a:r>
              <a:rPr lang="hu-HU" dirty="0" err="1"/>
              <a:t>example</a:t>
            </a:r>
            <a:r>
              <a:rPr lang="hu-HU" dirty="0"/>
              <a:t>: </a:t>
            </a:r>
            <a:r>
              <a:rPr lang="hu-HU" dirty="0" err="1"/>
              <a:t>point-to-point</a:t>
            </a:r>
            <a:r>
              <a:rPr lang="hu-HU" dirty="0"/>
              <a:t> </a:t>
            </a:r>
            <a:r>
              <a:rPr lang="hu-HU" dirty="0" err="1"/>
              <a:t>wire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subchannel</a:t>
            </a:r>
            <a:endParaRPr lang="hu-HU" dirty="0"/>
          </a:p>
          <a:p>
            <a:r>
              <a:rPr lang="hu-HU" dirty="0" err="1"/>
              <a:t>Wireless</a:t>
            </a:r>
            <a:r>
              <a:rPr lang="hu-HU" dirty="0"/>
              <a:t> </a:t>
            </a:r>
            <a:r>
              <a:rPr lang="hu-HU" dirty="0" err="1"/>
              <a:t>example</a:t>
            </a:r>
            <a:r>
              <a:rPr lang="hu-HU" dirty="0"/>
              <a:t>: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antennas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subchannels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242" y="4562770"/>
            <a:ext cx="2808241" cy="2099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28909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um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09526"/>
              </p:ext>
            </p:extLst>
          </p:nvPr>
        </p:nvGraphicFramePr>
        <p:xfrm>
          <a:off x="5300639" y="5397843"/>
          <a:ext cx="4229137" cy="1488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Image Document" r:id="rId3" imgW="7236619" imgH="4214813" progId="Imaging.Document">
                  <p:embed/>
                </p:oleObj>
              </mc:Choice>
              <mc:Fallback>
                <p:oleObj name="Image Document" r:id="rId3" imgW="7236619" imgH="4214813" progId="Imaging.Document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639" y="5397843"/>
                        <a:ext cx="4229137" cy="14887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Frequency-Division</a:t>
            </a:r>
            <a:r>
              <a:rPr lang="hu-HU" dirty="0"/>
              <a:t> 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err="1"/>
              <a:t>Multiple</a:t>
            </a:r>
            <a:r>
              <a:rPr lang="hu-HU" sz="2800" dirty="0"/>
              <a:t> </a:t>
            </a:r>
            <a:r>
              <a:rPr lang="hu-HU" sz="2800" dirty="0" err="1"/>
              <a:t>signals</a:t>
            </a:r>
            <a:r>
              <a:rPr lang="hu-HU" sz="2800" dirty="0"/>
              <a:t> </a:t>
            </a:r>
            <a:r>
              <a:rPr lang="hu-HU" sz="2800" dirty="0" err="1"/>
              <a:t>are</a:t>
            </a:r>
            <a:r>
              <a:rPr lang="hu-HU" sz="2800" dirty="0"/>
              <a:t> </a:t>
            </a:r>
            <a:r>
              <a:rPr lang="hu-HU" sz="2800" dirty="0" err="1"/>
              <a:t>combined</a:t>
            </a:r>
            <a:r>
              <a:rPr lang="hu-HU" sz="2800" dirty="0"/>
              <a:t> and </a:t>
            </a:r>
            <a:r>
              <a:rPr lang="hu-HU" sz="2800" dirty="0" err="1"/>
              <a:t>transmitted</a:t>
            </a:r>
            <a:r>
              <a:rPr lang="hu-HU" sz="2800" dirty="0"/>
              <a:t> over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channel</a:t>
            </a:r>
            <a:endParaRPr lang="hu-HU" sz="2800" dirty="0"/>
          </a:p>
          <a:p>
            <a:r>
              <a:rPr lang="hu-HU" sz="2800" dirty="0" err="1"/>
              <a:t>Each</a:t>
            </a:r>
            <a:r>
              <a:rPr lang="hu-HU" sz="2800" dirty="0"/>
              <a:t> </a:t>
            </a:r>
            <a:r>
              <a:rPr lang="hu-HU" sz="2800" dirty="0" err="1"/>
              <a:t>signal</a:t>
            </a:r>
            <a:r>
              <a:rPr lang="hu-HU" sz="2800" dirty="0"/>
              <a:t> is </a:t>
            </a:r>
            <a:r>
              <a:rPr lang="hu-HU" sz="2800" dirty="0" err="1"/>
              <a:t>transmitted</a:t>
            </a:r>
            <a:r>
              <a:rPr lang="hu-HU" sz="2800" dirty="0"/>
              <a:t> in </a:t>
            </a:r>
            <a:r>
              <a:rPr lang="hu-HU" sz="2800" dirty="0" err="1"/>
              <a:t>different</a:t>
            </a:r>
            <a:r>
              <a:rPr lang="hu-HU" sz="2800" dirty="0"/>
              <a:t> </a:t>
            </a:r>
            <a:r>
              <a:rPr lang="hu-HU" sz="2800" dirty="0" err="1"/>
              <a:t>frequency</a:t>
            </a:r>
            <a:r>
              <a:rPr lang="hu-HU" sz="2800" dirty="0"/>
              <a:t> </a:t>
            </a:r>
            <a:r>
              <a:rPr lang="hu-HU" sz="2800" dirty="0" err="1"/>
              <a:t>ranges</a:t>
            </a:r>
            <a:endParaRPr lang="hu-HU" sz="2800" dirty="0"/>
          </a:p>
          <a:p>
            <a:r>
              <a:rPr lang="hu-HU" sz="2800" dirty="0" err="1"/>
              <a:t>Typically</a:t>
            </a:r>
            <a:r>
              <a:rPr lang="hu-HU" sz="2800" dirty="0"/>
              <a:t> </a:t>
            </a:r>
            <a:r>
              <a:rPr lang="hu-HU" sz="2800" dirty="0" err="1"/>
              <a:t>used</a:t>
            </a:r>
            <a:r>
              <a:rPr lang="hu-HU" sz="2800" dirty="0"/>
              <a:t> </a:t>
            </a:r>
            <a:r>
              <a:rPr lang="hu-HU" sz="2800" dirty="0" err="1"/>
              <a:t>for</a:t>
            </a:r>
            <a:r>
              <a:rPr lang="hu-HU" sz="2800" dirty="0"/>
              <a:t> </a:t>
            </a:r>
            <a:r>
              <a:rPr lang="hu-HU" sz="2800" dirty="0" err="1"/>
              <a:t>analog</a:t>
            </a:r>
            <a:r>
              <a:rPr lang="hu-HU" sz="2800" dirty="0"/>
              <a:t> </a:t>
            </a:r>
            <a:r>
              <a:rPr lang="hu-HU" sz="2800" dirty="0" err="1"/>
              <a:t>transmission</a:t>
            </a:r>
            <a:endParaRPr lang="hu-HU" sz="2800" dirty="0"/>
          </a:p>
          <a:p>
            <a:r>
              <a:rPr lang="hu-HU" sz="2800" dirty="0" err="1"/>
              <a:t>Multiple</a:t>
            </a:r>
            <a:r>
              <a:rPr lang="hu-HU" sz="2800" dirty="0"/>
              <a:t> </a:t>
            </a:r>
            <a:r>
              <a:rPr lang="hu-HU" sz="2800" dirty="0" err="1"/>
              <a:t>implementations</a:t>
            </a:r>
            <a:r>
              <a:rPr lang="hu-HU" sz="2800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 descr="2-3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573" y="3541043"/>
            <a:ext cx="3117414" cy="187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9725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Wavelength-Division</a:t>
            </a:r>
            <a:r>
              <a:rPr lang="hu-HU" dirty="0"/>
              <a:t> 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567280"/>
          </a:xfrm>
        </p:spPr>
        <p:txBody>
          <a:bodyPr/>
          <a:lstStyle/>
          <a:p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optical</a:t>
            </a:r>
            <a:r>
              <a:rPr lang="hu-HU" dirty="0"/>
              <a:t> </a:t>
            </a:r>
            <a:r>
              <a:rPr lang="hu-HU" dirty="0" err="1"/>
              <a:t>cables</a:t>
            </a:r>
            <a:endParaRPr lang="hu-HU" dirty="0"/>
          </a:p>
          <a:p>
            <a:r>
              <a:rPr lang="hu-HU" dirty="0"/>
              <a:t>IR </a:t>
            </a:r>
            <a:r>
              <a:rPr lang="hu-HU" dirty="0" err="1"/>
              <a:t>laser</a:t>
            </a:r>
            <a:r>
              <a:rPr lang="hu-HU" dirty="0"/>
              <a:t> </a:t>
            </a:r>
            <a:r>
              <a:rPr lang="hu-HU" dirty="0" err="1"/>
              <a:t>rays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wavelengths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657227" y="3632115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7225" y="4129420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7226" y="4626726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7227" y="5172157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86763" y="3818022"/>
            <a:ext cx="415090" cy="157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W</a:t>
            </a:r>
          </a:p>
          <a:p>
            <a:pPr algn="ctr"/>
            <a:r>
              <a:rPr lang="hu-HU" dirty="0"/>
              <a:t>D</a:t>
            </a:r>
          </a:p>
          <a:p>
            <a:pPr algn="ctr"/>
            <a:r>
              <a:rPr lang="hu-HU" dirty="0"/>
              <a:t>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24636" y="3818021"/>
            <a:ext cx="397043" cy="157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W</a:t>
            </a:r>
          </a:p>
          <a:p>
            <a:pPr algn="ctr"/>
            <a:r>
              <a:rPr lang="hu-HU" dirty="0"/>
              <a:t>D</a:t>
            </a:r>
          </a:p>
          <a:p>
            <a:pPr algn="ctr"/>
            <a:r>
              <a:rPr lang="hu-HU" dirty="0"/>
              <a:t>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44360" y="3632115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44358" y="4129420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44359" y="4626726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44360" y="5172157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TR4</a:t>
            </a:r>
            <a:endParaRPr lang="en-US" dirty="0"/>
          </a:p>
        </p:txBody>
      </p:sp>
      <p:cxnSp>
        <p:nvCxnSpPr>
          <p:cNvPr id="15" name="Straight Connector 14"/>
          <p:cNvCxnSpPr>
            <a:stCxn id="4" idx="3"/>
          </p:cNvCxnSpPr>
          <p:nvPr/>
        </p:nvCxnSpPr>
        <p:spPr>
          <a:xfrm>
            <a:off x="1382130" y="3824620"/>
            <a:ext cx="1004633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3"/>
          </p:cNvCxnSpPr>
          <p:nvPr/>
        </p:nvCxnSpPr>
        <p:spPr>
          <a:xfrm>
            <a:off x="1382128" y="4321925"/>
            <a:ext cx="1004635" cy="14438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3"/>
          </p:cNvCxnSpPr>
          <p:nvPr/>
        </p:nvCxnSpPr>
        <p:spPr>
          <a:xfrm flipV="1">
            <a:off x="1382129" y="4739021"/>
            <a:ext cx="1004634" cy="8021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3"/>
          </p:cNvCxnSpPr>
          <p:nvPr/>
        </p:nvCxnSpPr>
        <p:spPr>
          <a:xfrm flipV="1">
            <a:off x="1382130" y="5011736"/>
            <a:ext cx="1004633" cy="35292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0" idx="1"/>
          </p:cNvCxnSpPr>
          <p:nvPr/>
        </p:nvCxnSpPr>
        <p:spPr>
          <a:xfrm flipV="1">
            <a:off x="5021679" y="3824620"/>
            <a:ext cx="1022681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1" idx="1"/>
          </p:cNvCxnSpPr>
          <p:nvPr/>
        </p:nvCxnSpPr>
        <p:spPr>
          <a:xfrm flipV="1">
            <a:off x="5021677" y="4321926"/>
            <a:ext cx="1022681" cy="12031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021679" y="4783136"/>
            <a:ext cx="1022680" cy="3609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3" idx="1"/>
          </p:cNvCxnSpPr>
          <p:nvPr/>
        </p:nvCxnSpPr>
        <p:spPr>
          <a:xfrm>
            <a:off x="5021678" y="5051842"/>
            <a:ext cx="1022682" cy="31282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801853" y="4442240"/>
            <a:ext cx="18227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802483" y="4594640"/>
            <a:ext cx="1822783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801853" y="4739021"/>
            <a:ext cx="182278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804280" y="4875377"/>
            <a:ext cx="182278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55</a:t>
            </a:fld>
            <a:endParaRPr lang="en-US"/>
          </a:p>
        </p:txBody>
      </p:sp>
      <p:pic>
        <p:nvPicPr>
          <p:cNvPr id="28" name="Picture 4" descr="2-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66" y="2901190"/>
            <a:ext cx="6943723" cy="367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66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Time-</a:t>
            </a:r>
            <a:r>
              <a:rPr lang="hu-HU" dirty="0" err="1"/>
              <a:t>Division</a:t>
            </a:r>
            <a:r>
              <a:rPr lang="hu-HU" dirty="0"/>
              <a:t> 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2116455"/>
          </a:xfrm>
        </p:spPr>
        <p:txBody>
          <a:bodyPr>
            <a:normAutofit/>
          </a:bodyPr>
          <a:lstStyle/>
          <a:p>
            <a:r>
              <a:rPr lang="hu-HU" dirty="0"/>
              <a:t>Time is </a:t>
            </a:r>
            <a:r>
              <a:rPr lang="hu-HU" dirty="0" err="1"/>
              <a:t>divided</a:t>
            </a:r>
            <a:r>
              <a:rPr lang="hu-HU" dirty="0"/>
              <a:t> </a:t>
            </a:r>
            <a:r>
              <a:rPr lang="hu-HU" dirty="0" err="1"/>
              <a:t>into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overlapping </a:t>
            </a:r>
            <a:r>
              <a:rPr lang="hu-HU" dirty="0" err="1"/>
              <a:t>intervals</a:t>
            </a:r>
            <a:endParaRPr lang="hu-HU" dirty="0"/>
          </a:p>
          <a:p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time</a:t>
            </a:r>
            <a:r>
              <a:rPr lang="hu-HU" dirty="0"/>
              <a:t> </a:t>
            </a:r>
            <a:r>
              <a:rPr lang="hu-HU" dirty="0" err="1"/>
              <a:t>slot</a:t>
            </a:r>
            <a:r>
              <a:rPr lang="hu-HU" dirty="0"/>
              <a:t> is </a:t>
            </a:r>
            <a:r>
              <a:rPr lang="hu-HU" dirty="0" err="1"/>
              <a:t>assigned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 </a:t>
            </a:r>
            <a:r>
              <a:rPr lang="hu-HU" dirty="0" err="1"/>
              <a:t>sender</a:t>
            </a:r>
            <a:r>
              <a:rPr lang="hu-HU" dirty="0"/>
              <a:t>, </a:t>
            </a:r>
            <a:r>
              <a:rPr lang="hu-HU" dirty="0" err="1"/>
              <a:t>exlusively</a:t>
            </a:r>
            <a:r>
              <a:rPr lang="hu-HU" dirty="0"/>
              <a:t>.</a:t>
            </a:r>
          </a:p>
          <a:p>
            <a:r>
              <a:rPr lang="hu-HU" dirty="0" err="1"/>
              <a:t>Empty</a:t>
            </a:r>
            <a:r>
              <a:rPr lang="hu-HU" dirty="0"/>
              <a:t> </a:t>
            </a:r>
            <a:r>
              <a:rPr lang="hu-HU" dirty="0" err="1"/>
              <a:t>slots</a:t>
            </a:r>
            <a:r>
              <a:rPr lang="hu-HU" dirty="0"/>
              <a:t> </a:t>
            </a:r>
            <a:r>
              <a:rPr lang="hu-HU" dirty="0" err="1"/>
              <a:t>may</a:t>
            </a:r>
            <a:r>
              <a:rPr lang="hu-HU" dirty="0"/>
              <a:t> </a:t>
            </a:r>
            <a:r>
              <a:rPr lang="hu-HU" dirty="0" err="1"/>
              <a:t>happen</a:t>
            </a:r>
            <a:r>
              <a:rPr lang="hu-HU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5410" y="4043680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5410" y="4834255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5410" y="5652135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73190" y="4023360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73190" y="4834255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73190" y="5611495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49830" y="4145280"/>
            <a:ext cx="392430" cy="186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</a:t>
            </a:r>
          </a:p>
          <a:p>
            <a:pPr algn="ctr"/>
            <a:r>
              <a:rPr lang="hu-HU" dirty="0"/>
              <a:t>D</a:t>
            </a:r>
          </a:p>
          <a:p>
            <a:pPr algn="ctr"/>
            <a:r>
              <a:rPr lang="hu-HU" dirty="0"/>
              <a:t>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70170" y="4145280"/>
            <a:ext cx="392430" cy="186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</a:t>
            </a:r>
          </a:p>
          <a:p>
            <a:pPr algn="ctr"/>
            <a:r>
              <a:rPr lang="hu-HU" dirty="0"/>
              <a:t>D</a:t>
            </a:r>
          </a:p>
          <a:p>
            <a:pPr algn="ctr"/>
            <a:r>
              <a:rPr lang="hu-HU" dirty="0"/>
              <a:t>M</a:t>
            </a:r>
            <a:endParaRPr lang="en-US" dirty="0"/>
          </a:p>
        </p:txBody>
      </p:sp>
      <p:cxnSp>
        <p:nvCxnSpPr>
          <p:cNvPr id="13" name="Elbow Connector 12"/>
          <p:cNvCxnSpPr>
            <a:stCxn id="4" idx="3"/>
          </p:cNvCxnSpPr>
          <p:nvPr/>
        </p:nvCxnSpPr>
        <p:spPr>
          <a:xfrm>
            <a:off x="1767840" y="4287520"/>
            <a:ext cx="697230" cy="447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3"/>
          </p:cNvCxnSpPr>
          <p:nvPr/>
        </p:nvCxnSpPr>
        <p:spPr>
          <a:xfrm flipV="1">
            <a:off x="1767840" y="5563871"/>
            <a:ext cx="697230" cy="3321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3"/>
            <a:endCxn id="10" idx="1"/>
          </p:cNvCxnSpPr>
          <p:nvPr/>
        </p:nvCxnSpPr>
        <p:spPr>
          <a:xfrm>
            <a:off x="1767840" y="5078096"/>
            <a:ext cx="681990" cy="19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27" idx="1"/>
          </p:cNvCxnSpPr>
          <p:nvPr/>
        </p:nvCxnSpPr>
        <p:spPr>
          <a:xfrm flipV="1">
            <a:off x="2842261" y="5078096"/>
            <a:ext cx="598313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361909" y="4834255"/>
            <a:ext cx="18478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982331" y="4834255"/>
            <a:ext cx="19240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440573" y="4834255"/>
            <a:ext cx="18478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5" idx="3"/>
            <a:endCxn id="11" idx="1"/>
          </p:cNvCxnSpPr>
          <p:nvPr/>
        </p:nvCxnSpPr>
        <p:spPr>
          <a:xfrm>
            <a:off x="4546695" y="5078096"/>
            <a:ext cx="623476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1" idx="3"/>
            <a:endCxn id="8" idx="1"/>
          </p:cNvCxnSpPr>
          <p:nvPr/>
        </p:nvCxnSpPr>
        <p:spPr>
          <a:xfrm flipV="1">
            <a:off x="5562600" y="5078096"/>
            <a:ext cx="910590" cy="19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7" idx="1"/>
          </p:cNvCxnSpPr>
          <p:nvPr/>
        </p:nvCxnSpPr>
        <p:spPr>
          <a:xfrm flipV="1">
            <a:off x="5562600" y="4267200"/>
            <a:ext cx="910590" cy="3251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9" idx="1"/>
          </p:cNvCxnSpPr>
          <p:nvPr/>
        </p:nvCxnSpPr>
        <p:spPr>
          <a:xfrm>
            <a:off x="5562600" y="5611495"/>
            <a:ext cx="910590" cy="2438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612506" y="4832350"/>
            <a:ext cx="19240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798485" y="4832350"/>
            <a:ext cx="19240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175420" y="4832350"/>
            <a:ext cx="19240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56</a:t>
            </a:fld>
            <a:endParaRPr lang="en-US"/>
          </a:p>
        </p:txBody>
      </p:sp>
      <p:graphicFrame>
        <p:nvGraphicFramePr>
          <p:cNvPr id="14" name="Objektum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625757"/>
              </p:ext>
            </p:extLst>
          </p:nvPr>
        </p:nvGraphicFramePr>
        <p:xfrm>
          <a:off x="4893860" y="4145280"/>
          <a:ext cx="3943519" cy="2428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Image Document" r:id="rId3" imgW="8906608" imgH="5187462" progId="Imaging.Document">
                  <p:embed/>
                </p:oleObj>
              </mc:Choice>
              <mc:Fallback>
                <p:oleObj name="Image Document" r:id="rId3" imgW="8906608" imgH="5187462" progId="Imaging.Document">
                  <p:embed/>
                  <p:pic>
                    <p:nvPicPr>
                      <p:cNvPr id="0" name="Objektum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3860" y="4145280"/>
                        <a:ext cx="3943519" cy="2428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186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CDMA –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Division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Access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876425"/>
            <a:ext cx="811530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33686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CDMA Analogy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10 people in a room.</a:t>
            </a:r>
          </a:p>
          <a:p>
            <a:pPr lvl="1"/>
            <a:r>
              <a:rPr lang="en-US" altLang="en-US"/>
              <a:t>5 speak English, 2 speak Spanish, 2 speak Chinese, and 1 speaks Russian.</a:t>
            </a:r>
          </a:p>
          <a:p>
            <a:r>
              <a:rPr lang="en-US" altLang="en-US"/>
              <a:t>Everyone is talking at relatively the same time over the same medium – the air.</a:t>
            </a:r>
          </a:p>
          <a:p>
            <a:r>
              <a:rPr lang="en-US" altLang="en-US"/>
              <a:t>Who can listen to whom and why?</a:t>
            </a:r>
          </a:p>
          <a:p>
            <a:r>
              <a:rPr lang="en-US" altLang="en-US"/>
              <a:t>Who can’t you understand?</a:t>
            </a:r>
          </a:p>
          <a:p>
            <a:r>
              <a:rPr lang="en-US" altLang="en-US"/>
              <a:t>Who can’t speak to anyone else?</a:t>
            </a:r>
          </a:p>
        </p:txBody>
      </p:sp>
    </p:spTree>
    <p:extLst>
      <p:ext uri="{BB962C8B-B14F-4D97-AF65-F5344CB8AC3E}">
        <p14:creationId xmlns:p14="http://schemas.microsoft.com/office/powerpoint/2010/main" val="28542309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news.blogsdna.com/wp-content/uploads/2010/09/iphone-cdm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960" y="4000499"/>
            <a:ext cx="3654040" cy="285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CDMA –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Division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Access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3G and 4G </a:t>
            </a:r>
            <a:r>
              <a:rPr lang="hu-HU" dirty="0" err="1"/>
              <a:t>cellular</a:t>
            </a:r>
            <a:r>
              <a:rPr lang="hu-HU" dirty="0"/>
              <a:t> </a:t>
            </a:r>
            <a:r>
              <a:rPr lang="hu-HU" dirty="0" err="1"/>
              <a:t>networks</a:t>
            </a:r>
            <a:endParaRPr lang="hu-HU" dirty="0"/>
          </a:p>
          <a:p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station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broadcast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any</a:t>
            </a:r>
            <a:r>
              <a:rPr lang="hu-HU" dirty="0"/>
              <a:t> </a:t>
            </a:r>
            <a:r>
              <a:rPr lang="hu-HU" dirty="0" err="1"/>
              <a:t>time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full</a:t>
            </a:r>
            <a:r>
              <a:rPr lang="hu-HU" dirty="0"/>
              <a:t> </a:t>
            </a:r>
            <a:r>
              <a:rPr lang="hu-HU" dirty="0" err="1"/>
              <a:t>frequency</a:t>
            </a:r>
            <a:r>
              <a:rPr lang="hu-HU" dirty="0"/>
              <a:t> </a:t>
            </a:r>
            <a:r>
              <a:rPr lang="hu-HU" dirty="0" err="1"/>
              <a:t>spectrum</a:t>
            </a:r>
            <a:endParaRPr lang="hu-HU" dirty="0"/>
          </a:p>
          <a:p>
            <a:r>
              <a:rPr lang="hu-HU" dirty="0"/>
              <a:t>The </a:t>
            </a:r>
            <a:r>
              <a:rPr lang="hu-HU" dirty="0" err="1"/>
              <a:t>signals</a:t>
            </a:r>
            <a:r>
              <a:rPr lang="hu-HU" dirty="0"/>
              <a:t> </a:t>
            </a:r>
            <a:r>
              <a:rPr lang="hu-HU" dirty="0" err="1"/>
              <a:t>may</a:t>
            </a:r>
            <a:r>
              <a:rPr lang="hu-HU" dirty="0"/>
              <a:t> </a:t>
            </a:r>
            <a:r>
              <a:rPr lang="hu-HU" dirty="0" err="1"/>
              <a:t>interfere</a:t>
            </a:r>
            <a:endParaRPr lang="hu-HU" dirty="0"/>
          </a:p>
          <a:p>
            <a:pPr lvl="1"/>
            <a:r>
              <a:rPr lang="hu-HU" dirty="0" err="1"/>
              <a:t>Resulting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a </a:t>
            </a:r>
            <a:r>
              <a:rPr lang="hu-HU" dirty="0" err="1"/>
              <a:t>linear</a:t>
            </a:r>
            <a:r>
              <a:rPr lang="hu-HU" dirty="0"/>
              <a:t> </a:t>
            </a:r>
            <a:r>
              <a:rPr lang="hu-HU" dirty="0" err="1"/>
              <a:t>combination</a:t>
            </a:r>
            <a:r>
              <a:rPr lang="hu-HU" dirty="0"/>
              <a:t> of </a:t>
            </a:r>
            <a:r>
              <a:rPr lang="hu-HU" dirty="0" err="1"/>
              <a:t>individual</a:t>
            </a:r>
            <a:r>
              <a:rPr lang="hu-HU" dirty="0"/>
              <a:t> </a:t>
            </a:r>
            <a:r>
              <a:rPr lang="hu-HU" dirty="0" err="1"/>
              <a:t>signals</a:t>
            </a:r>
            <a:endParaRPr lang="hu-HU" dirty="0"/>
          </a:p>
          <a:p>
            <a:pPr lvl="1"/>
            <a:endParaRPr lang="hu-HU" dirty="0"/>
          </a:p>
          <a:p>
            <a:r>
              <a:rPr lang="hu-HU" dirty="0" err="1"/>
              <a:t>Algorithm</a:t>
            </a:r>
            <a:endParaRPr lang="hu-HU" dirty="0"/>
          </a:p>
          <a:p>
            <a:pPr lvl="1"/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assign</a:t>
            </a:r>
            <a:r>
              <a:rPr lang="hu-HU" dirty="0"/>
              <a:t> a </a:t>
            </a:r>
            <a:r>
              <a:rPr lang="hu-HU" dirty="0" err="1"/>
              <a:t>vector</a:t>
            </a:r>
            <a:r>
              <a:rPr lang="hu-HU" dirty="0"/>
              <a:t> of </a:t>
            </a:r>
            <a:r>
              <a:rPr lang="hu-HU" dirty="0" err="1"/>
              <a:t>length</a:t>
            </a:r>
            <a:r>
              <a:rPr lang="hu-HU" dirty="0"/>
              <a:t> m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station</a:t>
            </a:r>
            <a:r>
              <a:rPr lang="hu-HU" dirty="0"/>
              <a:t>: v</a:t>
            </a:r>
          </a:p>
          <a:p>
            <a:pPr lvl="2"/>
            <a:r>
              <a:rPr lang="hu-HU" dirty="0" err="1"/>
              <a:t>Pairwise</a:t>
            </a:r>
            <a:r>
              <a:rPr lang="hu-HU" dirty="0"/>
              <a:t> </a:t>
            </a:r>
            <a:r>
              <a:rPr lang="hu-HU" dirty="0" err="1"/>
              <a:t>orthogonal</a:t>
            </a:r>
            <a:r>
              <a:rPr lang="hu-HU" dirty="0"/>
              <a:t> </a:t>
            </a:r>
            <a:r>
              <a:rPr lang="hu-HU" dirty="0" err="1"/>
              <a:t>vectors</a:t>
            </a:r>
            <a:r>
              <a:rPr lang="hu-HU" dirty="0"/>
              <a:t>!!!</a:t>
            </a:r>
          </a:p>
          <a:p>
            <a:pPr lvl="1"/>
            <a:r>
              <a:rPr lang="hu-HU" dirty="0" err="1"/>
              <a:t>Each</a:t>
            </a:r>
            <a:r>
              <a:rPr lang="hu-HU" dirty="0"/>
              <a:t> bit is </a:t>
            </a:r>
            <a:r>
              <a:rPr lang="hu-HU" dirty="0" err="1"/>
              <a:t>encoded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chip </a:t>
            </a:r>
            <a:r>
              <a:rPr lang="hu-HU" dirty="0" err="1"/>
              <a:t>vector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sender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’s </a:t>
            </a:r>
            <a:r>
              <a:rPr lang="hu-HU" dirty="0" err="1"/>
              <a:t>complement</a:t>
            </a:r>
            <a:r>
              <a:rPr lang="hu-HU" dirty="0"/>
              <a:t>: v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-v</a:t>
            </a:r>
            <a:endParaRPr lang="hu-HU" dirty="0"/>
          </a:p>
          <a:p>
            <a:pPr lvl="1"/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sends</a:t>
            </a:r>
            <a:r>
              <a:rPr lang="hu-HU" dirty="0"/>
              <a:t> bit 1,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transmits</a:t>
            </a:r>
            <a:r>
              <a:rPr lang="hu-HU" dirty="0"/>
              <a:t> v</a:t>
            </a:r>
          </a:p>
          <a:p>
            <a:pPr lvl="1"/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sends</a:t>
            </a:r>
            <a:r>
              <a:rPr lang="hu-HU" dirty="0"/>
              <a:t> bit 0,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transmits</a:t>
            </a:r>
            <a:r>
              <a:rPr lang="hu-HU" dirty="0"/>
              <a:t> </a:t>
            </a:r>
            <a:r>
              <a:rPr lang="hu-HU" dirty="0" err="1"/>
              <a:t>-v</a:t>
            </a:r>
            <a:endParaRPr lang="hu-HU" dirty="0"/>
          </a:p>
          <a:p>
            <a:pPr lvl="1"/>
            <a:endParaRPr lang="hu-HU" dirty="0"/>
          </a:p>
          <a:p>
            <a:r>
              <a:rPr lang="hu-HU" dirty="0" err="1"/>
              <a:t>Result</a:t>
            </a:r>
            <a:r>
              <a:rPr lang="hu-HU" dirty="0"/>
              <a:t> is a </a:t>
            </a:r>
            <a:r>
              <a:rPr lang="hu-HU" dirty="0" err="1"/>
              <a:t>sequence</a:t>
            </a:r>
            <a:r>
              <a:rPr lang="hu-HU" dirty="0"/>
              <a:t> of </a:t>
            </a:r>
            <a:r>
              <a:rPr lang="hu-HU" dirty="0" err="1"/>
              <a:t>vectors</a:t>
            </a:r>
            <a:r>
              <a:rPr lang="hu-HU" dirty="0"/>
              <a:t> </a:t>
            </a:r>
            <a:r>
              <a:rPr lang="hu-HU" dirty="0" err="1"/>
              <a:t>of</a:t>
            </a:r>
            <a:r>
              <a:rPr lang="hu-HU" dirty="0"/>
              <a:t> </a:t>
            </a:r>
            <a:r>
              <a:rPr lang="hu-HU" dirty="0" err="1"/>
              <a:t>length</a:t>
            </a:r>
            <a:r>
              <a:rPr lang="hu-HU" dirty="0"/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202534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1900575C-0FD0-4DEE-83E5-CBA627D3C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95" y="2044771"/>
            <a:ext cx="8373978" cy="344520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 simple sliding window protocol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using </a:t>
            </a:r>
            <a:r>
              <a:rPr lang="en-US" b="1" u="sng" dirty="0">
                <a:solidFill>
                  <a:srgbClr val="FF0000"/>
                </a:solidFill>
              </a:rPr>
              <a:t>cumulative ACKs</a:t>
            </a:r>
            <a:endParaRPr lang="hu-HU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hu-HU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hu-HU" dirty="0" err="1">
                <a:solidFill>
                  <a:schemeClr val="tx1"/>
                </a:solidFill>
              </a:rPr>
              <a:t>goal</a:t>
            </a:r>
            <a:r>
              <a:rPr lang="hu-HU" dirty="0">
                <a:solidFill>
                  <a:schemeClr val="tx1"/>
                </a:solidFill>
              </a:rPr>
              <a:t>	</a:t>
            </a:r>
            <a:r>
              <a:rPr lang="hu-HU" b="1" dirty="0">
                <a:solidFill>
                  <a:srgbClr val="FF0000"/>
                </a:solidFill>
              </a:rPr>
              <a:t> 	</a:t>
            </a:r>
            <a:r>
              <a:rPr lang="en-US" b="1" dirty="0">
                <a:solidFill>
                  <a:srgbClr val="FF0000"/>
                </a:solidFill>
              </a:rPr>
              <a:t>receiver should be as simple as possible</a:t>
            </a:r>
            <a:endParaRPr lang="hu-HU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hu-HU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hu-HU" dirty="0" err="1">
                <a:solidFill>
                  <a:schemeClr val="tx1"/>
                </a:solidFill>
              </a:rPr>
              <a:t>receiver</a:t>
            </a:r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>
                <a:solidFill>
                  <a:schemeClr val="tx1"/>
                </a:solidFill>
              </a:rPr>
              <a:t>delivers </a:t>
            </a:r>
            <a:r>
              <a:rPr lang="hu-HU" b="1" dirty="0" err="1">
                <a:solidFill>
                  <a:schemeClr val="tx1"/>
                </a:solidFill>
              </a:rPr>
              <a:t>packets</a:t>
            </a:r>
            <a:r>
              <a:rPr lang="hu-HU" b="1" dirty="0">
                <a:solidFill>
                  <a:schemeClr val="tx1"/>
                </a:solidFill>
              </a:rPr>
              <a:t> in-</a:t>
            </a:r>
            <a:r>
              <a:rPr lang="hu-HU" b="1" dirty="0" err="1">
                <a:solidFill>
                  <a:schemeClr val="tx1"/>
                </a:solidFill>
              </a:rPr>
              <a:t>order</a:t>
            </a:r>
            <a:r>
              <a:rPr lang="hu-HU" b="1" dirty="0">
                <a:solidFill>
                  <a:schemeClr val="tx1"/>
                </a:solidFill>
              </a:rPr>
              <a:t> </a:t>
            </a:r>
            <a:r>
              <a:rPr lang="hu-HU" b="1" dirty="0" err="1">
                <a:solidFill>
                  <a:schemeClr val="tx1"/>
                </a:solidFill>
              </a:rPr>
              <a:t>to</a:t>
            </a:r>
            <a:r>
              <a:rPr lang="hu-HU" b="1" dirty="0">
                <a:solidFill>
                  <a:schemeClr val="tx1"/>
                </a:solidFill>
              </a:rPr>
              <a:t> </a:t>
            </a:r>
            <a:r>
              <a:rPr lang="hu-HU" b="1" dirty="0" err="1">
                <a:solidFill>
                  <a:schemeClr val="tx1"/>
                </a:solidFill>
              </a:rPr>
              <a:t>the</a:t>
            </a:r>
            <a:r>
              <a:rPr lang="hu-HU" b="1" dirty="0">
                <a:solidFill>
                  <a:schemeClr val="tx1"/>
                </a:solidFill>
              </a:rPr>
              <a:t> </a:t>
            </a:r>
            <a:r>
              <a:rPr lang="hu-HU" b="1" dirty="0" err="1">
                <a:solidFill>
                  <a:schemeClr val="tx1"/>
                </a:solidFill>
              </a:rPr>
              <a:t>upper</a:t>
            </a:r>
            <a:r>
              <a:rPr lang="hu-HU" b="1" dirty="0">
                <a:solidFill>
                  <a:schemeClr val="tx1"/>
                </a:solidFill>
              </a:rPr>
              <a:t> </a:t>
            </a:r>
            <a:r>
              <a:rPr lang="hu-HU" b="1" dirty="0" err="1">
                <a:solidFill>
                  <a:schemeClr val="tx1"/>
                </a:solidFill>
              </a:rPr>
              <a:t>layer</a:t>
            </a:r>
            <a:endParaRPr lang="hu-HU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chemeClr val="tx1"/>
                </a:solidFill>
              </a:rPr>
              <a:t>		</a:t>
            </a:r>
            <a:r>
              <a:rPr lang="hu-HU" b="1" dirty="0" err="1">
                <a:solidFill>
                  <a:schemeClr val="tx1"/>
                </a:solidFill>
              </a:rPr>
              <a:t>receiver</a:t>
            </a:r>
            <a:r>
              <a:rPr lang="hu-HU" b="1" dirty="0">
                <a:solidFill>
                  <a:schemeClr val="tx1"/>
                </a:solidFill>
              </a:rPr>
              <a:t> </a:t>
            </a:r>
            <a:r>
              <a:rPr lang="hu-HU" b="1" dirty="0" err="1">
                <a:solidFill>
                  <a:schemeClr val="tx1"/>
                </a:solidFill>
              </a:rPr>
              <a:t>wnd</a:t>
            </a:r>
            <a:r>
              <a:rPr lang="hu-HU" b="1" dirty="0">
                <a:solidFill>
                  <a:schemeClr val="tx1"/>
                </a:solidFill>
              </a:rPr>
              <a:t> </a:t>
            </a:r>
            <a:r>
              <a:rPr lang="hu-HU" b="1" dirty="0" err="1">
                <a:solidFill>
                  <a:schemeClr val="tx1"/>
                </a:solidFill>
              </a:rPr>
              <a:t>size</a:t>
            </a:r>
            <a:r>
              <a:rPr lang="hu-HU" b="1" dirty="0">
                <a:solidFill>
                  <a:schemeClr val="tx1"/>
                </a:solidFill>
              </a:rPr>
              <a:t> is 1</a:t>
            </a:r>
          </a:p>
          <a:p>
            <a:pPr marL="0" indent="0">
              <a:buNone/>
            </a:pPr>
            <a:endParaRPr lang="hu-HU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hu-HU" dirty="0" err="1">
                <a:solidFill>
                  <a:schemeClr val="tx1"/>
                </a:solidFill>
              </a:rPr>
              <a:t>sender</a:t>
            </a:r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chemeClr val="tx1"/>
                </a:solidFill>
              </a:rPr>
              <a:t>use</a:t>
            </a:r>
            <a:r>
              <a:rPr lang="hu-HU" b="1" dirty="0">
                <a:solidFill>
                  <a:schemeClr val="tx1"/>
                </a:solidFill>
              </a:rPr>
              <a:t> a </a:t>
            </a:r>
            <a:r>
              <a:rPr lang="hu-HU" b="1" dirty="0" err="1">
                <a:solidFill>
                  <a:schemeClr val="tx1"/>
                </a:solidFill>
              </a:rPr>
              <a:t>single</a:t>
            </a:r>
            <a:r>
              <a:rPr lang="hu-HU" b="1" dirty="0">
                <a:solidFill>
                  <a:schemeClr val="tx1"/>
                </a:solidFill>
              </a:rPr>
              <a:t> </a:t>
            </a:r>
            <a:r>
              <a:rPr lang="hu-HU" b="1" dirty="0" err="1">
                <a:solidFill>
                  <a:schemeClr val="tx1"/>
                </a:solidFill>
              </a:rPr>
              <a:t>timer</a:t>
            </a:r>
            <a:r>
              <a:rPr lang="hu-HU" b="1" dirty="0">
                <a:solidFill>
                  <a:schemeClr val="tx1"/>
                </a:solidFill>
              </a:rPr>
              <a:t> </a:t>
            </a:r>
            <a:r>
              <a:rPr lang="hu-HU" b="1" dirty="0" err="1">
                <a:solidFill>
                  <a:schemeClr val="tx1"/>
                </a:solidFill>
              </a:rPr>
              <a:t>to</a:t>
            </a:r>
            <a:r>
              <a:rPr lang="hu-HU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detect loss, reset at each new ACK</a:t>
            </a:r>
            <a:endParaRPr lang="hu-HU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chemeClr val="tx1"/>
                </a:solidFill>
              </a:rPr>
              <a:t>			</a:t>
            </a:r>
          </a:p>
          <a:p>
            <a:pPr marL="0" indent="0">
              <a:buNone/>
            </a:pPr>
            <a:r>
              <a:rPr lang="hu-HU" b="1" dirty="0">
                <a:solidFill>
                  <a:schemeClr val="tx1"/>
                </a:solidFill>
              </a:rPr>
              <a:t>		</a:t>
            </a:r>
            <a:r>
              <a:rPr lang="hu-HU" b="1" dirty="0" err="1">
                <a:solidFill>
                  <a:schemeClr val="tx1"/>
                </a:solidFill>
              </a:rPr>
              <a:t>upon</a:t>
            </a:r>
            <a:r>
              <a:rPr lang="hu-HU" b="1" dirty="0">
                <a:solidFill>
                  <a:schemeClr val="tx1"/>
                </a:solidFill>
              </a:rPr>
              <a:t> </a:t>
            </a:r>
            <a:r>
              <a:rPr lang="hu-HU" b="1" dirty="0" err="1">
                <a:solidFill>
                  <a:schemeClr val="tx1"/>
                </a:solidFill>
              </a:rPr>
              <a:t>timeout</a:t>
            </a:r>
            <a:r>
              <a:rPr lang="hu-HU" b="1" dirty="0">
                <a:solidFill>
                  <a:schemeClr val="tx1"/>
                </a:solidFill>
              </a:rPr>
              <a:t>, </a:t>
            </a:r>
            <a:r>
              <a:rPr lang="hu-HU" b="1" dirty="0" err="1">
                <a:solidFill>
                  <a:schemeClr val="tx1"/>
                </a:solidFill>
              </a:rPr>
              <a:t>resend</a:t>
            </a:r>
            <a:r>
              <a:rPr lang="hu-HU" b="1" dirty="0">
                <a:solidFill>
                  <a:schemeClr val="tx1"/>
                </a:solidFill>
              </a:rPr>
              <a:t> </a:t>
            </a:r>
            <a:r>
              <a:rPr lang="hu-HU" b="1" dirty="0" err="1">
                <a:solidFill>
                  <a:schemeClr val="tx1"/>
                </a:solidFill>
              </a:rPr>
              <a:t>all</a:t>
            </a:r>
            <a:r>
              <a:rPr lang="hu-HU" b="1" dirty="0">
                <a:solidFill>
                  <a:schemeClr val="tx1"/>
                </a:solidFill>
              </a:rPr>
              <a:t> WND </a:t>
            </a:r>
            <a:r>
              <a:rPr lang="hu-HU" b="1" dirty="0" err="1">
                <a:solidFill>
                  <a:schemeClr val="tx1"/>
                </a:solidFill>
              </a:rPr>
              <a:t>packets</a:t>
            </a:r>
            <a:endParaRPr lang="hu-HU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chemeClr val="tx1"/>
                </a:solidFill>
              </a:rPr>
              <a:t>		starting </a:t>
            </a:r>
            <a:r>
              <a:rPr lang="hu-HU" b="1" dirty="0" err="1">
                <a:solidFill>
                  <a:schemeClr val="tx1"/>
                </a:solidFill>
              </a:rPr>
              <a:t>with</a:t>
            </a:r>
            <a:r>
              <a:rPr lang="hu-HU" b="1" dirty="0">
                <a:solidFill>
                  <a:schemeClr val="tx1"/>
                </a:solidFill>
              </a:rPr>
              <a:t> </a:t>
            </a:r>
            <a:r>
              <a:rPr lang="hu-HU" b="1" dirty="0" err="1">
                <a:solidFill>
                  <a:schemeClr val="tx1"/>
                </a:solidFill>
              </a:rPr>
              <a:t>the</a:t>
            </a:r>
            <a:r>
              <a:rPr lang="hu-HU" b="1" dirty="0">
                <a:solidFill>
                  <a:schemeClr val="tx1"/>
                </a:solidFill>
              </a:rPr>
              <a:t> </a:t>
            </a:r>
            <a:r>
              <a:rPr lang="hu-HU" b="1" dirty="0" err="1">
                <a:solidFill>
                  <a:schemeClr val="tx1"/>
                </a:solidFill>
              </a:rPr>
              <a:t>lost</a:t>
            </a:r>
            <a:r>
              <a:rPr lang="hu-HU" b="1" dirty="0">
                <a:solidFill>
                  <a:schemeClr val="tx1"/>
                </a:solidFill>
              </a:rPr>
              <a:t> </a:t>
            </a:r>
            <a:r>
              <a:rPr lang="hu-HU" b="1" dirty="0" err="1">
                <a:solidFill>
                  <a:schemeClr val="tx1"/>
                </a:solidFill>
              </a:rPr>
              <a:t>one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3DE8B2CD-71EE-4B5B-A559-53D05DDD8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Go-Back-N (GBN)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ED90F0F-EBAB-4484-9F9E-6F960E48D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68499"/>
            <a:ext cx="4391339" cy="97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568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news.blogsdna.com/wp-content/uploads/2010/09/iphone-cdm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960" y="4000499"/>
            <a:ext cx="3654040" cy="285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CDMA –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Division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Access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Interference</a:t>
            </a:r>
            <a:endParaRPr lang="hu-HU" dirty="0"/>
          </a:p>
          <a:p>
            <a:pPr lvl="1"/>
            <a:r>
              <a:rPr lang="hu-HU" dirty="0"/>
              <a:t>A </a:t>
            </a:r>
            <a:r>
              <a:rPr lang="hu-HU" dirty="0" err="1"/>
              <a:t>sends</a:t>
            </a:r>
            <a:r>
              <a:rPr lang="hu-HU" dirty="0"/>
              <a:t> </a:t>
            </a:r>
            <a:r>
              <a:rPr lang="hu-HU" dirty="0" err="1"/>
              <a:t>a</a:t>
            </a:r>
            <a:r>
              <a:rPr lang="hu-HU" dirty="0"/>
              <a:t>,</a:t>
            </a:r>
            <a:r>
              <a:rPr lang="hu-HU" dirty="0" err="1"/>
              <a:t>-a</a:t>
            </a:r>
            <a:r>
              <a:rPr lang="hu-HU" dirty="0"/>
              <a:t>,</a:t>
            </a:r>
            <a:r>
              <a:rPr lang="hu-HU" dirty="0" err="1"/>
              <a:t>a</a:t>
            </a:r>
            <a:r>
              <a:rPr lang="hu-HU" dirty="0"/>
              <a:t>,</a:t>
            </a:r>
            <a:r>
              <a:rPr lang="hu-HU" dirty="0" err="1"/>
              <a:t>a</a:t>
            </a:r>
            <a:endParaRPr lang="hu-HU" dirty="0"/>
          </a:p>
          <a:p>
            <a:pPr lvl="1"/>
            <a:r>
              <a:rPr lang="hu-HU" dirty="0"/>
              <a:t>B </a:t>
            </a:r>
            <a:r>
              <a:rPr lang="hu-HU" dirty="0" err="1"/>
              <a:t>sends</a:t>
            </a:r>
            <a:r>
              <a:rPr lang="hu-HU" dirty="0"/>
              <a:t> </a:t>
            </a:r>
            <a:r>
              <a:rPr lang="hu-HU" dirty="0" err="1"/>
              <a:t>b</a:t>
            </a:r>
            <a:r>
              <a:rPr lang="hu-HU" dirty="0"/>
              <a:t>,</a:t>
            </a:r>
            <a:r>
              <a:rPr lang="hu-HU" dirty="0" err="1"/>
              <a:t>b</a:t>
            </a:r>
            <a:r>
              <a:rPr lang="hu-HU" dirty="0"/>
              <a:t>,</a:t>
            </a:r>
            <a:r>
              <a:rPr lang="hu-HU" dirty="0" err="1"/>
              <a:t>-b</a:t>
            </a:r>
            <a:r>
              <a:rPr lang="hu-HU" dirty="0"/>
              <a:t>,</a:t>
            </a:r>
            <a:r>
              <a:rPr lang="hu-HU" dirty="0" err="1"/>
              <a:t>-b</a:t>
            </a:r>
            <a:endParaRPr lang="hu-HU" dirty="0"/>
          </a:p>
          <a:p>
            <a:pPr lvl="1"/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interference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receive</a:t>
            </a:r>
            <a:r>
              <a:rPr lang="hu-HU" dirty="0"/>
              <a:t>: a+b,</a:t>
            </a:r>
            <a:r>
              <a:rPr lang="hu-HU" dirty="0" err="1"/>
              <a:t>-a</a:t>
            </a:r>
            <a:r>
              <a:rPr lang="hu-HU" dirty="0"/>
              <a:t>+</a:t>
            </a:r>
            <a:r>
              <a:rPr lang="hu-HU" dirty="0" err="1"/>
              <a:t>b</a:t>
            </a:r>
            <a:r>
              <a:rPr lang="hu-HU" dirty="0"/>
              <a:t>,</a:t>
            </a:r>
            <a:r>
              <a:rPr lang="hu-HU" dirty="0" err="1"/>
              <a:t>a-b</a:t>
            </a:r>
            <a:r>
              <a:rPr lang="hu-HU" dirty="0"/>
              <a:t>,</a:t>
            </a:r>
            <a:r>
              <a:rPr lang="hu-HU" dirty="0" err="1"/>
              <a:t>a-b</a:t>
            </a:r>
            <a:r>
              <a:rPr lang="hu-HU" dirty="0"/>
              <a:t> ???</a:t>
            </a:r>
          </a:p>
          <a:p>
            <a:pPr lvl="1"/>
            <a:endParaRPr lang="hu-HU" dirty="0"/>
          </a:p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decode</a:t>
            </a:r>
            <a:r>
              <a:rPr lang="hu-HU" dirty="0"/>
              <a:t>?</a:t>
            </a:r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362191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news.blogsdna.com/wp-content/uploads/2010/09/iphone-cdm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960" y="4000499"/>
            <a:ext cx="3654040" cy="285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CDMA –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Division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Access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err="1"/>
              <a:t>Interference</a:t>
            </a:r>
            <a:endParaRPr lang="hu-HU" dirty="0"/>
          </a:p>
          <a:p>
            <a:pPr lvl="1"/>
            <a:r>
              <a:rPr lang="hu-HU" dirty="0"/>
              <a:t>A </a:t>
            </a:r>
            <a:r>
              <a:rPr lang="hu-HU" dirty="0" err="1"/>
              <a:t>sends</a:t>
            </a:r>
            <a:r>
              <a:rPr lang="hu-HU" dirty="0"/>
              <a:t> </a:t>
            </a:r>
            <a:r>
              <a:rPr lang="hu-HU" dirty="0" err="1"/>
              <a:t>a</a:t>
            </a:r>
            <a:r>
              <a:rPr lang="hu-HU" dirty="0"/>
              <a:t>,</a:t>
            </a:r>
            <a:r>
              <a:rPr lang="hu-HU" dirty="0" err="1"/>
              <a:t>-a</a:t>
            </a:r>
            <a:r>
              <a:rPr lang="hu-HU" dirty="0"/>
              <a:t>,</a:t>
            </a:r>
            <a:r>
              <a:rPr lang="hu-HU" dirty="0" err="1"/>
              <a:t>a</a:t>
            </a:r>
            <a:r>
              <a:rPr lang="hu-HU" dirty="0"/>
              <a:t>,</a:t>
            </a:r>
            <a:r>
              <a:rPr lang="hu-HU" dirty="0" err="1"/>
              <a:t>a</a:t>
            </a:r>
            <a:endParaRPr lang="hu-HU" dirty="0"/>
          </a:p>
          <a:p>
            <a:pPr lvl="1"/>
            <a:r>
              <a:rPr lang="hu-HU" dirty="0"/>
              <a:t>B </a:t>
            </a:r>
            <a:r>
              <a:rPr lang="hu-HU" dirty="0" err="1"/>
              <a:t>sends</a:t>
            </a:r>
            <a:r>
              <a:rPr lang="hu-HU" dirty="0"/>
              <a:t> </a:t>
            </a:r>
            <a:r>
              <a:rPr lang="hu-HU" dirty="0" err="1"/>
              <a:t>b</a:t>
            </a:r>
            <a:r>
              <a:rPr lang="hu-HU" dirty="0"/>
              <a:t>,</a:t>
            </a:r>
            <a:r>
              <a:rPr lang="hu-HU" dirty="0" err="1"/>
              <a:t>b</a:t>
            </a:r>
            <a:r>
              <a:rPr lang="hu-HU" dirty="0"/>
              <a:t>,</a:t>
            </a:r>
            <a:r>
              <a:rPr lang="hu-HU" dirty="0" err="1"/>
              <a:t>-b</a:t>
            </a:r>
            <a:r>
              <a:rPr lang="hu-HU" dirty="0"/>
              <a:t>,</a:t>
            </a:r>
            <a:r>
              <a:rPr lang="hu-HU" dirty="0" err="1"/>
              <a:t>-b</a:t>
            </a:r>
            <a:endParaRPr lang="hu-HU" dirty="0"/>
          </a:p>
          <a:p>
            <a:pPr lvl="1"/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interference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receive</a:t>
            </a:r>
            <a:r>
              <a:rPr lang="hu-HU" dirty="0"/>
              <a:t>: a+b,</a:t>
            </a:r>
            <a:r>
              <a:rPr lang="hu-HU" dirty="0" err="1"/>
              <a:t>-a</a:t>
            </a:r>
            <a:r>
              <a:rPr lang="hu-HU" dirty="0"/>
              <a:t>+</a:t>
            </a:r>
            <a:r>
              <a:rPr lang="hu-HU" dirty="0" err="1"/>
              <a:t>b</a:t>
            </a:r>
            <a:r>
              <a:rPr lang="hu-HU" dirty="0"/>
              <a:t>,</a:t>
            </a:r>
            <a:r>
              <a:rPr lang="hu-HU" dirty="0" err="1"/>
              <a:t>a-b</a:t>
            </a:r>
            <a:r>
              <a:rPr lang="hu-HU" dirty="0"/>
              <a:t>,</a:t>
            </a:r>
            <a:r>
              <a:rPr lang="hu-HU" dirty="0" err="1"/>
              <a:t>a-b</a:t>
            </a:r>
            <a:r>
              <a:rPr lang="hu-HU" dirty="0"/>
              <a:t> ???</a:t>
            </a:r>
          </a:p>
          <a:p>
            <a:pPr lvl="1"/>
            <a:endParaRPr lang="hu-HU" dirty="0"/>
          </a:p>
          <a:p>
            <a:r>
              <a:rPr lang="hu-HU" dirty="0" err="1"/>
              <a:t>Decoding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message</a:t>
            </a:r>
            <a:r>
              <a:rPr lang="hu-HU" dirty="0"/>
              <a:t> of A</a:t>
            </a:r>
          </a:p>
          <a:p>
            <a:pPr lvl="1"/>
            <a:r>
              <a:rPr lang="hu-HU" dirty="0" err="1"/>
              <a:t>Take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</a:t>
            </a:r>
            <a:r>
              <a:rPr lang="hu-HU" dirty="0" err="1"/>
              <a:t>product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sender</a:t>
            </a:r>
            <a:r>
              <a:rPr lang="hu-HU" dirty="0"/>
              <a:t>’s chip </a:t>
            </a:r>
            <a:r>
              <a:rPr lang="hu-HU" dirty="0" err="1"/>
              <a:t>code</a:t>
            </a:r>
            <a:endParaRPr lang="hu-HU" dirty="0"/>
          </a:p>
          <a:p>
            <a:pPr lvl="2"/>
            <a:r>
              <a:rPr lang="hu-HU" dirty="0"/>
              <a:t>(a+b)a &gt; 0 =&gt; 1</a:t>
            </a:r>
          </a:p>
          <a:p>
            <a:pPr lvl="2"/>
            <a:r>
              <a:rPr lang="hu-HU" dirty="0"/>
              <a:t>(</a:t>
            </a:r>
            <a:r>
              <a:rPr lang="hu-HU" dirty="0" err="1"/>
              <a:t>-a</a:t>
            </a:r>
            <a:r>
              <a:rPr lang="hu-HU" dirty="0"/>
              <a:t>+b)a &lt; 0 =&gt; </a:t>
            </a:r>
            <a:r>
              <a:rPr lang="hu-HU" dirty="0" err="1"/>
              <a:t>0</a:t>
            </a:r>
            <a:endParaRPr lang="hu-HU" dirty="0"/>
          </a:p>
          <a:p>
            <a:pPr lvl="2"/>
            <a:r>
              <a:rPr lang="hu-HU" dirty="0"/>
              <a:t>(</a:t>
            </a:r>
            <a:r>
              <a:rPr lang="hu-HU" dirty="0" err="1"/>
              <a:t>a-b</a:t>
            </a:r>
            <a:r>
              <a:rPr lang="hu-HU" dirty="0"/>
              <a:t>)a &gt;0 =&gt; 1</a:t>
            </a:r>
          </a:p>
          <a:p>
            <a:pPr lvl="2"/>
            <a:r>
              <a:rPr lang="hu-HU" dirty="0"/>
              <a:t>(</a:t>
            </a:r>
            <a:r>
              <a:rPr lang="hu-HU" dirty="0" err="1"/>
              <a:t>a-b</a:t>
            </a:r>
            <a:r>
              <a:rPr lang="hu-HU" dirty="0"/>
              <a:t>)a &gt; 0 =&gt; 1</a:t>
            </a:r>
          </a:p>
          <a:p>
            <a:pPr marL="365760" lvl="1" indent="0">
              <a:buNone/>
            </a:pP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</a:t>
            </a:r>
            <a:r>
              <a:rPr lang="hu-HU" dirty="0" err="1"/>
              <a:t>product</a:t>
            </a:r>
            <a:r>
              <a:rPr lang="hu-HU" dirty="0"/>
              <a:t> is</a:t>
            </a:r>
          </a:p>
          <a:p>
            <a:pPr marL="365760" lvl="1" indent="0">
              <a:buNone/>
            </a:pPr>
            <a:r>
              <a:rPr lang="hu-HU" dirty="0"/>
              <a:t>	&lt;0: bit 0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sent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A</a:t>
            </a:r>
          </a:p>
          <a:p>
            <a:pPr marL="365760" lvl="1" indent="0">
              <a:buNone/>
            </a:pPr>
            <a:r>
              <a:rPr lang="hu-HU" dirty="0"/>
              <a:t>	&gt;0: bit 1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sent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A</a:t>
            </a:r>
          </a:p>
          <a:p>
            <a:pPr marL="365760" lvl="1" indent="0">
              <a:buNone/>
            </a:pPr>
            <a:r>
              <a:rPr lang="hu-HU" dirty="0"/>
              <a:t>	=0: </a:t>
            </a:r>
            <a:r>
              <a:rPr lang="hu-HU" dirty="0" err="1"/>
              <a:t>nothing</a:t>
            </a:r>
            <a:r>
              <a:rPr lang="hu-HU" dirty="0"/>
              <a:t>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sent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A</a:t>
            </a:r>
          </a:p>
          <a:p>
            <a:pPr marL="365760" lvl="1" indent="0">
              <a:buNone/>
            </a:pPr>
            <a:r>
              <a:rPr lang="hu-HU" dirty="0"/>
              <a:t>			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channel</a:t>
            </a:r>
            <a:r>
              <a:rPr lang="hu-HU" dirty="0"/>
              <a:t> is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A</a:t>
            </a:r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510380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Thank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…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3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17B80A02-C3AE-49F8-96A4-3553DAF2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GBN in </a:t>
            </a:r>
            <a:r>
              <a:rPr lang="hu-HU" dirty="0" err="1"/>
              <a:t>action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74C4AA2-513D-4952-9957-24B78C6AB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892" y="1135856"/>
            <a:ext cx="4800600" cy="458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7DCA25E5-66FB-4CFC-AD19-CCD17A97A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avoid unnecessary retransmissions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br>
              <a:rPr lang="hu-HU" b="1" dirty="0">
                <a:solidFill>
                  <a:srgbClr val="FF0000"/>
                </a:solidFill>
              </a:rPr>
            </a:br>
            <a:r>
              <a:rPr lang="hu-HU" b="1" dirty="0">
                <a:solidFill>
                  <a:srgbClr val="FF0000"/>
                </a:solidFill>
              </a:rPr>
              <a:t>					    </a:t>
            </a:r>
            <a:r>
              <a:rPr lang="en-US" b="1" dirty="0">
                <a:solidFill>
                  <a:srgbClr val="FF0000"/>
                </a:solidFill>
              </a:rPr>
              <a:t>by </a:t>
            </a:r>
            <a:r>
              <a:rPr lang="en-US" b="1" u="sng" dirty="0">
                <a:solidFill>
                  <a:srgbClr val="FF0000"/>
                </a:solidFill>
              </a:rPr>
              <a:t>using per-packet ACKs</a:t>
            </a:r>
            <a:endParaRPr lang="hu-HU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hu-HU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hu-HU" dirty="0" err="1">
                <a:solidFill>
                  <a:schemeClr val="tx1"/>
                </a:solidFill>
              </a:rPr>
              <a:t>goal</a:t>
            </a:r>
            <a:r>
              <a:rPr lang="hu-HU" dirty="0">
                <a:solidFill>
                  <a:schemeClr val="tx1"/>
                </a:solidFill>
              </a:rPr>
              <a:t>	</a:t>
            </a:r>
            <a:r>
              <a:rPr lang="hu-HU" b="1" dirty="0">
                <a:solidFill>
                  <a:srgbClr val="FF0000"/>
                </a:solidFill>
              </a:rPr>
              <a:t> 		</a:t>
            </a:r>
            <a:r>
              <a:rPr lang="en-US" b="1" dirty="0">
                <a:solidFill>
                  <a:srgbClr val="FF0000"/>
                </a:solidFill>
              </a:rPr>
              <a:t>avoids unnecessary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retransmissions</a:t>
            </a:r>
            <a:endParaRPr lang="hu-HU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hu-HU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hu-HU" dirty="0" err="1">
                <a:solidFill>
                  <a:schemeClr val="tx1"/>
                </a:solidFill>
              </a:rPr>
              <a:t>receiver</a:t>
            </a:r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>
                <a:solidFill>
                  <a:schemeClr val="tx1"/>
                </a:solidFill>
              </a:rPr>
              <a:t>ACK </a:t>
            </a:r>
            <a:r>
              <a:rPr lang="hu-HU" b="1" dirty="0" err="1">
                <a:solidFill>
                  <a:schemeClr val="tx1"/>
                </a:solidFill>
              </a:rPr>
              <a:t>each</a:t>
            </a:r>
            <a:r>
              <a:rPr lang="hu-HU" b="1" dirty="0">
                <a:solidFill>
                  <a:schemeClr val="tx1"/>
                </a:solidFill>
              </a:rPr>
              <a:t> </a:t>
            </a:r>
            <a:r>
              <a:rPr lang="hu-HU" b="1" dirty="0" err="1">
                <a:solidFill>
                  <a:schemeClr val="tx1"/>
                </a:solidFill>
              </a:rPr>
              <a:t>packet</a:t>
            </a:r>
            <a:r>
              <a:rPr lang="hu-HU" b="1" dirty="0">
                <a:solidFill>
                  <a:schemeClr val="tx1"/>
                </a:solidFill>
              </a:rPr>
              <a:t>, in-</a:t>
            </a:r>
            <a:r>
              <a:rPr lang="hu-HU" b="1" dirty="0" err="1">
                <a:solidFill>
                  <a:schemeClr val="tx1"/>
                </a:solidFill>
              </a:rPr>
              <a:t>order</a:t>
            </a:r>
            <a:r>
              <a:rPr lang="hu-HU" b="1" dirty="0">
                <a:solidFill>
                  <a:schemeClr val="tx1"/>
                </a:solidFill>
              </a:rPr>
              <a:t> </a:t>
            </a:r>
            <a:r>
              <a:rPr lang="hu-HU" b="1" dirty="0" err="1">
                <a:solidFill>
                  <a:schemeClr val="tx1"/>
                </a:solidFill>
              </a:rPr>
              <a:t>or</a:t>
            </a:r>
            <a:r>
              <a:rPr lang="hu-HU" b="1" dirty="0">
                <a:solidFill>
                  <a:schemeClr val="tx1"/>
                </a:solidFill>
              </a:rPr>
              <a:t> </a:t>
            </a:r>
            <a:r>
              <a:rPr lang="hu-HU" b="1" dirty="0" err="1">
                <a:solidFill>
                  <a:schemeClr val="tx1"/>
                </a:solidFill>
              </a:rPr>
              <a:t>not</a:t>
            </a:r>
            <a:endParaRPr lang="hu-HU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chemeClr val="tx1"/>
                </a:solidFill>
              </a:rPr>
              <a:t>			</a:t>
            </a:r>
            <a:r>
              <a:rPr lang="hu-HU" b="1" dirty="0" err="1">
                <a:solidFill>
                  <a:schemeClr val="tx1"/>
                </a:solidFill>
              </a:rPr>
              <a:t>buffer</a:t>
            </a:r>
            <a:r>
              <a:rPr lang="hu-HU" b="1" dirty="0">
                <a:solidFill>
                  <a:schemeClr val="tx1"/>
                </a:solidFill>
              </a:rPr>
              <a:t> out-of-</a:t>
            </a:r>
            <a:r>
              <a:rPr lang="hu-HU" b="1" dirty="0" err="1">
                <a:solidFill>
                  <a:schemeClr val="tx1"/>
                </a:solidFill>
              </a:rPr>
              <a:t>order</a:t>
            </a:r>
            <a:r>
              <a:rPr lang="hu-HU" b="1" dirty="0">
                <a:solidFill>
                  <a:schemeClr val="tx1"/>
                </a:solidFill>
              </a:rPr>
              <a:t> </a:t>
            </a:r>
            <a:r>
              <a:rPr lang="hu-HU" b="1" dirty="0" err="1">
                <a:solidFill>
                  <a:schemeClr val="tx1"/>
                </a:solidFill>
              </a:rPr>
              <a:t>packets</a:t>
            </a:r>
            <a:endParaRPr lang="hu-HU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hu-HU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hu-HU" dirty="0" err="1">
                <a:solidFill>
                  <a:schemeClr val="tx1"/>
                </a:solidFill>
              </a:rPr>
              <a:t>sender</a:t>
            </a:r>
            <a:r>
              <a:rPr lang="hu-HU" b="1" dirty="0">
                <a:solidFill>
                  <a:srgbClr val="FF0000"/>
                </a:solidFill>
              </a:rPr>
              <a:t>			</a:t>
            </a:r>
            <a:r>
              <a:rPr lang="hu-HU" b="1" dirty="0" err="1">
                <a:solidFill>
                  <a:schemeClr val="tx1"/>
                </a:solidFill>
              </a:rPr>
              <a:t>use</a:t>
            </a:r>
            <a:r>
              <a:rPr lang="hu-HU" b="1" dirty="0">
                <a:solidFill>
                  <a:schemeClr val="tx1"/>
                </a:solidFill>
              </a:rPr>
              <a:t> per-</a:t>
            </a:r>
            <a:r>
              <a:rPr lang="hu-HU" b="1" dirty="0" err="1">
                <a:solidFill>
                  <a:schemeClr val="tx1"/>
                </a:solidFill>
              </a:rPr>
              <a:t>packet</a:t>
            </a:r>
            <a:r>
              <a:rPr lang="hu-HU" b="1" dirty="0">
                <a:solidFill>
                  <a:schemeClr val="tx1"/>
                </a:solidFill>
              </a:rPr>
              <a:t> </a:t>
            </a:r>
            <a:r>
              <a:rPr lang="hu-HU" b="1" dirty="0" err="1">
                <a:solidFill>
                  <a:schemeClr val="tx1"/>
                </a:solidFill>
              </a:rPr>
              <a:t>timer</a:t>
            </a:r>
            <a:r>
              <a:rPr lang="hu-HU" b="1" dirty="0">
                <a:solidFill>
                  <a:schemeClr val="tx1"/>
                </a:solidFill>
              </a:rPr>
              <a:t> </a:t>
            </a:r>
            <a:r>
              <a:rPr lang="hu-HU" b="1" dirty="0" err="1">
                <a:solidFill>
                  <a:schemeClr val="tx1"/>
                </a:solidFill>
              </a:rPr>
              <a:t>to</a:t>
            </a:r>
            <a:r>
              <a:rPr lang="hu-HU" b="1" dirty="0">
                <a:solidFill>
                  <a:schemeClr val="tx1"/>
                </a:solidFill>
              </a:rPr>
              <a:t> </a:t>
            </a:r>
            <a:r>
              <a:rPr lang="hu-HU" b="1" dirty="0" err="1">
                <a:solidFill>
                  <a:schemeClr val="tx1"/>
                </a:solidFill>
              </a:rPr>
              <a:t>detect</a:t>
            </a:r>
            <a:r>
              <a:rPr lang="hu-HU" b="1" dirty="0">
                <a:solidFill>
                  <a:schemeClr val="tx1"/>
                </a:solidFill>
              </a:rPr>
              <a:t> </a:t>
            </a:r>
            <a:r>
              <a:rPr lang="hu-HU" b="1" dirty="0" err="1">
                <a:solidFill>
                  <a:schemeClr val="tx1"/>
                </a:solidFill>
              </a:rPr>
              <a:t>loss</a:t>
            </a:r>
            <a:endParaRPr lang="hu-HU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chemeClr val="tx1"/>
                </a:solidFill>
              </a:rPr>
              <a:t>			</a:t>
            </a:r>
          </a:p>
          <a:p>
            <a:pPr marL="0" indent="0">
              <a:buNone/>
            </a:pPr>
            <a:r>
              <a:rPr lang="hu-HU" b="1" dirty="0">
                <a:solidFill>
                  <a:schemeClr val="tx1"/>
                </a:solidFill>
              </a:rPr>
              <a:t>			</a:t>
            </a:r>
            <a:r>
              <a:rPr lang="hu-HU" b="1" dirty="0" err="1">
                <a:solidFill>
                  <a:schemeClr val="tx1"/>
                </a:solidFill>
              </a:rPr>
              <a:t>upon</a:t>
            </a:r>
            <a:r>
              <a:rPr lang="hu-HU" b="1" dirty="0">
                <a:solidFill>
                  <a:schemeClr val="tx1"/>
                </a:solidFill>
              </a:rPr>
              <a:t> </a:t>
            </a:r>
            <a:r>
              <a:rPr lang="hu-HU" b="1" dirty="0" err="1">
                <a:solidFill>
                  <a:schemeClr val="tx1"/>
                </a:solidFill>
              </a:rPr>
              <a:t>loss</a:t>
            </a:r>
            <a:r>
              <a:rPr lang="hu-HU" b="1" dirty="0">
                <a:solidFill>
                  <a:schemeClr val="tx1"/>
                </a:solidFill>
              </a:rPr>
              <a:t>, </a:t>
            </a:r>
            <a:r>
              <a:rPr lang="hu-HU" b="1" dirty="0" err="1">
                <a:solidFill>
                  <a:schemeClr val="tx1"/>
                </a:solidFill>
              </a:rPr>
              <a:t>only</a:t>
            </a:r>
            <a:r>
              <a:rPr lang="hu-HU" b="1" dirty="0">
                <a:solidFill>
                  <a:schemeClr val="tx1"/>
                </a:solidFill>
              </a:rPr>
              <a:t> </a:t>
            </a:r>
            <a:r>
              <a:rPr lang="hu-HU" b="1" dirty="0" err="1">
                <a:solidFill>
                  <a:schemeClr val="tx1"/>
                </a:solidFill>
              </a:rPr>
              <a:t>the</a:t>
            </a:r>
            <a:r>
              <a:rPr lang="hu-HU" b="1" dirty="0">
                <a:solidFill>
                  <a:schemeClr val="tx1"/>
                </a:solidFill>
              </a:rPr>
              <a:t> </a:t>
            </a:r>
            <a:r>
              <a:rPr lang="hu-HU" b="1" dirty="0" err="1">
                <a:solidFill>
                  <a:schemeClr val="tx1"/>
                </a:solidFill>
              </a:rPr>
              <a:t>lost</a:t>
            </a:r>
            <a:r>
              <a:rPr lang="hu-HU" b="1" dirty="0">
                <a:solidFill>
                  <a:schemeClr val="tx1"/>
                </a:solidFill>
              </a:rPr>
              <a:t> </a:t>
            </a:r>
            <a:r>
              <a:rPr lang="hu-HU" b="1" dirty="0" err="1">
                <a:solidFill>
                  <a:schemeClr val="tx1"/>
                </a:solidFill>
              </a:rPr>
              <a:t>packet</a:t>
            </a:r>
            <a:endParaRPr lang="hu-HU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hu-HU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EF6F6C9E-D23F-4C3A-8830-0ED9FDBF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700" dirty="0"/>
              <a:t>Selective Repeat (SR)</a:t>
            </a:r>
            <a:endParaRPr lang="hu-HU" sz="2700" dirty="0"/>
          </a:p>
        </p:txBody>
      </p:sp>
    </p:spTree>
    <p:extLst>
      <p:ext uri="{BB962C8B-B14F-4D97-AF65-F5344CB8AC3E}">
        <p14:creationId xmlns:p14="http://schemas.microsoft.com/office/powerpoint/2010/main" val="262413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922F6CC9-7472-40BC-A2E7-3ADF89A6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SR - </a:t>
            </a:r>
            <a:r>
              <a:rPr lang="hu-HU" dirty="0" err="1"/>
              <a:t>windows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AFE79C1-FB88-4527-A469-5F3582AAF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737774"/>
            <a:ext cx="6572250" cy="407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49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73035</TotalTime>
  <Words>2687</Words>
  <Application>Microsoft Office PowerPoint</Application>
  <PresentationFormat>Diavetítés a képernyőre (4:3 oldalarány)</PresentationFormat>
  <Paragraphs>593</Paragraphs>
  <Slides>62</Slides>
  <Notes>6</Notes>
  <HiddenSlides>1</HiddenSlides>
  <MMClips>0</MMClips>
  <ScaleCrop>false</ScaleCrop>
  <HeadingPairs>
    <vt:vector size="8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62</vt:i4>
      </vt:variant>
    </vt:vector>
  </HeadingPairs>
  <TitlesOfParts>
    <vt:vector size="71" baseType="lpstr">
      <vt:lpstr>Arial</vt:lpstr>
      <vt:lpstr>Calibri</vt:lpstr>
      <vt:lpstr>Cambria Math</vt:lpstr>
      <vt:lpstr>Symbol</vt:lpstr>
      <vt:lpstr>Tw Cen MT</vt:lpstr>
      <vt:lpstr>Wingdings</vt:lpstr>
      <vt:lpstr>Wingdings 2</vt:lpstr>
      <vt:lpstr>Median</vt:lpstr>
      <vt:lpstr>Image Document</vt:lpstr>
      <vt:lpstr>Computer Networks</vt:lpstr>
      <vt:lpstr>PowerPoint-bemutató</vt:lpstr>
      <vt:lpstr>The four goals of reliable transfer</vt:lpstr>
      <vt:lpstr>Here is one correct, timely, efficient and fair transport mechanism</vt:lpstr>
      <vt:lpstr>Examples</vt:lpstr>
      <vt:lpstr>Go-Back-N (GBN)</vt:lpstr>
      <vt:lpstr>GBN in action</vt:lpstr>
      <vt:lpstr>Selective Repeat (SR)</vt:lpstr>
      <vt:lpstr>SR - windows</vt:lpstr>
      <vt:lpstr>SR in action</vt:lpstr>
      <vt:lpstr>Physical Layer</vt:lpstr>
      <vt:lpstr>Key challenge</vt:lpstr>
      <vt:lpstr>Simple transmission - baseband</vt:lpstr>
      <vt:lpstr>Transmission of „b”</vt:lpstr>
      <vt:lpstr>Transmission of „b” in a real world</vt:lpstr>
      <vt:lpstr>Fundamentals – Singals</vt:lpstr>
      <vt:lpstr>Fundamental – Terms of the Fourier series</vt:lpstr>
      <vt:lpstr>Application</vt:lpstr>
      <vt:lpstr>Fundamentals - Attenuation</vt:lpstr>
      <vt:lpstr>Fundamentals - Attenuation</vt:lpstr>
      <vt:lpstr>Symbols and bits</vt:lpstr>
      <vt:lpstr>Elméleti alapok – adatátvitel</vt:lpstr>
      <vt:lpstr>Physical media – wired 1/1</vt:lpstr>
      <vt:lpstr>Physical media – wired 2/2</vt:lpstr>
      <vt:lpstr>Fundamentals – wireless transmission </vt:lpstr>
      <vt:lpstr>Funamentals – wireless</vt:lpstr>
      <vt:lpstr>Internet in a cable TV network</vt:lpstr>
      <vt:lpstr>Internet in a cable TV network</vt:lpstr>
      <vt:lpstr>PowerPoint-bemutató</vt:lpstr>
      <vt:lpstr>Assumptions</vt:lpstr>
      <vt:lpstr>Non-Return to Zero (NRZ)</vt:lpstr>
      <vt:lpstr>Desynchronization</vt:lpstr>
      <vt:lpstr>PowerPoint-bemutató</vt:lpstr>
      <vt:lpstr>Options to tell the receiver when to sample</vt:lpstr>
      <vt:lpstr>Non-Return to Zero Inverted (NRZI)</vt:lpstr>
      <vt:lpstr>PowerPoint-bemutató</vt:lpstr>
      <vt:lpstr>Manchester – used by 10BASE-TX</vt:lpstr>
      <vt:lpstr>4-bit/5-bit (100 Mbps Ethernet)</vt:lpstr>
      <vt:lpstr>PowerPoint-bemutató</vt:lpstr>
      <vt:lpstr>Baseband VS broadband transmission</vt:lpstr>
      <vt:lpstr>Digital baseband transmission</vt:lpstr>
      <vt:lpstr>PowerPoint-bemutató</vt:lpstr>
      <vt:lpstr>Digital broadband transmission</vt:lpstr>
      <vt:lpstr>Three key properties used to carry information </vt:lpstr>
      <vt:lpstr>Amplitude modulation</vt:lpstr>
      <vt:lpstr>Frequency modulation</vt:lpstr>
      <vt:lpstr>Illustration - AM &amp; FM for analog signals</vt:lpstr>
      <vt:lpstr>Phase modulation</vt:lpstr>
      <vt:lpstr>Usage of multiple symbols</vt:lpstr>
      <vt:lpstr>Digital VS analog signals</vt:lpstr>
      <vt:lpstr>PowerPoint-bemutató</vt:lpstr>
      <vt:lpstr>Multiplexing</vt:lpstr>
      <vt:lpstr>Space-Division Multiplexing</vt:lpstr>
      <vt:lpstr>Frequency-Division Multiplexing</vt:lpstr>
      <vt:lpstr>Wavelength-Division Multiplexing</vt:lpstr>
      <vt:lpstr>Time-Division Multiplexing</vt:lpstr>
      <vt:lpstr>CDMA – Code Division Multiple Access</vt:lpstr>
      <vt:lpstr>CDMA Analogy</vt:lpstr>
      <vt:lpstr>CDMA – Code Division Multiple Access</vt:lpstr>
      <vt:lpstr>CDMA – Code Division Multiple Access</vt:lpstr>
      <vt:lpstr>CDMA – Code Division Multiple Access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laki</cp:lastModifiedBy>
  <cp:revision>970</cp:revision>
  <cp:lastPrinted>2012-08-22T04:00:45Z</cp:lastPrinted>
  <dcterms:created xsi:type="dcterms:W3CDTF">2012-01-03T02:22:46Z</dcterms:created>
  <dcterms:modified xsi:type="dcterms:W3CDTF">2018-10-18T07:38:22Z</dcterms:modified>
</cp:coreProperties>
</file>