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41"/>
  </p:notesMasterIdLst>
  <p:handoutMasterIdLst>
    <p:handoutMasterId r:id="rId42"/>
  </p:handoutMasterIdLst>
  <p:sldIdLst>
    <p:sldId id="388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8" r:id="rId12"/>
    <p:sldId id="509" r:id="rId13"/>
    <p:sldId id="510" r:id="rId14"/>
    <p:sldId id="511" r:id="rId15"/>
    <p:sldId id="512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7" r:id="rId35"/>
    <p:sldId id="558" r:id="rId36"/>
    <p:sldId id="559" r:id="rId37"/>
    <p:sldId id="560" r:id="rId38"/>
    <p:sldId id="561" r:id="rId39"/>
    <p:sldId id="563" r:id="rId4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8"/>
            <p14:sldId id="509"/>
            <p14:sldId id="510"/>
            <p14:sldId id="511"/>
            <p14:sldId id="512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0232" autoAdjust="0"/>
  </p:normalViewPr>
  <p:slideViewPr>
    <p:cSldViewPr snapToGrid="0">
      <p:cViewPr varScale="1">
        <p:scale>
          <a:sx n="67" d="100"/>
          <a:sy n="67" d="100"/>
        </p:scale>
        <p:origin x="-9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Flooding packets</a:t>
            </a:r>
            <a:r>
              <a:rPr lang="en-US" baseline="0" dirty="0" smtClean="0"/>
              <a:t> until routes figured out</a:t>
            </a:r>
          </a:p>
          <a:p>
            <a:r>
              <a:rPr lang="en-US" baseline="0" dirty="0" smtClean="0"/>
              <a:t>No load balancing</a:t>
            </a:r>
          </a:p>
          <a:p>
            <a:r>
              <a:rPr lang="en-US" baseline="0" dirty="0" smtClean="0"/>
              <a:t>Addressing!</a:t>
            </a:r>
          </a:p>
          <a:p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time, show</a:t>
            </a:r>
            <a:r>
              <a:rPr lang="en-US" baseline="0" dirty="0" smtClean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idr-report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6</a:t>
            </a:r>
            <a:r>
              <a:rPr lang="hu-HU" sz="3600" b="1" dirty="0" smtClean="0">
                <a:solidFill>
                  <a:schemeClr val="tx1"/>
                </a:solidFill>
              </a:rPr>
              <a:t>a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err="1" smtClean="0">
                <a:solidFill>
                  <a:schemeClr val="tx1"/>
                </a:solidFill>
              </a:rPr>
              <a:t>Interconnecting</a:t>
            </a:r>
            <a:r>
              <a:rPr lang="hu-HU" sz="3600" b="1" dirty="0" smtClean="0">
                <a:solidFill>
                  <a:schemeClr val="tx1"/>
                </a:solidFill>
              </a:rPr>
              <a:t> </a:t>
            </a:r>
            <a:r>
              <a:rPr lang="hu-HU" sz="3600" b="1" dirty="0" err="1" smtClean="0">
                <a:solidFill>
                  <a:schemeClr val="tx1"/>
                </a:solidFill>
              </a:rPr>
              <a:t>LANs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 Spanning Tree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Union of these paths becomes the spanning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Bridges exchange Configuration Bridge Protocol Data Units (</a:t>
            </a:r>
            <a:r>
              <a:rPr lang="en-US" dirty="0" smtClean="0">
                <a:solidFill>
                  <a:schemeClr val="accent1"/>
                </a:solidFill>
              </a:rPr>
              <a:t>BPDU</a:t>
            </a:r>
            <a:r>
              <a:rPr lang="en-US" dirty="0" smtClean="0"/>
              <a:t>s) to build the tree</a:t>
            </a:r>
          </a:p>
          <a:p>
            <a:pPr lvl="1"/>
            <a:r>
              <a:rPr lang="en-US" dirty="0" smtClean="0"/>
              <a:t>Used to elect the root bridge</a:t>
            </a:r>
          </a:p>
          <a:p>
            <a:pPr lvl="1"/>
            <a:r>
              <a:rPr lang="en-US" dirty="0" smtClean="0"/>
              <a:t>Calculate shortest paths</a:t>
            </a:r>
          </a:p>
          <a:p>
            <a:pPr lvl="1"/>
            <a:r>
              <a:rPr lang="en-US" dirty="0" smtClean="0"/>
              <a:t>Locate the next hop closest to the root, and its port</a:t>
            </a:r>
          </a:p>
          <a:p>
            <a:pPr lvl="1"/>
            <a:r>
              <a:rPr lang="en-US" dirty="0" smtClean="0"/>
              <a:t>Select ports to be included in the spanning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Root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83327"/>
            <a:ext cx="8839200" cy="5022273"/>
          </a:xfrm>
        </p:spPr>
        <p:txBody>
          <a:bodyPr/>
          <a:lstStyle/>
          <a:p>
            <a:r>
              <a:rPr lang="en-US" dirty="0" smtClean="0"/>
              <a:t>Initially, all hosts assume they are the root</a:t>
            </a:r>
          </a:p>
          <a:p>
            <a:r>
              <a:rPr lang="en-US" dirty="0" smtClean="0"/>
              <a:t>Bridges broadcast BPDUs: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received BPDUs, each switch chooses: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new root (smallest known Root ID)</a:t>
            </a:r>
          </a:p>
          <a:p>
            <a:pPr lvl="1"/>
            <a:r>
              <a:rPr lang="en-US" dirty="0" smtClean="0"/>
              <a:t>A new root port (what interface goes towards the root)</a:t>
            </a:r>
          </a:p>
          <a:p>
            <a:pPr lvl="1"/>
            <a:r>
              <a:rPr lang="en-US" dirty="0" smtClean="0"/>
              <a:t>A new designated bridge (who is the next hop to root)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82955" y="3071423"/>
            <a:ext cx="5202193" cy="400110"/>
            <a:chOff x="457396" y="1885296"/>
            <a:chExt cx="5202193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Root ID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Path Cost to Root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396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Bridge ID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1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1981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2419029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5149245" y="2791100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5543134" y="2581565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4405145" y="4943037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3122972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3977669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2419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403934" y="2473554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403934" y="2791099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83246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2017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1147063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403934" y="4135419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403934" y="4452964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449433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38636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1147063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2002369" y="6015734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1516842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56" y="62682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67" y="574394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2259971" y="6540038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22460" y="6507870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22459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27384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09676" y="2793116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309675" y="2479961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8666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2359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7614600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4273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4725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3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27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4725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2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03" y="260674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1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89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9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2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03" y="623608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80" y="574619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64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52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6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7071" y="2145080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0: 0/0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42083" y="21676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12: 12/0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368315" y="2101211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3: 3/0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6747" y="3729256"/>
            <a:ext cx="12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27: 27/0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637625" y="368295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41: 41/0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2553471" y="58012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9: 9/0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363699" y="579338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68/0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2419029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1981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1243" y="3682956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27: 0/1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3327843" y="21676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12: 0/1</a:t>
            </a:r>
            <a:endParaRPr lang="en-US" sz="2400" dirty="0"/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5149244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10746" y="36737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41: 3/1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4438727" y="5764992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9/1</a:t>
            </a:r>
            <a:endParaRPr lang="en-US" sz="2400" dirty="0"/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3977669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10745" y="3682955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41: 0/2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6368312" y="2099794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3: 0/2</a:t>
            </a:r>
            <a:endParaRPr lang="en-US" sz="2400" dirty="0"/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2419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5149245" y="2791100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6855" y="5764991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3/2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527674" y="5793380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9: 3/2</a:t>
            </a:r>
            <a:endParaRPr lang="en-US" sz="2400" dirty="0"/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3155621" y="4943838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4437794" y="4975686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36490" y="5769543"/>
            <a:ext cx="11256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68: 0/3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527106" y="5795531"/>
            <a:ext cx="95410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9: 0/3</a:t>
            </a:r>
            <a:endParaRPr lang="en-US" sz="2400" dirty="0"/>
          </a:p>
        </p:txBody>
      </p:sp>
      <p:sp>
        <p:nvSpPr>
          <p:cNvPr id="114" name="Multiply 113"/>
          <p:cNvSpPr/>
          <p:nvPr/>
        </p:nvSpPr>
        <p:spPr>
          <a:xfrm>
            <a:off x="4398045" y="624476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055343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 vs. Switches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Bridges make it possible to increase LAN capacity</a:t>
            </a:r>
          </a:p>
          <a:p>
            <a:pPr lvl="1"/>
            <a:r>
              <a:rPr lang="en-US" dirty="0" smtClean="0"/>
              <a:t>Reduces the amount of broadcast packets</a:t>
            </a:r>
          </a:p>
          <a:p>
            <a:pPr lvl="1"/>
            <a:r>
              <a:rPr lang="en-US" dirty="0" smtClean="0"/>
              <a:t>No loops</a:t>
            </a:r>
          </a:p>
          <a:p>
            <a:r>
              <a:rPr lang="en-US" dirty="0" smtClean="0"/>
              <a:t>Switch is a special case of a bridge</a:t>
            </a:r>
          </a:p>
          <a:p>
            <a:pPr lvl="1"/>
            <a:r>
              <a:rPr lang="en-US" dirty="0" smtClean="0"/>
              <a:t>Each port is connected to a </a:t>
            </a:r>
            <a:r>
              <a:rPr lang="en-US" dirty="0" smtClean="0">
                <a:solidFill>
                  <a:schemeClr val="accent1"/>
                </a:solidFill>
              </a:rPr>
              <a:t>single </a:t>
            </a:r>
            <a:r>
              <a:rPr lang="en-US" dirty="0" smtClean="0"/>
              <a:t>host</a:t>
            </a:r>
          </a:p>
          <a:p>
            <a:pPr lvl="2"/>
            <a:r>
              <a:rPr lang="en-US" dirty="0" smtClean="0"/>
              <a:t>Either a client machine</a:t>
            </a:r>
          </a:p>
          <a:p>
            <a:pPr lvl="2"/>
            <a:r>
              <a:rPr lang="en-US" dirty="0" smtClean="0"/>
              <a:t>Or another switch</a:t>
            </a:r>
          </a:p>
          <a:p>
            <a:pPr lvl="1"/>
            <a:r>
              <a:rPr lang="en-US" dirty="0" smtClean="0"/>
              <a:t>Links are full duplex</a:t>
            </a:r>
          </a:p>
          <a:p>
            <a:pPr lvl="1"/>
            <a:r>
              <a:rPr lang="en-US" dirty="0" smtClean="0"/>
              <a:t>Simplified hardware: no need for CSMA/CD!</a:t>
            </a:r>
          </a:p>
          <a:p>
            <a:pPr lvl="1"/>
            <a:r>
              <a:rPr lang="en-US" dirty="0" smtClean="0"/>
              <a:t>Can have different speeds on each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the Internet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en-US" dirty="0" smtClean="0"/>
              <a:t>Capabilities of switches:</a:t>
            </a:r>
          </a:p>
          <a:p>
            <a:pPr lvl="1"/>
            <a:r>
              <a:rPr lang="en-US" dirty="0" smtClean="0"/>
              <a:t>Network-wide routing based on MAC addresses</a:t>
            </a:r>
          </a:p>
          <a:p>
            <a:pPr lvl="1"/>
            <a:r>
              <a:rPr lang="en-US" dirty="0" smtClean="0"/>
              <a:t>Learn routes to new hosts automatically</a:t>
            </a:r>
          </a:p>
          <a:p>
            <a:pPr lvl="1"/>
            <a:r>
              <a:rPr lang="en-US" dirty="0" smtClean="0"/>
              <a:t>Resolve loops</a:t>
            </a:r>
          </a:p>
          <a:p>
            <a:r>
              <a:rPr lang="en-US" dirty="0" smtClean="0"/>
              <a:t>Could the whole Internet be one switching domain?</a:t>
            </a:r>
          </a:p>
          <a:p>
            <a:pPr marL="0" indent="0" algn="ctr">
              <a:buNone/>
            </a:pPr>
            <a:endParaRPr lang="en-US" sz="4000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MAC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Inefficient</a:t>
            </a:r>
          </a:p>
          <a:p>
            <a:pPr lvl="1"/>
            <a:r>
              <a:rPr lang="en-US" dirty="0" smtClean="0"/>
              <a:t>Flooding packets to locate unknown hosts</a:t>
            </a:r>
          </a:p>
          <a:p>
            <a:r>
              <a:rPr lang="en-US" dirty="0" smtClean="0"/>
              <a:t>Poor Performance</a:t>
            </a:r>
          </a:p>
          <a:p>
            <a:pPr lvl="1"/>
            <a:r>
              <a:rPr lang="en-US" dirty="0" smtClean="0"/>
              <a:t>Spanning tree does not balance load</a:t>
            </a:r>
            <a:endParaRPr lang="en-US" dirty="0"/>
          </a:p>
          <a:p>
            <a:pPr lvl="1"/>
            <a:r>
              <a:rPr lang="en-US" dirty="0" smtClean="0"/>
              <a:t>Hot spots</a:t>
            </a:r>
          </a:p>
          <a:p>
            <a:r>
              <a:rPr lang="en-US" dirty="0" smtClean="0"/>
              <a:t>Extremely </a:t>
            </a:r>
            <a:r>
              <a:rPr lang="en-US" dirty="0"/>
              <a:t>Poor Scalability</a:t>
            </a:r>
          </a:p>
          <a:p>
            <a:pPr lvl="1"/>
            <a:r>
              <a:rPr lang="en-US" dirty="0"/>
              <a:t>Every switch needs every MAC address on the Internet in its routing table</a:t>
            </a:r>
            <a:r>
              <a:rPr lang="en-US" dirty="0" smtClean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IP </a:t>
            </a:r>
            <a:r>
              <a:rPr lang="en-US" dirty="0" smtClean="0"/>
              <a:t>addresses these problems </a:t>
            </a:r>
            <a:r>
              <a:rPr lang="en-US" dirty="0"/>
              <a:t>(next 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</a:t>
            </a:r>
            <a:r>
              <a:rPr lang="hu-HU" sz="3600" b="1" dirty="0" smtClean="0">
                <a:solidFill>
                  <a:schemeClr val="tx1"/>
                </a:solidFill>
              </a:rPr>
              <a:t>6b</a:t>
            </a:r>
            <a:r>
              <a:rPr lang="en-US" sz="3600" b="1" dirty="0" smtClean="0">
                <a:solidFill>
                  <a:schemeClr val="tx1"/>
                </a:solidFill>
              </a:rPr>
              <a:t>: Network Layer</a:t>
            </a:r>
          </a:p>
        </p:txBody>
      </p:sp>
      <p:sp>
        <p:nvSpPr>
          <p:cNvPr id="7" name="Subtitle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Route packets end-to-end on a network, through multiple hops</a:t>
            </a:r>
          </a:p>
          <a:p>
            <a:r>
              <a:rPr lang="en-US" dirty="0" smtClean="0"/>
              <a:t>Key challenge:</a:t>
            </a:r>
          </a:p>
          <a:p>
            <a:pPr lvl="1"/>
            <a:r>
              <a:rPr lang="en-US" dirty="0" smtClean="0"/>
              <a:t>How to represent addresses</a:t>
            </a:r>
          </a:p>
          <a:p>
            <a:pPr lvl="1"/>
            <a:r>
              <a:rPr lang="en-US" dirty="0" smtClean="0"/>
              <a:t>How to route packets</a:t>
            </a:r>
          </a:p>
          <a:p>
            <a:pPr lvl="2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Convergence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Routers,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-1" y="1600200"/>
            <a:ext cx="3949005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connect multiple LANs?</a:t>
            </a:r>
          </a:p>
          <a:p>
            <a:r>
              <a:rPr lang="en-US" sz="2800" dirty="0" smtClean="0"/>
              <a:t>LANs may be incompatible</a:t>
            </a:r>
          </a:p>
          <a:p>
            <a:pPr lvl="1"/>
            <a:r>
              <a:rPr lang="en-US" sz="2500" dirty="0" smtClean="0"/>
              <a:t>Ethernet, </a:t>
            </a:r>
            <a:r>
              <a:rPr lang="en-US" sz="2500" dirty="0" err="1" smtClean="0"/>
              <a:t>Wifi</a:t>
            </a:r>
            <a:r>
              <a:rPr lang="en-US" sz="2500" dirty="0" smtClean="0"/>
              <a:t>, etc…</a:t>
            </a:r>
          </a:p>
          <a:p>
            <a:r>
              <a:rPr lang="en-US" sz="2800" dirty="0" smtClean="0"/>
              <a:t>Connected networks form an </a:t>
            </a:r>
            <a:r>
              <a:rPr lang="en-US" sz="2800" dirty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accent1"/>
                </a:solidFill>
              </a:rPr>
              <a:t>nternetwork</a:t>
            </a:r>
          </a:p>
          <a:p>
            <a:pPr lvl="1"/>
            <a:r>
              <a:rPr lang="en-US" sz="2500" dirty="0" smtClean="0"/>
              <a:t>The Internet is the best known example</a:t>
            </a:r>
          </a:p>
          <a:p>
            <a:endParaRPr lang="en-US" sz="2800" dirty="0"/>
          </a:p>
        </p:txBody>
      </p:sp>
      <p:sp>
        <p:nvSpPr>
          <p:cNvPr id="5" name="Cloud 4"/>
          <p:cNvSpPr/>
          <p:nvPr/>
        </p:nvSpPr>
        <p:spPr>
          <a:xfrm>
            <a:off x="4730814" y="1837096"/>
            <a:ext cx="2528974" cy="1592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536206" y="3408053"/>
            <a:ext cx="2528974" cy="1592317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946542" y="5151706"/>
            <a:ext cx="2528974" cy="1592317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911" y="2411004"/>
            <a:ext cx="977462" cy="10576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20911" y="3014253"/>
            <a:ext cx="1150541" cy="651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98374" y="2411005"/>
            <a:ext cx="140324" cy="4684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298373" y="2411005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16349" y="2633255"/>
            <a:ext cx="547470" cy="2462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43697" y="2142115"/>
            <a:ext cx="843760" cy="5453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320911" y="4724322"/>
            <a:ext cx="241724" cy="96450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562633" y="5640985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26730" y="3941616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617223" y="568357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90302" y="590582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052478" y="400506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25557" y="422731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72106" y="3014253"/>
            <a:ext cx="83948" cy="12289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89107" y="4241681"/>
            <a:ext cx="66947" cy="9652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44222" y="5937352"/>
            <a:ext cx="866323" cy="2447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37" y="183709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37" y="3014253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97" y="4281505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58" y="582562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78" y="245431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24" y="4971440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8" y="161353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H="1">
            <a:off x="6198800" y="4608309"/>
            <a:ext cx="1001010" cy="2695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883595" y="4877893"/>
            <a:ext cx="154938" cy="8109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735712" y="3981962"/>
            <a:ext cx="735740" cy="165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617900" y="2820579"/>
            <a:ext cx="1025797" cy="8575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83" y="35931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00" y="448647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5026555" y="2142115"/>
            <a:ext cx="889794" cy="374650"/>
            <a:chOff x="5026555" y="2142115"/>
            <a:chExt cx="889794" cy="374650"/>
          </a:xfrm>
        </p:grpSpPr>
        <p:sp>
          <p:nvSpPr>
            <p:cNvPr id="71" name="Parallelogram 7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6093713" y="2516765"/>
            <a:ext cx="889794" cy="374650"/>
            <a:chOff x="5026555" y="2142115"/>
            <a:chExt cx="889794" cy="374650"/>
          </a:xfrm>
        </p:grpSpPr>
        <p:sp>
          <p:nvSpPr>
            <p:cNvPr id="75" name="Parallelogram 74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5148739" y="2751981"/>
            <a:ext cx="889794" cy="374650"/>
            <a:chOff x="5026555" y="2142115"/>
            <a:chExt cx="889794" cy="374650"/>
          </a:xfrm>
        </p:grpSpPr>
        <p:sp>
          <p:nvSpPr>
            <p:cNvPr id="78" name="Parallelogram 77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778106" y="3754291"/>
            <a:ext cx="889794" cy="374650"/>
            <a:chOff x="5026555" y="2142115"/>
            <a:chExt cx="889794" cy="374650"/>
          </a:xfrm>
        </p:grpSpPr>
        <p:sp>
          <p:nvSpPr>
            <p:cNvPr id="81" name="Parallelogram 8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7904091" y="4043160"/>
            <a:ext cx="889794" cy="374650"/>
            <a:chOff x="5026555" y="2142115"/>
            <a:chExt cx="889794" cy="374650"/>
          </a:xfrm>
        </p:grpSpPr>
        <p:sp>
          <p:nvSpPr>
            <p:cNvPr id="84" name="Parallelogram 83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6938152" y="4332031"/>
            <a:ext cx="889794" cy="374650"/>
            <a:chOff x="5026555" y="2142115"/>
            <a:chExt cx="889794" cy="374650"/>
          </a:xfrm>
        </p:grpSpPr>
        <p:sp>
          <p:nvSpPr>
            <p:cNvPr id="87" name="Parallelogram 8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5438698" y="5683571"/>
            <a:ext cx="889794" cy="374650"/>
            <a:chOff x="5026555" y="2142115"/>
            <a:chExt cx="889794" cy="374650"/>
          </a:xfrm>
        </p:grpSpPr>
        <p:sp>
          <p:nvSpPr>
            <p:cNvPr id="90" name="Parallelogram 89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4364745" y="6099494"/>
            <a:ext cx="889794" cy="374650"/>
            <a:chOff x="5026555" y="2142115"/>
            <a:chExt cx="889794" cy="374650"/>
          </a:xfrm>
        </p:grpSpPr>
        <p:sp>
          <p:nvSpPr>
            <p:cNvPr id="93" name="Parallelogram 92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4286173" y="5496246"/>
            <a:ext cx="889794" cy="374650"/>
            <a:chOff x="5026555" y="2142115"/>
            <a:chExt cx="889794" cy="374650"/>
          </a:xfrm>
        </p:grpSpPr>
        <p:sp>
          <p:nvSpPr>
            <p:cNvPr id="96" name="Parallelogram 95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 flipH="1">
            <a:off x="4093055" y="2775808"/>
            <a:ext cx="1492852" cy="535897"/>
            <a:chOff x="1219200" y="4876799"/>
            <a:chExt cx="5181605" cy="1384995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3" y="4876799"/>
              <a:ext cx="5181602" cy="135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Internetworking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Naming / Addressing</a:t>
            </a:r>
          </a:p>
          <a:p>
            <a:pPr lvl="1"/>
            <a:r>
              <a:rPr lang="en-US" dirty="0" smtClean="0"/>
              <a:t>How do you designate hosts?</a:t>
            </a:r>
          </a:p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Must be </a:t>
            </a:r>
            <a:r>
              <a:rPr lang="en-US" dirty="0" smtClean="0">
                <a:solidFill>
                  <a:schemeClr val="accent1"/>
                </a:solidFill>
              </a:rPr>
              <a:t>scalable</a:t>
            </a:r>
            <a:r>
              <a:rPr lang="en-US" dirty="0" smtClean="0"/>
              <a:t> (i.e. a switched Internet won’t work)</a:t>
            </a:r>
          </a:p>
          <a:p>
            <a:r>
              <a:rPr lang="en-US" dirty="0" smtClean="0"/>
              <a:t>Service Model</a:t>
            </a:r>
          </a:p>
          <a:p>
            <a:pPr lvl="1"/>
            <a:r>
              <a:rPr lang="en-US" dirty="0" smtClean="0"/>
              <a:t>What gets sent?</a:t>
            </a:r>
          </a:p>
          <a:p>
            <a:pPr lvl="1"/>
            <a:r>
              <a:rPr lang="en-US" dirty="0" smtClean="0"/>
              <a:t>How fast will it go?</a:t>
            </a:r>
          </a:p>
          <a:p>
            <a:pPr lvl="1"/>
            <a:r>
              <a:rPr lang="en-US" dirty="0" smtClean="0"/>
              <a:t>What happens if there are failures?</a:t>
            </a:r>
          </a:p>
          <a:p>
            <a:pPr lvl="1"/>
            <a:r>
              <a:rPr lang="en-US" dirty="0" smtClean="0"/>
              <a:t>Must deal with </a:t>
            </a:r>
            <a:r>
              <a:rPr lang="en-US" dirty="0" smtClean="0">
                <a:solidFill>
                  <a:schemeClr val="accent1"/>
                </a:solidFill>
              </a:rPr>
              <a:t>heterogeneity</a:t>
            </a:r>
          </a:p>
          <a:p>
            <a:pPr lvl="2"/>
            <a:r>
              <a:rPr lang="en-US" dirty="0" smtClean="0"/>
              <a:t>Remember, every network is different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9922" y="256717"/>
            <a:ext cx="7677109" cy="328707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87320" y="341491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u="sng" dirty="0" smtClean="0">
                  <a:solidFill>
                    <a:schemeClr val="bg1"/>
                  </a:solidFill>
                </a:rPr>
                <a:t>Internet Service Model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Best-effort</a:t>
              </a:r>
              <a:r>
                <a:rPr lang="en-US" sz="3200" dirty="0">
                  <a:solidFill>
                    <a:schemeClr val="bg1"/>
                  </a:solidFill>
                </a:rPr>
                <a:t> </a:t>
              </a:r>
              <a:r>
                <a:rPr lang="en-US" sz="3200" dirty="0" smtClean="0">
                  <a:solidFill>
                    <a:schemeClr val="bg1"/>
                  </a:solidFill>
                </a:rPr>
                <a:t>(i.e. things may break)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Store-and-forward datagram network</a:t>
              </a:r>
            </a:p>
            <a:p>
              <a:pPr marL="114300" indent="0">
                <a:buClr>
                  <a:schemeClr val="bg1"/>
                </a:buClr>
                <a:buNone/>
              </a:pPr>
              <a:endParaRPr lang="en-US" sz="3200" dirty="0" smtClean="0">
                <a:solidFill>
                  <a:schemeClr val="bg1"/>
                </a:solidFill>
              </a:endParaRP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Lowest common denominator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Above the Data Link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 smtClean="0"/>
              <a:t>Bridging</a:t>
            </a:r>
          </a:p>
          <a:p>
            <a:pPr lvl="1"/>
            <a:r>
              <a:rPr lang="en-US" dirty="0" smtClean="0"/>
              <a:t>How do we connect LANs?</a:t>
            </a:r>
          </a:p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Route packets between LANs</a:t>
            </a:r>
          </a:p>
          <a:p>
            <a:r>
              <a:rPr lang="en-US" dirty="0" smtClean="0"/>
              <a:t>Key challenges:</a:t>
            </a:r>
          </a:p>
          <a:p>
            <a:pPr lvl="1"/>
            <a:r>
              <a:rPr lang="en-US" dirty="0" smtClean="0"/>
              <a:t>Plug-and-play, self configuration</a:t>
            </a:r>
          </a:p>
          <a:p>
            <a:pPr lvl="1"/>
            <a:r>
              <a:rPr lang="en-US" dirty="0" smtClean="0"/>
              <a:t>How to resolve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 smtClean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 smtClean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 smtClean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Addressing Schemes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each host is identified by a 48-bit MAC address</a:t>
            </a:r>
          </a:p>
          <a:p>
            <a:pPr lvl="1"/>
            <a:r>
              <a:rPr lang="en-US" dirty="0" smtClean="0"/>
              <a:t>Router needs an entry for every host in the world</a:t>
            </a:r>
          </a:p>
          <a:p>
            <a:pPr lvl="2"/>
            <a:r>
              <a:rPr lang="en-US" dirty="0" smtClean="0"/>
              <a:t>Too big</a:t>
            </a:r>
          </a:p>
          <a:p>
            <a:pPr lvl="2"/>
            <a:r>
              <a:rPr lang="en-US" dirty="0" smtClean="0"/>
              <a:t>Too hard to maintain (hosts come and go all the time)</a:t>
            </a:r>
          </a:p>
          <a:p>
            <a:pPr lvl="2"/>
            <a:r>
              <a:rPr lang="en-US" dirty="0" smtClean="0"/>
              <a:t>Too slow (more later)</a:t>
            </a:r>
          </a:p>
          <a:p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Addresses broken down into segments</a:t>
            </a:r>
          </a:p>
          <a:p>
            <a:pPr lvl="1"/>
            <a:r>
              <a:rPr lang="en-US" dirty="0" smtClean="0"/>
              <a:t>Each segment has a different level of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Telephone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1-617-373-1234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West Village H</a:t>
            </a:r>
          </a:p>
          <a:p>
            <a:pPr algn="ctr"/>
            <a:r>
              <a:rPr lang="en-US" sz="2400" dirty="0" smtClean="0"/>
              <a:t>Room 256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Very General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Very Specific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West Village G</a:t>
            </a:r>
          </a:p>
          <a:p>
            <a:pPr algn="ctr"/>
            <a:r>
              <a:rPr lang="en-US" sz="2400" dirty="0" smtClean="0"/>
              <a:t>Room 1234</a:t>
            </a:r>
            <a:endParaRPr lang="en-US" sz="2400" dirty="0"/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 smtClean="0"/>
              <a:t>3278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Updates are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Hierarchy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 rot="1048252">
            <a:off x="203670" y="1736711"/>
            <a:ext cx="4207178" cy="3566548"/>
          </a:xfrm>
          <a:prstGeom prst="cloud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745252" y="2280944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1673886" y="3394225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1074" y="1738645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1**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58143" y="214139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10*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4386" y="3016025"/>
            <a:ext cx="62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11*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61332" y="248386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61332" y="298012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5948" y="3579167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110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75948" y="4075427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111</a:t>
            </a:r>
            <a:endParaRPr lang="en-US" sz="2400" dirty="0"/>
          </a:p>
        </p:txBody>
      </p:sp>
      <p:sp>
        <p:nvSpPr>
          <p:cNvPr id="35" name="Cloud 34"/>
          <p:cNvSpPr/>
          <p:nvPr/>
        </p:nvSpPr>
        <p:spPr>
          <a:xfrm rot="1048252">
            <a:off x="4617002" y="3249161"/>
            <a:ext cx="4207178" cy="3566548"/>
          </a:xfrm>
          <a:prstGeom prst="cloud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5158584" y="3793394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6087218" y="4906675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44406" y="3251095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**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08896" y="365384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0*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331574" y="447459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1*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74664" y="399631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774664" y="449257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01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608896" y="509161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608896" y="5587877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11</a:t>
            </a:r>
            <a:endParaRPr lang="en-US" sz="2400" dirty="0"/>
          </a:p>
        </p:txBody>
      </p:sp>
      <p:pic>
        <p:nvPicPr>
          <p:cNvPr id="205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74" y="2135207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515" y="509920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515" y="562550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80" y="4003902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80" y="453019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0" y="359478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0" y="4121074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1" y="2502517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1" y="3028811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95" y="2524700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25" y="3374312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10" y="3616963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87" y="4032124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26" y="4906675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5868156" y="1767718"/>
            <a:ext cx="2936726" cy="74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Datagram, Destination = 101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49" idx="1"/>
            <a:endCxn id="2050" idx="3"/>
          </p:cNvCxnSpPr>
          <p:nvPr/>
        </p:nvCxnSpPr>
        <p:spPr>
          <a:xfrm flipH="1">
            <a:off x="4425904" y="2141399"/>
            <a:ext cx="1442252" cy="19866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50" idx="1"/>
            <a:endCxn id="58" idx="3"/>
          </p:cNvCxnSpPr>
          <p:nvPr/>
        </p:nvCxnSpPr>
        <p:spPr>
          <a:xfrm flipH="1">
            <a:off x="2929525" y="2340062"/>
            <a:ext cx="801549" cy="38949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1"/>
            <a:endCxn id="57" idx="3"/>
          </p:cNvCxnSpPr>
          <p:nvPr/>
        </p:nvCxnSpPr>
        <p:spPr>
          <a:xfrm flipH="1">
            <a:off x="1438507" y="2729555"/>
            <a:ext cx="796188" cy="52629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127738"/>
          </a:xfrm>
        </p:spPr>
        <p:txBody>
          <a:bodyPr/>
          <a:lstStyle/>
          <a:p>
            <a:r>
              <a:rPr lang="en-US" dirty="0" smtClean="0"/>
              <a:t>IPv4: 32-bit addresses</a:t>
            </a:r>
          </a:p>
          <a:p>
            <a:pPr lvl="1"/>
            <a:r>
              <a:rPr lang="en-US" dirty="0" smtClean="0"/>
              <a:t>Usually written in dotted notation, e.g. 192.168.21.76</a:t>
            </a:r>
          </a:p>
          <a:p>
            <a:pPr lvl="1"/>
            <a:r>
              <a:rPr lang="en-US" dirty="0" smtClean="0"/>
              <a:t>Each number is a byte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7273" y="5711281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11000000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87273" y="4908250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87273" y="4105220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192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7892" y="5711279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10101000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347892" y="4908248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A8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347892" y="4105218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168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228608" y="5711281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00010101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228608" y="4908250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228608" y="4105220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095926" y="5711278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01001100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095926" y="4908247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4C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095926" y="4105217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76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1372" y="4105220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Decimal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71" y="4909095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Hex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372" y="5711281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Binary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87826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95210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53120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21305" y="36153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11397" y="36153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and Forwarding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198"/>
            <a:ext cx="8839200" cy="3039535"/>
          </a:xfrm>
        </p:spPr>
        <p:txBody>
          <a:bodyPr>
            <a:normAutofit/>
          </a:bodyPr>
          <a:lstStyle/>
          <a:p>
            <a:r>
              <a:rPr lang="en-US" dirty="0" smtClean="0"/>
              <a:t>Routing Table Requirements</a:t>
            </a:r>
          </a:p>
          <a:p>
            <a:pPr lvl="1"/>
            <a:r>
              <a:rPr lang="en-US" dirty="0" smtClean="0"/>
              <a:t>For every possible IP, give the next hop</a:t>
            </a:r>
          </a:p>
          <a:p>
            <a:pPr lvl="1"/>
            <a:r>
              <a:rPr lang="en-US" dirty="0" smtClean="0"/>
              <a:t>But for 32-bit addresses, 2</a:t>
            </a:r>
            <a:r>
              <a:rPr lang="en-US" baseline="30000" dirty="0" smtClean="0"/>
              <a:t>32</a:t>
            </a:r>
            <a:r>
              <a:rPr lang="en-US" dirty="0" smtClean="0"/>
              <a:t> possibilities!</a:t>
            </a:r>
          </a:p>
          <a:p>
            <a:r>
              <a:rPr lang="en-US" dirty="0" smtClean="0"/>
              <a:t>Hierarchical address scheme</a:t>
            </a:r>
          </a:p>
          <a:p>
            <a:pPr lvl="1"/>
            <a:r>
              <a:rPr lang="en-US" dirty="0" smtClean="0"/>
              <a:t>Separate the address into a network and a host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6191" y="4903272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11273" y="4903272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95673" y="4903272"/>
            <a:ext cx="7156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96226" y="44063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1661" y="44063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1375664" y="5820146"/>
            <a:ext cx="2178028" cy="954107"/>
            <a:chOff x="1219204" y="4876799"/>
            <a:chExt cx="5227799" cy="1384995"/>
          </a:xfrm>
        </p:grpSpPr>
        <p:sp>
          <p:nvSpPr>
            <p:cNvPr id="11" name="Rectangular Callout 10"/>
            <p:cNvSpPr/>
            <p:nvPr/>
          </p:nvSpPr>
          <p:spPr>
            <a:xfrm>
              <a:off x="1265401" y="4876799"/>
              <a:ext cx="5181602" cy="1384995"/>
            </a:xfrm>
            <a:prstGeom prst="wedgeRectCallout">
              <a:avLst>
                <a:gd name="adj1" fmla="val -41847"/>
                <a:gd name="adj2" fmla="val -894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Known by </a:t>
              </a: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all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265346" y="5820145"/>
            <a:ext cx="2735653" cy="1384995"/>
            <a:chOff x="1219204" y="4876799"/>
            <a:chExt cx="5227799" cy="2010478"/>
          </a:xfrm>
        </p:grpSpPr>
        <p:sp>
          <p:nvSpPr>
            <p:cNvPr id="14" name="Rectangular Callout 13"/>
            <p:cNvSpPr/>
            <p:nvPr/>
          </p:nvSpPr>
          <p:spPr>
            <a:xfrm>
              <a:off x="1265400" y="4876799"/>
              <a:ext cx="5181603" cy="1384995"/>
            </a:xfrm>
            <a:prstGeom prst="wedgeRectCallout">
              <a:avLst>
                <a:gd name="adj1" fmla="val 40162"/>
                <a:gd name="adj2" fmla="val -9268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2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Known by edge (LAN)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0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IP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926" y="1942699"/>
            <a:ext cx="1842978" cy="540327"/>
          </a:xfrm>
        </p:spPr>
        <p:txBody>
          <a:bodyPr/>
          <a:lstStyle/>
          <a:p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1498" y="1961572"/>
            <a:ext cx="346376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78549" y="1961572"/>
            <a:ext cx="1024905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20749" y="1961572"/>
            <a:ext cx="3578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621302" y="14646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1822" y="146462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2313" y="14646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4008" y="146462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3402" y="1847523"/>
            <a:ext cx="2082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Example: MIT</a:t>
            </a:r>
          </a:p>
          <a:p>
            <a:pPr algn="ctr"/>
            <a:r>
              <a:rPr lang="en-US" sz="2400" dirty="0" smtClean="0"/>
              <a:t>18.*.*.*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467761" y="2080299"/>
            <a:ext cx="282657" cy="13887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1440" y="2832865"/>
            <a:ext cx="97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1-126</a:t>
            </a:r>
            <a:endParaRPr lang="en-US" sz="24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6926" y="3617648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92612" y="3636521"/>
            <a:ext cx="2392651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483423" y="3636521"/>
            <a:ext cx="1909189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920748" y="3636521"/>
            <a:ext cx="562675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621302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5817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77050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84668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2486" y="3522472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Example: NEU</a:t>
            </a:r>
          </a:p>
          <a:p>
            <a:pPr algn="ctr"/>
            <a:r>
              <a:rPr lang="en-US" sz="2400" dirty="0" smtClean="0"/>
              <a:t>129.10.*.*</a:t>
            </a:r>
            <a:endParaRPr lang="en-US" sz="2400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2476785" y="3746224"/>
            <a:ext cx="282657" cy="14067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59919" y="4497422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128-191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022052" y="313957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0" y="5305139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82011" y="5324012"/>
            <a:ext cx="119632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2618113" y="5324012"/>
            <a:ext cx="29638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1913821" y="5324012"/>
            <a:ext cx="695267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110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614376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78891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09641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82564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7579" y="5209963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Example:</a:t>
            </a:r>
          </a:p>
          <a:p>
            <a:pPr algn="ctr"/>
            <a:r>
              <a:rPr lang="en-US" sz="2400" dirty="0" smtClean="0"/>
              <a:t>216.63.78.*</a:t>
            </a:r>
            <a:endParaRPr lang="en-US" sz="2400" dirty="0"/>
          </a:p>
        </p:txBody>
      </p:sp>
      <p:sp>
        <p:nvSpPr>
          <p:cNvPr id="36" name="Left Brace 35"/>
          <p:cNvSpPr/>
          <p:nvPr/>
        </p:nvSpPr>
        <p:spPr>
          <a:xfrm rot="16200000">
            <a:off x="2469858" y="5464889"/>
            <a:ext cx="282657" cy="14067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2995" y="625765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192-223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015126" y="482706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84668" y="146462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84668" y="482706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82564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2563" y="146462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IPs?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IP address ranges controlled by IANA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Internet Assigned Number Authority</a:t>
            </a:r>
          </a:p>
          <a:p>
            <a:pPr lvl="1"/>
            <a:r>
              <a:rPr lang="en-US" dirty="0" smtClean="0"/>
              <a:t>Roots go back to 1972, ARPANET, UCLA</a:t>
            </a:r>
          </a:p>
          <a:p>
            <a:pPr lvl="1"/>
            <a:r>
              <a:rPr lang="en-US" dirty="0" smtClean="0"/>
              <a:t>Today, part of ICANN</a:t>
            </a:r>
          </a:p>
          <a:p>
            <a:r>
              <a:rPr lang="en-US" dirty="0" smtClean="0"/>
              <a:t>IANA grants IPs to regional authorities</a:t>
            </a:r>
          </a:p>
          <a:p>
            <a:pPr lvl="1"/>
            <a:r>
              <a:rPr lang="en-US" dirty="0" smtClean="0"/>
              <a:t>ARIN (American Registry of Internet Numbers) may grant you a range of IPs</a:t>
            </a:r>
          </a:p>
          <a:p>
            <a:pPr lvl="1"/>
            <a:r>
              <a:rPr lang="en-US" dirty="0" smtClean="0"/>
              <a:t>You may then advertise routes to your new IP range</a:t>
            </a:r>
          </a:p>
          <a:p>
            <a:pPr lvl="1"/>
            <a:r>
              <a:rPr lang="en-US" dirty="0" smtClean="0"/>
              <a:t>There are now secondary markets, auctions, …</a:t>
            </a:r>
          </a:p>
        </p:txBody>
      </p:sp>
      <p:pic>
        <p:nvPicPr>
          <p:cNvPr id="3074" name="Picture 2" descr="D:\Classes\CS 4700\assets\FileI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2" y="2146412"/>
            <a:ext cx="3561822" cy="13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Level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5" y="208534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85" y="37312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5" y="37312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5" y="37312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35" y="3179930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10" name="Straight Arrow Connector 9"/>
          <p:cNvCxnSpPr>
            <a:stCxn id="1026" idx="2"/>
            <a:endCxn id="6" idx="0"/>
          </p:cNvCxnSpPr>
          <p:nvPr/>
        </p:nvCxnSpPr>
        <p:spPr>
          <a:xfrm flipH="1">
            <a:off x="1901860" y="2628265"/>
            <a:ext cx="176784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2"/>
            <a:endCxn id="7" idx="0"/>
          </p:cNvCxnSpPr>
          <p:nvPr/>
        </p:nvCxnSpPr>
        <p:spPr>
          <a:xfrm flipH="1">
            <a:off x="3314100" y="2628265"/>
            <a:ext cx="3556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2"/>
            <a:endCxn id="8" idx="0"/>
          </p:cNvCxnSpPr>
          <p:nvPr/>
        </p:nvCxnSpPr>
        <p:spPr>
          <a:xfrm>
            <a:off x="3669700" y="2628265"/>
            <a:ext cx="16764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41" y="536654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02" y="536654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29" y="5366544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341657" y="5000954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 flipH="1">
            <a:off x="4018064" y="4274185"/>
            <a:ext cx="1328036" cy="1092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9" idx="0"/>
          </p:cNvCxnSpPr>
          <p:nvPr/>
        </p:nvCxnSpPr>
        <p:spPr>
          <a:xfrm flipH="1">
            <a:off x="4885725" y="4274185"/>
            <a:ext cx="460375" cy="1092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20" idx="0"/>
          </p:cNvCxnSpPr>
          <p:nvPr/>
        </p:nvCxnSpPr>
        <p:spPr>
          <a:xfrm>
            <a:off x="5346100" y="4274185"/>
            <a:ext cx="1428752" cy="1092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66433" y="2234192"/>
            <a:ext cx="1498862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6261135" y="2234192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37" name="Curved Up Arrow 36"/>
          <p:cNvSpPr/>
          <p:nvPr/>
        </p:nvSpPr>
        <p:spPr>
          <a:xfrm rot="10800000">
            <a:off x="2785779" y="853440"/>
            <a:ext cx="4511675" cy="1239520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026" idx="2"/>
            <a:endCxn id="8" idx="0"/>
          </p:cNvCxnSpPr>
          <p:nvPr/>
        </p:nvCxnSpPr>
        <p:spPr>
          <a:xfrm>
            <a:off x="3669700" y="2628265"/>
            <a:ext cx="1676400" cy="110299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ent Arrow 40"/>
          <p:cNvSpPr/>
          <p:nvPr/>
        </p:nvSpPr>
        <p:spPr>
          <a:xfrm rot="10800000">
            <a:off x="5906805" y="2966719"/>
            <a:ext cx="2782570" cy="154432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8" idx="2"/>
            <a:endCxn id="19" idx="0"/>
          </p:cNvCxnSpPr>
          <p:nvPr/>
        </p:nvCxnSpPr>
        <p:spPr>
          <a:xfrm flipH="1">
            <a:off x="4885725" y="4274185"/>
            <a:ext cx="460375" cy="1092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5177510" y="4790136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flipH="1">
            <a:off x="544009" y="5127584"/>
            <a:ext cx="2770089" cy="1456095"/>
            <a:chOff x="1219200" y="4876799"/>
            <a:chExt cx="5181605" cy="138499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8770"/>
                <a:gd name="adj2" fmla="val 1797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3" y="4876799"/>
              <a:ext cx="5181602" cy="88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 smtClean="0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size determined by network class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62635" y="2234192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Pfx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5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Sizes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52476744"/>
              </p:ext>
            </p:extLst>
          </p:nvPr>
        </p:nvGraphicFramePr>
        <p:xfrm>
          <a:off x="187125" y="2396664"/>
          <a:ext cx="87832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24"/>
                <a:gridCol w="891251"/>
                <a:gridCol w="1122744"/>
                <a:gridCol w="2777924"/>
                <a:gridCol w="3194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Prefix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Hosts</a:t>
                      </a:r>
                      <a:r>
                        <a:rPr lang="en-US" baseline="0" dirty="0" smtClean="0"/>
                        <a:t> per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7</a:t>
                      </a:r>
                      <a:r>
                        <a:rPr lang="en-US" baseline="0" dirty="0" smtClean="0"/>
                        <a:t> – 2 = 126</a:t>
                      </a:r>
                    </a:p>
                    <a:p>
                      <a:r>
                        <a:rPr lang="en-US" baseline="0" dirty="0" smtClean="0"/>
                        <a:t>(0 and 127 are reserved)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24</a:t>
                      </a:r>
                      <a:r>
                        <a:rPr lang="en-US" dirty="0" smtClean="0"/>
                        <a:t> – 2 = 16,777,214</a:t>
                      </a:r>
                    </a:p>
                    <a:p>
                      <a:r>
                        <a:rPr lang="en-US" dirty="0" smtClean="0"/>
                        <a:t>(All 0 and</a:t>
                      </a:r>
                      <a:r>
                        <a:rPr lang="en-US" baseline="0" dirty="0" smtClean="0"/>
                        <a:t> all 1 are reserved)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14</a:t>
                      </a:r>
                      <a:r>
                        <a:rPr lang="en-US" dirty="0" smtClean="0"/>
                        <a:t> = 16,398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16</a:t>
                      </a:r>
                      <a:r>
                        <a:rPr lang="en-US" dirty="0" smtClean="0"/>
                        <a:t> – 2 = 65,534</a:t>
                      </a:r>
                    </a:p>
                    <a:p>
                      <a:r>
                        <a:rPr lang="en-US" dirty="0" smtClean="0"/>
                        <a:t>(All 0 and</a:t>
                      </a:r>
                      <a:r>
                        <a:rPr lang="en-US" baseline="0" dirty="0" smtClean="0"/>
                        <a:t> all 1 are reserved)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21</a:t>
                      </a:r>
                      <a:r>
                        <a:rPr lang="en-US" dirty="0" smtClean="0"/>
                        <a:t> = 2,097,512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8</a:t>
                      </a:r>
                      <a:r>
                        <a:rPr lang="en-US" dirty="0" smtClean="0"/>
                        <a:t> – 2 = 254</a:t>
                      </a:r>
                    </a:p>
                    <a:p>
                      <a:r>
                        <a:rPr lang="en-US" dirty="0" smtClean="0"/>
                        <a:t>(All 0 and</a:t>
                      </a:r>
                      <a:r>
                        <a:rPr lang="en-US" baseline="0" dirty="0" smtClean="0"/>
                        <a:t> all 1 are reserved)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Total: 2,114,036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 flipH="1">
            <a:off x="2098952" y="5591628"/>
            <a:ext cx="2330741" cy="954107"/>
            <a:chOff x="1219200" y="4876799"/>
            <a:chExt cx="5181605" cy="1384995"/>
          </a:xfrm>
        </p:grpSpPr>
        <p:sp>
          <p:nvSpPr>
            <p:cNvPr id="7" name="Rectangular Callout 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Too many network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IDs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006126" y="5591627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2332"/>
                <a:gd name="adj2" fmla="val -1489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Too small to be useful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5214911" y="1736196"/>
            <a:ext cx="2330741" cy="5867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876"/>
                <a:gd name="adj2" fmla="val 173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Way too big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6771" y="3020992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696" y="3647967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0621" y="4298092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Pros: Simplicity</a:t>
            </a:r>
          </a:p>
          <a:p>
            <a:pPr lvl="1"/>
            <a:r>
              <a:rPr lang="en-US" sz="2400" dirty="0" smtClean="0"/>
              <a:t>Hardware is stupid and cheap</a:t>
            </a:r>
          </a:p>
          <a:p>
            <a:r>
              <a:rPr lang="en-US" sz="2800" dirty="0" smtClean="0"/>
              <a:t>Cons: No scalability</a:t>
            </a:r>
          </a:p>
          <a:p>
            <a:pPr lvl="1"/>
            <a:r>
              <a:rPr lang="en-US" sz="2400" dirty="0" smtClean="0"/>
              <a:t>More hosts = more collisions = pandemonium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en-US" dirty="0" smtClean="0"/>
              <a:t>Originally, Ethernet was a broadcast technology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Tee Connector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70975"/>
          </a:xfrm>
        </p:spPr>
        <p:txBody>
          <a:bodyPr/>
          <a:lstStyle/>
          <a:p>
            <a:r>
              <a:rPr lang="en-US" dirty="0" smtClean="0"/>
              <a:t>Problem: need to break up large A and B classes</a:t>
            </a:r>
          </a:p>
          <a:p>
            <a:r>
              <a:rPr lang="en-US" dirty="0" smtClean="0"/>
              <a:t>Solution: add another layer to the hierarchy</a:t>
            </a:r>
          </a:p>
          <a:p>
            <a:pPr lvl="1"/>
            <a:r>
              <a:rPr lang="en-US" dirty="0" smtClean="0"/>
              <a:t>From the outside, appears to be a single network</a:t>
            </a:r>
          </a:p>
          <a:p>
            <a:pPr lvl="2"/>
            <a:r>
              <a:rPr lang="en-US" dirty="0" smtClean="0"/>
              <a:t>Only 1 entry in routing tables</a:t>
            </a:r>
          </a:p>
          <a:p>
            <a:pPr lvl="1"/>
            <a:r>
              <a:rPr lang="en-US" dirty="0" smtClean="0"/>
              <a:t>Internally, manage multiple </a:t>
            </a:r>
            <a:r>
              <a:rPr lang="en-US" dirty="0" err="1" smtClean="0"/>
              <a:t>subnetworks</a:t>
            </a:r>
            <a:endParaRPr lang="en-US" dirty="0" smtClean="0"/>
          </a:p>
          <a:p>
            <a:pPr lvl="2"/>
            <a:r>
              <a:rPr lang="en-US" dirty="0" smtClean="0"/>
              <a:t>Split the address range using a </a:t>
            </a:r>
            <a:r>
              <a:rPr lang="en-US" dirty="0" smtClean="0">
                <a:solidFill>
                  <a:schemeClr val="accent1"/>
                </a:solidFill>
              </a:rPr>
              <a:t>subnet mask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1616" y="4766949"/>
            <a:ext cx="296309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55464" y="4766949"/>
            <a:ext cx="910500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56964" y="4766949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65964" y="4766949"/>
            <a:ext cx="1805652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Subnet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68659" y="5406056"/>
            <a:ext cx="649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11111111 11111111 11000000 00000000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0466" y="5436833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Subnet Mask: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9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98990"/>
          </a:xfrm>
        </p:spPr>
        <p:txBody>
          <a:bodyPr/>
          <a:lstStyle/>
          <a:p>
            <a:r>
              <a:rPr lang="en-US" dirty="0" smtClean="0"/>
              <a:t>Extract network: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4325" y="4021300"/>
            <a:ext cx="8839200" cy="5989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Extract host: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3592" y="2203683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63" y="2203683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IP Address: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48247" y="2670711"/>
            <a:ext cx="707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Lucida Sans Unicode" pitchFamily="34" charset="0"/>
                <a:cs typeface="Lucida Sans Unicode" pitchFamily="34" charset="0"/>
              </a:rPr>
              <a:t>&amp; 11111111 11111111 11000000 00000000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7953" y="267071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Subnet Mask: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53592" y="3148130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Sans Unicode" pitchFamily="34" charset="0"/>
                <a:cs typeface="Lucida Sans Unicode" pitchFamily="34" charset="0"/>
              </a:rPr>
              <a:t>10110101 11011101 01000000 00000000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376" y="314813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Result: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23655" y="3111594"/>
            <a:ext cx="66917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74374" y="4620976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363" y="4620976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IP Address: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704110" y="5088004"/>
            <a:ext cx="743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Lucida Sans Unicode" pitchFamily="34" charset="0"/>
                <a:cs typeface="Lucida Sans Unicode" pitchFamily="34" charset="0"/>
              </a:rPr>
              <a:t>&amp; ~(11111111 11111111 11000000 00000000)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7953" y="5088004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Subnet Mask: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4374" y="5565423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Lucida Sans Unicode" pitchFamily="34" charset="0"/>
                <a:cs typeface="Lucida Sans Unicode" pitchFamily="34" charset="0"/>
              </a:rPr>
              <a:t>00000000 00000000 00010100 01110010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376" y="5565423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Result: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44437" y="5528887"/>
            <a:ext cx="66917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2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N-Level Subnet Hierarchy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5" y="17500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85" y="30454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5" y="30454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5" y="30454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86235" y="2494130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901860" y="2292985"/>
            <a:ext cx="176784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3314100" y="2292985"/>
            <a:ext cx="3556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3669700" y="2292985"/>
            <a:ext cx="16764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81" y="569420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42" y="569420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69" y="5694204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69119" y="5292525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17" name="Straight Arrow Connector 16"/>
          <p:cNvCxnSpPr>
            <a:stCxn id="46" idx="2"/>
            <a:endCxn id="13" idx="0"/>
          </p:cNvCxnSpPr>
          <p:nvPr/>
        </p:nvCxnSpPr>
        <p:spPr>
          <a:xfrm flipH="1">
            <a:off x="5481104" y="4860367"/>
            <a:ext cx="1677024" cy="833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2"/>
            <a:endCxn id="14" idx="0"/>
          </p:cNvCxnSpPr>
          <p:nvPr/>
        </p:nvCxnSpPr>
        <p:spPr>
          <a:xfrm flipH="1">
            <a:off x="6348765" y="4860367"/>
            <a:ext cx="809363" cy="8338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6" idx="2"/>
            <a:endCxn id="15" idx="0"/>
          </p:cNvCxnSpPr>
          <p:nvPr/>
        </p:nvCxnSpPr>
        <p:spPr>
          <a:xfrm>
            <a:off x="7158128" y="4860367"/>
            <a:ext cx="1079764" cy="833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00999" y="1792232"/>
            <a:ext cx="1064295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Host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392455" y="1792232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693955" y="1792232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Pfx</a:t>
            </a:r>
            <a:endParaRPr lang="en-US" sz="2400" dirty="0"/>
          </a:p>
        </p:txBody>
      </p:sp>
      <p:sp>
        <p:nvSpPr>
          <p:cNvPr id="23" name="Curved Up Arrow 22"/>
          <p:cNvSpPr/>
          <p:nvPr/>
        </p:nvSpPr>
        <p:spPr>
          <a:xfrm rot="10800000">
            <a:off x="3063239" y="831807"/>
            <a:ext cx="2759747" cy="834431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3669700" y="2292985"/>
            <a:ext cx="1676400" cy="75247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10800000">
            <a:off x="5896414" y="2504521"/>
            <a:ext cx="1740904" cy="1232395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6" idx="2"/>
            <a:endCxn id="14" idx="0"/>
          </p:cNvCxnSpPr>
          <p:nvPr/>
        </p:nvCxnSpPr>
        <p:spPr>
          <a:xfrm flipH="1">
            <a:off x="6348765" y="4860367"/>
            <a:ext cx="809363" cy="8338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6640550" y="4897871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975360" y="5253749"/>
            <a:ext cx="3663196" cy="1456095"/>
            <a:chOff x="1219200" y="4876799"/>
            <a:chExt cx="518160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610"/>
                <a:gd name="adj2" fmla="val 184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 smtClean="0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 size determined by length of subnet mask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684660" y="1792232"/>
            <a:ext cx="1316339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Subnet</a:t>
            </a:r>
            <a:endParaRPr lang="en-US" sz="2400" dirty="0"/>
          </a:p>
        </p:txBody>
      </p:sp>
      <p:pic>
        <p:nvPicPr>
          <p:cNvPr id="44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13" y="431744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53" y="431744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53" y="431744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698263" y="3766112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48" name="Straight Arrow Connector 47"/>
          <p:cNvCxnSpPr>
            <a:stCxn id="8" idx="2"/>
            <a:endCxn id="44" idx="0"/>
          </p:cNvCxnSpPr>
          <p:nvPr/>
        </p:nvCxnSpPr>
        <p:spPr>
          <a:xfrm flipH="1">
            <a:off x="3713888" y="3588385"/>
            <a:ext cx="163221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45" idx="0"/>
          </p:cNvCxnSpPr>
          <p:nvPr/>
        </p:nvCxnSpPr>
        <p:spPr>
          <a:xfrm flipH="1">
            <a:off x="5126128" y="3588385"/>
            <a:ext cx="21997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6" idx="0"/>
          </p:cNvCxnSpPr>
          <p:nvPr/>
        </p:nvCxnSpPr>
        <p:spPr>
          <a:xfrm>
            <a:off x="5346100" y="3588385"/>
            <a:ext cx="1812028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2"/>
            <a:endCxn id="46" idx="0"/>
          </p:cNvCxnSpPr>
          <p:nvPr/>
        </p:nvCxnSpPr>
        <p:spPr>
          <a:xfrm>
            <a:off x="5346100" y="3588385"/>
            <a:ext cx="1812028" cy="72905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 Arrow 64"/>
          <p:cNvSpPr/>
          <p:nvPr/>
        </p:nvSpPr>
        <p:spPr>
          <a:xfrm rot="10800000">
            <a:off x="7698009" y="2494129"/>
            <a:ext cx="1173441" cy="254269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82919" y="3097568"/>
            <a:ext cx="7129471" cy="1531092"/>
            <a:chOff x="414979" y="3333623"/>
            <a:chExt cx="8263530" cy="1523216"/>
          </a:xfrm>
        </p:grpSpPr>
        <p:sp>
          <p:nvSpPr>
            <p:cNvPr id="67" name="Rectangle 6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Tree does not have a fixed depth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Increasingly specific subnet masks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1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Routing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662826"/>
              </p:ext>
            </p:extLst>
          </p:nvPr>
        </p:nvGraphicFramePr>
        <p:xfrm>
          <a:off x="671937" y="1683471"/>
          <a:ext cx="800354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868"/>
                <a:gridCol w="2387918"/>
                <a:gridCol w="29927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 Pattern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Subnet Mask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 Router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 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128.42.0.0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255.255.0.0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 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128.42.128.0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255.255.128.0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 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128.42.222.0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2555.255.255.0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Router 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4623954"/>
            <a:ext cx="8991600" cy="223404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Question: 128.42.222.198 matches four rows</a:t>
            </a:r>
          </a:p>
          <a:p>
            <a:pPr lvl="1"/>
            <a:r>
              <a:rPr lang="en-US" dirty="0" smtClean="0"/>
              <a:t>Which router do we forward to?</a:t>
            </a:r>
          </a:p>
          <a:p>
            <a:r>
              <a:rPr lang="en-US" dirty="0" smtClean="0"/>
              <a:t>Longest prefix matching</a:t>
            </a:r>
          </a:p>
          <a:p>
            <a:pPr lvl="1"/>
            <a:r>
              <a:rPr lang="en-US" dirty="0" smtClean="0"/>
              <a:t>Use the row with the longest number of 1’s in the mask</a:t>
            </a:r>
          </a:p>
          <a:p>
            <a:pPr lvl="1"/>
            <a:r>
              <a:rPr lang="en-US" dirty="0" smtClean="0"/>
              <a:t>This is the </a:t>
            </a:r>
            <a:r>
              <a:rPr lang="en-US" dirty="0" smtClean="0">
                <a:solidFill>
                  <a:schemeClr val="accent1"/>
                </a:solidFill>
              </a:rPr>
              <a:t>most specific match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r>
              <a:rPr lang="en-US" dirty="0" smtClean="0"/>
              <a:t> Revisited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Question: does </a:t>
            </a:r>
            <a:r>
              <a:rPr lang="en-US" dirty="0" err="1" smtClean="0"/>
              <a:t>subnetting</a:t>
            </a:r>
            <a:r>
              <a:rPr lang="en-US" dirty="0" smtClean="0"/>
              <a:t> solve all the problems of class-based routing?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</a:t>
            </a:r>
          </a:p>
          <a:p>
            <a:pPr marL="0" indent="0" algn="ctr">
              <a:buNone/>
            </a:pPr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 smtClean="0"/>
              <a:t>Classes are still too coarse</a:t>
            </a:r>
          </a:p>
          <a:p>
            <a:pPr lvl="1"/>
            <a:r>
              <a:rPr lang="en-US" dirty="0" smtClean="0"/>
              <a:t>Class A can be </a:t>
            </a:r>
            <a:r>
              <a:rPr lang="en-US" dirty="0" err="1" smtClean="0"/>
              <a:t>subnetted</a:t>
            </a:r>
            <a:r>
              <a:rPr lang="en-US" dirty="0" smtClean="0"/>
              <a:t>, but only 126 available</a:t>
            </a:r>
          </a:p>
          <a:p>
            <a:pPr lvl="1"/>
            <a:r>
              <a:rPr lang="en-US" dirty="0" smtClean="0"/>
              <a:t>Class C is too small</a:t>
            </a:r>
          </a:p>
          <a:p>
            <a:pPr lvl="1"/>
            <a:r>
              <a:rPr lang="en-US" dirty="0" smtClean="0"/>
              <a:t>Class B is nice, but there are only 16,398 available</a:t>
            </a:r>
          </a:p>
          <a:p>
            <a:r>
              <a:rPr lang="en-US" dirty="0" smtClean="0"/>
              <a:t>Routing tables are still too big</a:t>
            </a:r>
          </a:p>
          <a:p>
            <a:pPr lvl="1"/>
            <a:r>
              <a:rPr lang="en-US" dirty="0" smtClean="0"/>
              <a:t>2.1 million entries per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Classless Inter Domain 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CIDR, pronounced ‘cider’</a:t>
            </a:r>
          </a:p>
          <a:p>
            <a:r>
              <a:rPr lang="en-US" dirty="0" smtClean="0"/>
              <a:t>Key ideas:</a:t>
            </a:r>
          </a:p>
          <a:p>
            <a:pPr lvl="1"/>
            <a:r>
              <a:rPr lang="en-US" dirty="0" smtClean="0"/>
              <a:t>Get rid of IP classes</a:t>
            </a:r>
          </a:p>
          <a:p>
            <a:pPr lvl="1"/>
            <a:r>
              <a:rPr lang="en-US" dirty="0" smtClean="0"/>
              <a:t>Use bitmasks for all levels of routing</a:t>
            </a:r>
          </a:p>
          <a:p>
            <a:pPr lvl="1"/>
            <a:r>
              <a:rPr lang="en-US" b="1" dirty="0" smtClean="0"/>
              <a:t>Aggregation</a:t>
            </a:r>
            <a:r>
              <a:rPr lang="en-US" dirty="0" smtClean="0"/>
              <a:t> to minimize FIB (forwarding information base)</a:t>
            </a:r>
          </a:p>
          <a:p>
            <a:r>
              <a:rPr lang="en-US" dirty="0" smtClean="0"/>
              <a:t>Arbitrary split between network and host</a:t>
            </a:r>
          </a:p>
          <a:p>
            <a:pPr lvl="1"/>
            <a:r>
              <a:rPr lang="en-US" dirty="0" smtClean="0"/>
              <a:t>Specified as a bitmask or prefix length</a:t>
            </a:r>
          </a:p>
          <a:p>
            <a:pPr lvl="1"/>
            <a:r>
              <a:rPr lang="en-US" dirty="0" smtClean="0"/>
              <a:t>Example: Stony Brook</a:t>
            </a:r>
          </a:p>
          <a:p>
            <a:pPr lvl="2"/>
            <a:r>
              <a:rPr lang="en-US" dirty="0" smtClean="0"/>
              <a:t>130.245.0.0 with </a:t>
            </a:r>
            <a:r>
              <a:rPr lang="en-US" dirty="0" err="1" smtClean="0">
                <a:solidFill>
                  <a:schemeClr val="accent1"/>
                </a:solidFill>
              </a:rPr>
              <a:t>netmask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255.255.0.0</a:t>
            </a:r>
          </a:p>
          <a:p>
            <a:pPr lvl="2"/>
            <a:r>
              <a:rPr lang="en-US" dirty="0" smtClean="0"/>
              <a:t>130.245.0.0 / 16</a:t>
            </a:r>
          </a:p>
        </p:txBody>
      </p:sp>
    </p:spTree>
    <p:extLst>
      <p:ext uri="{BB962C8B-B14F-4D97-AF65-F5344CB8AC3E}">
        <p14:creationId xmlns:p14="http://schemas.microsoft.com/office/powerpoint/2010/main" val="26593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with CIDR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545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Original use: aggregating class C ranges</a:t>
            </a:r>
          </a:p>
          <a:p>
            <a:r>
              <a:rPr lang="en-US" sz="2800" dirty="0" smtClean="0"/>
              <a:t>One organization given contiguous class C ranges</a:t>
            </a:r>
          </a:p>
          <a:p>
            <a:pPr lvl="1"/>
            <a:r>
              <a:rPr lang="en-US" sz="2400" dirty="0" smtClean="0"/>
              <a:t>Example: Microsoft, 207.46.192.* </a:t>
            </a:r>
            <a:r>
              <a:rPr lang="en-US" sz="2400" dirty="0"/>
              <a:t>–</a:t>
            </a:r>
            <a:r>
              <a:rPr lang="en-US" sz="2400" dirty="0" smtClean="0"/>
              <a:t> 207.46.255.*</a:t>
            </a:r>
          </a:p>
          <a:p>
            <a:pPr lvl="1"/>
            <a:r>
              <a:rPr lang="en-US" sz="2400" dirty="0" smtClean="0"/>
              <a:t>Represents 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= 64 class C ranges</a:t>
            </a:r>
          </a:p>
          <a:p>
            <a:pPr lvl="1"/>
            <a:r>
              <a:rPr lang="en-US" sz="2400" dirty="0" smtClean="0"/>
              <a:t>Specified as CIDR address 207.46.192.0/18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4037" y="5441113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11001111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34037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34037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207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294656" y="5441111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00101110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294656" y="4949810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94656" y="4489683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46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175372" y="5441113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11xxxxxx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175372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C0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175372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192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042690" y="5441110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xxxxxxxx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042690" y="4949809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042690" y="4489682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-1864" y="4489685"/>
            <a:ext cx="1351127" cy="3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Decimal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865" y="4950657"/>
            <a:ext cx="1351127" cy="4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Hex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864" y="5441113"/>
            <a:ext cx="1351127" cy="42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Binary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4590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41974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99884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68069" y="39997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58161" y="399979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3400762" y="3947060"/>
            <a:ext cx="368300" cy="430174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7106102" y="4638976"/>
            <a:ext cx="385097" cy="2917914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28286" y="624270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18 Bits Frozen By </a:t>
            </a:r>
            <a:r>
              <a:rPr lang="en-US" sz="2400" dirty="0" err="1" smtClean="0"/>
              <a:t>Netmask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119963" y="6242702"/>
            <a:ext cx="235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14 Arbitrary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CIDR Routing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394960"/>
            <a:ext cx="8839200" cy="14630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www.cidr-report.org</a:t>
            </a:r>
            <a:endParaRPr lang="en-US" dirty="0" smtClean="0"/>
          </a:p>
          <a:p>
            <a:r>
              <a:rPr lang="en-US" dirty="0" smtClean="0"/>
              <a:t>CIDR has kept IP routing table sizes in check</a:t>
            </a:r>
          </a:p>
          <a:p>
            <a:pPr lvl="1"/>
            <a:r>
              <a:rPr lang="en-US" dirty="0" smtClean="0"/>
              <a:t>Currently ~500,000 entries for a complete IP routing table</a:t>
            </a:r>
          </a:p>
          <a:p>
            <a:pPr lvl="1"/>
            <a:r>
              <a:rPr lang="en-US" dirty="0" smtClean="0"/>
              <a:t>Only required by backbone routers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67" y="1586940"/>
            <a:ext cx="5109633" cy="38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had a special day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en-US" dirty="0" smtClean="0"/>
              <a:t>summer</a:t>
            </a:r>
            <a:r>
              <a:rPr lang="hu-HU" dirty="0" smtClean="0"/>
              <a:t> 2014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512K day – August 12, 2014</a:t>
            </a:r>
          </a:p>
          <a:p>
            <a:r>
              <a:rPr lang="en-US" dirty="0" smtClean="0"/>
              <a:t>Default threshold size for IPv4 route data in older Cisco routers </a:t>
            </a:r>
            <a:r>
              <a:rPr lang="en-US" dirty="0" smtClean="0">
                <a:sym typeface="Wingdings"/>
              </a:rPr>
              <a:t> 512K routes</a:t>
            </a:r>
          </a:p>
          <a:p>
            <a:pPr lvl="1"/>
            <a:r>
              <a:rPr lang="en-US" dirty="0" smtClean="0">
                <a:sym typeface="Wingdings"/>
              </a:rPr>
              <a:t>Some routers failed over to slower memory </a:t>
            </a:r>
          </a:p>
          <a:p>
            <a:pPr lvl="2"/>
            <a:r>
              <a:rPr lang="en-US" dirty="0" smtClean="0">
                <a:sym typeface="Wingdings"/>
              </a:rPr>
              <a:t>RAM vs. CAM (content addressable memory)</a:t>
            </a:r>
          </a:p>
          <a:p>
            <a:pPr lvl="1"/>
            <a:r>
              <a:rPr lang="en-US" dirty="0" smtClean="0">
                <a:sym typeface="Wingdings"/>
              </a:rPr>
              <a:t>Some routes dropped</a:t>
            </a:r>
          </a:p>
          <a:p>
            <a:r>
              <a:rPr lang="en-US" dirty="0" smtClean="0"/>
              <a:t>Cisco issues update in May anticipating this issue</a:t>
            </a:r>
          </a:p>
          <a:p>
            <a:pPr lvl="1"/>
            <a:r>
              <a:rPr lang="en-US" dirty="0" smtClean="0"/>
              <a:t>Reallocated some IPv6 space for IPv4 routes</a:t>
            </a:r>
          </a:p>
          <a:p>
            <a:r>
              <a:rPr lang="en-US" dirty="0" smtClean="0"/>
              <a:t>Part of the cause</a:t>
            </a:r>
          </a:p>
          <a:p>
            <a:pPr lvl="1"/>
            <a:r>
              <a:rPr lang="en-US" dirty="0" smtClean="0"/>
              <a:t>Growth in emerging markets</a:t>
            </a:r>
          </a:p>
          <a:p>
            <a:r>
              <a:rPr lang="en-US" sz="2200" dirty="0"/>
              <a:t>http://</a:t>
            </a:r>
            <a:r>
              <a:rPr lang="en-US" sz="2200" dirty="0" err="1"/>
              <a:t>cacm.acm.org</a:t>
            </a:r>
            <a:r>
              <a:rPr lang="en-US" sz="2200" dirty="0"/>
              <a:t>/news/178293-internet-routing-failures-bring-architecture-changes-back-to-the-table/</a:t>
            </a:r>
            <a:r>
              <a:rPr lang="en-US" sz="2200" dirty="0" err="1"/>
              <a:t>fulltext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5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054" y="1600200"/>
            <a:ext cx="8991600" cy="5105400"/>
          </a:xfrm>
        </p:spPr>
        <p:txBody>
          <a:bodyPr/>
          <a:lstStyle/>
          <a:p>
            <a:r>
              <a:rPr lang="en-US" dirty="0" smtClean="0"/>
              <a:t>Hierarchical addressing is critical for scalability</a:t>
            </a:r>
          </a:p>
          <a:p>
            <a:pPr lvl="1"/>
            <a:r>
              <a:rPr lang="en-US" dirty="0" smtClean="0"/>
              <a:t>Not all routers need all information</a:t>
            </a:r>
          </a:p>
          <a:p>
            <a:pPr lvl="1"/>
            <a:r>
              <a:rPr lang="en-US" dirty="0" smtClean="0"/>
              <a:t>Limited number of routers need to know about changes</a:t>
            </a:r>
          </a:p>
          <a:p>
            <a:r>
              <a:rPr lang="en-US" dirty="0" smtClean="0"/>
              <a:t>Non-uniform hierarchy useful for heterogeneous networks</a:t>
            </a:r>
          </a:p>
          <a:p>
            <a:pPr lvl="1"/>
            <a:r>
              <a:rPr lang="en-US" dirty="0" smtClean="0"/>
              <a:t>Class-based addressing is too course</a:t>
            </a:r>
          </a:p>
          <a:p>
            <a:pPr lvl="1"/>
            <a:r>
              <a:rPr lang="en-US" dirty="0" smtClean="0"/>
              <a:t>CIDR improves scalability and granularity</a:t>
            </a:r>
          </a:p>
          <a:p>
            <a:r>
              <a:rPr lang="en-US" dirty="0" smtClean="0"/>
              <a:t>Implementation challenges</a:t>
            </a:r>
          </a:p>
          <a:p>
            <a:pPr lvl="1"/>
            <a:r>
              <a:rPr lang="en-US" dirty="0" smtClean="0"/>
              <a:t>Longest prefix matching is more difficult than schemes with no ambiguity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Bridging the LANs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Bridging limits the size of collision domains</a:t>
            </a:r>
          </a:p>
          <a:p>
            <a:pPr lvl="1"/>
            <a:r>
              <a:rPr lang="en-US" dirty="0" smtClean="0"/>
              <a:t>Vastly improves scalability</a:t>
            </a:r>
          </a:p>
          <a:p>
            <a:pPr lvl="1"/>
            <a:r>
              <a:rPr lang="en-US" dirty="0" smtClean="0"/>
              <a:t>Question: could the whole Internet be one bridging domain?</a:t>
            </a:r>
          </a:p>
          <a:p>
            <a:r>
              <a:rPr lang="en-US" dirty="0" smtClean="0"/>
              <a:t>Tradeoff: bridges are more complex than hubs</a:t>
            </a:r>
          </a:p>
          <a:p>
            <a:pPr lvl="1"/>
            <a:r>
              <a:rPr lang="en-US" dirty="0" smtClean="0"/>
              <a:t>Physical layer device vs. data link layer device</a:t>
            </a:r>
          </a:p>
          <a:p>
            <a:pPr lvl="1"/>
            <a:r>
              <a:rPr lang="en-US" dirty="0" smtClean="0"/>
              <a:t>Need memory buffers, packet processing hardware, routing tables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en-US" dirty="0" smtClean="0"/>
              <a:t>Original form of Ethernet switch</a:t>
            </a:r>
          </a:p>
          <a:p>
            <a:r>
              <a:rPr lang="en-US" dirty="0" smtClean="0"/>
              <a:t>Connect multiple IEEE 802 LANs at layer 2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Reduce the collision domain</a:t>
            </a:r>
          </a:p>
          <a:p>
            <a:pPr lvl="1"/>
            <a:r>
              <a:rPr lang="en-US" dirty="0" smtClean="0"/>
              <a:t>Complete transparency</a:t>
            </a:r>
          </a:p>
          <a:p>
            <a:pPr lvl="2"/>
            <a:r>
              <a:rPr lang="en-US" dirty="0" smtClean="0"/>
              <a:t>“Plug-and-play,” self-configuring</a:t>
            </a:r>
          </a:p>
          <a:p>
            <a:pPr lvl="2"/>
            <a:r>
              <a:rPr lang="en-US" dirty="0" smtClean="0"/>
              <a:t>No hardware of software changes on hosts/hubs</a:t>
            </a:r>
          </a:p>
          <a:p>
            <a:pPr lvl="2"/>
            <a:r>
              <a:rPr lang="en-US" dirty="0" smtClean="0"/>
              <a:t>Should not impact existing LAN operations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97000" y="2377660"/>
            <a:ext cx="8440755" cy="2192533"/>
            <a:chOff x="414979" y="3333623"/>
            <a:chExt cx="8263530" cy="1523216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14376" y="3471299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 smtClean="0">
                  <a:solidFill>
                    <a:schemeClr val="bg1"/>
                  </a:solidFill>
                </a:rPr>
                <a:t>Forwarding of frames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 smtClean="0">
                  <a:solidFill>
                    <a:schemeClr val="bg1"/>
                  </a:solidFill>
                </a:rPr>
                <a:t>Learning of (MAC) Addresses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 smtClean="0">
                  <a:solidFill>
                    <a:schemeClr val="bg1"/>
                  </a:solidFill>
                </a:rPr>
                <a:t>Spanning Tree Algorithm (to handle loops)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3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14172"/>
              </p:ext>
            </p:extLst>
          </p:nvPr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Forwarding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bridge maintains a </a:t>
            </a:r>
            <a:r>
              <a:rPr lang="en-US" dirty="0" smtClean="0">
                <a:solidFill>
                  <a:schemeClr val="accent1"/>
                </a:solidFill>
              </a:rPr>
              <a:t>forwarding table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78109"/>
              </p:ext>
            </p:extLst>
          </p:nvPr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3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Addresses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Manual configuration is possible, but…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Not adaptable (hosts may get added or removed)</a:t>
            </a:r>
          </a:p>
          <a:p>
            <a:r>
              <a:rPr lang="en-US" dirty="0" smtClean="0"/>
              <a:t>Instead, learn addresses using a simple heuristic</a:t>
            </a:r>
          </a:p>
          <a:p>
            <a:pPr lvl="1"/>
            <a:r>
              <a:rPr lang="en-US" dirty="0" smtClean="0"/>
              <a:t>Look at the </a:t>
            </a:r>
            <a:r>
              <a:rPr lang="en-US" dirty="0" smtClean="0">
                <a:solidFill>
                  <a:schemeClr val="accent1"/>
                </a:solidFill>
              </a:rPr>
              <a:t>source</a:t>
            </a:r>
            <a:r>
              <a:rPr lang="en-US" dirty="0" smtClean="0"/>
              <a:t> of frames that arrive on each port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00:00:00:00:00:AA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00:00:00:00:00:BB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74859"/>
              </p:ext>
            </p:extLst>
          </p:nvPr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47034"/>
              </p:ext>
            </p:extLst>
          </p:nvPr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00:00:00:00:00:AA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minutes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5914235" y="3363984"/>
            <a:ext cx="3035933" cy="954107"/>
            <a:chOff x="1219200" y="4876799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3" y="4876799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Delete old entries after a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Danger of Loops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Src</a:t>
            </a:r>
            <a:r>
              <a:rPr lang="en-US" dirty="0" smtClean="0"/>
              <a:t>=AA, </a:t>
            </a:r>
            <a:r>
              <a:rPr lang="en-US" dirty="0" err="1" smtClean="0"/>
              <a:t>Dest</a:t>
            </a:r>
            <a:r>
              <a:rPr lang="en-US" dirty="0" smtClean="0"/>
              <a:t>=DD&gt;</a:t>
            </a:r>
          </a:p>
          <a:p>
            <a:r>
              <a:rPr lang="en-US" dirty="0" smtClean="0"/>
              <a:t>This continues to infinity</a:t>
            </a:r>
          </a:p>
          <a:p>
            <a:pPr lvl="1"/>
            <a:r>
              <a:rPr lang="en-US" dirty="0" smtClean="0"/>
              <a:t>How do we stop this?</a:t>
            </a:r>
          </a:p>
          <a:p>
            <a:r>
              <a:rPr lang="en-US" dirty="0" smtClean="0"/>
              <a:t>Remove loops from the topology</a:t>
            </a:r>
          </a:p>
          <a:p>
            <a:pPr lvl="1"/>
            <a:r>
              <a:rPr lang="en-US" dirty="0" smtClean="0"/>
              <a:t>Without physically unplugging cables</a:t>
            </a:r>
          </a:p>
          <a:p>
            <a:r>
              <a:rPr lang="en-US" dirty="0" smtClean="0"/>
              <a:t>802.1</a:t>
            </a:r>
            <a:r>
              <a:rPr lang="hu-HU" dirty="0" smtClean="0"/>
              <a:t> (LAN </a:t>
            </a:r>
            <a:r>
              <a:rPr lang="hu-HU" dirty="0" err="1" smtClean="0"/>
              <a:t>architecture</a:t>
            </a:r>
            <a:r>
              <a:rPr lang="hu-HU" dirty="0" smtClean="0"/>
              <a:t>)</a:t>
            </a:r>
            <a:r>
              <a:rPr lang="en-US" dirty="0" smtClean="0"/>
              <a:t> uses an algorithm to build and maintain a </a:t>
            </a:r>
            <a:r>
              <a:rPr lang="en-US" dirty="0" smtClean="0">
                <a:solidFill>
                  <a:schemeClr val="accent1"/>
                </a:solidFill>
              </a:rPr>
              <a:t>spanning tree </a:t>
            </a:r>
            <a:r>
              <a:rPr lang="en-US" dirty="0" smtClean="0"/>
              <a:t>for routing</a:t>
            </a:r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2</a:t>
            </a:r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82404"/>
              </p:ext>
            </p:extLst>
          </p:nvPr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11054"/>
              </p:ext>
            </p:extLst>
          </p:nvPr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BB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78303"/>
              </p:ext>
            </p:extLst>
          </p:nvPr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67181"/>
              </p:ext>
            </p:extLst>
          </p:nvPr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47694"/>
              </p:ext>
            </p:extLst>
          </p:nvPr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59542"/>
              </p:ext>
            </p:extLst>
          </p:nvPr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14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Definition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095500"/>
          </a:xfrm>
        </p:spPr>
        <p:txBody>
          <a:bodyPr/>
          <a:lstStyle/>
          <a:p>
            <a:r>
              <a:rPr lang="en-US" dirty="0" smtClean="0"/>
              <a:t>A subset of edges in a graph that:</a:t>
            </a:r>
          </a:p>
          <a:p>
            <a:pPr lvl="1"/>
            <a:r>
              <a:rPr lang="en-US" dirty="0" smtClean="0"/>
              <a:t>Span all nodes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Do not create any cycles</a:t>
            </a:r>
          </a:p>
          <a:p>
            <a:r>
              <a:rPr lang="en-US" dirty="0" smtClean="0"/>
              <a:t>This structure is a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866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2905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2905125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794240" y="5656752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352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8647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7775330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7600215" y="33564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8647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6581040" y="4470888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6581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333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333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8400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352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8400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8400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2" name="Striped Right Arrow 91"/>
          <p:cNvSpPr/>
          <p:nvPr/>
        </p:nvSpPr>
        <p:spPr>
          <a:xfrm>
            <a:off x="4991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77363</TotalTime>
  <Words>2000</Words>
  <Application>Microsoft Office PowerPoint</Application>
  <PresentationFormat>Diavetítés a képernyőre (4:3 oldalarány)</PresentationFormat>
  <Paragraphs>623</Paragraphs>
  <Slides>39</Slides>
  <Notes>5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0" baseType="lpstr">
      <vt:lpstr>Median</vt:lpstr>
      <vt:lpstr>Computer Networks</vt:lpstr>
      <vt:lpstr>Just Above the Data Link Layer</vt:lpstr>
      <vt:lpstr>Recap</vt:lpstr>
      <vt:lpstr>Bridging the LANs</vt:lpstr>
      <vt:lpstr>Bridges</vt:lpstr>
      <vt:lpstr>Frame Forwarding Tables</vt:lpstr>
      <vt:lpstr>Learning Addresses</vt:lpstr>
      <vt:lpstr>The Danger of Loops</vt:lpstr>
      <vt:lpstr>Spanning Tree Definition</vt:lpstr>
      <vt:lpstr>802.1 Spanning Tree Approach</vt:lpstr>
      <vt:lpstr>Determining the Root</vt:lpstr>
      <vt:lpstr>Spanning Tree Construction</vt:lpstr>
      <vt:lpstr>Bridges vs. Switches</vt:lpstr>
      <vt:lpstr>Switching the Internet</vt:lpstr>
      <vt:lpstr>Limitations of MAC Routing</vt:lpstr>
      <vt:lpstr>Computer Networks</vt:lpstr>
      <vt:lpstr>Network Layer</vt:lpstr>
      <vt:lpstr>Routers, Revisited</vt:lpstr>
      <vt:lpstr>Internetworking Issues</vt:lpstr>
      <vt:lpstr>Outline</vt:lpstr>
      <vt:lpstr>Possible Addressing Schemes</vt:lpstr>
      <vt:lpstr>Example: Telephone Numbers</vt:lpstr>
      <vt:lpstr>Binary Hierarchy Example</vt:lpstr>
      <vt:lpstr>IP Addressing</vt:lpstr>
      <vt:lpstr>IP Addressing and Forwarding</vt:lpstr>
      <vt:lpstr>Classes of IP Addresses</vt:lpstr>
      <vt:lpstr>How Do You Get IPs?</vt:lpstr>
      <vt:lpstr>Two Level Hierarchy</vt:lpstr>
      <vt:lpstr>Class Sizes</vt:lpstr>
      <vt:lpstr>Subnets</vt:lpstr>
      <vt:lpstr>Subnet Example</vt:lpstr>
      <vt:lpstr>N-Level Subnet Hierarchy</vt:lpstr>
      <vt:lpstr>Example Routing Table</vt:lpstr>
      <vt:lpstr>Subnetting Revisited</vt:lpstr>
      <vt:lpstr>Classless Inter Domain Routing</vt:lpstr>
      <vt:lpstr>Aggregation with CIDR</vt:lpstr>
      <vt:lpstr>Size of CIDR Routing Tables</vt:lpstr>
      <vt:lpstr>We had a special day in summer 2014!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1004</cp:revision>
  <cp:lastPrinted>2012-08-22T04:00:45Z</cp:lastPrinted>
  <dcterms:created xsi:type="dcterms:W3CDTF">2012-01-03T02:22:46Z</dcterms:created>
  <dcterms:modified xsi:type="dcterms:W3CDTF">2017-10-24T09:26:32Z</dcterms:modified>
</cp:coreProperties>
</file>