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634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611" r:id="rId27"/>
    <p:sldId id="612" r:id="rId28"/>
    <p:sldId id="613" r:id="rId29"/>
    <p:sldId id="614" r:id="rId30"/>
    <p:sldId id="615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  <p:sldId id="607" r:id="rId50"/>
    <p:sldId id="608" r:id="rId51"/>
    <p:sldId id="609" r:id="rId52"/>
    <p:sldId id="610" r:id="rId53"/>
    <p:sldId id="616" r:id="rId54"/>
    <p:sldId id="617" r:id="rId55"/>
    <p:sldId id="618" r:id="rId56"/>
    <p:sldId id="619" r:id="rId57"/>
    <p:sldId id="620" r:id="rId58"/>
    <p:sldId id="621" r:id="rId59"/>
    <p:sldId id="622" r:id="rId60"/>
    <p:sldId id="623" r:id="rId61"/>
    <p:sldId id="624" r:id="rId62"/>
    <p:sldId id="625" r:id="rId63"/>
    <p:sldId id="626" r:id="rId64"/>
    <p:sldId id="627" r:id="rId65"/>
    <p:sldId id="628" r:id="rId66"/>
    <p:sldId id="629" r:id="rId67"/>
    <p:sldId id="630" r:id="rId68"/>
    <p:sldId id="631" r:id="rId69"/>
    <p:sldId id="632" r:id="rId70"/>
    <p:sldId id="633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34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611"/>
            <p14:sldId id="612"/>
            <p14:sldId id="613"/>
            <p14:sldId id="614"/>
            <p14:sldId id="61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0232" autoAdjust="0"/>
  </p:normalViewPr>
  <p:slideViewPr>
    <p:cSldViewPr snapToGrid="0">
      <p:cViewPr varScale="1">
        <p:scale>
          <a:sx n="67" d="100"/>
          <a:sy n="67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27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30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53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78D6-E512-4DE2-8202-B82B352C4A17}" type="slidenum">
              <a:rPr lang="en-US"/>
              <a:pPr/>
              <a:t>54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circles to rectangles, don’t block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can we get away with this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7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Network </a:t>
            </a:r>
            <a:r>
              <a:rPr lang="hu-HU" sz="3600" b="1" dirty="0" err="1" smtClean="0">
                <a:solidFill>
                  <a:schemeClr val="tx1"/>
                </a:solidFill>
              </a:rPr>
              <a:t>Layer</a:t>
            </a:r>
            <a:r>
              <a:rPr lang="hu-HU" sz="3600" b="1" dirty="0" smtClean="0">
                <a:solidFill>
                  <a:schemeClr val="tx1"/>
                </a:solidFill>
              </a:rPr>
              <a:t> – Part II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4000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 </a:t>
            </a:r>
            <a:r>
              <a:rPr lang="en-US" sz="2400" dirty="0" err="1" smtClean="0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82195" y="403045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3820, M = 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3800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820285" y="3102776"/>
            <a:ext cx="261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2000,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0285" y="5058068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1840, M = 0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1980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1820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1980</a:t>
            </a:r>
          </a:p>
          <a:p>
            <a:pPr algn="r"/>
            <a:r>
              <a:rPr lang="en-US" sz="2400" dirty="0" smtClean="0"/>
              <a:t>+ 1820</a:t>
            </a:r>
          </a:p>
          <a:p>
            <a:pPr algn="r"/>
            <a:r>
              <a:rPr lang="en-US" sz="2400" dirty="0" smtClean="0"/>
              <a:t>= 3800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10653" y="2982474"/>
            <a:ext cx="261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2000,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10653" y="4981300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1840, M = 0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1980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1820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1480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8990" y="4557120"/>
            <a:ext cx="247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520, M = 1</a:t>
            </a:r>
          </a:p>
          <a:p>
            <a:pPr algn="ctr"/>
            <a:r>
              <a:rPr lang="en-US" sz="2000" dirty="0" smtClean="0"/>
              <a:t>Offset = 1480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77657" y="2982474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1500, M = 1</a:t>
            </a:r>
          </a:p>
          <a:p>
            <a:pPr algn="ctr"/>
            <a:r>
              <a:rPr lang="en-US" sz="2000" dirty="0" smtClean="0"/>
              <a:t>Offset = 0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1480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340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393206" y="5201513"/>
            <a:ext cx="247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360, M = 0</a:t>
            </a:r>
          </a:p>
          <a:p>
            <a:pPr algn="ctr"/>
            <a:r>
              <a:rPr lang="en-US" sz="2000" dirty="0" smtClean="0"/>
              <a:t>Offset = 3460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321873" y="36268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Length = 1500, M = 1</a:t>
            </a:r>
          </a:p>
          <a:p>
            <a:pPr algn="ctr"/>
            <a:r>
              <a:rPr lang="en-US" sz="2000" dirty="0" smtClean="0"/>
              <a:t>Offset = 1980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1480</a:t>
            </a:r>
          </a:p>
          <a:p>
            <a:pPr algn="r"/>
            <a:r>
              <a:rPr lang="en-US" sz="2400" dirty="0" smtClean="0"/>
              <a:t>+ 500</a:t>
            </a:r>
          </a:p>
          <a:p>
            <a:pPr algn="r"/>
            <a:r>
              <a:rPr lang="en-US" sz="2400" dirty="0" smtClean="0"/>
              <a:t>= 1980</a:t>
            </a:r>
            <a:endParaRPr lang="en-US" sz="2400" dirty="0"/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 Reassembly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/>
          <a:lstStyle/>
          <a:p>
            <a:r>
              <a:rPr lang="en-US" dirty="0" smtClean="0"/>
              <a:t>Performed at destination</a:t>
            </a:r>
          </a:p>
          <a:p>
            <a:r>
              <a:rPr lang="en-US" dirty="0" smtClean="0"/>
              <a:t>M = 0 fragment gives us total data size</a:t>
            </a:r>
          </a:p>
          <a:p>
            <a:pPr lvl="1"/>
            <a:r>
              <a:rPr lang="en-US" dirty="0" smtClean="0"/>
              <a:t>360 – 20 + 3460 = 3800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Out-of-order fragments</a:t>
            </a:r>
          </a:p>
          <a:p>
            <a:pPr lvl="1"/>
            <a:r>
              <a:rPr lang="en-US" dirty="0" smtClean="0"/>
              <a:t>Duplicate fragments</a:t>
            </a:r>
          </a:p>
          <a:p>
            <a:pPr lvl="1"/>
            <a:r>
              <a:rPr lang="en-US" dirty="0" smtClean="0"/>
              <a:t>Missing fragments</a:t>
            </a:r>
          </a:p>
          <a:p>
            <a:r>
              <a:rPr lang="en-US" dirty="0" smtClean="0"/>
              <a:t>Basically, memory management nightmare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1480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500</a:t>
              </a: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Length = 520, M = 1, Offset = 1480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86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Length = 1500, M = 1, Offset = 0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1480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340</a:t>
              </a:r>
              <a:endParaRPr lang="en-US" sz="2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Length = 360, M = 0, Offset = 3460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29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Length = 1500, M = 1, Offset = 1980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Highlights many key Internet characteristics</a:t>
            </a:r>
          </a:p>
          <a:p>
            <a:pPr lvl="1"/>
            <a:r>
              <a:rPr lang="en-US" dirty="0" smtClean="0"/>
              <a:t>Decentralized and heterogeneous</a:t>
            </a:r>
          </a:p>
          <a:p>
            <a:pPr lvl="2"/>
            <a:r>
              <a:rPr lang="en-US" dirty="0" smtClean="0"/>
              <a:t>Each network may choose its own MTU</a:t>
            </a:r>
          </a:p>
          <a:p>
            <a:pPr lvl="1"/>
            <a:r>
              <a:rPr lang="en-US" dirty="0" smtClean="0"/>
              <a:t>Connectionless datagram protocol</a:t>
            </a:r>
          </a:p>
          <a:p>
            <a:pPr lvl="2"/>
            <a:r>
              <a:rPr lang="en-US" dirty="0" smtClean="0"/>
              <a:t>Each fragment contains full routing information</a:t>
            </a:r>
          </a:p>
          <a:p>
            <a:pPr lvl="2"/>
            <a:r>
              <a:rPr lang="en-US" dirty="0" smtClean="0"/>
              <a:t>Fragments can travel independently, on different paths</a:t>
            </a:r>
          </a:p>
          <a:p>
            <a:pPr lvl="1"/>
            <a:r>
              <a:rPr lang="en-US" dirty="0" smtClean="0"/>
              <a:t>Best effort network</a:t>
            </a:r>
          </a:p>
          <a:p>
            <a:pPr lvl="2"/>
            <a:r>
              <a:rPr lang="en-US" dirty="0" smtClean="0"/>
              <a:t>Routers/receiver may silently drop fragments</a:t>
            </a:r>
          </a:p>
          <a:p>
            <a:pPr lvl="2"/>
            <a:r>
              <a:rPr lang="en-US" dirty="0" smtClean="0"/>
              <a:t>No requirement to alert the sender</a:t>
            </a:r>
          </a:p>
          <a:p>
            <a:pPr lvl="1"/>
            <a:r>
              <a:rPr lang="en-US" dirty="0" smtClean="0"/>
              <a:t>Most work is done at the endpoints</a:t>
            </a:r>
          </a:p>
          <a:p>
            <a:pPr lvl="2"/>
            <a:r>
              <a:rPr lang="en-US" dirty="0" smtClean="0"/>
              <a:t>i.e. reassembly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in Reality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Fragmentation is expensive</a:t>
            </a:r>
          </a:p>
          <a:p>
            <a:pPr lvl="1"/>
            <a:r>
              <a:rPr lang="en-US" dirty="0" smtClean="0"/>
              <a:t>Memory and CPU overhead for datagram reconstruction</a:t>
            </a:r>
          </a:p>
          <a:p>
            <a:pPr lvl="1"/>
            <a:r>
              <a:rPr lang="en-US" dirty="0" smtClean="0"/>
              <a:t>Want to avoid fragmentation if possible</a:t>
            </a:r>
          </a:p>
          <a:p>
            <a:r>
              <a:rPr lang="en-US" dirty="0" smtClean="0"/>
              <a:t>MTU discovery protocol</a:t>
            </a:r>
          </a:p>
          <a:p>
            <a:pPr lvl="1"/>
            <a:r>
              <a:rPr lang="en-US" dirty="0" smtClean="0"/>
              <a:t>Send a packet with “don’t fragment” bit set</a:t>
            </a:r>
          </a:p>
          <a:p>
            <a:pPr lvl="1"/>
            <a:r>
              <a:rPr lang="en-US" dirty="0" smtClean="0"/>
              <a:t>Keep decreasing message length until one arrives</a:t>
            </a:r>
          </a:p>
          <a:p>
            <a:pPr lvl="1"/>
            <a:r>
              <a:rPr lang="en-US" dirty="0" smtClean="0"/>
              <a:t>May get “can’t fragment” error from a router, which will explicitly state the supported MTU</a:t>
            </a:r>
          </a:p>
          <a:p>
            <a:r>
              <a:rPr lang="en-US" dirty="0" smtClean="0"/>
              <a:t>Router handling of fragments</a:t>
            </a:r>
          </a:p>
          <a:p>
            <a:pPr lvl="1"/>
            <a:r>
              <a:rPr lang="en-US" dirty="0" smtClean="0"/>
              <a:t>Fast, specialized hardware handles the common case</a:t>
            </a:r>
          </a:p>
          <a:p>
            <a:pPr lvl="1"/>
            <a:r>
              <a:rPr lang="en-US" dirty="0"/>
              <a:t>Dedicated, general purpose CPU just for handling fragments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 smtClean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IPv4 Address Space 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smtClean="0"/>
              <a:t>Problem: the IPv4 address space is too small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= 4,294,967,296 possible addresses</a:t>
            </a:r>
          </a:p>
          <a:p>
            <a:pPr lvl="1"/>
            <a:r>
              <a:rPr lang="en-US" dirty="0" smtClean="0"/>
              <a:t>Less than one IP per person</a:t>
            </a:r>
          </a:p>
          <a:p>
            <a:r>
              <a:rPr lang="en-US" dirty="0" smtClean="0"/>
              <a:t>Parts of the world have already run out of addresses</a:t>
            </a:r>
          </a:p>
          <a:p>
            <a:pPr lvl="1"/>
            <a:r>
              <a:rPr lang="en-US" dirty="0" smtClean="0"/>
              <a:t>IANA assigned the last /8 block of addresses in 2011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04756"/>
              </p:ext>
            </p:extLst>
          </p:nvPr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/>
                <a:gridCol w="2858390"/>
                <a:gridCol w="3034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Regional</a:t>
                      </a:r>
                      <a:r>
                        <a:rPr lang="en-US" baseline="0" dirty="0" smtClean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Exhaustion Date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Asia/Pacific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19, 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Europe/Middle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14, 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Jan 2015 (Projected)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Jan 2015 (Projected)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AFRINIC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Jan 2022(Projected)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IPv6, first introduced </a:t>
            </a:r>
            <a:r>
              <a:rPr lang="en-US" smtClean="0"/>
              <a:t>in 1998(!)</a:t>
            </a:r>
            <a:endParaRPr lang="en-US" dirty="0" smtClean="0"/>
          </a:p>
          <a:p>
            <a:pPr lvl="1"/>
            <a:r>
              <a:rPr lang="en-US" dirty="0" smtClean="0"/>
              <a:t>128-bit addresses</a:t>
            </a:r>
          </a:p>
          <a:p>
            <a:pPr lvl="1"/>
            <a:r>
              <a:rPr lang="en-US" dirty="0" smtClean="0"/>
              <a:t>4.8 * 10</a:t>
            </a:r>
            <a:r>
              <a:rPr lang="en-US" baseline="30000" dirty="0" smtClean="0"/>
              <a:t>28</a:t>
            </a:r>
            <a:r>
              <a:rPr lang="en-US" dirty="0" smtClean="0"/>
              <a:t> addresses per person</a:t>
            </a:r>
          </a:p>
          <a:p>
            <a:r>
              <a:rPr lang="en-US" dirty="0" smtClean="0"/>
              <a:t>Address format</a:t>
            </a:r>
          </a:p>
          <a:p>
            <a:pPr lvl="1"/>
            <a:r>
              <a:rPr lang="en-US" dirty="0" smtClean="0"/>
              <a:t>8 groups of 16-bit values, separated by ‘:’</a:t>
            </a:r>
          </a:p>
          <a:p>
            <a:pPr lvl="1"/>
            <a:r>
              <a:rPr lang="en-US" dirty="0" smtClean="0"/>
              <a:t>Leading zeroes in each group may be omitted</a:t>
            </a:r>
          </a:p>
          <a:p>
            <a:pPr lvl="1"/>
            <a:r>
              <a:rPr lang="en-US" dirty="0" smtClean="0"/>
              <a:t>Groups of zeroes can be omitted using ‘::’</a:t>
            </a:r>
          </a:p>
          <a:p>
            <a:pPr marL="45720" indent="0">
              <a:buNone/>
            </a:pPr>
            <a:endParaRPr lang="en-US" sz="1050" dirty="0" smtClean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2001:0db8:0:0:0:ff00:42:8329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 smtClean="0"/>
              <a:t>2001:0db8::ff00:42:8329</a:t>
            </a:r>
            <a:endParaRPr lang="en-US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Trivia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Who knows the IP for </a:t>
            </a:r>
            <a:r>
              <a:rPr lang="en-US" dirty="0" err="1" smtClean="0"/>
              <a:t>localhost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127.0.0.1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localhost</a:t>
            </a:r>
            <a:r>
              <a:rPr lang="en-US" dirty="0" smtClean="0"/>
              <a:t> in IPv6?</a:t>
            </a:r>
          </a:p>
          <a:p>
            <a:pPr lvl="1"/>
            <a:r>
              <a:rPr lang="en-US" dirty="0" smtClean="0"/>
              <a:t>::1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Header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en-US" dirty="0" smtClean="0"/>
              <a:t>Double the size of IPv4 (320 bits vs. 160 bits)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Flow Label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Next Header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Hop Limit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Same as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Same as Protocol in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07011"/>
            <a:chOff x="1219204" y="4876795"/>
            <a:chExt cx="5181603" cy="5368681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799"/>
              <a:ext cx="5181601" cy="369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Same as TTL in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Same as IPv4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Route packets end-to-end on a network, through multiple hops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represent addresses</a:t>
            </a:r>
          </a:p>
          <a:p>
            <a:pPr lvl="1"/>
            <a:r>
              <a:rPr lang="en-US" dirty="0" smtClean="0"/>
              <a:t>How to route packets</a:t>
            </a:r>
          </a:p>
          <a:p>
            <a:pPr lvl="2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Convergence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IPv4 Header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header fields are missing in IPv6</a:t>
            </a:r>
          </a:p>
          <a:p>
            <a:pPr lvl="1"/>
            <a:r>
              <a:rPr lang="en-US" dirty="0" smtClean="0"/>
              <a:t>Header length – rolled into Next Header field</a:t>
            </a:r>
          </a:p>
          <a:p>
            <a:pPr lvl="1"/>
            <a:r>
              <a:rPr lang="en-US" dirty="0" smtClean="0"/>
              <a:t>Checksum – was useless, so why keep it</a:t>
            </a:r>
          </a:p>
          <a:p>
            <a:pPr lvl="1"/>
            <a:r>
              <a:rPr lang="en-US" dirty="0" smtClean="0"/>
              <a:t>Identifier, Flags, Offset</a:t>
            </a:r>
          </a:p>
          <a:p>
            <a:pPr lvl="2"/>
            <a:r>
              <a:rPr lang="en-US" dirty="0" smtClean="0"/>
              <a:t>IPv6 routers do not support fragmentation</a:t>
            </a:r>
          </a:p>
          <a:p>
            <a:pPr lvl="2"/>
            <a:r>
              <a:rPr lang="en-US" dirty="0" smtClean="0"/>
              <a:t>Hosts are expected to use path MTU discovery</a:t>
            </a:r>
          </a:p>
          <a:p>
            <a:r>
              <a:rPr lang="en-US" dirty="0" smtClean="0"/>
              <a:t>Reflects changing Internet priorities</a:t>
            </a:r>
          </a:p>
          <a:p>
            <a:pPr lvl="1"/>
            <a:r>
              <a:rPr lang="en-US" dirty="0" smtClean="0"/>
              <a:t>Today’s networks are more homogeneous</a:t>
            </a:r>
          </a:p>
          <a:p>
            <a:pPr lvl="1"/>
            <a:r>
              <a:rPr lang="en-US" dirty="0" smtClean="0"/>
              <a:t>Instead, routing cost and complexity dominate</a:t>
            </a:r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checksums to verify</a:t>
            </a:r>
          </a:p>
          <a:p>
            <a:r>
              <a:rPr lang="en-US" dirty="0" smtClean="0"/>
              <a:t>No need for routers to handle fragmentation</a:t>
            </a:r>
          </a:p>
          <a:p>
            <a:r>
              <a:rPr lang="en-US" dirty="0" smtClean="0"/>
              <a:t>Simplified routing table design</a:t>
            </a:r>
          </a:p>
          <a:p>
            <a:pPr lvl="1"/>
            <a:r>
              <a:rPr lang="en-US" dirty="0" smtClean="0"/>
              <a:t>Address space is huge</a:t>
            </a:r>
          </a:p>
          <a:p>
            <a:pPr lvl="1"/>
            <a:r>
              <a:rPr lang="en-US" dirty="0" smtClean="0"/>
              <a:t>No need </a:t>
            </a:r>
            <a:r>
              <a:rPr lang="en-US" smtClean="0"/>
              <a:t>for CIDR (but </a:t>
            </a:r>
            <a:r>
              <a:rPr lang="en-US" dirty="0" smtClean="0"/>
              <a:t>need for aggregation)</a:t>
            </a:r>
          </a:p>
          <a:p>
            <a:pPr lvl="1"/>
            <a:r>
              <a:rPr lang="en-US" dirty="0" smtClean="0"/>
              <a:t>Standard subnet size is 2</a:t>
            </a:r>
            <a:r>
              <a:rPr lang="en-US" baseline="30000" dirty="0" smtClean="0"/>
              <a:t>64</a:t>
            </a:r>
            <a:r>
              <a:rPr lang="en-US" dirty="0" smtClean="0"/>
              <a:t> addresses</a:t>
            </a:r>
          </a:p>
          <a:p>
            <a:r>
              <a:rPr lang="en-US" dirty="0" smtClean="0"/>
              <a:t>Simplified auto-configuration</a:t>
            </a:r>
          </a:p>
          <a:p>
            <a:pPr lvl="1"/>
            <a:r>
              <a:rPr lang="en-US" dirty="0" smtClean="0"/>
              <a:t>Neighbor Discovery Protocol</a:t>
            </a:r>
          </a:p>
          <a:p>
            <a:pPr lvl="1"/>
            <a:r>
              <a:rPr lang="en-US" dirty="0" smtClean="0"/>
              <a:t>Used by hosts to determine network ID</a:t>
            </a:r>
          </a:p>
          <a:p>
            <a:pPr lvl="1"/>
            <a:r>
              <a:rPr lang="en-US" dirty="0" smtClean="0"/>
              <a:t>Host ID can be random!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IPv6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Routing</a:t>
            </a:r>
          </a:p>
          <a:p>
            <a:pPr lvl="1"/>
            <a:r>
              <a:rPr lang="en-US" dirty="0" smtClean="0"/>
              <a:t>Host specifies the route to wants packet to take</a:t>
            </a:r>
          </a:p>
          <a:p>
            <a:r>
              <a:rPr lang="en-US" dirty="0" smtClean="0"/>
              <a:t>Mobile IP</a:t>
            </a:r>
          </a:p>
          <a:p>
            <a:pPr lvl="1"/>
            <a:r>
              <a:rPr lang="en-US" dirty="0" smtClean="0"/>
              <a:t>Hosts can take their IP with them to other networks</a:t>
            </a:r>
          </a:p>
          <a:p>
            <a:pPr lvl="1"/>
            <a:r>
              <a:rPr lang="en-US" dirty="0" smtClean="0"/>
              <a:t>Use source routing to direct packets</a:t>
            </a:r>
          </a:p>
          <a:p>
            <a:r>
              <a:rPr lang="en-US" dirty="0" smtClean="0"/>
              <a:t>Privacy Extensions</a:t>
            </a:r>
          </a:p>
          <a:p>
            <a:pPr lvl="1"/>
            <a:r>
              <a:rPr lang="en-US" dirty="0" smtClean="0"/>
              <a:t>Randomly generate host identifiers</a:t>
            </a:r>
          </a:p>
          <a:p>
            <a:pPr lvl="1"/>
            <a:r>
              <a:rPr lang="en-US" dirty="0" smtClean="0"/>
              <a:t>Make it difficult to associate one IP to a host</a:t>
            </a:r>
          </a:p>
          <a:p>
            <a:r>
              <a:rPr lang="en-US" dirty="0" err="1" smtClean="0"/>
              <a:t>Jumbograms</a:t>
            </a:r>
            <a:endParaRPr lang="en-US" dirty="0" smtClean="0"/>
          </a:p>
          <a:p>
            <a:pPr lvl="1"/>
            <a:r>
              <a:rPr lang="en-US" dirty="0" smtClean="0"/>
              <a:t>Support for 4Gb datagrams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/>
          </a:bodyPr>
          <a:lstStyle/>
          <a:p>
            <a:r>
              <a:rPr lang="en-US" dirty="0" smtClean="0"/>
              <a:t>Switching to IPv6 is a whole-Internet upgrade</a:t>
            </a:r>
          </a:p>
          <a:p>
            <a:pPr lvl="1"/>
            <a:r>
              <a:rPr lang="en-US" dirty="0" smtClean="0"/>
              <a:t>All routers, all hosts</a:t>
            </a:r>
          </a:p>
          <a:p>
            <a:pPr lvl="1"/>
            <a:r>
              <a:rPr lang="en-US" dirty="0" smtClean="0"/>
              <a:t>ICMPv6, DHCPv6, DNSv6</a:t>
            </a:r>
          </a:p>
          <a:p>
            <a:r>
              <a:rPr lang="en-US" dirty="0" smtClean="0"/>
              <a:t>2013: 0.94% of Google traffic was IPv6, 2.5% today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to IPv6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/>
          <a:lstStyle/>
          <a:p>
            <a:r>
              <a:rPr lang="en-US" dirty="0" smtClean="0"/>
              <a:t>How do we ease the transition from IPv4 to IPv6?</a:t>
            </a:r>
          </a:p>
          <a:p>
            <a:pPr lvl="1"/>
            <a:r>
              <a:rPr lang="en-US" dirty="0" smtClean="0"/>
              <a:t>Today, most network </a:t>
            </a:r>
            <a:r>
              <a:rPr lang="en-US" dirty="0"/>
              <a:t>edges are IPv6 ready</a:t>
            </a:r>
          </a:p>
          <a:p>
            <a:pPr lvl="2"/>
            <a:r>
              <a:rPr lang="en-US" dirty="0"/>
              <a:t>Windows/OSX/</a:t>
            </a:r>
            <a:r>
              <a:rPr lang="en-US" dirty="0" err="1"/>
              <a:t>iOS</a:t>
            </a:r>
            <a:r>
              <a:rPr lang="en-US" dirty="0"/>
              <a:t>/Android all support IPv6</a:t>
            </a:r>
          </a:p>
          <a:p>
            <a:pPr lvl="2"/>
            <a:r>
              <a:rPr lang="en-US" dirty="0"/>
              <a:t>Your wireless access point probably supports IPv6</a:t>
            </a:r>
          </a:p>
          <a:p>
            <a:pPr lvl="1"/>
            <a:r>
              <a:rPr lang="en-US" dirty="0" smtClean="0"/>
              <a:t>The Internet core is hard to upgrade</a:t>
            </a:r>
          </a:p>
          <a:p>
            <a:pPr lvl="1"/>
            <a:r>
              <a:rPr lang="en-US" dirty="0" smtClean="0"/>
              <a:t>… but a IPv4 core cannot route IPv6 traffic</a:t>
            </a:r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IPv6 Ready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IPv6 Ready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IPv4 Only :(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764203" y="4738594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you route IPv6 packets over an IPv4 Internet?</a:t>
            </a:r>
          </a:p>
          <a:p>
            <a:r>
              <a:rPr lang="en-US" dirty="0" smtClean="0"/>
              <a:t>Transition Technologies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tunnels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encapsulate</a:t>
            </a:r>
            <a:r>
              <a:rPr lang="en-US" dirty="0" smtClean="0"/>
              <a:t> and route IPv6 packets over the IPv4 Internet</a:t>
            </a:r>
          </a:p>
          <a:p>
            <a:pPr lvl="1"/>
            <a:r>
              <a:rPr lang="en-US" dirty="0" smtClean="0"/>
              <a:t>Several different implementations</a:t>
            </a:r>
          </a:p>
          <a:p>
            <a:pPr lvl="2"/>
            <a:r>
              <a:rPr lang="en-US" dirty="0" smtClean="0"/>
              <a:t>6to4</a:t>
            </a:r>
          </a:p>
          <a:p>
            <a:pPr lvl="2"/>
            <a:r>
              <a:rPr lang="en-US" dirty="0" smtClean="0"/>
              <a:t>IPv6 Rapid Deployment (6rd)</a:t>
            </a:r>
          </a:p>
          <a:p>
            <a:pPr lvl="2"/>
            <a:r>
              <a:rPr lang="en-US" dirty="0" err="1" smtClean="0"/>
              <a:t>Teredo</a:t>
            </a:r>
            <a:endParaRPr lang="en-US" dirty="0" smtClean="0"/>
          </a:p>
          <a:p>
            <a:pPr lvl="2"/>
            <a:r>
              <a:rPr lang="en-US" dirty="0" smtClean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Layer, Control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43272" y="1561831"/>
            <a:ext cx="6351970" cy="2702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Set up routes within a single network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Distributing and updating routes</a:t>
            </a:r>
          </a:p>
          <a:p>
            <a:pPr lvl="1"/>
            <a:r>
              <a:rPr lang="en-US" dirty="0" smtClean="0"/>
              <a:t>Convergence time</a:t>
            </a:r>
          </a:p>
          <a:p>
            <a:pPr lvl="1"/>
            <a:r>
              <a:rPr lang="en-US" dirty="0" smtClean="0"/>
              <a:t>Avoiding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208" y="2630156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946" y="3205644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077" y="3778821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1077" y="4351998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077" y="4925175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077" y="5502909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208" y="6076086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3524262" y="3250789"/>
            <a:ext cx="559559" cy="2587596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02160" y="4929732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510245" y="4929732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863646" y="4929731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1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70273" y="209846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Plane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2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Internet organized as a </a:t>
            </a:r>
            <a:r>
              <a:rPr lang="en-US" dirty="0" smtClean="0">
                <a:solidFill>
                  <a:schemeClr val="accent1"/>
                </a:solidFill>
              </a:rPr>
              <a:t>two </a:t>
            </a:r>
            <a:r>
              <a:rPr lang="en-US" dirty="0" smtClean="0"/>
              <a:t>level hierarchy</a:t>
            </a:r>
          </a:p>
          <a:p>
            <a:r>
              <a:rPr lang="en-US" dirty="0" smtClean="0"/>
              <a:t>First level – autonomous systems (AS’s)</a:t>
            </a:r>
          </a:p>
          <a:p>
            <a:pPr lvl="1"/>
            <a:r>
              <a:rPr lang="en-US" dirty="0" smtClean="0"/>
              <a:t>AS – region of network under a single administrative domain</a:t>
            </a:r>
          </a:p>
          <a:p>
            <a:pPr lvl="1"/>
            <a:r>
              <a:rPr lang="en-US" dirty="0" smtClean="0"/>
              <a:t>Examples: Comcast, AT&amp;T, Verizon, Sprint, etc.</a:t>
            </a:r>
          </a:p>
          <a:p>
            <a:r>
              <a:rPr lang="en-US" dirty="0" smtClean="0"/>
              <a:t>AS’s use </a:t>
            </a:r>
            <a:r>
              <a:rPr lang="en-US" dirty="0" smtClean="0">
                <a:solidFill>
                  <a:schemeClr val="accent1"/>
                </a:solidFill>
              </a:rPr>
              <a:t>intra-domain</a:t>
            </a:r>
            <a:r>
              <a:rPr lang="en-US" dirty="0" smtClean="0"/>
              <a:t> routing protocols internally</a:t>
            </a:r>
          </a:p>
          <a:p>
            <a:pPr lvl="1"/>
            <a:r>
              <a:rPr lang="en-US" dirty="0" smtClean="0"/>
              <a:t>Distance Vector, e.g., Routing Information Protocol (RIP)</a:t>
            </a:r>
          </a:p>
          <a:p>
            <a:pPr lvl="1"/>
            <a:r>
              <a:rPr lang="en-US" dirty="0" smtClean="0"/>
              <a:t>Link State, e.g., Open Shortest Path First (OSPF)</a:t>
            </a:r>
          </a:p>
          <a:p>
            <a:r>
              <a:rPr lang="en-US" dirty="0" smtClean="0"/>
              <a:t>Connections between AS’s use </a:t>
            </a:r>
            <a:r>
              <a:rPr lang="en-US" dirty="0" smtClean="0">
                <a:solidFill>
                  <a:schemeClr val="accent1"/>
                </a:solidFill>
              </a:rPr>
              <a:t>inter-domain</a:t>
            </a:r>
            <a:r>
              <a:rPr lang="en-US" dirty="0" smtClean="0"/>
              <a:t> routing protocols</a:t>
            </a:r>
          </a:p>
          <a:p>
            <a:pPr lvl="1"/>
            <a:r>
              <a:rPr lang="en-US" dirty="0" smtClean="0"/>
              <a:t>Border Gateway Routing (BGP)</a:t>
            </a:r>
          </a:p>
          <a:p>
            <a:pPr lvl="1"/>
            <a:r>
              <a:rPr lang="en-US" dirty="0" smtClean="0"/>
              <a:t>De facto standard today, BGP-4 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Interior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3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ASs?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algorithms are not efficient enough to execute on the entire Internet topology</a:t>
            </a:r>
          </a:p>
          <a:p>
            <a:r>
              <a:rPr lang="en-US" dirty="0" smtClean="0"/>
              <a:t>Different organizations may use different routing policies</a:t>
            </a:r>
          </a:p>
          <a:p>
            <a:r>
              <a:rPr lang="en-US" dirty="0" smtClean="0"/>
              <a:t>Allows organizations to hide their internal network structure</a:t>
            </a:r>
          </a:p>
          <a:p>
            <a:r>
              <a:rPr lang="en-US" dirty="0" smtClean="0"/>
              <a:t>Allows organizations to choose how to route across each other (BGP)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3357" y="2458704"/>
            <a:ext cx="6623472" cy="237602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Easier to compute routes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Greater flexibility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More autonomy/independence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 smtClean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on a Graph</a:t>
            </a:r>
            <a:endParaRPr lang="en-US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5105400"/>
          </a:xfrm>
        </p:spPr>
        <p:txBody>
          <a:bodyPr/>
          <a:lstStyle/>
          <a:p>
            <a:r>
              <a:rPr lang="en-US" dirty="0" smtClean="0"/>
              <a:t>Goal: determine a “good” path through the network from source to destination</a:t>
            </a:r>
          </a:p>
          <a:p>
            <a:r>
              <a:rPr lang="en-US" dirty="0" smtClean="0"/>
              <a:t>What is a good path?</a:t>
            </a:r>
          </a:p>
          <a:p>
            <a:pPr lvl="1"/>
            <a:r>
              <a:rPr lang="en-US" dirty="0" smtClean="0"/>
              <a:t>Usually means the shortest path</a:t>
            </a:r>
          </a:p>
          <a:p>
            <a:pPr lvl="1"/>
            <a:r>
              <a:rPr lang="en-US" dirty="0" smtClean="0"/>
              <a:t>Load balanced</a:t>
            </a:r>
          </a:p>
          <a:p>
            <a:pPr lvl="1"/>
            <a:r>
              <a:rPr lang="en-US" dirty="0" smtClean="0"/>
              <a:t>Lowest $$$ cost</a:t>
            </a:r>
          </a:p>
          <a:p>
            <a:r>
              <a:rPr lang="en-US" dirty="0" smtClean="0"/>
              <a:t>Network modeled as a graph</a:t>
            </a:r>
          </a:p>
          <a:p>
            <a:pPr lvl="1"/>
            <a:r>
              <a:rPr lang="en-US" dirty="0" smtClean="0"/>
              <a:t>Routers </a:t>
            </a:r>
            <a:r>
              <a:rPr lang="en-US" dirty="0" smtClean="0">
                <a:sym typeface="Wingdings" pitchFamily="2" charset="2"/>
              </a:rPr>
              <a:t> nodes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Link  edges</a:t>
            </a:r>
          </a:p>
          <a:p>
            <a:pPr lvl="2"/>
            <a:r>
              <a:rPr lang="en-US" dirty="0" smtClean="0"/>
              <a:t>Edge cost: delay, congestion level, etc.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3E14F40-01A8-4C50-8968-87363428BE0D}" type="slidenum">
              <a:rPr lang="en-US"/>
              <a:pPr/>
              <a:t>31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Shortest Path Routing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Bellman-Ford Algorithm [Distance Vector]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Dijkstra’s Algorithm [Link State]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 i="1">
              <a:solidFill>
                <a:srgbClr val="660066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i="1">
                <a:solidFill>
                  <a:srgbClr val="990099"/>
                </a:solidFill>
              </a:rPr>
              <a:t>What does it mean to be the shortest (or optimal) route</a:t>
            </a:r>
            <a:r>
              <a:rPr lang="en-US" sz="2800" b="1">
                <a:solidFill>
                  <a:srgbClr val="990099"/>
                </a:solidFill>
              </a:rPr>
              <a:t>?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>
              <a:solidFill>
                <a:srgbClr val="990099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Minimize mean packet delay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Maximize the network throughput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Mininize the number of hops along the path</a:t>
            </a:r>
            <a:endParaRPr lang="en-US" sz="2800" b="1" i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1ED6D74E-B1F4-4A02-B9FD-34201A6F1536}" type="slidenum">
              <a:rPr lang="en-US"/>
              <a:pPr/>
              <a:t>32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b="1">
                <a:solidFill>
                  <a:schemeClr val="accent1"/>
                </a:solidFill>
              </a:rPr>
              <a:t>Dijkstra’s Shortest Path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1576387"/>
            <a:ext cx="8229600" cy="4895851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Initially mark all nodes (except source) with infinite distance.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working node = source node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Sink node  = destination node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While the working node is not equal to the sink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1.  Mark the working node as permanent.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2.  Examine all adjacent nodes in turn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1800" dirty="0"/>
              <a:t>If the sum of label on working node plus distance from working node to adjacent node is less than current labeled distance on the adjacent node, this implies a shorter path. Relabel the distance on the adjacent node and label it with the node from which the probe was made.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3.  Examine all tentative nodes (not just adjacent nodes) and mark the node with the smallest labeled value as permanent. This node becomes the new working node.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Reconstruct the path backwards from sink to source.</a:t>
            </a:r>
          </a:p>
        </p:txBody>
      </p:sp>
    </p:spTree>
    <p:extLst>
      <p:ext uri="{BB962C8B-B14F-4D97-AF65-F5344CB8AC3E}">
        <p14:creationId xmlns:p14="http://schemas.microsoft.com/office/powerpoint/2010/main" val="17725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4030663" cy="5151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00588" y="476250"/>
            <a:ext cx="3714478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 smtClean="0">
                <a:latin typeface="Arial" charset="0"/>
              </a:rPr>
              <a:t>Dijkstra</a:t>
            </a:r>
            <a:r>
              <a:rPr lang="en-US" sz="2000" noProof="1" smtClean="0">
                <a:latin typeface="Arial" charset="0"/>
              </a:rPr>
              <a:t>(</a:t>
            </a:r>
            <a:r>
              <a:rPr lang="en-US" sz="2000" b="1" noProof="1" smtClean="0">
                <a:latin typeface="Arial" charset="0"/>
              </a:rPr>
              <a:t>graph 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</a:t>
            </a:r>
            <a:r>
              <a:rPr lang="en-US" sz="2000" dirty="0">
                <a:latin typeface="Arial" charset="0"/>
              </a:rPr>
              <a:t>,w)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</a:t>
            </a:r>
            <a:r>
              <a:rPr lang="en-US" sz="2000" i="1" dirty="0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S </a:t>
            </a:r>
            <a:r>
              <a:rPr lang="en-US" sz="2000" noProof="1">
                <a:latin typeface="Arial" charset="0"/>
                <a:sym typeface="Symbol" pitchFamily="18" charset="2"/>
              </a:rPr>
              <a:t> 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Q  V[G]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while </a:t>
            </a:r>
            <a:r>
              <a:rPr lang="en-US" sz="2000" noProof="1">
                <a:latin typeface="Arial" charset="0"/>
                <a:sym typeface="Symbol" pitchFamily="18" charset="2"/>
              </a:rPr>
              <a:t>Q  0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u  </a:t>
            </a:r>
            <a:r>
              <a:rPr lang="en-US" sz="2000" i="1" noProof="1">
                <a:latin typeface="Arial" charset="0"/>
                <a:sym typeface="Symbol" pitchFamily="18" charset="2"/>
              </a:rPr>
              <a:t>ExtractMin</a:t>
            </a:r>
            <a:r>
              <a:rPr lang="en-US" sz="2000" noProof="1">
                <a:latin typeface="Arial" charset="0"/>
                <a:sym typeface="Symbol" pitchFamily="18" charset="2"/>
              </a:rPr>
              <a:t>(Q)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</a:t>
            </a:r>
            <a:r>
              <a:rPr lang="en-US" sz="2000" b="1" noProof="1">
                <a:latin typeface="Arial" charset="0"/>
                <a:sym typeface="Symbol" pitchFamily="18" charset="2"/>
              </a:rPr>
              <a:t>for </a:t>
            </a:r>
            <a:r>
              <a:rPr lang="en-US" sz="2000" noProof="1">
                <a:latin typeface="Arial" charset="0"/>
                <a:sym typeface="Symbol" pitchFamily="18" charset="2"/>
              </a:rPr>
              <a:t>u  </a:t>
            </a:r>
            <a:r>
              <a:rPr lang="en-US" sz="2000" i="1" noProof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[u]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40200" y="1700213"/>
            <a:ext cx="485775" cy="1574800"/>
          </a:xfrm>
          <a:prstGeom prst="upDownArrow">
            <a:avLst>
              <a:gd name="adj1" fmla="val 50000"/>
              <a:gd name="adj2" fmla="val 6483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32275" y="3573463"/>
            <a:ext cx="4911725" cy="161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>
                <a:latin typeface="Arial" charset="0"/>
              </a:rPr>
              <a:t>Initi</a:t>
            </a:r>
            <a:r>
              <a:rPr lang="en-US" sz="2000" i="1">
                <a:latin typeface="Arial" charset="0"/>
              </a:rPr>
              <a:t>a</a:t>
            </a:r>
            <a:r>
              <a:rPr lang="en-US" sz="2000" i="1" noProof="1">
                <a:latin typeface="Arial" charset="0"/>
              </a:rPr>
              <a:t>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noProof="1">
                <a:latin typeface="Arial" charset="0"/>
              </a:rPr>
              <a:t>G,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s)</a:t>
            </a:r>
          </a:p>
          <a:p>
            <a:pPr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 V[G]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d[v]  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</a:t>
            </a:r>
            <a:r>
              <a:rPr lang="en-US" sz="2000">
                <a:latin typeface="Arial" charset="0"/>
                <a:sym typeface="Symbol" pitchFamily="18" charset="2"/>
              </a:rPr>
              <a:t>0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d[s]  0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830763" y="5546725"/>
            <a:ext cx="4313237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Relax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u,</a:t>
            </a:r>
            <a:r>
              <a:rPr lang="en-US" sz="2000" b="1" noProof="1">
                <a:latin typeface="Arial" charset="0"/>
              </a:rPr>
              <a:t> vertex </a:t>
            </a:r>
            <a:r>
              <a:rPr lang="en-US" sz="2000" noProof="1">
                <a:latin typeface="Arial" charset="0"/>
              </a:rPr>
              <a:t>v, </a:t>
            </a:r>
            <a:r>
              <a:rPr lang="en-US" sz="2000" b="1" noProof="1">
                <a:latin typeface="Arial" charset="0"/>
              </a:rPr>
              <a:t>weight </a:t>
            </a:r>
            <a:r>
              <a:rPr lang="en-US" sz="2000" noProof="1">
                <a:latin typeface="Arial" charset="0"/>
              </a:rPr>
              <a:t>w</a:t>
            </a:r>
            <a:r>
              <a:rPr lang="en-US" sz="2000" b="1" noProof="1">
                <a:latin typeface="Arial" charset="0"/>
              </a:rPr>
              <a:t>)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if </a:t>
            </a:r>
            <a:r>
              <a:rPr lang="en-US" sz="2000" noProof="1">
                <a:latin typeface="Arial" charset="0"/>
              </a:rPr>
              <a:t>d[v] &gt; d[u] + w(u,v) </a:t>
            </a:r>
            <a:r>
              <a:rPr lang="en-US" sz="2000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</a:t>
            </a:r>
            <a:r>
              <a:rPr lang="en-US" sz="2000" noProof="1">
                <a:latin typeface="Arial" charset="0"/>
              </a:rPr>
              <a:t>d[v] </a:t>
            </a:r>
            <a:r>
              <a:rPr lang="en-US" sz="2000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4787900" y="2708275"/>
            <a:ext cx="485775" cy="566738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211638" y="3933825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4787900" y="5949950"/>
            <a:ext cx="485775" cy="908050"/>
          </a:xfrm>
          <a:prstGeom prst="upDownArrow">
            <a:avLst>
              <a:gd name="adj1" fmla="val 50000"/>
              <a:gd name="adj2" fmla="val 373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24163" y="4378325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4213" y="61658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?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827088" y="2636838"/>
            <a:ext cx="261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 times in total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827088" y="1773238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059833" y="1989138"/>
            <a:ext cx="1367706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2824164" y="2852738"/>
            <a:ext cx="22526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3438525" y="4508500"/>
            <a:ext cx="989013" cy="3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1475657" y="6237288"/>
            <a:ext cx="3528144" cy="72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73773" name="AutoShape 45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AutoShape 46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AutoShape 47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AutoShape 4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AutoShape 49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78" name="AutoShape 50"/>
          <p:cNvCxnSpPr>
            <a:cxnSpLocks noChangeShapeType="1"/>
            <a:stCxn id="73773" idx="7"/>
            <a:endCxn id="7377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9" name="AutoShape 51"/>
          <p:cNvCxnSpPr>
            <a:cxnSpLocks noChangeShapeType="1"/>
            <a:stCxn id="73775" idx="6"/>
            <a:endCxn id="7377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0" name="AutoShape 52"/>
          <p:cNvCxnSpPr>
            <a:cxnSpLocks noChangeShapeType="1"/>
            <a:stCxn id="73774" idx="6"/>
            <a:endCxn id="7377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1" name="AutoShape 53"/>
          <p:cNvCxnSpPr>
            <a:cxnSpLocks noChangeShapeType="1"/>
            <a:stCxn id="73773" idx="5"/>
            <a:endCxn id="7377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2" name="AutoShape 54"/>
          <p:cNvCxnSpPr>
            <a:cxnSpLocks noChangeShapeType="1"/>
            <a:stCxn id="73774" idx="7"/>
            <a:endCxn id="7377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3" name="AutoShape 55"/>
          <p:cNvCxnSpPr>
            <a:cxnSpLocks noChangeShapeType="1"/>
            <a:stCxn id="73776" idx="1"/>
            <a:endCxn id="7377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9" name="AutoShape 61"/>
          <p:cNvCxnSpPr>
            <a:cxnSpLocks noChangeShapeType="1"/>
            <a:stCxn id="73774" idx="7"/>
            <a:endCxn id="7377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0" name="AutoShape 62"/>
          <p:cNvCxnSpPr>
            <a:cxnSpLocks noChangeShapeType="1"/>
            <a:stCxn id="73775" idx="3"/>
            <a:endCxn id="7377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1" name="AutoShape 63"/>
          <p:cNvCxnSpPr>
            <a:cxnSpLocks noChangeShapeType="1"/>
            <a:stCxn id="73777" idx="3"/>
            <a:endCxn id="7377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2" name="AutoShape 64"/>
          <p:cNvCxnSpPr>
            <a:cxnSpLocks noChangeShapeType="1"/>
            <a:stCxn id="73776" idx="7"/>
            <a:endCxn id="7377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3795" name="Text Box 67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796" name="Text Box 68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797" name="Text Box 69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3798" name="Text Box 70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799" name="Text Box 71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3800" name="Text Box 72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802" name="Text Box 74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61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05480" name="AutoShape 8"/>
          <p:cNvCxnSpPr>
            <a:cxnSpLocks noChangeShapeType="1"/>
            <a:stCxn id="105475" idx="7"/>
            <a:endCxn id="10547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1" name="AutoShape 9"/>
          <p:cNvCxnSpPr>
            <a:cxnSpLocks noChangeShapeType="1"/>
            <a:stCxn id="105477" idx="6"/>
            <a:endCxn id="10547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2" name="AutoShape 10"/>
          <p:cNvCxnSpPr>
            <a:cxnSpLocks noChangeShapeType="1"/>
            <a:stCxn id="105476" idx="6"/>
            <a:endCxn id="10547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3" name="AutoShape 11"/>
          <p:cNvCxnSpPr>
            <a:cxnSpLocks noChangeShapeType="1"/>
            <a:stCxn id="105475" idx="5"/>
            <a:endCxn id="10547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4" name="AutoShape 12"/>
          <p:cNvCxnSpPr>
            <a:cxnSpLocks noChangeShapeType="1"/>
            <a:stCxn id="105476" idx="7"/>
            <a:endCxn id="10547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5" name="AutoShape 13"/>
          <p:cNvCxnSpPr>
            <a:cxnSpLocks noChangeShapeType="1"/>
            <a:stCxn id="105478" idx="1"/>
            <a:endCxn id="10547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6" name="AutoShape 14"/>
          <p:cNvCxnSpPr>
            <a:cxnSpLocks noChangeShapeType="1"/>
            <a:stCxn id="105476" idx="7"/>
            <a:endCxn id="10547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7" name="AutoShape 15"/>
          <p:cNvCxnSpPr>
            <a:cxnSpLocks noChangeShapeType="1"/>
            <a:stCxn id="105477" idx="3"/>
            <a:endCxn id="10547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8" name="AutoShape 16"/>
          <p:cNvCxnSpPr>
            <a:cxnSpLocks noChangeShapeType="1"/>
            <a:stCxn id="105479" idx="3"/>
            <a:endCxn id="10547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9" name="AutoShape 17"/>
          <p:cNvCxnSpPr>
            <a:cxnSpLocks noChangeShapeType="1"/>
            <a:stCxn id="105478" idx="7"/>
            <a:endCxn id="10547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32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4696" name="AutoShape 8"/>
          <p:cNvCxnSpPr>
            <a:cxnSpLocks noChangeShapeType="1"/>
            <a:stCxn id="114691" idx="7"/>
            <a:endCxn id="11469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7" name="AutoShape 9"/>
          <p:cNvCxnSpPr>
            <a:cxnSpLocks noChangeShapeType="1"/>
            <a:stCxn id="114693" idx="6"/>
            <a:endCxn id="11469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8" name="AutoShape 10"/>
          <p:cNvCxnSpPr>
            <a:cxnSpLocks noChangeShapeType="1"/>
            <a:stCxn id="114692" idx="6"/>
            <a:endCxn id="11469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9" name="AutoShape 11"/>
          <p:cNvCxnSpPr>
            <a:cxnSpLocks noChangeShapeType="1"/>
            <a:stCxn id="114691" idx="5"/>
            <a:endCxn id="11469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0" name="AutoShape 12"/>
          <p:cNvCxnSpPr>
            <a:cxnSpLocks noChangeShapeType="1"/>
            <a:stCxn id="114692" idx="7"/>
            <a:endCxn id="11469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1" name="AutoShape 13"/>
          <p:cNvCxnSpPr>
            <a:cxnSpLocks noChangeShapeType="1"/>
            <a:stCxn id="114694" idx="1"/>
            <a:endCxn id="11469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2" name="AutoShape 14"/>
          <p:cNvCxnSpPr>
            <a:cxnSpLocks noChangeShapeType="1"/>
            <a:stCxn id="114692" idx="7"/>
            <a:endCxn id="11469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3" name="AutoShape 15"/>
          <p:cNvCxnSpPr>
            <a:cxnSpLocks noChangeShapeType="1"/>
            <a:stCxn id="114693" idx="3"/>
            <a:endCxn id="11469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4" name="AutoShape 16"/>
          <p:cNvCxnSpPr>
            <a:cxnSpLocks noChangeShapeType="1"/>
            <a:stCxn id="114695" idx="3"/>
            <a:endCxn id="11469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5" name="AutoShape 17"/>
          <p:cNvCxnSpPr>
            <a:cxnSpLocks noChangeShapeType="1"/>
            <a:stCxn id="114694" idx="7"/>
            <a:endCxn id="11469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59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5720" name="AutoShape 8"/>
          <p:cNvCxnSpPr>
            <a:cxnSpLocks noChangeShapeType="1"/>
            <a:stCxn id="115715" idx="7"/>
            <a:endCxn id="11571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1" name="AutoShape 9"/>
          <p:cNvCxnSpPr>
            <a:cxnSpLocks noChangeShapeType="1"/>
            <a:stCxn id="115717" idx="6"/>
            <a:endCxn id="11571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2" name="AutoShape 10"/>
          <p:cNvCxnSpPr>
            <a:cxnSpLocks noChangeShapeType="1"/>
            <a:stCxn id="115716" idx="6"/>
            <a:endCxn id="11571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3" name="AutoShape 11"/>
          <p:cNvCxnSpPr>
            <a:cxnSpLocks noChangeShapeType="1"/>
            <a:stCxn id="115715" idx="5"/>
            <a:endCxn id="11571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4" name="AutoShape 12"/>
          <p:cNvCxnSpPr>
            <a:cxnSpLocks noChangeShapeType="1"/>
            <a:stCxn id="115716" idx="7"/>
            <a:endCxn id="11571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5" name="AutoShape 13"/>
          <p:cNvCxnSpPr>
            <a:cxnSpLocks noChangeShapeType="1"/>
            <a:stCxn id="115718" idx="1"/>
            <a:endCxn id="11571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6" name="AutoShape 14"/>
          <p:cNvCxnSpPr>
            <a:cxnSpLocks noChangeShapeType="1"/>
            <a:stCxn id="115716" idx="7"/>
            <a:endCxn id="11571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7" name="AutoShape 15"/>
          <p:cNvCxnSpPr>
            <a:cxnSpLocks noChangeShapeType="1"/>
            <a:stCxn id="115717" idx="3"/>
            <a:endCxn id="11571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8" name="AutoShape 16"/>
          <p:cNvCxnSpPr>
            <a:cxnSpLocks noChangeShapeType="1"/>
            <a:stCxn id="115719" idx="3"/>
            <a:endCxn id="11571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9" name="AutoShape 17"/>
          <p:cNvCxnSpPr>
            <a:cxnSpLocks noChangeShapeType="1"/>
            <a:stCxn id="115718" idx="7"/>
            <a:endCxn id="11571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01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6744" name="AutoShape 8"/>
          <p:cNvCxnSpPr>
            <a:cxnSpLocks noChangeShapeType="1"/>
            <a:stCxn id="116739" idx="7"/>
            <a:endCxn id="11674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5" name="AutoShape 9"/>
          <p:cNvCxnSpPr>
            <a:cxnSpLocks noChangeShapeType="1"/>
            <a:stCxn id="116741" idx="6"/>
            <a:endCxn id="11674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6" name="AutoShape 10"/>
          <p:cNvCxnSpPr>
            <a:cxnSpLocks noChangeShapeType="1"/>
            <a:stCxn id="116740" idx="6"/>
            <a:endCxn id="11674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7" name="AutoShape 11"/>
          <p:cNvCxnSpPr>
            <a:cxnSpLocks noChangeShapeType="1"/>
            <a:stCxn id="116739" idx="5"/>
            <a:endCxn id="11674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8" name="AutoShape 12"/>
          <p:cNvCxnSpPr>
            <a:cxnSpLocks noChangeShapeType="1"/>
            <a:stCxn id="116740" idx="7"/>
            <a:endCxn id="11674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9" name="AutoShape 13"/>
          <p:cNvCxnSpPr>
            <a:cxnSpLocks noChangeShapeType="1"/>
            <a:stCxn id="116742" idx="1"/>
            <a:endCxn id="11673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0" name="AutoShape 14"/>
          <p:cNvCxnSpPr>
            <a:cxnSpLocks noChangeShapeType="1"/>
            <a:stCxn id="116740" idx="7"/>
            <a:endCxn id="11674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1" name="AutoShape 15"/>
          <p:cNvCxnSpPr>
            <a:cxnSpLocks noChangeShapeType="1"/>
            <a:stCxn id="116741" idx="3"/>
            <a:endCxn id="11674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2" name="AutoShape 16"/>
          <p:cNvCxnSpPr>
            <a:cxnSpLocks noChangeShapeType="1"/>
            <a:stCxn id="116743" idx="3"/>
            <a:endCxn id="11674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3" name="AutoShape 17"/>
          <p:cNvCxnSpPr>
            <a:cxnSpLocks noChangeShapeType="1"/>
            <a:stCxn id="116742" idx="7"/>
            <a:endCxn id="11674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14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8792" name="AutoShape 8"/>
          <p:cNvCxnSpPr>
            <a:cxnSpLocks noChangeShapeType="1"/>
            <a:stCxn id="118787" idx="7"/>
            <a:endCxn id="11878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3" name="AutoShape 9"/>
          <p:cNvCxnSpPr>
            <a:cxnSpLocks noChangeShapeType="1"/>
            <a:stCxn id="118789" idx="6"/>
            <a:endCxn id="118791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4" name="AutoShape 10"/>
          <p:cNvCxnSpPr>
            <a:cxnSpLocks noChangeShapeType="1"/>
            <a:stCxn id="118788" idx="6"/>
            <a:endCxn id="11879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5" name="AutoShape 11"/>
          <p:cNvCxnSpPr>
            <a:cxnSpLocks noChangeShapeType="1"/>
            <a:stCxn id="118787" idx="5"/>
            <a:endCxn id="11878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6" name="AutoShape 12"/>
          <p:cNvCxnSpPr>
            <a:cxnSpLocks noChangeShapeType="1"/>
            <a:stCxn id="118788" idx="7"/>
            <a:endCxn id="11879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7" name="AutoShape 13"/>
          <p:cNvCxnSpPr>
            <a:cxnSpLocks noChangeShapeType="1"/>
            <a:stCxn id="118790" idx="1"/>
            <a:endCxn id="11878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8" name="AutoShape 14"/>
          <p:cNvCxnSpPr>
            <a:cxnSpLocks noChangeShapeType="1"/>
            <a:stCxn id="118788" idx="7"/>
            <a:endCxn id="118789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9" name="AutoShape 15"/>
          <p:cNvCxnSpPr>
            <a:cxnSpLocks noChangeShapeType="1"/>
            <a:stCxn id="118789" idx="3"/>
            <a:endCxn id="118788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0" name="AutoShape 16"/>
          <p:cNvCxnSpPr>
            <a:cxnSpLocks noChangeShapeType="1"/>
            <a:stCxn id="118791" idx="3"/>
            <a:endCxn id="118790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AutoShape 17"/>
          <p:cNvCxnSpPr>
            <a:cxnSpLocks noChangeShapeType="1"/>
            <a:stCxn id="118790" idx="7"/>
            <a:endCxn id="118791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99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Datagrams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8920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IP Datagrams are like a letter</a:t>
            </a:r>
          </a:p>
          <a:p>
            <a:pPr lvl="1"/>
            <a:r>
              <a:rPr lang="en-US" sz="2400" dirty="0" smtClean="0"/>
              <a:t>Totally self-contained</a:t>
            </a:r>
          </a:p>
          <a:p>
            <a:pPr lvl="1"/>
            <a:r>
              <a:rPr lang="en-US" sz="2400" dirty="0" smtClean="0"/>
              <a:t>Include all necessary addressing information</a:t>
            </a:r>
          </a:p>
          <a:p>
            <a:pPr lvl="1"/>
            <a:r>
              <a:rPr lang="en-US" sz="2400" dirty="0" smtClean="0"/>
              <a:t>No advanced setup of connections or circuits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14487" y="3814270"/>
            <a:ext cx="85745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814268"/>
            <a:ext cx="94992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814270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DSCP/ECN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9780" y="3814267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32438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32438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32437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19792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19792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19792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58157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58157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58157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496522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34887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73252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11293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19816" name="AutoShape 8"/>
          <p:cNvCxnSpPr>
            <a:cxnSpLocks noChangeShapeType="1"/>
            <a:stCxn id="119811" idx="7"/>
            <a:endCxn id="11981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7" name="AutoShape 9"/>
          <p:cNvCxnSpPr>
            <a:cxnSpLocks noChangeShapeType="1"/>
            <a:stCxn id="119813" idx="6"/>
            <a:endCxn id="11981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8" name="AutoShape 10"/>
          <p:cNvCxnSpPr>
            <a:cxnSpLocks noChangeShapeType="1"/>
            <a:stCxn id="119812" idx="6"/>
            <a:endCxn id="11981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9" name="AutoShape 11"/>
          <p:cNvCxnSpPr>
            <a:cxnSpLocks noChangeShapeType="1"/>
            <a:stCxn id="119811" idx="5"/>
            <a:endCxn id="11981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0" name="AutoShape 12"/>
          <p:cNvCxnSpPr>
            <a:cxnSpLocks noChangeShapeType="1"/>
            <a:stCxn id="119812" idx="7"/>
            <a:endCxn id="11981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1" name="AutoShape 13"/>
          <p:cNvCxnSpPr>
            <a:cxnSpLocks noChangeShapeType="1"/>
            <a:stCxn id="119814" idx="1"/>
            <a:endCxn id="11981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2" name="AutoShape 14"/>
          <p:cNvCxnSpPr>
            <a:cxnSpLocks noChangeShapeType="1"/>
            <a:stCxn id="119812" idx="7"/>
            <a:endCxn id="11981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3" name="AutoShape 15"/>
          <p:cNvCxnSpPr>
            <a:cxnSpLocks noChangeShapeType="1"/>
            <a:stCxn id="119813" idx="3"/>
            <a:endCxn id="11981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4" name="AutoShape 16"/>
          <p:cNvCxnSpPr>
            <a:cxnSpLocks noChangeShapeType="1"/>
            <a:stCxn id="119815" idx="3"/>
            <a:endCxn id="11981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5" name="AutoShape 17"/>
          <p:cNvCxnSpPr>
            <a:cxnSpLocks noChangeShapeType="1"/>
            <a:stCxn id="119814" idx="7"/>
            <a:endCxn id="11981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7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20840" name="AutoShape 8"/>
          <p:cNvCxnSpPr>
            <a:cxnSpLocks noChangeShapeType="1"/>
            <a:stCxn id="120835" idx="7"/>
            <a:endCxn id="12083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1" name="AutoShape 9"/>
          <p:cNvCxnSpPr>
            <a:cxnSpLocks noChangeShapeType="1"/>
            <a:stCxn id="120837" idx="6"/>
            <a:endCxn id="12083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2" name="AutoShape 10"/>
          <p:cNvCxnSpPr>
            <a:cxnSpLocks noChangeShapeType="1"/>
            <a:stCxn id="120836" idx="6"/>
            <a:endCxn id="12083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3" name="AutoShape 11"/>
          <p:cNvCxnSpPr>
            <a:cxnSpLocks noChangeShapeType="1"/>
            <a:stCxn id="120835" idx="5"/>
            <a:endCxn id="12083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4" name="AutoShape 12"/>
          <p:cNvCxnSpPr>
            <a:cxnSpLocks noChangeShapeType="1"/>
            <a:stCxn id="120836" idx="7"/>
            <a:endCxn id="12083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5" name="AutoShape 13"/>
          <p:cNvCxnSpPr>
            <a:cxnSpLocks noChangeShapeType="1"/>
            <a:stCxn id="120838" idx="1"/>
            <a:endCxn id="12083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6" name="AutoShape 14"/>
          <p:cNvCxnSpPr>
            <a:cxnSpLocks noChangeShapeType="1"/>
            <a:stCxn id="120836" idx="7"/>
            <a:endCxn id="12083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7" name="AutoShape 15"/>
          <p:cNvCxnSpPr>
            <a:cxnSpLocks noChangeShapeType="1"/>
            <a:stCxn id="120837" idx="3"/>
            <a:endCxn id="12083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8" name="AutoShape 16"/>
          <p:cNvCxnSpPr>
            <a:cxnSpLocks noChangeShapeType="1"/>
            <a:stCxn id="120839" idx="3"/>
            <a:endCxn id="12083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9" name="AutoShape 17"/>
          <p:cNvCxnSpPr>
            <a:cxnSpLocks noChangeShapeType="1"/>
            <a:stCxn id="120838" idx="7"/>
            <a:endCxn id="12083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1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1864" name="AutoShape 8"/>
          <p:cNvCxnSpPr>
            <a:cxnSpLocks noChangeShapeType="1"/>
            <a:stCxn id="121859" idx="7"/>
            <a:endCxn id="12186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5" name="AutoShape 9"/>
          <p:cNvCxnSpPr>
            <a:cxnSpLocks noChangeShapeType="1"/>
            <a:stCxn id="121861" idx="6"/>
            <a:endCxn id="12186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6" name="AutoShape 10"/>
          <p:cNvCxnSpPr>
            <a:cxnSpLocks noChangeShapeType="1"/>
            <a:stCxn id="121860" idx="6"/>
            <a:endCxn id="12186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7" name="AutoShape 11"/>
          <p:cNvCxnSpPr>
            <a:cxnSpLocks noChangeShapeType="1"/>
            <a:stCxn id="121859" idx="5"/>
            <a:endCxn id="12186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8" name="AutoShape 12"/>
          <p:cNvCxnSpPr>
            <a:cxnSpLocks noChangeShapeType="1"/>
            <a:stCxn id="121860" idx="7"/>
            <a:endCxn id="12186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9" name="AutoShape 13"/>
          <p:cNvCxnSpPr>
            <a:cxnSpLocks noChangeShapeType="1"/>
            <a:stCxn id="121862" idx="1"/>
            <a:endCxn id="12185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0" name="AutoShape 14"/>
          <p:cNvCxnSpPr>
            <a:cxnSpLocks noChangeShapeType="1"/>
            <a:stCxn id="121860" idx="7"/>
            <a:endCxn id="12186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1" name="AutoShape 15"/>
          <p:cNvCxnSpPr>
            <a:cxnSpLocks noChangeShapeType="1"/>
            <a:stCxn id="121861" idx="3"/>
            <a:endCxn id="12186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2" name="AutoShape 16"/>
          <p:cNvCxnSpPr>
            <a:cxnSpLocks noChangeShapeType="1"/>
            <a:stCxn id="121863" idx="3"/>
            <a:endCxn id="12186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3" name="AutoShape 17"/>
          <p:cNvCxnSpPr>
            <a:cxnSpLocks noChangeShapeType="1"/>
            <a:stCxn id="121862" idx="7"/>
            <a:endCxn id="12186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61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2888" name="AutoShape 8"/>
          <p:cNvCxnSpPr>
            <a:cxnSpLocks noChangeShapeType="1"/>
            <a:stCxn id="122883" idx="7"/>
            <a:endCxn id="12288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89" name="AutoShape 9"/>
          <p:cNvCxnSpPr>
            <a:cxnSpLocks noChangeShapeType="1"/>
            <a:stCxn id="122885" idx="6"/>
            <a:endCxn id="12288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0" name="AutoShape 10"/>
          <p:cNvCxnSpPr>
            <a:cxnSpLocks noChangeShapeType="1"/>
            <a:stCxn id="122884" idx="6"/>
            <a:endCxn id="12288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1" name="AutoShape 11"/>
          <p:cNvCxnSpPr>
            <a:cxnSpLocks noChangeShapeType="1"/>
            <a:stCxn id="122883" idx="5"/>
            <a:endCxn id="12288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2" name="AutoShape 12"/>
          <p:cNvCxnSpPr>
            <a:cxnSpLocks noChangeShapeType="1"/>
            <a:stCxn id="122884" idx="7"/>
            <a:endCxn id="12288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3" name="AutoShape 13"/>
          <p:cNvCxnSpPr>
            <a:cxnSpLocks noChangeShapeType="1"/>
            <a:stCxn id="122886" idx="1"/>
            <a:endCxn id="12288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4" name="AutoShape 14"/>
          <p:cNvCxnSpPr>
            <a:cxnSpLocks noChangeShapeType="1"/>
            <a:stCxn id="122884" idx="7"/>
            <a:endCxn id="12288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5" name="AutoShape 15"/>
          <p:cNvCxnSpPr>
            <a:cxnSpLocks noChangeShapeType="1"/>
            <a:stCxn id="122885" idx="3"/>
            <a:endCxn id="12288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6" name="AutoShape 16"/>
          <p:cNvCxnSpPr>
            <a:cxnSpLocks noChangeShapeType="1"/>
            <a:stCxn id="122887" idx="3"/>
            <a:endCxn id="12288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7" name="AutoShape 17"/>
          <p:cNvCxnSpPr>
            <a:cxnSpLocks noChangeShapeType="1"/>
            <a:stCxn id="122886" idx="7"/>
            <a:endCxn id="12288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27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Bellman-Ford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066800" y="1984375"/>
            <a:ext cx="51459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i="1" noProof="1" smtClean="0">
                <a:latin typeface="Arial" charset="0"/>
              </a:rPr>
              <a:t>BellmanFord</a:t>
            </a:r>
            <a:r>
              <a:rPr lang="en-US" noProof="1" smtClean="0">
                <a:latin typeface="Arial" charset="0"/>
              </a:rPr>
              <a:t>(</a:t>
            </a:r>
            <a:r>
              <a:rPr lang="en-US" b="1" noProof="1" smtClean="0">
                <a:latin typeface="Arial" charset="0"/>
              </a:rPr>
              <a:t>graph </a:t>
            </a:r>
            <a:r>
              <a:rPr lang="en-US" dirty="0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G,</a:t>
            </a:r>
            <a:r>
              <a:rPr lang="en-US" dirty="0">
                <a:latin typeface="Arial" charset="0"/>
              </a:rPr>
              <a:t>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</a:p>
          <a:p>
            <a:pPr eaLnBrk="0" hangingPunct="0"/>
            <a:r>
              <a:rPr lang="en-US" noProof="1">
                <a:latin typeface="Arial" charset="0"/>
              </a:rPr>
              <a:t>	</a:t>
            </a:r>
            <a:r>
              <a:rPr lang="en-US" i="1" noProof="1">
                <a:latin typeface="Arial" charset="0"/>
              </a:rPr>
              <a:t>InitializeSingleSource</a:t>
            </a:r>
            <a:r>
              <a:rPr lang="en-US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i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</a:rPr>
              <a:t>|V[G] </a:t>
            </a:r>
            <a:r>
              <a:rPr lang="en-US" noProof="1">
                <a:latin typeface="Arial" charset="0"/>
                <a:sym typeface="Symbol" pitchFamily="18" charset="2"/>
              </a:rPr>
              <a:t></a:t>
            </a:r>
            <a:r>
              <a:rPr lang="en-US" noProof="1">
                <a:latin typeface="Arial" charset="0"/>
              </a:rPr>
              <a:t>  1|</a:t>
            </a:r>
            <a:r>
              <a:rPr lang="en-US" i="1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do</a:t>
            </a:r>
            <a:endParaRPr lang="en-US" noProof="1">
              <a:latin typeface="Arial" charset="0"/>
            </a:endParaRPr>
          </a:p>
          <a:p>
            <a:pPr eaLnBrk="0" hangingPunct="0"/>
            <a:r>
              <a:rPr lang="en-US" i="1" noProof="1">
                <a:latin typeface="Arial" charset="0"/>
              </a:rPr>
              <a:t>	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b="1" noProof="1">
                <a:latin typeface="Arial" charset="0"/>
              </a:rPr>
              <a:t>	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</a:p>
          <a:p>
            <a:pPr eaLnBrk="0" hangingPunct="0"/>
            <a:r>
              <a:rPr lang="en-US" b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b="1" noProof="1">
                <a:latin typeface="Arial" charset="0"/>
                <a:sym typeface="Symbol" pitchFamily="18" charset="2"/>
              </a:rPr>
              <a:t>		if </a:t>
            </a:r>
            <a:r>
              <a:rPr lang="en-US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noProof="1">
                <a:latin typeface="Arial" charset="0"/>
                <a:sym typeface="Symbol" pitchFamily="18" charset="2"/>
              </a:rPr>
              <a:t> </a:t>
            </a:r>
            <a:r>
              <a:rPr lang="en-US" b="1" noProof="1">
                <a:latin typeface="Arial" charset="0"/>
                <a:sym typeface="Symbol" pitchFamily="18" charset="2"/>
              </a:rPr>
              <a:t>then</a:t>
            </a:r>
          </a:p>
          <a:p>
            <a:pPr eaLnBrk="0" hangingPunct="0"/>
            <a:r>
              <a:rPr lang="en-US" noProof="1">
                <a:latin typeface="Arial" charset="0"/>
                <a:sym typeface="Symbol" pitchFamily="18" charset="2"/>
              </a:rPr>
              <a:t>		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b="1" dirty="0">
                <a:latin typeface="Arial" charset="0"/>
                <a:sym typeface="Symbol" pitchFamily="18" charset="2"/>
              </a:rPr>
              <a:t>false</a:t>
            </a:r>
            <a:endParaRPr lang="en-US" b="1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i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</a:t>
            </a:r>
            <a:r>
              <a:rPr lang="en-US" b="1" dirty="0">
                <a:latin typeface="Arial" charset="0"/>
                <a:sym typeface="Symbol" pitchFamily="18" charset="2"/>
              </a:rPr>
              <a:t> true</a:t>
            </a:r>
            <a:endParaRPr lang="en-GB" i="1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29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2" name="AutoShape 8"/>
          <p:cNvCxnSpPr>
            <a:cxnSpLocks noChangeShapeType="1"/>
            <a:stCxn id="123907" idx="7"/>
            <a:endCxn id="12390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3" name="AutoShape 9"/>
          <p:cNvCxnSpPr>
            <a:cxnSpLocks noChangeShapeType="1"/>
            <a:stCxn id="123909" idx="5"/>
            <a:endCxn id="12391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5" name="AutoShape 11"/>
          <p:cNvCxnSpPr>
            <a:cxnSpLocks noChangeShapeType="1"/>
            <a:stCxn id="123907" idx="5"/>
            <a:endCxn id="12390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6" name="AutoShape 12"/>
          <p:cNvCxnSpPr>
            <a:cxnSpLocks noChangeShapeType="1"/>
            <a:stCxn id="123908" idx="7"/>
            <a:endCxn id="12391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3"/>
          <p:cNvCxnSpPr>
            <a:cxnSpLocks noChangeShapeType="1"/>
            <a:stCxn id="123910" idx="1"/>
            <a:endCxn id="12390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1" name="AutoShape 17"/>
          <p:cNvCxnSpPr>
            <a:cxnSpLocks noChangeShapeType="1"/>
            <a:stCxn id="123910" idx="0"/>
            <a:endCxn id="12391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3932" name="AutoShape 28"/>
          <p:cNvCxnSpPr>
            <a:cxnSpLocks noChangeShapeType="1"/>
            <a:stCxn id="123909" idx="4"/>
            <a:endCxn id="12390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3" name="AutoShape 29"/>
          <p:cNvCxnSpPr>
            <a:cxnSpLocks noChangeShapeType="1"/>
            <a:stCxn id="123911" idx="1"/>
            <a:endCxn id="12390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4" name="AutoShape 30"/>
          <p:cNvCxnSpPr>
            <a:cxnSpLocks noChangeShapeType="1"/>
            <a:stCxn id="123908" idx="6"/>
            <a:endCxn id="12391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7" name="AutoShape 33"/>
          <p:cNvCxnSpPr>
            <a:cxnSpLocks noChangeShapeType="1"/>
            <a:stCxn id="123909" idx="4"/>
            <a:endCxn id="12391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5586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4936" name="AutoShape 8"/>
          <p:cNvCxnSpPr>
            <a:cxnSpLocks noChangeShapeType="1"/>
            <a:stCxn id="124931" idx="7"/>
            <a:endCxn id="12493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AutoShape 9"/>
          <p:cNvCxnSpPr>
            <a:cxnSpLocks noChangeShapeType="1"/>
            <a:stCxn id="124933" idx="5"/>
            <a:endCxn id="124935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8" name="AutoShape 10"/>
          <p:cNvCxnSpPr>
            <a:cxnSpLocks noChangeShapeType="1"/>
            <a:stCxn id="124931" idx="5"/>
            <a:endCxn id="12493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9" name="AutoShape 11"/>
          <p:cNvCxnSpPr>
            <a:cxnSpLocks noChangeShapeType="1"/>
            <a:stCxn id="124932" idx="7"/>
            <a:endCxn id="12493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0" name="AutoShape 12"/>
          <p:cNvCxnSpPr>
            <a:cxnSpLocks noChangeShapeType="1"/>
            <a:stCxn id="124934" idx="1"/>
            <a:endCxn id="12493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1" name="AutoShape 13"/>
          <p:cNvCxnSpPr>
            <a:cxnSpLocks noChangeShapeType="1"/>
            <a:stCxn id="124934" idx="0"/>
            <a:endCxn id="124935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4949" name="AutoShape 21"/>
          <p:cNvCxnSpPr>
            <a:cxnSpLocks noChangeShapeType="1"/>
            <a:stCxn id="124933" idx="4"/>
            <a:endCxn id="124932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0" name="AutoShape 22"/>
          <p:cNvCxnSpPr>
            <a:cxnSpLocks noChangeShapeType="1"/>
            <a:stCxn id="124935" idx="1"/>
            <a:endCxn id="124933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1" name="AutoShape 23"/>
          <p:cNvCxnSpPr>
            <a:cxnSpLocks noChangeShapeType="1"/>
            <a:stCxn id="124932" idx="6"/>
            <a:endCxn id="12493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3" name="AutoShape 25"/>
          <p:cNvCxnSpPr>
            <a:cxnSpLocks noChangeShapeType="1"/>
            <a:stCxn id="124933" idx="4"/>
            <a:endCxn id="124934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038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5960" name="AutoShape 8"/>
          <p:cNvCxnSpPr>
            <a:cxnSpLocks noChangeShapeType="1"/>
            <a:stCxn id="125955" idx="7"/>
            <a:endCxn id="12595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1" name="AutoShape 9"/>
          <p:cNvCxnSpPr>
            <a:cxnSpLocks noChangeShapeType="1"/>
            <a:stCxn id="125957" idx="5"/>
            <a:endCxn id="125959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2" name="AutoShape 10"/>
          <p:cNvCxnSpPr>
            <a:cxnSpLocks noChangeShapeType="1"/>
            <a:stCxn id="125955" idx="5"/>
            <a:endCxn id="12595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3" name="AutoShape 11"/>
          <p:cNvCxnSpPr>
            <a:cxnSpLocks noChangeShapeType="1"/>
            <a:stCxn id="125956" idx="7"/>
            <a:endCxn id="12595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4" name="AutoShape 12"/>
          <p:cNvCxnSpPr>
            <a:cxnSpLocks noChangeShapeType="1"/>
            <a:stCxn id="125958" idx="1"/>
            <a:endCxn id="12595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5" name="AutoShape 13"/>
          <p:cNvCxnSpPr>
            <a:cxnSpLocks noChangeShapeType="1"/>
            <a:stCxn id="125958" idx="0"/>
            <a:endCxn id="125959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5973" name="AutoShape 21"/>
          <p:cNvCxnSpPr>
            <a:cxnSpLocks noChangeShapeType="1"/>
            <a:stCxn id="125957" idx="4"/>
            <a:endCxn id="125956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4" name="AutoShape 22"/>
          <p:cNvCxnSpPr>
            <a:cxnSpLocks noChangeShapeType="1"/>
            <a:stCxn id="125959" idx="1"/>
            <a:endCxn id="125957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5" name="AutoShape 23"/>
          <p:cNvCxnSpPr>
            <a:cxnSpLocks noChangeShapeType="1"/>
            <a:stCxn id="125956" idx="6"/>
            <a:endCxn id="12595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7" name="AutoShape 25"/>
          <p:cNvCxnSpPr>
            <a:cxnSpLocks noChangeShapeType="1"/>
            <a:stCxn id="125957" idx="4"/>
            <a:endCxn id="125958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75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6984" name="AutoShape 8"/>
          <p:cNvCxnSpPr>
            <a:cxnSpLocks noChangeShapeType="1"/>
            <a:stCxn id="126979" idx="7"/>
            <a:endCxn id="12698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5" name="AutoShape 9"/>
          <p:cNvCxnSpPr>
            <a:cxnSpLocks noChangeShapeType="1"/>
            <a:stCxn id="126981" idx="5"/>
            <a:endCxn id="126983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6" name="AutoShape 10"/>
          <p:cNvCxnSpPr>
            <a:cxnSpLocks noChangeShapeType="1"/>
            <a:stCxn id="126979" idx="5"/>
            <a:endCxn id="12698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7" name="AutoShape 11"/>
          <p:cNvCxnSpPr>
            <a:cxnSpLocks noChangeShapeType="1"/>
            <a:stCxn id="126980" idx="7"/>
            <a:endCxn id="12698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8" name="AutoShape 12"/>
          <p:cNvCxnSpPr>
            <a:cxnSpLocks noChangeShapeType="1"/>
            <a:stCxn id="126982" idx="1"/>
            <a:endCxn id="12697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9" name="AutoShape 13"/>
          <p:cNvCxnSpPr>
            <a:cxnSpLocks noChangeShapeType="1"/>
            <a:stCxn id="126982" idx="0"/>
            <a:endCxn id="126983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6997" name="AutoShape 21"/>
          <p:cNvCxnSpPr>
            <a:cxnSpLocks noChangeShapeType="1"/>
            <a:stCxn id="126981" idx="4"/>
            <a:endCxn id="126980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8" name="AutoShape 22"/>
          <p:cNvCxnSpPr>
            <a:cxnSpLocks noChangeShapeType="1"/>
            <a:stCxn id="126983" idx="1"/>
            <a:endCxn id="126981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9" name="AutoShape 23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001" name="AutoShape 25"/>
          <p:cNvCxnSpPr>
            <a:cxnSpLocks noChangeShapeType="1"/>
            <a:stCxn id="126981" idx="4"/>
            <a:endCxn id="126982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251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8008" name="AutoShape 8"/>
          <p:cNvCxnSpPr>
            <a:cxnSpLocks noChangeShapeType="1"/>
            <a:stCxn id="128003" idx="7"/>
            <a:endCxn id="12800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09" name="AutoShape 9"/>
          <p:cNvCxnSpPr>
            <a:cxnSpLocks noChangeShapeType="1"/>
            <a:stCxn id="128005" idx="5"/>
            <a:endCxn id="128007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0" name="AutoShape 10"/>
          <p:cNvCxnSpPr>
            <a:cxnSpLocks noChangeShapeType="1"/>
            <a:stCxn id="128003" idx="5"/>
            <a:endCxn id="12800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1" name="AutoShape 11"/>
          <p:cNvCxnSpPr>
            <a:cxnSpLocks noChangeShapeType="1"/>
            <a:stCxn id="128004" idx="7"/>
            <a:endCxn id="12800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2" name="AutoShape 12"/>
          <p:cNvCxnSpPr>
            <a:cxnSpLocks noChangeShapeType="1"/>
            <a:stCxn id="128006" idx="1"/>
            <a:endCxn id="12800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3" name="AutoShape 13"/>
          <p:cNvCxnSpPr>
            <a:cxnSpLocks noChangeShapeType="1"/>
            <a:stCxn id="128006" idx="0"/>
            <a:endCxn id="128007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8021" name="AutoShape 21"/>
          <p:cNvCxnSpPr>
            <a:cxnSpLocks noChangeShapeType="1"/>
            <a:stCxn id="128005" idx="4"/>
            <a:endCxn id="128004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2" name="AutoShape 22"/>
          <p:cNvCxnSpPr>
            <a:cxnSpLocks noChangeShapeType="1"/>
            <a:stCxn id="128007" idx="1"/>
            <a:endCxn id="128005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3" name="AutoShape 23"/>
          <p:cNvCxnSpPr>
            <a:cxnSpLocks noChangeShapeType="1"/>
            <a:stCxn id="128004" idx="6"/>
            <a:endCxn id="12800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8025" name="AutoShape 25"/>
          <p:cNvCxnSpPr>
            <a:cxnSpLocks noChangeShapeType="1"/>
            <a:stCxn id="128005" idx="4"/>
            <a:endCxn id="128006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579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Fields: Word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Version: 4 for IPv4</a:t>
            </a:r>
          </a:p>
          <a:p>
            <a:r>
              <a:rPr lang="en-US" sz="2800" dirty="0" smtClean="0"/>
              <a:t>Header Length: Number of 32-bit words (usually 5)</a:t>
            </a:r>
          </a:p>
          <a:p>
            <a:r>
              <a:rPr lang="en-US" sz="2800" dirty="0" smtClean="0"/>
              <a:t>Type of Service: Priority information (unused)</a:t>
            </a:r>
          </a:p>
          <a:p>
            <a:r>
              <a:rPr lang="en-US" sz="2800" dirty="0" smtClean="0"/>
              <a:t>Datagram Length: Length of header + data in bytes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 flipH="1">
            <a:off x="4642071" y="4712365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Limits packets to 65,535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9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-2</a:t>
            </a:r>
            <a:endParaRPr lang="en-US"/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9032" name="AutoShape 8"/>
          <p:cNvCxnSpPr>
            <a:cxnSpLocks noChangeShapeType="1"/>
            <a:stCxn id="129027" idx="7"/>
            <a:endCxn id="12902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3" name="AutoShape 9"/>
          <p:cNvCxnSpPr>
            <a:cxnSpLocks noChangeShapeType="1"/>
            <a:stCxn id="129029" idx="5"/>
            <a:endCxn id="12903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4" name="AutoShape 10"/>
          <p:cNvCxnSpPr>
            <a:cxnSpLocks noChangeShapeType="1"/>
            <a:stCxn id="129027" idx="5"/>
            <a:endCxn id="12902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5" name="AutoShape 11"/>
          <p:cNvCxnSpPr>
            <a:cxnSpLocks noChangeShapeType="1"/>
            <a:stCxn id="129028" idx="7"/>
            <a:endCxn id="12903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6" name="AutoShape 12"/>
          <p:cNvCxnSpPr>
            <a:cxnSpLocks noChangeShapeType="1"/>
            <a:stCxn id="129030" idx="1"/>
            <a:endCxn id="12902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7" name="AutoShape 13"/>
          <p:cNvCxnSpPr>
            <a:cxnSpLocks noChangeShapeType="1"/>
            <a:stCxn id="129030" idx="0"/>
            <a:endCxn id="12903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9045" name="AutoShape 21"/>
          <p:cNvCxnSpPr>
            <a:cxnSpLocks noChangeShapeType="1"/>
            <a:stCxn id="129029" idx="4"/>
            <a:endCxn id="12902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46" name="AutoShape 22"/>
          <p:cNvCxnSpPr>
            <a:cxnSpLocks noChangeShapeType="1"/>
            <a:stCxn id="129031" idx="1"/>
            <a:endCxn id="12902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47" name="AutoShape 23"/>
          <p:cNvCxnSpPr>
            <a:cxnSpLocks noChangeShapeType="1"/>
            <a:stCxn id="129028" idx="6"/>
            <a:endCxn id="12903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9049" name="AutoShape 25"/>
          <p:cNvCxnSpPr>
            <a:cxnSpLocks noChangeShapeType="1"/>
            <a:stCxn id="129029" idx="4"/>
            <a:endCxn id="12903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62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708400" y="1989138"/>
            <a:ext cx="4485523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 smtClean="0">
                <a:latin typeface="Arial" charset="0"/>
              </a:rPr>
              <a:t>BellmanFord</a:t>
            </a:r>
            <a:r>
              <a:rPr lang="en-US" sz="2000" noProof="1" smtClean="0">
                <a:latin typeface="Arial" charset="0"/>
              </a:rPr>
              <a:t>(</a:t>
            </a:r>
            <a:r>
              <a:rPr lang="en-US" sz="2000" b="1" noProof="1" smtClean="0">
                <a:latin typeface="Arial" charset="0"/>
              </a:rPr>
              <a:t>graph 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 dirty="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i </a:t>
            </a:r>
            <a:r>
              <a:rPr lang="en-US" sz="2000" noProof="1">
                <a:latin typeface="Arial" charset="0"/>
                <a:sym typeface="Symbol" pitchFamily="18" charset="2"/>
              </a:rPr>
              <a:t> 1 </a:t>
            </a:r>
            <a:r>
              <a:rPr lang="en-US" sz="2000" b="1" noProof="1">
                <a:latin typeface="Arial" charset="0"/>
                <a:sym typeface="Symbol" pitchFamily="18" charset="2"/>
              </a:rPr>
              <a:t>to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noProof="1">
                <a:latin typeface="Arial" charset="0"/>
              </a:rPr>
              <a:t>|V[G] </a:t>
            </a:r>
            <a:r>
              <a:rPr lang="en-US" sz="2000" noProof="1">
                <a:latin typeface="Arial" charset="0"/>
                <a:sym typeface="Symbol" pitchFamily="18" charset="2"/>
              </a:rPr>
              <a:t></a:t>
            </a:r>
            <a:r>
              <a:rPr lang="en-US" sz="2000" noProof="1">
                <a:latin typeface="Arial" charset="0"/>
              </a:rPr>
              <a:t>  1|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do</a:t>
            </a:r>
            <a:endParaRPr lang="en-US" sz="2000" noProof="1">
              <a:latin typeface="Arial" charset="0"/>
            </a:endParaRPr>
          </a:p>
          <a:p>
            <a:pPr eaLnBrk="0" hangingPunct="0"/>
            <a:r>
              <a:rPr lang="en-US" sz="2000" i="1" noProof="1">
                <a:latin typeface="Arial" charset="0"/>
              </a:rPr>
              <a:t>	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sz="2000" b="1" noProof="1">
                <a:latin typeface="Arial" charset="0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if </a:t>
            </a:r>
            <a:r>
              <a:rPr lang="en-US" sz="2000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sz="2000" noProof="1">
                <a:latin typeface="Arial" charset="0"/>
                <a:sym typeface="Symbol" pitchFamily="18" charset="2"/>
              </a:rPr>
              <a:t> </a:t>
            </a:r>
            <a:r>
              <a:rPr lang="en-US" sz="2000" b="1" noProof="1">
                <a:latin typeface="Arial" charset="0"/>
                <a:sym typeface="Symbol" pitchFamily="18" charset="2"/>
              </a:rPr>
              <a:t>then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 </a:t>
            </a:r>
            <a:r>
              <a:rPr lang="en-US" sz="2000" b="1" dirty="0">
                <a:latin typeface="Arial" charset="0"/>
                <a:sym typeface="Symbol" pitchFamily="18" charset="2"/>
              </a:rPr>
              <a:t>false</a:t>
            </a:r>
            <a:endParaRPr lang="en-US" sz="2000" b="1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i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</a:t>
            </a:r>
            <a:r>
              <a:rPr lang="en-US" sz="2000" b="1" dirty="0">
                <a:latin typeface="Arial" charset="0"/>
                <a:sym typeface="Symbol" pitchFamily="18" charset="2"/>
              </a:rPr>
              <a:t> true</a:t>
            </a:r>
            <a:endParaRPr lang="en-GB" sz="2000" i="1" dirty="0">
              <a:latin typeface="Arial" charset="0"/>
              <a:sym typeface="Symbol" pitchFamily="18" charset="2"/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563938" y="3644900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563938" y="2708275"/>
            <a:ext cx="485775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4067175" y="2924175"/>
            <a:ext cx="485775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95513" y="32131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8101013" y="3284538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2483645" y="2708275"/>
            <a:ext cx="1296194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2843808" y="3284538"/>
            <a:ext cx="1440855" cy="72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1187450" y="4149724"/>
            <a:ext cx="25923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443663" y="3429000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Élőláb helye 2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25" name="Dia számának helye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9525421-CFA1-4F01-8624-F3170806FDE6}" type="slidenum">
              <a:rPr lang="en-US"/>
              <a:pPr/>
              <a:t>52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ln cap="flat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Internetwork Routing</a:t>
            </a:r>
            <a:r>
              <a:rPr lang="en-US"/>
              <a:t> </a:t>
            </a:r>
            <a:r>
              <a:rPr lang="en-US" sz="3200">
                <a:solidFill>
                  <a:schemeClr val="accent1"/>
                </a:solidFill>
              </a:rPr>
              <a:t>[Halsall]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90800" y="15240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Adaptive Routing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38200" y="2438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Centralized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114800" y="2438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Distributed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71600" y="35052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Intradomain routing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876800" y="35052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Interdomain routing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28600" y="4953000"/>
            <a:ext cx="3048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Distance Vector routing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962400" y="49530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Link State routing</a:t>
            </a:r>
          </a:p>
        </p:txBody>
      </p:sp>
      <p:cxnSp>
        <p:nvCxnSpPr>
          <p:cNvPr id="26636" name="AutoShape 12"/>
          <p:cNvCxnSpPr>
            <a:cxnSpLocks noChangeShapeType="1"/>
            <a:stCxn id="26628" idx="2"/>
            <a:endCxn id="26629" idx="0"/>
          </p:cNvCxnSpPr>
          <p:nvPr/>
        </p:nvCxnSpPr>
        <p:spPr bwMode="auto">
          <a:xfrm flipH="1">
            <a:off x="2095500" y="2133600"/>
            <a:ext cx="17526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>
            <a:off x="3848100" y="2133600"/>
            <a:ext cx="15240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14"/>
          <p:cNvCxnSpPr>
            <a:cxnSpLocks noChangeShapeType="1"/>
            <a:stCxn id="26630" idx="2"/>
            <a:endCxn id="26633" idx="0"/>
          </p:cNvCxnSpPr>
          <p:nvPr/>
        </p:nvCxnSpPr>
        <p:spPr bwMode="auto">
          <a:xfrm>
            <a:off x="5372100" y="3048000"/>
            <a:ext cx="9144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6630" idx="2"/>
            <a:endCxn id="26632" idx="0"/>
          </p:cNvCxnSpPr>
          <p:nvPr/>
        </p:nvCxnSpPr>
        <p:spPr bwMode="auto">
          <a:xfrm flipH="1">
            <a:off x="2781300" y="3048000"/>
            <a:ext cx="2590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26632" idx="2"/>
            <a:endCxn id="26634" idx="0"/>
          </p:cNvCxnSpPr>
          <p:nvPr/>
        </p:nvCxnSpPr>
        <p:spPr bwMode="auto">
          <a:xfrm flipH="1">
            <a:off x="1752600" y="4114800"/>
            <a:ext cx="10287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32" idx="2"/>
            <a:endCxn id="26635" idx="0"/>
          </p:cNvCxnSpPr>
          <p:nvPr/>
        </p:nvCxnSpPr>
        <p:spPr bwMode="auto">
          <a:xfrm>
            <a:off x="2781300" y="4114800"/>
            <a:ext cx="25908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62000" y="3429000"/>
            <a:ext cx="685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[IGP]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96200" y="3429000"/>
            <a:ext cx="685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[EGP]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334000" y="4038600"/>
            <a:ext cx="1828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[BGP,IDRP]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038600" y="5562600"/>
            <a:ext cx="2743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[OSPF,IS-IS,PNNI]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524000" y="55626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[RIP]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600200" y="2971800"/>
            <a:ext cx="914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6600"/>
                </a:solidFill>
              </a:rPr>
              <a:t>[RCC]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6200" y="41148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33CC"/>
                </a:solidFill>
              </a:rPr>
              <a:t>Interior</a:t>
            </a:r>
          </a:p>
          <a:p>
            <a:pPr algn="ctr"/>
            <a:r>
              <a:rPr lang="en-US" sz="1800">
                <a:solidFill>
                  <a:srgbClr val="0033CC"/>
                </a:solidFill>
              </a:rPr>
              <a:t>Gateway Protocols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239000" y="4114800"/>
            <a:ext cx="1752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33CC"/>
                </a:solidFill>
              </a:rPr>
              <a:t>Exterior</a:t>
            </a:r>
          </a:p>
          <a:p>
            <a:pPr algn="ctr"/>
            <a:r>
              <a:rPr lang="en-US" sz="1800">
                <a:solidFill>
                  <a:srgbClr val="0033CC"/>
                </a:solidFill>
              </a:rPr>
              <a:t>Gateway Protocols</a:t>
            </a:r>
          </a:p>
        </p:txBody>
      </p:sp>
    </p:spTree>
    <p:extLst>
      <p:ext uri="{BB962C8B-B14F-4D97-AF65-F5344CB8AC3E}">
        <p14:creationId xmlns:p14="http://schemas.microsoft.com/office/powerpoint/2010/main" val="12994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Problems</a:t>
            </a:r>
            <a:endParaRPr lang="en-US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5303152" cy="5105400"/>
          </a:xfrm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A network with N nodes</a:t>
            </a:r>
          </a:p>
          <a:p>
            <a:pPr lvl="1"/>
            <a:r>
              <a:rPr lang="en-US" dirty="0" smtClean="0"/>
              <a:t>Each node only knows</a:t>
            </a:r>
          </a:p>
          <a:p>
            <a:pPr lvl="2"/>
            <a:r>
              <a:rPr lang="en-US" dirty="0" smtClean="0"/>
              <a:t>Its immediate neighbors</a:t>
            </a:r>
          </a:p>
          <a:p>
            <a:pPr lvl="2"/>
            <a:r>
              <a:rPr lang="en-US" dirty="0" smtClean="0"/>
              <a:t>The cost to reach each neighbor</a:t>
            </a:r>
          </a:p>
          <a:p>
            <a:r>
              <a:rPr lang="en-US" dirty="0" smtClean="0"/>
              <a:t>How does each node learn the shortest path to every other node?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Intra-domain Routing Protocols</a:t>
            </a:r>
            <a:endParaRPr lang="en-US"/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smtClean="0"/>
              <a:t>Distance </a:t>
            </a:r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Routing Information Protocol (RIP), based on Bellman-Ford</a:t>
            </a:r>
          </a:p>
          <a:p>
            <a:pPr lvl="1"/>
            <a:r>
              <a:rPr lang="en-US" dirty="0" smtClean="0"/>
              <a:t>Routers periodically exchange reachability information with neighbors</a:t>
            </a:r>
          </a:p>
          <a:p>
            <a:r>
              <a:rPr lang="en-US" dirty="0" smtClean="0"/>
              <a:t>Link state</a:t>
            </a:r>
          </a:p>
          <a:p>
            <a:pPr lvl="1"/>
            <a:r>
              <a:rPr lang="en-US" dirty="0" smtClean="0"/>
              <a:t>Open Shortest Path First (OSPF), based on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Each network periodically </a:t>
            </a:r>
            <a:r>
              <a:rPr lang="en-US" dirty="0" smtClean="0">
                <a:solidFill>
                  <a:schemeClr val="accent1"/>
                </a:solidFill>
              </a:rPr>
              <a:t>floods </a:t>
            </a:r>
            <a:r>
              <a:rPr lang="en-US" dirty="0" smtClean="0"/>
              <a:t>immediate reachability information to all other routers</a:t>
            </a:r>
          </a:p>
          <a:p>
            <a:pPr lvl="1"/>
            <a:r>
              <a:rPr lang="en-US" dirty="0" smtClean="0"/>
              <a:t>Per router local computation to determine full routes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D338D17C-2FFB-4D3A-A05F-9E9060B5E41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distance vector?</a:t>
            </a:r>
          </a:p>
          <a:p>
            <a:pPr lvl="1"/>
            <a:r>
              <a:rPr lang="en-US" dirty="0" smtClean="0"/>
              <a:t>Current best known cost to reach a destination</a:t>
            </a:r>
          </a:p>
          <a:p>
            <a:r>
              <a:rPr lang="en-US" dirty="0"/>
              <a:t>Idea: exchange vectors among neighbors to learn about lowest cost paths</a:t>
            </a:r>
          </a:p>
          <a:p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404" y="6204856"/>
            <a:ext cx="8839200" cy="631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Routing Information Protocol (RIP)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83988"/>
              </p:ext>
            </p:extLst>
          </p:nvPr>
        </p:nvGraphicFramePr>
        <p:xfrm>
          <a:off x="1827585" y="3657265"/>
          <a:ext cx="2245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4" y="4354287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DV Table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t Node C</a:t>
            </a:r>
            <a:endParaRPr lang="en-US" sz="24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348338" y="3472542"/>
            <a:ext cx="4572004" cy="26125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No entry for C</a:t>
            </a:r>
          </a:p>
          <a:p>
            <a:r>
              <a:rPr lang="en-US" sz="2800" dirty="0" smtClean="0"/>
              <a:t>Initially, only has info for immediate neighbors</a:t>
            </a:r>
          </a:p>
          <a:p>
            <a:pPr lvl="1"/>
            <a:r>
              <a:rPr lang="en-US" sz="2400" dirty="0" smtClean="0"/>
              <a:t>Other </a:t>
            </a:r>
            <a:r>
              <a:rPr lang="en-US" sz="2400" dirty="0"/>
              <a:t>destinations cost </a:t>
            </a:r>
            <a:r>
              <a:rPr lang="en-US" sz="24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en-US" sz="2800" dirty="0" smtClean="0">
                <a:cs typeface="Consolas" pitchFamily="49" charset="0"/>
              </a:rPr>
              <a:t>Eventua</a:t>
            </a:r>
            <a:r>
              <a:rPr lang="en-US" sz="2800" dirty="0" smtClean="0"/>
              <a:t>lly, vector is filled</a:t>
            </a:r>
          </a:p>
        </p:txBody>
      </p:sp>
    </p:spTree>
    <p:extLst>
      <p:ext uri="{BB962C8B-B14F-4D97-AF65-F5344CB8AC3E}">
        <p14:creationId xmlns:p14="http://schemas.microsoft.com/office/powerpoint/2010/main" val="5612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 Routing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6544" y="2318661"/>
            <a:ext cx="6738257" cy="36793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for change in local link cost or message from neighbor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Recompute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distance 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least cost path to any destination has changed, </a:t>
            </a:r>
            <a:r>
              <a:rPr lang="en-US" dirty="0" smtClean="0">
                <a:solidFill>
                  <a:schemeClr val="accent1"/>
                </a:solidFill>
              </a:rPr>
              <a:t>notify</a:t>
            </a:r>
            <a:r>
              <a:rPr lang="en-US" dirty="0" smtClean="0"/>
              <a:t> neighbors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4" idx="0"/>
          </p:cNvCxnSpPr>
          <p:nvPr/>
        </p:nvCxnSpPr>
        <p:spPr>
          <a:xfrm rot="5400000" flipH="1">
            <a:off x="2715987" y="4158347"/>
            <a:ext cx="3679371" cy="12700"/>
          </a:xfrm>
          <a:prstGeom prst="bentConnector5">
            <a:avLst>
              <a:gd name="adj1" fmla="val -6213"/>
              <a:gd name="adj2" fmla="val 28328567"/>
              <a:gd name="adj3" fmla="val 111538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9322" y="3276602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9322" y="4343403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1228441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58143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40426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76465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17518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2770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3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Initialization: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/>
              <a:t>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92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Vector: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3667879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480693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038077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9184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89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4549" y="3116706"/>
            <a:ext cx="312906" cy="369332"/>
            <a:chOff x="5736250" y="3828962"/>
            <a:chExt cx="312906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6250" y="3828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13287" y="3116706"/>
            <a:ext cx="351379" cy="369332"/>
            <a:chOff x="5717014" y="3828962"/>
            <a:chExt cx="351379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1" y="4872470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7" y="2360842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5254" y="2726245"/>
            <a:ext cx="312907" cy="369332"/>
            <a:chOff x="5736250" y="3828962"/>
            <a:chExt cx="312907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0404" y="2726245"/>
            <a:ext cx="338555" cy="369332"/>
            <a:chOff x="5723426" y="3828962"/>
            <a:chExt cx="338555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4548" y="3116706"/>
            <a:ext cx="312907" cy="369332"/>
            <a:chOff x="5736250" y="3828962"/>
            <a:chExt cx="312907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19698" y="3116706"/>
            <a:ext cx="338555" cy="369332"/>
            <a:chOff x="5723426" y="3828962"/>
            <a:chExt cx="338555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6" y="4294996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+ 1) = 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1" y="4872470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+ 3) =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2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2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6" y="3566970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5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4" y="3566970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1426" y="3116706"/>
            <a:ext cx="312907" cy="369332"/>
            <a:chOff x="5736250" y="3828962"/>
            <a:chExt cx="312907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00164" y="3116706"/>
            <a:ext cx="351379" cy="369332"/>
            <a:chOff x="5717014" y="3828962"/>
            <a:chExt cx="351379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1623" y="5347231"/>
            <a:ext cx="312907" cy="369332"/>
            <a:chOff x="5736250" y="3828962"/>
            <a:chExt cx="312907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16773" y="5347231"/>
            <a:ext cx="338555" cy="369332"/>
            <a:chOff x="5723426" y="3828962"/>
            <a:chExt cx="338555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6927" y="5342619"/>
            <a:ext cx="312907" cy="369332"/>
            <a:chOff x="5736250" y="3828962"/>
            <a:chExt cx="312907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92077" y="5342619"/>
            <a:ext cx="338555" cy="369332"/>
            <a:chOff x="5723426" y="3828962"/>
            <a:chExt cx="338555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8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Fields: Word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Time to Live: decremented by each router</a:t>
            </a:r>
          </a:p>
          <a:p>
            <a:pPr lvl="1"/>
            <a:r>
              <a:rPr lang="en-US" sz="2500" dirty="0" smtClean="0"/>
              <a:t>Used to kill looping packets</a:t>
            </a:r>
          </a:p>
          <a:p>
            <a:r>
              <a:rPr lang="en-US" sz="2800" dirty="0" smtClean="0"/>
              <a:t>Protocol: ID of encapsulated protocol</a:t>
            </a:r>
          </a:p>
          <a:p>
            <a:pPr lvl="1"/>
            <a:r>
              <a:rPr lang="en-US" sz="2500" dirty="0" smtClean="0"/>
              <a:t>6 = TCP, 17 = UDP</a:t>
            </a:r>
          </a:p>
          <a:p>
            <a:r>
              <a:rPr lang="en-US" sz="2800" dirty="0" smtClean="0"/>
              <a:t>Checksum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 flipH="1">
            <a:off x="367628" y="5398472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8478"/>
                <a:gd name="adj2" fmla="val -810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Used to implement trace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Vector: End of 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3651973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122755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589461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099090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5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3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59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5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3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61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34632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0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8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4374" y="12716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1868" y="1284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14" y="19861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5117940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</a:t>
            </a:r>
            <a:r>
              <a:rPr lang="en-US" sz="1600" b="1" dirty="0" smtClean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 </a:t>
            </a:r>
            <a:r>
              <a:rPr lang="en-US" sz="1600" dirty="0"/>
              <a:t>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4374" y="1284635"/>
            <a:ext cx="356187" cy="461665"/>
            <a:chOff x="5743934" y="3828962"/>
            <a:chExt cx="297539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3934" y="3828962"/>
              <a:ext cx="29753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074" y="422897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7257" y="54915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79223" y="6405974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1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32727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49929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7295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64476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69630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67370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88752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4899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8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5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6" y="2709623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3" y="2709623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2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7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Infinity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1284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91665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8248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4442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62509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017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07059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4032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1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8" y="4448916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3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6" y="1730831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1" y="5524641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8" y="2813984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8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63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13412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32632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20428"/>
              </p:ext>
            </p:extLst>
          </p:nvPr>
        </p:nvGraphicFramePr>
        <p:xfrm>
          <a:off x="3149291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35343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7390"/>
              </p:ext>
            </p:extLst>
          </p:nvPr>
        </p:nvGraphicFramePr>
        <p:xfrm>
          <a:off x="4997938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54771"/>
              </p:ext>
            </p:extLst>
          </p:nvPr>
        </p:nvGraphicFramePr>
        <p:xfrm>
          <a:off x="4997938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94720"/>
              </p:ext>
            </p:extLst>
          </p:nvPr>
        </p:nvGraphicFramePr>
        <p:xfrm>
          <a:off x="6846584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42402"/>
              </p:ext>
            </p:extLst>
          </p:nvPr>
        </p:nvGraphicFramePr>
        <p:xfrm>
          <a:off x="6846584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1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6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/>
          </a:bodyPr>
          <a:lstStyle/>
          <a:p>
            <a:r>
              <a:rPr lang="en-US" dirty="0" smtClean="0"/>
              <a:t>If C routes through B to get to A</a:t>
            </a:r>
          </a:p>
          <a:p>
            <a:pPr lvl="1"/>
            <a:r>
              <a:rPr lang="en-US" dirty="0" smtClean="0"/>
              <a:t>C tells B that D(C, A) =</a:t>
            </a:r>
            <a:r>
              <a:rPr lang="en-US" sz="2800" dirty="0" smtClean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endParaRPr lang="en-US" sz="2800" dirty="0"/>
          </a:p>
          <a:p>
            <a:pPr lvl="1"/>
            <a:r>
              <a:rPr lang="en-US" dirty="0" smtClean="0"/>
              <a:t>Thus, B won’t route to A via C</a:t>
            </a:r>
          </a:p>
        </p:txBody>
      </p:sp>
    </p:spTree>
    <p:extLst>
      <p:ext uri="{BB962C8B-B14F-4D97-AF65-F5344CB8AC3E}">
        <p14:creationId xmlns:p14="http://schemas.microsoft.com/office/powerpoint/2010/main" val="2175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knows its connectivity and cost to direct neighbors</a:t>
            </a:r>
          </a:p>
          <a:p>
            <a:r>
              <a:rPr lang="en-US" dirty="0" smtClean="0"/>
              <a:t>Each node tells every other node this information</a:t>
            </a:r>
          </a:p>
          <a:p>
            <a:r>
              <a:rPr lang="en-US" dirty="0" smtClean="0"/>
              <a:t>Each node learns complete network topology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Dijkstra</a:t>
            </a:r>
            <a:r>
              <a:rPr lang="en-US" dirty="0" smtClean="0"/>
              <a:t> to compute shortest paths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65</a:t>
            </a:fld>
            <a:endParaRPr lang="en-US"/>
          </a:p>
        </p:txBody>
      </p:sp>
      <p:cxnSp>
        <p:nvCxnSpPr>
          <p:cNvPr id="14" name="Straight Connector 13"/>
          <p:cNvCxnSpPr>
            <a:stCxn id="9" idx="1"/>
            <a:endCxn id="8" idx="3"/>
          </p:cNvCxnSpPr>
          <p:nvPr/>
        </p:nvCxnSpPr>
        <p:spPr>
          <a:xfrm flipH="1">
            <a:off x="3020690" y="4375452"/>
            <a:ext cx="1144157" cy="51162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8" idx="3"/>
          </p:cNvCxnSpPr>
          <p:nvPr/>
        </p:nvCxnSpPr>
        <p:spPr>
          <a:xfrm flipH="1" flipV="1">
            <a:off x="3020690" y="4887079"/>
            <a:ext cx="1144156" cy="57180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1"/>
            <a:endCxn id="7" idx="3"/>
          </p:cNvCxnSpPr>
          <p:nvPr/>
        </p:nvCxnSpPr>
        <p:spPr>
          <a:xfrm flipH="1">
            <a:off x="3020689" y="5458880"/>
            <a:ext cx="1144157" cy="33109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7" idx="3"/>
          </p:cNvCxnSpPr>
          <p:nvPr/>
        </p:nvCxnSpPr>
        <p:spPr>
          <a:xfrm flipH="1" flipV="1">
            <a:off x="3020689" y="5789979"/>
            <a:ext cx="1144156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4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5" y="46968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7" y="418525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6" y="52686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5" y="630857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46968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 flipV="1">
            <a:off x="3020690" y="4375452"/>
            <a:ext cx="1144157" cy="51162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0" idx="1"/>
          </p:cNvCxnSpPr>
          <p:nvPr/>
        </p:nvCxnSpPr>
        <p:spPr>
          <a:xfrm>
            <a:off x="3020690" y="4887079"/>
            <a:ext cx="1144156" cy="57180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10" idx="1"/>
          </p:cNvCxnSpPr>
          <p:nvPr/>
        </p:nvCxnSpPr>
        <p:spPr>
          <a:xfrm flipV="1">
            <a:off x="3020689" y="5458880"/>
            <a:ext cx="1144157" cy="33109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1"/>
          </p:cNvCxnSpPr>
          <p:nvPr/>
        </p:nvCxnSpPr>
        <p:spPr>
          <a:xfrm>
            <a:off x="3020690" y="5789979"/>
            <a:ext cx="1144155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72649" y="2863206"/>
            <a:ext cx="2226029" cy="1403652"/>
            <a:chOff x="729342" y="2971800"/>
            <a:chExt cx="2226029" cy="1403652"/>
          </a:xfrm>
        </p:grpSpPr>
        <p:sp>
          <p:nvSpPr>
            <p:cNvPr id="95" name="Rectangular Callout 9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80" idx="1"/>
              <a:endCxn id="79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1"/>
              <a:endCxn id="79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1"/>
              <a:endCxn id="78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2" idx="1"/>
              <a:endCxn id="78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9" idx="2"/>
              <a:endCxn id="78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2"/>
              <a:endCxn id="84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0" idx="3"/>
              <a:endCxn id="83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3"/>
              <a:endCxn id="84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3"/>
              <a:endCxn id="83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1745371" y="1170896"/>
            <a:ext cx="2226029" cy="1403652"/>
            <a:chOff x="729342" y="2971800"/>
            <a:chExt cx="2226029" cy="1403652"/>
          </a:xfrm>
        </p:grpSpPr>
        <p:sp>
          <p:nvSpPr>
            <p:cNvPr id="99" name="Rectangular Callout 9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4631"/>
                <a:gd name="adj2" fmla="val 2498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00" name="Straight Connector 99"/>
            <p:cNvCxnSpPr>
              <a:stCxn id="111" idx="1"/>
              <a:endCxn id="11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2" idx="1"/>
              <a:endCxn id="11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2" idx="1"/>
              <a:endCxn id="10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1"/>
              <a:endCxn id="10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0" idx="2"/>
              <a:endCxn id="10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4" idx="2"/>
              <a:endCxn id="11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1" idx="3"/>
              <a:endCxn id="11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3" idx="3"/>
              <a:endCxn id="11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2" idx="3"/>
              <a:endCxn id="11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5362179" y="1651926"/>
            <a:ext cx="2226029" cy="1403652"/>
            <a:chOff x="729342" y="2971800"/>
            <a:chExt cx="2226029" cy="1403652"/>
          </a:xfrm>
        </p:grpSpPr>
        <p:sp>
          <p:nvSpPr>
            <p:cNvPr id="117" name="Rectangular Callout 116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2635"/>
                <a:gd name="adj2" fmla="val 1715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18" name="Straight Connector 117"/>
            <p:cNvCxnSpPr>
              <a:stCxn id="129" idx="1"/>
              <a:endCxn id="128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0" idx="1"/>
              <a:endCxn id="128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0" idx="1"/>
              <a:endCxn id="127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31" idx="1"/>
              <a:endCxn id="127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8" idx="2"/>
              <a:endCxn id="127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2" idx="2"/>
              <a:endCxn id="133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9" idx="3"/>
              <a:endCxn id="132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1" idx="3"/>
              <a:endCxn id="133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0" idx="3"/>
              <a:endCxn id="132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6780351" y="3161997"/>
            <a:ext cx="2226029" cy="1403652"/>
            <a:chOff x="729342" y="2971800"/>
            <a:chExt cx="2226029" cy="1403652"/>
          </a:xfrm>
        </p:grpSpPr>
        <p:sp>
          <p:nvSpPr>
            <p:cNvPr id="135" name="Rectangular Callout 13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69850"/>
                <a:gd name="adj2" fmla="val 1304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>
              <a:stCxn id="147" idx="1"/>
              <a:endCxn id="146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8" idx="1"/>
              <a:endCxn id="146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8" idx="1"/>
              <a:endCxn id="145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9" idx="1"/>
              <a:endCxn id="145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6" idx="2"/>
              <a:endCxn id="145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0" idx="2"/>
              <a:endCxn id="151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7" idx="3"/>
              <a:endCxn id="150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9" idx="3"/>
              <a:endCxn id="151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8" idx="3"/>
              <a:endCxn id="150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53353" y="4805273"/>
            <a:ext cx="2226029" cy="1403652"/>
            <a:chOff x="729342" y="2971800"/>
            <a:chExt cx="2226029" cy="1403652"/>
          </a:xfrm>
        </p:grpSpPr>
        <p:sp>
          <p:nvSpPr>
            <p:cNvPr id="153" name="Rectangular Callout 152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2674"/>
                <a:gd name="adj2" fmla="val 172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4" name="Straight Connector 153"/>
            <p:cNvCxnSpPr>
              <a:stCxn id="165" idx="1"/>
              <a:endCxn id="164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66" idx="1"/>
              <a:endCxn id="164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66" idx="1"/>
              <a:endCxn id="163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67" idx="1"/>
              <a:endCxn id="163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64" idx="2"/>
              <a:endCxn id="163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68" idx="2"/>
              <a:endCxn id="169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65" idx="3"/>
              <a:endCxn id="168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67" idx="3"/>
              <a:endCxn id="169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6" idx="3"/>
              <a:endCxn id="168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/>
          <p:cNvGrpSpPr/>
          <p:nvPr/>
        </p:nvGrpSpPr>
        <p:grpSpPr>
          <a:xfrm>
            <a:off x="4279543" y="130646"/>
            <a:ext cx="2226029" cy="1403652"/>
            <a:chOff x="729342" y="2971800"/>
            <a:chExt cx="2226029" cy="1403652"/>
          </a:xfrm>
        </p:grpSpPr>
        <p:sp>
          <p:nvSpPr>
            <p:cNvPr id="171" name="Rectangular Callout 170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46378"/>
                <a:gd name="adj2" fmla="val 2460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72" name="Straight Connector 171"/>
            <p:cNvCxnSpPr>
              <a:stCxn id="183" idx="1"/>
              <a:endCxn id="182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4" idx="1"/>
              <a:endCxn id="182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4" idx="1"/>
              <a:endCxn id="181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5" idx="1"/>
              <a:endCxn id="181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2" idx="2"/>
              <a:endCxn id="181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6" idx="2"/>
              <a:endCxn id="187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3" idx="3"/>
              <a:endCxn id="186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3"/>
              <a:endCxn id="187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4" idx="3"/>
              <a:endCxn id="186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6799803" y="5268682"/>
            <a:ext cx="2226029" cy="1403652"/>
            <a:chOff x="729342" y="2971800"/>
            <a:chExt cx="2226029" cy="1403652"/>
          </a:xfrm>
        </p:grpSpPr>
        <p:sp>
          <p:nvSpPr>
            <p:cNvPr id="189" name="Rectangular Callout 18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45159"/>
                <a:gd name="adj2" fmla="val 412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>
              <a:stCxn id="201" idx="1"/>
              <a:endCxn id="20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2" idx="1"/>
              <a:endCxn id="20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202" idx="1"/>
              <a:endCxn id="19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203" idx="1"/>
              <a:endCxn id="19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00" idx="2"/>
              <a:endCxn id="19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204" idx="2"/>
              <a:endCxn id="20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01" idx="3"/>
              <a:endCxn id="20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3" idx="3"/>
              <a:endCxn id="20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02" idx="3"/>
              <a:endCxn id="20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5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Each node periodically generates Link State Packet</a:t>
            </a:r>
          </a:p>
          <a:p>
            <a:pPr lvl="1"/>
            <a:r>
              <a:rPr lang="en-US" dirty="0" smtClean="0"/>
              <a:t>ID of node generating the LSP</a:t>
            </a:r>
          </a:p>
          <a:p>
            <a:pPr lvl="1"/>
            <a:r>
              <a:rPr lang="en-US" dirty="0" smtClean="0"/>
              <a:t>List of direct neighbors and costs</a:t>
            </a:r>
          </a:p>
          <a:p>
            <a:pPr lvl="1"/>
            <a:r>
              <a:rPr lang="en-US" dirty="0" smtClean="0"/>
              <a:t>Sequence number (64-bit, assumed to never wrap)</a:t>
            </a:r>
          </a:p>
          <a:p>
            <a:pPr lvl="1"/>
            <a:r>
              <a:rPr lang="en-US" dirty="0" smtClean="0"/>
              <a:t>Time to live</a:t>
            </a:r>
          </a:p>
          <a:p>
            <a:r>
              <a:rPr lang="en-US" dirty="0" smtClean="0"/>
              <a:t>Flood is reliable (</a:t>
            </a:r>
            <a:r>
              <a:rPr lang="en-US" dirty="0" err="1" smtClean="0"/>
              <a:t>ack</a:t>
            </a:r>
            <a:r>
              <a:rPr lang="en-US" dirty="0" smtClean="0"/>
              <a:t> + retransmission)</a:t>
            </a:r>
          </a:p>
          <a:p>
            <a:r>
              <a:rPr lang="en-US" dirty="0" smtClean="0"/>
              <a:t>Sequence number “versions” each LSP</a:t>
            </a:r>
          </a:p>
          <a:p>
            <a:r>
              <a:rPr lang="en-US" dirty="0" smtClean="0"/>
              <a:t>Receivers flood LSPs to their own neighbors</a:t>
            </a:r>
          </a:p>
          <a:p>
            <a:pPr lvl="1"/>
            <a:r>
              <a:rPr lang="en-US" dirty="0" smtClean="0"/>
              <a:t>Except whoever originated the LSP</a:t>
            </a:r>
          </a:p>
          <a:p>
            <a:r>
              <a:rPr lang="en-US" dirty="0" smtClean="0"/>
              <a:t>LSPs also generated when link states change</a:t>
            </a:r>
          </a:p>
        </p:txBody>
      </p:sp>
    </p:spTree>
    <p:extLst>
      <p:ext uri="{BB962C8B-B14F-4D97-AF65-F5344CB8AC3E}">
        <p14:creationId xmlns:p14="http://schemas.microsoft.com/office/powerpoint/2010/main" val="1953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2875708"/>
              </p:ext>
            </p:extLst>
          </p:nvPr>
        </p:nvGraphicFramePr>
        <p:xfrm>
          <a:off x="152400" y="1600200"/>
          <a:ext cx="8839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60552" y="4606948"/>
            <a:ext cx="3530948" cy="219784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>
            <a:stCxn id="18" idx="3"/>
            <a:endCxn id="17" idx="4"/>
          </p:cNvCxnSpPr>
          <p:nvPr/>
        </p:nvCxnSpPr>
        <p:spPr>
          <a:xfrm flipH="1">
            <a:off x="2915386" y="5880338"/>
            <a:ext cx="542242" cy="4845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4"/>
            <a:endCxn id="18" idx="1"/>
          </p:cNvCxnSpPr>
          <p:nvPr/>
        </p:nvCxnSpPr>
        <p:spPr>
          <a:xfrm>
            <a:off x="2915386" y="4998248"/>
            <a:ext cx="542242" cy="5548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4"/>
            <a:endCxn id="15" idx="2"/>
          </p:cNvCxnSpPr>
          <p:nvPr/>
        </p:nvCxnSpPr>
        <p:spPr>
          <a:xfrm>
            <a:off x="1750614" y="4998248"/>
            <a:ext cx="4965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7" idx="2"/>
            <a:endCxn id="16" idx="4"/>
          </p:cNvCxnSpPr>
          <p:nvPr/>
        </p:nvCxnSpPr>
        <p:spPr>
          <a:xfrm flipH="1">
            <a:off x="1750614" y="6364846"/>
            <a:ext cx="496576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1"/>
            <a:endCxn id="14" idx="3"/>
          </p:cNvCxnSpPr>
          <p:nvPr/>
        </p:nvCxnSpPr>
        <p:spPr>
          <a:xfrm flipV="1">
            <a:off x="1416516" y="5161881"/>
            <a:ext cx="0" cy="10443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280078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82418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47190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082418" y="62062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47190" y="6201212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3123530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3"/>
            <a:endCxn id="16" idx="4"/>
          </p:cNvCxnSpPr>
          <p:nvPr/>
        </p:nvCxnSpPr>
        <p:spPr>
          <a:xfrm flipH="1">
            <a:off x="1750614" y="5161881"/>
            <a:ext cx="830674" cy="120796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5" idx="1"/>
          </p:cNvCxnSpPr>
          <p:nvPr/>
        </p:nvCxnSpPr>
        <p:spPr>
          <a:xfrm rot="5400000" flipH="1" flipV="1">
            <a:off x="1238504" y="4210287"/>
            <a:ext cx="718457" cy="1967112"/>
          </a:xfrm>
          <a:prstGeom prst="bentConnector3">
            <a:avLst>
              <a:gd name="adj1" fmla="val 13948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742" y="415913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061" y="4974158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7328" y="4613669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52267" y="489375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9174" y="608824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329" y="634313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9978" y="60458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4523" y="54790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15" idx="3"/>
            <a:endCxn id="17" idx="1"/>
          </p:cNvCxnSpPr>
          <p:nvPr/>
        </p:nvCxnSpPr>
        <p:spPr>
          <a:xfrm>
            <a:off x="2581288" y="5161881"/>
            <a:ext cx="0" cy="10393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061" y="5694124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08136" y="548134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552" y="2346593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51" y="2721167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4619" y="309574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552" y="346848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602" y="3832038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89"/>
          <p:cNvSpPr txBox="1">
            <a:spLocks noChangeArrowheads="1"/>
          </p:cNvSpPr>
          <p:nvPr/>
        </p:nvSpPr>
        <p:spPr bwMode="auto">
          <a:xfrm>
            <a:off x="4908015" y="4570739"/>
            <a:ext cx="397713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S = {A};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for all nodes 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/>
              <a:t>if </a:t>
            </a:r>
            <a:r>
              <a:rPr lang="en-US" sz="2000" i="1" dirty="0"/>
              <a:t>v</a:t>
            </a:r>
            <a:r>
              <a:rPr lang="en-US" sz="2000" dirty="0"/>
              <a:t> adjacent to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then D(v) = c(</a:t>
            </a:r>
            <a:r>
              <a:rPr lang="en-US" sz="2000" dirty="0" err="1"/>
              <a:t>A,v</a:t>
            </a:r>
            <a:r>
              <a:rPr lang="en-US" sz="2000" dirty="0"/>
              <a:t>);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else D(v)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∞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…</a:t>
            </a: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3872676" y="4295860"/>
            <a:ext cx="526030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20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Loop</a:t>
            </a:r>
            <a:r>
              <a:rPr lang="en-US" sz="2000" i="1" dirty="0" smtClean="0"/>
              <a:t> </a:t>
            </a:r>
            <a:endParaRPr lang="en-US" sz="2000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find </a:t>
            </a:r>
            <a:r>
              <a:rPr lang="en-US" sz="2000" dirty="0"/>
              <a:t>w not in S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D(w</a:t>
            </a:r>
            <a:r>
              <a:rPr lang="en-US" sz="2000" dirty="0"/>
              <a:t>) is a minimum;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</a:t>
            </a:r>
            <a:r>
              <a:rPr lang="en-US" sz="2000" dirty="0"/>
              <a:t>add w to S;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update </a:t>
            </a:r>
            <a:r>
              <a:rPr lang="en-US" sz="2000" dirty="0"/>
              <a:t>D(v) for all v adjacent </a:t>
            </a:r>
            <a:endParaRPr lang="en-US" sz="2000" dirty="0" smtClean="0"/>
          </a:p>
          <a:p>
            <a:pPr lvl="1">
              <a:buClr>
                <a:schemeClr val="accent2"/>
              </a:buClr>
              <a:tabLst>
                <a:tab pos="6826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to </a:t>
            </a:r>
            <a:r>
              <a:rPr lang="en-US" sz="2000" dirty="0"/>
              <a:t>w and not in S: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   </a:t>
            </a:r>
            <a:r>
              <a:rPr lang="en-US" sz="2000" dirty="0"/>
              <a:t>D(v) = min( D(v), D(w) + c(</a:t>
            </a:r>
            <a:r>
              <a:rPr lang="en-US" sz="2000" dirty="0" err="1"/>
              <a:t>w,v</a:t>
            </a:r>
            <a:r>
              <a:rPr lang="en-US" sz="2000" dirty="0"/>
              <a:t>) 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until </a:t>
            </a:r>
            <a:r>
              <a:rPr lang="en-US" sz="2000" b="1" i="1" dirty="0"/>
              <a:t>all nodes in S;</a:t>
            </a:r>
            <a:r>
              <a:rPr lang="en-US" sz="2000" dirty="0"/>
              <a:t> </a:t>
            </a:r>
          </a:p>
        </p:txBody>
      </p:sp>
      <p:cxnSp>
        <p:nvCxnSpPr>
          <p:cNvPr id="42" name="Straight Arrow Connector 41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4"/>
            <a:endCxn id="17" idx="2"/>
          </p:cNvCxnSpPr>
          <p:nvPr/>
        </p:nvCxnSpPr>
        <p:spPr>
          <a:xfrm flipV="1">
            <a:off x="1750614" y="6364846"/>
            <a:ext cx="496576" cy="50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15" idx="3"/>
          </p:cNvCxnSpPr>
          <p:nvPr/>
        </p:nvCxnSpPr>
        <p:spPr>
          <a:xfrm flipV="1">
            <a:off x="2581288" y="5161881"/>
            <a:ext cx="0" cy="103933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4"/>
            <a:endCxn id="18" idx="3"/>
          </p:cNvCxnSpPr>
          <p:nvPr/>
        </p:nvCxnSpPr>
        <p:spPr>
          <a:xfrm flipV="1">
            <a:off x="2915386" y="5880338"/>
            <a:ext cx="542242" cy="4845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OSPF vs. IS-IS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994592"/>
            <a:ext cx="4373252" cy="378327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Favored by companies, datacenters</a:t>
            </a:r>
          </a:p>
          <a:p>
            <a:r>
              <a:rPr lang="en-US" sz="2800" dirty="0" smtClean="0"/>
              <a:t>More optional features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Built on top of IPv4</a:t>
            </a:r>
          </a:p>
          <a:p>
            <a:pPr lvl="1"/>
            <a:r>
              <a:rPr lang="en-US" sz="2400" dirty="0" smtClean="0"/>
              <a:t>LSAs are sent via IPv4</a:t>
            </a:r>
          </a:p>
          <a:p>
            <a:pPr lvl="1"/>
            <a:r>
              <a:rPr lang="en-US" sz="2400" dirty="0" smtClean="0"/>
              <a:t>OSPFv3 needed for IPv6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994592"/>
            <a:ext cx="4239705" cy="37927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Favored by ISPs</a:t>
            </a:r>
          </a:p>
          <a:p>
            <a:endParaRPr lang="en-US" sz="1200" dirty="0" smtClean="0"/>
          </a:p>
          <a:p>
            <a:r>
              <a:rPr lang="en-US" sz="2800" dirty="0" smtClean="0"/>
              <a:t>Less “chatty”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Less network overhead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Supports more devices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Not tied to IP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Works with IPv4 or IPv6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308793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308793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4691" y="1638709"/>
            <a:ext cx="8897333" cy="7368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Two different implementations of link-state routing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7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Different Organizational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1601768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1601768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1367651" y="4479872"/>
            <a:ext cx="1971908" cy="1424867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0</a:t>
              </a:r>
              <a:endParaRPr lang="en-US" b="1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629343"/>
            <a:ext cx="2265922" cy="1821424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1</a:t>
              </a:r>
              <a:endParaRPr lang="en-US" b="1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1" y="3810970"/>
            <a:ext cx="1879535" cy="1591006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2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5286147"/>
            <a:ext cx="2415063" cy="1491728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3</a:t>
              </a:r>
              <a:endParaRPr lang="en-US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0" y="5009033"/>
            <a:ext cx="2351967" cy="1645024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4</a:t>
              </a:r>
              <a:endParaRPr lang="en-US" b="1" dirty="0"/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296994"/>
            <a:ext cx="4373252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around overlapping areas</a:t>
            </a:r>
          </a:p>
          <a:p>
            <a:r>
              <a:rPr lang="en-US" sz="2400" dirty="0" smtClean="0"/>
              <a:t>Area 0 is the core network</a:t>
            </a:r>
            <a:endParaRPr lang="en-US" sz="20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296994"/>
            <a:ext cx="4239705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as a 2-level hierarchy</a:t>
            </a:r>
          </a:p>
          <a:p>
            <a:r>
              <a:rPr lang="en-US" sz="2400" dirty="0" smtClean="0"/>
              <a:t>Level 2 is the backbone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4044792"/>
            <a:ext cx="544052" cy="341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1" y="4442165"/>
            <a:ext cx="309531" cy="711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5" y="4044792"/>
            <a:ext cx="348541" cy="81918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5" y="4863979"/>
            <a:ext cx="749290" cy="25051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4" y="4867005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863979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8" y="5487718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8" y="4888621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5154085"/>
            <a:ext cx="169482" cy="6774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5154085"/>
            <a:ext cx="748965" cy="3387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831545"/>
            <a:ext cx="400749" cy="453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5512360"/>
            <a:ext cx="626097" cy="6082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831545"/>
            <a:ext cx="1220310" cy="3080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4" y="5503547"/>
            <a:ext cx="461245" cy="8016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0" y="5492815"/>
            <a:ext cx="1141869" cy="2668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5286147"/>
            <a:ext cx="198996" cy="10442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0" y="5259543"/>
            <a:ext cx="425468" cy="5001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6120561"/>
            <a:ext cx="861999" cy="1846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2" y="4606473"/>
            <a:ext cx="680624" cy="6530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5" y="4215486"/>
            <a:ext cx="246323" cy="648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899738"/>
            <a:ext cx="647308" cy="290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2" y="3899738"/>
            <a:ext cx="495313" cy="6711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863979"/>
            <a:ext cx="686154" cy="39556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472195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718926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53456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7" y="5358494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9" y="511449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5" y="442881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7" y="404479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5" y="3754685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5" y="3899738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6" y="50090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5" y="428074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2" y="56146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7" y="618533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6" y="56864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6" y="599458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5" y="616017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2" y="3662250"/>
            <a:ext cx="3597922" cy="3122748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63332"/>
            <a:ext cx="2036826" cy="3294668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73828" y="451564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2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09" y="3563332"/>
            <a:ext cx="2799761" cy="3294668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61998" y="450116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1</a:t>
              </a:r>
              <a:endParaRPr lang="en-US" b="1" dirty="0"/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531619" y="451564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2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Fields: Word 4 and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Source and destination address</a:t>
            </a:r>
          </a:p>
          <a:p>
            <a:pPr lvl="1"/>
            <a:r>
              <a:rPr lang="en-US" sz="2500" dirty="0" smtClean="0"/>
              <a:t>In theory, must be globally unique</a:t>
            </a:r>
          </a:p>
          <a:p>
            <a:pPr lvl="1"/>
            <a:r>
              <a:rPr lang="en-US" sz="2500" dirty="0" smtClean="0"/>
              <a:t>In practice, this is often violated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1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vs. Distance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361458"/>
              </p:ext>
            </p:extLst>
          </p:nvPr>
        </p:nvGraphicFramePr>
        <p:xfrm>
          <a:off x="228600" y="1719944"/>
          <a:ext cx="875211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1"/>
                <a:gridCol w="2928258"/>
                <a:gridCol w="3363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Message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*e)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O(d*n*k)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O(n*log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Convergence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 may advertise incorrect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dirty="0" smtClean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node computes their own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may advertise incorrect 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Errors propagate due to sharing of DV tables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7628" y="4591816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number of nodes in the graph</a:t>
            </a:r>
          </a:p>
          <a:p>
            <a:r>
              <a:rPr lang="en-US" dirty="0"/>
              <a:t>d</a:t>
            </a:r>
            <a:r>
              <a:rPr lang="en-US" dirty="0" smtClean="0"/>
              <a:t> = degree of a given node</a:t>
            </a:r>
          </a:p>
          <a:p>
            <a:r>
              <a:rPr lang="en-US" dirty="0" smtClean="0"/>
              <a:t>k = number of rounds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2080" y="4262124"/>
            <a:ext cx="7848600" cy="2506043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Which is best?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practice, it depends.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1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Fragmentation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Problem: each network has its own MTU</a:t>
            </a:r>
          </a:p>
          <a:p>
            <a:pPr lvl="1"/>
            <a:r>
              <a:rPr lang="en-US" sz="2400" dirty="0" smtClean="0"/>
              <a:t>DARPA principles: networks allowed to be heterogeneous</a:t>
            </a:r>
          </a:p>
          <a:p>
            <a:pPr lvl="1"/>
            <a:r>
              <a:rPr lang="en-US" sz="2400" dirty="0" smtClean="0"/>
              <a:t>Minimum MTU may not be known for a given path</a:t>
            </a:r>
          </a:p>
          <a:p>
            <a:r>
              <a:rPr lang="en-US" sz="2700" dirty="0" smtClean="0"/>
              <a:t>IP Solution: fragmentation</a:t>
            </a:r>
          </a:p>
          <a:p>
            <a:pPr lvl="1"/>
            <a:r>
              <a:rPr lang="en-US" sz="2400" dirty="0" smtClean="0"/>
              <a:t>Split datagrams into pieces when MTU is reduced</a:t>
            </a:r>
          </a:p>
          <a:p>
            <a:pPr lvl="1"/>
            <a:r>
              <a:rPr lang="en-US" sz="2400" dirty="0" smtClean="0"/>
              <a:t>Reassemble original datagram at the receiver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2000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4000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MTU = 1500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Dgram1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Dgram2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Fields: Word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Identifier: a unique number for the original datagram</a:t>
            </a:r>
          </a:p>
          <a:p>
            <a:r>
              <a:rPr lang="en-US" sz="2800" dirty="0" smtClean="0"/>
              <a:t>Flags: M flag, i.e. this is the last fragment</a:t>
            </a:r>
          </a:p>
          <a:p>
            <a:r>
              <a:rPr lang="en-US" sz="2800" dirty="0" smtClean="0"/>
              <a:t>Offset: byte position of the first byte in the fragment</a:t>
            </a:r>
            <a:endParaRPr lang="en-US" sz="2500" dirty="0" smtClean="0"/>
          </a:p>
          <a:p>
            <a:pPr lvl="1"/>
            <a:r>
              <a:rPr lang="en-US" sz="2500" dirty="0" smtClean="0"/>
              <a:t>Divided by 8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 Length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Identifier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TTL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IP Address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IP Address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 (if any, usually not)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77706</TotalTime>
  <Words>3880</Words>
  <Application>Microsoft Office PowerPoint</Application>
  <PresentationFormat>Diavetítés a képernyőre (4:3 oldalarány)</PresentationFormat>
  <Paragraphs>1628</Paragraphs>
  <Slides>70</Slides>
  <Notes>7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71" baseType="lpstr">
      <vt:lpstr>Median</vt:lpstr>
      <vt:lpstr>Computer Networks</vt:lpstr>
      <vt:lpstr>Network Layer</vt:lpstr>
      <vt:lpstr>Outline</vt:lpstr>
      <vt:lpstr>IP Datagrams</vt:lpstr>
      <vt:lpstr>IP Header Fields: Word 1</vt:lpstr>
      <vt:lpstr>IP Header Fields: Word 3</vt:lpstr>
      <vt:lpstr>IP Header Fields: Word 4 and 5</vt:lpstr>
      <vt:lpstr>Problem: Fragmentation</vt:lpstr>
      <vt:lpstr>IP Header Fields: Word 2</vt:lpstr>
      <vt:lpstr>Fragmentation Example</vt:lpstr>
      <vt:lpstr>Fragmentation Example</vt:lpstr>
      <vt:lpstr>IP Fragment Reassembly</vt:lpstr>
      <vt:lpstr>Fragmentation Concepts</vt:lpstr>
      <vt:lpstr>Fragmentation in Reality</vt:lpstr>
      <vt:lpstr>Outline</vt:lpstr>
      <vt:lpstr>The IPv4 Address Space Crisis</vt:lpstr>
      <vt:lpstr>IPv6</vt:lpstr>
      <vt:lpstr>IPv6 Trivia</vt:lpstr>
      <vt:lpstr>IPv6 Header</vt:lpstr>
      <vt:lpstr>Differences from IPv4 Header</vt:lpstr>
      <vt:lpstr>Performance Improvements</vt:lpstr>
      <vt:lpstr>Additional IPv6 Features</vt:lpstr>
      <vt:lpstr>Deployment Challenges</vt:lpstr>
      <vt:lpstr>Transitioning to IPv6</vt:lpstr>
      <vt:lpstr>Transition Technologies</vt:lpstr>
      <vt:lpstr>Network Layer, Control Plane</vt:lpstr>
      <vt:lpstr>Internet Routing</vt:lpstr>
      <vt:lpstr>AS Example</vt:lpstr>
      <vt:lpstr>Why Do We Need ASs?</vt:lpstr>
      <vt:lpstr>Routing on a Graph</vt:lpstr>
      <vt:lpstr>Shortest Path Routing</vt:lpstr>
      <vt:lpstr>Dijkstra’s Shortest Path Algorithm</vt:lpstr>
      <vt:lpstr>Dijkstra’s Algorithm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Bellman-Ford Algorithm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Complexity</vt:lpstr>
      <vt:lpstr>Internetwork Routing [Halsall]</vt:lpstr>
      <vt:lpstr>Routing Problems</vt:lpstr>
      <vt:lpstr>Intra-domain Routing Protocols</vt:lpstr>
      <vt:lpstr>Outline</vt:lpstr>
      <vt:lpstr>Distance Vector Routing</vt:lpstr>
      <vt:lpstr>Distance Vector Routing Algorithm</vt:lpstr>
      <vt:lpstr>Distance Vector Initialization</vt:lpstr>
      <vt:lpstr>Distance Vector: 1st Iteration</vt:lpstr>
      <vt:lpstr>Distance Vector: End of 3rd Iteration</vt:lpstr>
      <vt:lpstr>PowerPoint bemutató</vt:lpstr>
      <vt:lpstr>Count to Infinity Problem</vt:lpstr>
      <vt:lpstr>Poisoned Reverse</vt:lpstr>
      <vt:lpstr>Outline</vt:lpstr>
      <vt:lpstr>Link State Routing</vt:lpstr>
      <vt:lpstr>Flooding Details</vt:lpstr>
      <vt:lpstr>Dijkstra’s Algorithm</vt:lpstr>
      <vt:lpstr>OSPF vs. IS-IS</vt:lpstr>
      <vt:lpstr>Different Organizational Structure</vt:lpstr>
      <vt:lpstr>Link State vs. Distance 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1004</cp:revision>
  <cp:lastPrinted>2012-08-22T04:00:45Z</cp:lastPrinted>
  <dcterms:created xsi:type="dcterms:W3CDTF">2012-01-03T02:22:46Z</dcterms:created>
  <dcterms:modified xsi:type="dcterms:W3CDTF">2017-11-07T11:46:07Z</dcterms:modified>
</cp:coreProperties>
</file>