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89"/>
  </p:notesMasterIdLst>
  <p:handoutMasterIdLst>
    <p:handoutMasterId r:id="rId90"/>
  </p:handoutMasterIdLst>
  <p:sldIdLst>
    <p:sldId id="388" r:id="rId2"/>
    <p:sldId id="496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535" r:id="rId12"/>
    <p:sldId id="536" r:id="rId13"/>
    <p:sldId id="497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08" r:id="rId41"/>
    <p:sldId id="409" r:id="rId42"/>
    <p:sldId id="522" r:id="rId43"/>
    <p:sldId id="513" r:id="rId44"/>
    <p:sldId id="514" r:id="rId45"/>
    <p:sldId id="515" r:id="rId46"/>
    <p:sldId id="516" r:id="rId47"/>
    <p:sldId id="517" r:id="rId48"/>
    <p:sldId id="518" r:id="rId49"/>
    <p:sldId id="519" r:id="rId50"/>
    <p:sldId id="520" r:id="rId51"/>
    <p:sldId id="521" r:id="rId52"/>
    <p:sldId id="410" r:id="rId53"/>
    <p:sldId id="411" r:id="rId54"/>
    <p:sldId id="412" r:id="rId55"/>
    <p:sldId id="594" r:id="rId56"/>
    <p:sldId id="413" r:id="rId57"/>
    <p:sldId id="595" r:id="rId58"/>
    <p:sldId id="596" r:id="rId59"/>
    <p:sldId id="597" r:id="rId60"/>
    <p:sldId id="598" r:id="rId61"/>
    <p:sldId id="599" r:id="rId62"/>
    <p:sldId id="600" r:id="rId63"/>
    <p:sldId id="601" r:id="rId64"/>
    <p:sldId id="602" r:id="rId65"/>
    <p:sldId id="414" r:id="rId66"/>
    <p:sldId id="603" r:id="rId67"/>
    <p:sldId id="604" r:id="rId68"/>
    <p:sldId id="415" r:id="rId69"/>
    <p:sldId id="421" r:id="rId70"/>
    <p:sldId id="416" r:id="rId71"/>
    <p:sldId id="534" r:id="rId72"/>
    <p:sldId id="529" r:id="rId73"/>
    <p:sldId id="530" r:id="rId74"/>
    <p:sldId id="531" r:id="rId75"/>
    <p:sldId id="532" r:id="rId76"/>
    <p:sldId id="533" r:id="rId77"/>
    <p:sldId id="605" r:id="rId78"/>
    <p:sldId id="606" r:id="rId79"/>
    <p:sldId id="417" r:id="rId80"/>
    <p:sldId id="419" r:id="rId81"/>
    <p:sldId id="445" r:id="rId82"/>
    <p:sldId id="443" r:id="rId83"/>
    <p:sldId id="537" r:id="rId84"/>
    <p:sldId id="444" r:id="rId85"/>
    <p:sldId id="440" r:id="rId86"/>
    <p:sldId id="425" r:id="rId87"/>
    <p:sldId id="424" r:id="rId8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496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535"/>
            <p14:sldId id="536"/>
            <p14:sldId id="497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08"/>
            <p14:sldId id="409"/>
            <p14:sldId id="52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410"/>
            <p14:sldId id="411"/>
            <p14:sldId id="412"/>
            <p14:sldId id="594"/>
            <p14:sldId id="413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414"/>
            <p14:sldId id="603"/>
            <p14:sldId id="604"/>
            <p14:sldId id="415"/>
            <p14:sldId id="421"/>
            <p14:sldId id="416"/>
            <p14:sldId id="534"/>
            <p14:sldId id="529"/>
            <p14:sldId id="530"/>
            <p14:sldId id="531"/>
            <p14:sldId id="532"/>
            <p14:sldId id="533"/>
            <p14:sldId id="605"/>
            <p14:sldId id="606"/>
            <p14:sldId id="417"/>
            <p14:sldId id="419"/>
            <p14:sldId id="445"/>
            <p14:sldId id="443"/>
            <p14:sldId id="537"/>
            <p14:sldId id="444"/>
            <p14:sldId id="440"/>
            <p14:sldId id="425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0232" autoAdjust="0"/>
  </p:normalViewPr>
  <p:slideViewPr>
    <p:cSldViewPr snapToGrid="0">
      <p:cViewPr varScale="1">
        <p:scale>
          <a:sx n="63" d="100"/>
          <a:sy n="63" d="100"/>
        </p:scale>
        <p:origin x="100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981D2-0803-4811-B8C6-10EAEFB962DF}" type="slidenum">
              <a:rPr lang="en-US"/>
              <a:pPr/>
              <a:t>59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80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218A4-3D9E-414D-B64C-EEE27FDA5070}" type="slidenum">
              <a:rPr lang="en-US"/>
              <a:pPr/>
              <a:t>62</a:t>
            </a:fld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80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EB7CB-F6F8-4E70-9613-31986A63477F}" type="slidenum">
              <a:rPr lang="en-US"/>
              <a:pPr/>
              <a:t>64</a:t>
            </a:fld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2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4EFD6-5895-483A-987E-C349D583511D}" type="slidenum">
              <a:rPr lang="en-US"/>
              <a:pPr/>
              <a:t>66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0" dirty="0"/>
              <a:t> bytes </a:t>
            </a:r>
            <a:r>
              <a:rPr lang="en-US" baseline="0" dirty="0">
                <a:sym typeface="Wingdings"/>
              </a:rPr>
              <a:t> allows hosts on the network to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2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F8F0B-D10E-4FC6-A7D8-3847985CCB35}" type="slidenum">
              <a:rPr lang="en-US"/>
              <a:pPr/>
              <a:t>75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E71E77-D81E-4A35-BD94-AEE6C74E54ED}" type="slidenum">
              <a:rPr lang="en-US" altLang="zh-CN" sz="1300">
                <a:latin typeface="Arial" charset="0"/>
              </a:rPr>
              <a:pPr/>
              <a:t>16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373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2927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5630FD-21EA-41C4-9D43-791AB886A7E3}" type="slidenum">
              <a:rPr lang="en-US" altLang="zh-CN" sz="1300">
                <a:latin typeface="Arial" charset="0"/>
              </a:rPr>
              <a:pPr/>
              <a:t>20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680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741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2F0F67-4444-4851-B234-B727023E1E3A}" type="slidenum">
              <a:rPr lang="en-US" altLang="zh-CN" sz="1300">
                <a:latin typeface="Arial" charset="0"/>
              </a:rPr>
              <a:pPr/>
              <a:t>21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8704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247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2694DD-44BD-4568-9BC4-09EA68BE2F6D}" type="slidenum">
              <a:rPr lang="en-US" altLang="zh-CN" sz="1300">
                <a:latin typeface="Arial" charset="0"/>
              </a:rPr>
              <a:pPr/>
              <a:t>31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885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Assume 3-bit sequence number is used. Frames are numbered sequentially from 0 through 7.</a:t>
            </a:r>
          </a:p>
          <a:p>
            <a:r>
              <a:rPr lang="en-US" altLang="zh-CN"/>
              <a:t>In Fig.(a), each time a frame is sent, the shaded window shrinks; each time an ACK is received, the shaded window grows.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507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40CF2F-31C9-4382-9DA4-694EF568F83E}" type="slidenum">
              <a:rPr lang="en-US" altLang="zh-CN" sz="1300">
                <a:latin typeface="Arial" charset="0"/>
              </a:rPr>
              <a:pPr/>
              <a:t>32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9875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It is not necessary to acknowledge every frame.</a:t>
            </a:r>
          </a:p>
        </p:txBody>
      </p:sp>
    </p:spTree>
    <p:extLst>
      <p:ext uri="{BB962C8B-B14F-4D97-AF65-F5344CB8AC3E}">
        <p14:creationId xmlns:p14="http://schemas.microsoft.com/office/powerpoint/2010/main" val="154386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ALOHA: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Send data if you have data</a:t>
            </a:r>
            <a:r>
              <a:rPr lang="en-US" baseline="0" dirty="0"/>
              <a:t> (doesn’t bother sensing the medium)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Later </a:t>
            </a:r>
            <a:r>
              <a:rPr lang="en-US" baseline="0" dirty="0">
                <a:sym typeface="Wingdings"/>
              </a:rPr>
              <a:t> back off period e.g., exponential </a:t>
            </a:r>
            <a:r>
              <a:rPr lang="en-US" baseline="0" dirty="0" err="1">
                <a:sym typeface="Wingdings"/>
              </a:rPr>
              <a:t>backofff</a:t>
            </a:r>
            <a:r>
              <a:rPr lang="en-US" baseline="0" dirty="0">
                <a:sym typeface="Wingdings"/>
              </a:rPr>
              <a:t> etc.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8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97D1F-BFCE-4E61-94D9-252D8173D26B}" type="slidenum">
              <a:rPr lang="en-US"/>
              <a:pPr/>
              <a:t>57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7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CB8C2-F4FA-48DE-BD91-4E93A6F5D5CE}" type="slidenum">
              <a:rPr lang="en-US"/>
              <a:pPr/>
              <a:t>58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9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2C54B6-8649-473D-A0E1-30E46E18CD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5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5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/>
              <a:t>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Lecture </a:t>
            </a:r>
            <a:r>
              <a:rPr lang="hu-HU" sz="3600" b="1" dirty="0">
                <a:solidFill>
                  <a:schemeClr val="tx1"/>
                </a:solidFill>
              </a:rPr>
              <a:t>7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Data Link</a:t>
            </a:r>
            <a:r>
              <a:rPr lang="hu-HU" sz="3600" b="1" dirty="0">
                <a:solidFill>
                  <a:schemeClr val="tx1"/>
                </a:solidFill>
              </a:rPr>
              <a:t> </a:t>
            </a:r>
            <a:r>
              <a:rPr lang="hu-HU" sz="3600" b="1" dirty="0" err="1">
                <a:solidFill>
                  <a:schemeClr val="tx1"/>
                </a:solidFill>
              </a:rPr>
              <a:t>layer</a:t>
            </a:r>
            <a:endParaRPr lang="en-US" sz="3600" b="1" dirty="0">
              <a:solidFill>
                <a:schemeClr val="tx1"/>
              </a:solidFill>
            </a:endParaRPr>
          </a:p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14600" y="62024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2438400" y="6021009"/>
            <a:ext cx="6705600" cy="685800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2015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38175" y="1659573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Common polynomials for </a:t>
            </a:r>
            <a:r>
              <a:rPr lang="en-US" i="1" dirty="0"/>
              <a:t>C(x)</a:t>
            </a:r>
            <a:r>
              <a:rPr lang="en-US" dirty="0"/>
              <a:t>:</a:t>
            </a:r>
          </a:p>
          <a:p>
            <a:pPr>
              <a:buFont typeface="Wingdings" pitchFamily="-32" charset="2"/>
              <a:buNone/>
            </a:pPr>
            <a:endParaRPr lang="en-US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296988" y="2363788"/>
            <a:ext cx="1825625" cy="279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latin typeface="Times New Roman" pitchFamily="-32" charset="0"/>
              </a:rPr>
              <a:t>CRC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Times New Roman" pitchFamily="-32" charset="0"/>
              </a:rPr>
              <a:t>CRC-8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Times New Roman" pitchFamily="-32" charset="0"/>
              </a:rPr>
              <a:t>CRC-10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Times New Roman" pitchFamily="-32" charset="0"/>
              </a:rPr>
              <a:t>CRC-12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Times New Roman" pitchFamily="-32" charset="0"/>
              </a:rPr>
              <a:t>CRC-16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Times New Roman" pitchFamily="-32" charset="0"/>
              </a:rPr>
              <a:t>CRC-CCITT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latin typeface="Times New Roman" pitchFamily="-32" charset="0"/>
              </a:rPr>
              <a:t>CRC-32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125788" y="2363788"/>
            <a:ext cx="5646737" cy="279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i="1" dirty="0">
                <a:latin typeface="Times New Roman" pitchFamily="-32" charset="0"/>
              </a:rPr>
              <a:t>C(x)</a:t>
            </a:r>
            <a:endParaRPr lang="en-US" dirty="0">
              <a:latin typeface="Times New Roman" pitchFamily="-3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Times New Roman" pitchFamily="-32" charset="0"/>
              </a:rPr>
              <a:t>x</a:t>
            </a:r>
            <a:r>
              <a:rPr lang="en-US" baseline="30000" dirty="0">
                <a:latin typeface="Times New Roman" pitchFamily="-32" charset="0"/>
              </a:rPr>
              <a:t>8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2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</a:t>
            </a:r>
            <a:r>
              <a:rPr lang="en-US" i="1" dirty="0">
                <a:latin typeface="Times New Roman" pitchFamily="-32" charset="0"/>
              </a:rPr>
              <a:t>+</a:t>
            </a:r>
            <a:r>
              <a:rPr lang="en-US" dirty="0">
                <a:latin typeface="Times New Roman" pitchFamily="-32" charset="0"/>
              </a:rPr>
              <a:t>1</a:t>
            </a:r>
            <a:endParaRPr lang="en-US" i="1" dirty="0">
              <a:latin typeface="Times New Roman" pitchFamily="-3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Times New Roman" pitchFamily="-32" charset="0"/>
              </a:rPr>
              <a:t>x</a:t>
            </a:r>
            <a:r>
              <a:rPr lang="en-US" baseline="30000" dirty="0">
                <a:latin typeface="Times New Roman" pitchFamily="-32" charset="0"/>
              </a:rPr>
              <a:t>10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9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5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4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</a:t>
            </a:r>
            <a:r>
              <a:rPr lang="en-US" i="1" dirty="0">
                <a:latin typeface="Times New Roman" pitchFamily="-32" charset="0"/>
              </a:rPr>
              <a:t>+</a:t>
            </a:r>
            <a:r>
              <a:rPr lang="en-US" dirty="0">
                <a:latin typeface="Times New Roman" pitchFamily="-32" charset="0"/>
              </a:rPr>
              <a:t>1</a:t>
            </a:r>
            <a:endParaRPr lang="en-US" i="1" dirty="0">
              <a:latin typeface="Times New Roman" pitchFamily="-3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Times New Roman" pitchFamily="-32" charset="0"/>
              </a:rPr>
              <a:t>x</a:t>
            </a:r>
            <a:r>
              <a:rPr lang="en-US" baseline="30000" dirty="0">
                <a:latin typeface="Times New Roman" pitchFamily="-32" charset="0"/>
              </a:rPr>
              <a:t>12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11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3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2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</a:t>
            </a:r>
            <a:r>
              <a:rPr lang="en-US" i="1" dirty="0">
                <a:latin typeface="Times New Roman" pitchFamily="-32" charset="0"/>
              </a:rPr>
              <a:t>+</a:t>
            </a:r>
            <a:r>
              <a:rPr lang="en-US" dirty="0">
                <a:latin typeface="Times New Roman" pitchFamily="-32" charset="0"/>
              </a:rPr>
              <a:t>1</a:t>
            </a:r>
            <a:endParaRPr lang="en-US" i="1" dirty="0">
              <a:latin typeface="Times New Roman" pitchFamily="-3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Times New Roman" pitchFamily="-32" charset="0"/>
              </a:rPr>
              <a:t>x</a:t>
            </a:r>
            <a:r>
              <a:rPr lang="en-US" baseline="30000" dirty="0">
                <a:latin typeface="Times New Roman" pitchFamily="-32" charset="0"/>
              </a:rPr>
              <a:t>16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15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2</a:t>
            </a:r>
            <a:r>
              <a:rPr lang="en-US" i="1" dirty="0">
                <a:latin typeface="Times New Roman" pitchFamily="-32" charset="0"/>
              </a:rPr>
              <a:t>+</a:t>
            </a:r>
            <a:r>
              <a:rPr lang="en-US" dirty="0">
                <a:latin typeface="Times New Roman" pitchFamily="-32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Times New Roman" pitchFamily="-32" charset="0"/>
              </a:rPr>
              <a:t>x</a:t>
            </a:r>
            <a:r>
              <a:rPr lang="en-US" baseline="30000" dirty="0">
                <a:latin typeface="Times New Roman" pitchFamily="-32" charset="0"/>
              </a:rPr>
              <a:t>16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12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5</a:t>
            </a:r>
            <a:r>
              <a:rPr lang="en-US" i="1" dirty="0">
                <a:latin typeface="Times New Roman" pitchFamily="-32" charset="0"/>
              </a:rPr>
              <a:t>+</a:t>
            </a:r>
            <a:r>
              <a:rPr lang="en-US" dirty="0">
                <a:latin typeface="Times New Roman" pitchFamily="-32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Times New Roman" pitchFamily="-32" charset="0"/>
              </a:rPr>
              <a:t>x</a:t>
            </a:r>
            <a:r>
              <a:rPr lang="en-US" baseline="30000" dirty="0">
                <a:latin typeface="Times New Roman" pitchFamily="-32" charset="0"/>
              </a:rPr>
              <a:t>32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26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23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22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16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12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11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10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8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7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5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4</a:t>
            </a:r>
            <a:r>
              <a:rPr lang="en-US" i="1" dirty="0">
                <a:latin typeface="Times New Roman" pitchFamily="-32" charset="0"/>
              </a:rPr>
              <a:t>+x</a:t>
            </a:r>
            <a:r>
              <a:rPr lang="en-US" baseline="30000" dirty="0">
                <a:latin typeface="Times New Roman" pitchFamily="-32" charset="0"/>
              </a:rPr>
              <a:t>2</a:t>
            </a:r>
            <a:r>
              <a:rPr lang="en-US" i="1" dirty="0">
                <a:latin typeface="Times New Roman" pitchFamily="-32" charset="0"/>
              </a:rPr>
              <a:t>+x+</a:t>
            </a:r>
            <a:r>
              <a:rPr lang="en-US" dirty="0">
                <a:latin typeface="Times New Roman" pitchFamily="-32" charset="0"/>
              </a:rPr>
              <a:t>1</a:t>
            </a:r>
            <a:endParaRPr lang="en-US" i="1" dirty="0">
              <a:latin typeface="Times New Roman" pitchFamily="-32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301750" y="2292350"/>
            <a:ext cx="7570788" cy="286194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 flipV="1">
            <a:off x="3124200" y="2279650"/>
            <a:ext cx="1588" cy="28746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301750" y="2667000"/>
            <a:ext cx="7570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414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control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Error Control Strategies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Error Correcting codes (Forward Error Correction (FEC))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Error detection and retransmission Automatic Repeat Request (ARQ)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7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control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Objectives</a:t>
            </a:r>
            <a:endParaRPr lang="hu-HU" dirty="0"/>
          </a:p>
          <a:p>
            <a:pPr lvl="1"/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detection</a:t>
            </a:r>
            <a:endParaRPr lang="hu-HU" dirty="0"/>
          </a:p>
          <a:p>
            <a:pPr lvl="2"/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correction</a:t>
            </a:r>
            <a:endParaRPr lang="hu-HU" dirty="0"/>
          </a:p>
          <a:p>
            <a:pPr lvl="3"/>
            <a:r>
              <a:rPr lang="hu-HU" dirty="0" err="1"/>
              <a:t>Forward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correction</a:t>
            </a:r>
            <a:endParaRPr lang="hu-HU" dirty="0"/>
          </a:p>
          <a:p>
            <a:pPr lvl="2"/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correction</a:t>
            </a:r>
            <a:r>
              <a:rPr lang="hu-HU" dirty="0"/>
              <a:t> -&gt; 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drop</a:t>
            </a:r>
            <a:r>
              <a:rPr lang="hu-HU" dirty="0"/>
              <a:t> a </a:t>
            </a:r>
            <a:r>
              <a:rPr lang="hu-HU" dirty="0" err="1"/>
              <a:t>frame</a:t>
            </a:r>
            <a:endParaRPr lang="hu-HU" dirty="0"/>
          </a:p>
          <a:p>
            <a:pPr lvl="3"/>
            <a:r>
              <a:rPr lang="hu-HU" dirty="0" err="1"/>
              <a:t>Backward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correction</a:t>
            </a:r>
            <a:endParaRPr lang="hu-HU" dirty="0"/>
          </a:p>
          <a:p>
            <a:pPr lvl="3"/>
            <a:r>
              <a:rPr lang="hu-HU" dirty="0"/>
              <a:t>The </a:t>
            </a:r>
            <a:r>
              <a:rPr lang="hu-HU" dirty="0" err="1"/>
              <a:t>erroneous</a:t>
            </a:r>
            <a:r>
              <a:rPr lang="hu-HU" dirty="0"/>
              <a:t> </a:t>
            </a:r>
            <a:r>
              <a:rPr lang="hu-HU" dirty="0" err="1"/>
              <a:t>frame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retransmitted</a:t>
            </a:r>
            <a:endParaRPr lang="hu-HU" dirty="0"/>
          </a:p>
          <a:p>
            <a:pPr lvl="1"/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correction</a:t>
            </a:r>
            <a:endParaRPr lang="hu-HU" dirty="0"/>
          </a:p>
          <a:p>
            <a:pPr lvl="2"/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detection</a:t>
            </a:r>
            <a:endParaRPr lang="hu-HU" dirty="0"/>
          </a:p>
          <a:p>
            <a:pPr lvl="3"/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voice</a:t>
            </a:r>
            <a:r>
              <a:rPr lang="hu-HU" dirty="0"/>
              <a:t> </a:t>
            </a:r>
            <a:r>
              <a:rPr lang="hu-HU" dirty="0" err="1"/>
              <a:t>transmission</a:t>
            </a:r>
            <a:r>
              <a:rPr lang="hu-HU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3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Should We Error Check in the Data Link?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974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the End-to-End Argument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Error free transmission cannot be guaranteed</a:t>
            </a:r>
          </a:p>
          <a:p>
            <a:pPr lvl="1"/>
            <a:r>
              <a:rPr lang="en-US" dirty="0"/>
              <a:t>Not all applications want this functionality</a:t>
            </a:r>
          </a:p>
          <a:p>
            <a:pPr lvl="1"/>
            <a:r>
              <a:rPr lang="en-US" dirty="0"/>
              <a:t>Error checking adds CPU and packet size overhead</a:t>
            </a:r>
          </a:p>
          <a:p>
            <a:pPr lvl="1"/>
            <a:r>
              <a:rPr lang="en-US" dirty="0"/>
              <a:t>Error recovery requires buffering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Potentially better performance than app-level error checking</a:t>
            </a:r>
          </a:p>
          <a:p>
            <a:r>
              <a:rPr lang="en-US" dirty="0"/>
              <a:t>Data link error checking in practice</a:t>
            </a:r>
          </a:p>
          <a:p>
            <a:pPr lvl="1"/>
            <a:r>
              <a:rPr lang="en-US" dirty="0"/>
              <a:t>Most useful over </a:t>
            </a:r>
            <a:r>
              <a:rPr lang="en-US" dirty="0" err="1"/>
              <a:t>lossy</a:t>
            </a:r>
            <a:r>
              <a:rPr lang="en-US" dirty="0"/>
              <a:t> links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cellular, satellite</a:t>
            </a:r>
          </a:p>
        </p:txBody>
      </p:sp>
    </p:spTree>
    <p:extLst>
      <p:ext uri="{BB962C8B-B14F-4D97-AF65-F5344CB8AC3E}">
        <p14:creationId xmlns:p14="http://schemas.microsoft.com/office/powerpoint/2010/main" val="122709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Backward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Correction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0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Backward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correction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412042" y="2825389"/>
            <a:ext cx="31683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Network </a:t>
            </a:r>
            <a:r>
              <a:rPr lang="hu-HU" dirty="0" err="1"/>
              <a:t>Layer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412042" y="4193541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Data Link </a:t>
            </a:r>
            <a:r>
              <a:rPr lang="hu-HU" dirty="0" err="1"/>
              <a:t>Layer</a:t>
            </a:r>
            <a:endParaRPr lang="en-US" dirty="0"/>
          </a:p>
        </p:txBody>
      </p:sp>
      <p:sp>
        <p:nvSpPr>
          <p:cNvPr id="7" name="Téglalap 6"/>
          <p:cNvSpPr/>
          <p:nvPr/>
        </p:nvSpPr>
        <p:spPr>
          <a:xfrm>
            <a:off x="412042" y="5561693"/>
            <a:ext cx="83529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Layer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5596618" y="2825389"/>
            <a:ext cx="31683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Network </a:t>
            </a:r>
            <a:r>
              <a:rPr lang="hu-HU" dirty="0" err="1"/>
              <a:t>Layer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5596618" y="4193541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Data Link </a:t>
            </a:r>
            <a:r>
              <a:rPr lang="hu-HU" dirty="0" err="1"/>
              <a:t>Layer</a:t>
            </a:r>
            <a:endParaRPr lang="en-US" dirty="0"/>
          </a:p>
        </p:txBody>
      </p:sp>
      <p:sp>
        <p:nvSpPr>
          <p:cNvPr id="8" name="Lefelé nyíl 7"/>
          <p:cNvSpPr/>
          <p:nvPr/>
        </p:nvSpPr>
        <p:spPr>
          <a:xfrm>
            <a:off x="932624" y="3545469"/>
            <a:ext cx="432048" cy="504056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1364672" y="361747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latin typeface="SimSun" pitchFamily="2" charset="-122"/>
                <a:ea typeface="SimSun" pitchFamily="2" charset="-122"/>
              </a:rPr>
              <a:t>from</a:t>
            </a:r>
            <a:r>
              <a:rPr lang="hu-HU" b="1" dirty="0">
                <a:latin typeface="SimSun" pitchFamily="2" charset="-122"/>
                <a:ea typeface="SimSun" pitchFamily="2" charset="-122"/>
              </a:rPr>
              <a:t>_</a:t>
            </a:r>
            <a:r>
              <a:rPr lang="hu-HU" b="1" dirty="0" err="1">
                <a:latin typeface="SimSun" pitchFamily="2" charset="-122"/>
                <a:ea typeface="SimSun" pitchFamily="2" charset="-122"/>
              </a:rPr>
              <a:t>upper</a:t>
            </a:r>
            <a:r>
              <a:rPr lang="hu-HU" b="1" dirty="0">
                <a:latin typeface="SimSun" pitchFamily="2" charset="-122"/>
                <a:ea typeface="SimSun" pitchFamily="2" charset="-122"/>
              </a:rPr>
              <a:t>(p)</a:t>
            </a:r>
            <a:endParaRPr lang="en-US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3" name="Lefelé nyíl 12"/>
          <p:cNvSpPr/>
          <p:nvPr/>
        </p:nvSpPr>
        <p:spPr>
          <a:xfrm>
            <a:off x="932624" y="4985629"/>
            <a:ext cx="432048" cy="504056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1364672" y="505763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latin typeface="SimSun" pitchFamily="2" charset="-122"/>
                <a:ea typeface="SimSun" pitchFamily="2" charset="-122"/>
              </a:rPr>
              <a:t>to</a:t>
            </a:r>
            <a:r>
              <a:rPr lang="hu-HU" b="1" dirty="0">
                <a:latin typeface="SimSun" pitchFamily="2" charset="-122"/>
                <a:ea typeface="SimSun" pitchFamily="2" charset="-122"/>
              </a:rPr>
              <a:t>_</a:t>
            </a:r>
            <a:r>
              <a:rPr lang="hu-HU" b="1" dirty="0" err="1">
                <a:latin typeface="SimSun" pitchFamily="2" charset="-122"/>
                <a:ea typeface="SimSun" pitchFamily="2" charset="-122"/>
              </a:rPr>
              <a:t>lower</a:t>
            </a:r>
            <a:r>
              <a:rPr lang="hu-HU" b="1" dirty="0">
                <a:latin typeface="SimSun" pitchFamily="2" charset="-122"/>
                <a:ea typeface="SimSun" pitchFamily="2" charset="-122"/>
              </a:rPr>
              <a:t>(p)</a:t>
            </a:r>
            <a:endParaRPr lang="en-US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5" name="Lefelé nyíl 14"/>
          <p:cNvSpPr/>
          <p:nvPr/>
        </p:nvSpPr>
        <p:spPr>
          <a:xfrm rot="10800000">
            <a:off x="6028666" y="3550115"/>
            <a:ext cx="432048" cy="504056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6460714" y="36221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latin typeface="SimSun" pitchFamily="2" charset="-122"/>
                <a:ea typeface="SimSun" pitchFamily="2" charset="-122"/>
              </a:rPr>
              <a:t>to</a:t>
            </a:r>
            <a:r>
              <a:rPr lang="hu-HU" b="1" dirty="0">
                <a:latin typeface="SimSun" pitchFamily="2" charset="-122"/>
                <a:ea typeface="SimSun" pitchFamily="2" charset="-122"/>
              </a:rPr>
              <a:t>_</a:t>
            </a:r>
            <a:r>
              <a:rPr lang="hu-HU" b="1" dirty="0" err="1">
                <a:latin typeface="SimSun" pitchFamily="2" charset="-122"/>
                <a:ea typeface="SimSun" pitchFamily="2" charset="-122"/>
              </a:rPr>
              <a:t>upper</a:t>
            </a:r>
            <a:r>
              <a:rPr lang="hu-HU" b="1" dirty="0">
                <a:latin typeface="SimSun" pitchFamily="2" charset="-122"/>
                <a:ea typeface="SimSun" pitchFamily="2" charset="-122"/>
              </a:rPr>
              <a:t>(p)</a:t>
            </a:r>
            <a:endParaRPr lang="en-US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9" name="Lefelé nyíl 18"/>
          <p:cNvSpPr/>
          <p:nvPr/>
        </p:nvSpPr>
        <p:spPr>
          <a:xfrm rot="10800000">
            <a:off x="6028666" y="4922913"/>
            <a:ext cx="432048" cy="504056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6460714" y="499492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latin typeface="SimSun" pitchFamily="2" charset="-122"/>
                <a:ea typeface="SimSun" pitchFamily="2" charset="-122"/>
              </a:rPr>
              <a:t>from</a:t>
            </a:r>
            <a:r>
              <a:rPr lang="hu-HU" b="1" dirty="0">
                <a:latin typeface="SimSun" pitchFamily="2" charset="-122"/>
                <a:ea typeface="SimSun" pitchFamily="2" charset="-122"/>
              </a:rPr>
              <a:t>_</a:t>
            </a:r>
            <a:r>
              <a:rPr lang="hu-HU" b="1" dirty="0" err="1">
                <a:latin typeface="SimSun" pitchFamily="2" charset="-122"/>
                <a:ea typeface="SimSun" pitchFamily="2" charset="-122"/>
              </a:rPr>
              <a:t>lower</a:t>
            </a:r>
            <a:r>
              <a:rPr lang="hu-HU" b="1" dirty="0">
                <a:latin typeface="SimSun" pitchFamily="2" charset="-122"/>
                <a:ea typeface="SimSun" pitchFamily="2" charset="-122"/>
              </a:rPr>
              <a:t>(p)</a:t>
            </a:r>
            <a:endParaRPr lang="en-US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3868426" y="288258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i="1" dirty="0" err="1">
                <a:solidFill>
                  <a:srgbClr val="C00000"/>
                </a:solidFill>
              </a:rPr>
              <a:t>Packets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3832422" y="428674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i="1" dirty="0" err="1">
                <a:solidFill>
                  <a:srgbClr val="C00000"/>
                </a:solidFill>
              </a:rPr>
              <a:t>Frames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3868426" y="6137757"/>
            <a:ext cx="151216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b="1" i="1" dirty="0" err="1">
                <a:solidFill>
                  <a:srgbClr val="C00000"/>
                </a:solidFill>
              </a:rPr>
              <a:t>Bits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251520" y="1704538"/>
            <a:ext cx="851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hu-HU" sz="2000" dirty="0" err="1"/>
              <a:t>Error</a:t>
            </a:r>
            <a:r>
              <a:rPr lang="hu-HU" sz="2000" dirty="0"/>
              <a:t> </a:t>
            </a:r>
            <a:r>
              <a:rPr lang="hu-HU" sz="2000" dirty="0" err="1"/>
              <a:t>detection</a:t>
            </a:r>
            <a:r>
              <a:rPr lang="hu-HU" sz="2000" dirty="0"/>
              <a:t> </a:t>
            </a:r>
            <a:r>
              <a:rPr lang="hu-HU" sz="2000" dirty="0" err="1"/>
              <a:t>at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receiver</a:t>
            </a:r>
            <a:r>
              <a:rPr lang="hu-HU" sz="2000" dirty="0"/>
              <a:t> </a:t>
            </a:r>
            <a:r>
              <a:rPr lang="hu-HU" sz="2000" dirty="0" err="1"/>
              <a:t>side</a:t>
            </a:r>
            <a:endParaRPr lang="hu-H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hu-HU" sz="2000" dirty="0"/>
              <a:t>The </a:t>
            </a:r>
            <a:r>
              <a:rPr lang="hu-HU" sz="2000" dirty="0" err="1"/>
              <a:t>sender</a:t>
            </a:r>
            <a:r>
              <a:rPr lang="hu-HU" sz="2000" dirty="0"/>
              <a:t> </a:t>
            </a:r>
            <a:r>
              <a:rPr lang="hu-HU" sz="2000" dirty="0" err="1"/>
              <a:t>retransmits</a:t>
            </a:r>
            <a:r>
              <a:rPr lang="hu-HU" sz="2000" dirty="0"/>
              <a:t> a </a:t>
            </a:r>
            <a:r>
              <a:rPr lang="hu-HU" sz="2000" dirty="0" err="1"/>
              <a:t>frame</a:t>
            </a:r>
            <a:r>
              <a:rPr lang="hu-HU" sz="2000" dirty="0"/>
              <a:t> </a:t>
            </a:r>
            <a:r>
              <a:rPr lang="hu-HU" sz="2000" dirty="0" err="1"/>
              <a:t>until</a:t>
            </a:r>
            <a:r>
              <a:rPr lang="hu-HU" sz="2000" dirty="0"/>
              <a:t> </a:t>
            </a:r>
            <a:r>
              <a:rPr lang="hu-HU" sz="2000" dirty="0" err="1"/>
              <a:t>it</a:t>
            </a:r>
            <a:r>
              <a:rPr lang="hu-HU" sz="2000" dirty="0"/>
              <a:t> </a:t>
            </a:r>
            <a:r>
              <a:rPr lang="hu-HU" sz="2000" dirty="0" err="1"/>
              <a:t>received</a:t>
            </a:r>
            <a:r>
              <a:rPr lang="hu-HU" sz="2000" dirty="0"/>
              <a:t> </a:t>
            </a:r>
            <a:r>
              <a:rPr lang="hu-HU" sz="2000" dirty="0" err="1"/>
              <a:t>by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other</a:t>
            </a:r>
            <a:r>
              <a:rPr lang="hu-HU" sz="2000" dirty="0"/>
              <a:t> </a:t>
            </a:r>
            <a:r>
              <a:rPr lang="hu-HU" sz="2000" dirty="0" err="1"/>
              <a:t>side</a:t>
            </a:r>
            <a:r>
              <a:rPr lang="hu-HU" sz="2000" dirty="0"/>
              <a:t> </a:t>
            </a:r>
            <a:r>
              <a:rPr lang="hu-HU" sz="2000" dirty="0" err="1"/>
              <a:t>correctly</a:t>
            </a:r>
            <a:r>
              <a:rPr lang="hu-HU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317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F9609C-AAFB-4F66-A49D-9C9401F82418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16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55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of Frame Transmission</a:t>
            </a:r>
          </a:p>
        </p:txBody>
      </p:sp>
      <p:pic>
        <p:nvPicPr>
          <p:cNvPr id="23556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2"/>
          <a:stretch>
            <a:fillRect/>
          </a:stretch>
        </p:blipFill>
        <p:spPr bwMode="auto">
          <a:xfrm>
            <a:off x="1524000" y="1354138"/>
            <a:ext cx="6172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754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Elementary</a:t>
            </a:r>
            <a:r>
              <a:rPr lang="hu-HU" dirty="0"/>
              <a:t> Data Link </a:t>
            </a:r>
            <a:r>
              <a:rPr lang="hu-HU" dirty="0" err="1"/>
              <a:t>Protocols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err="1"/>
              <a:t>Simplex</a:t>
            </a:r>
            <a:r>
              <a:rPr lang="hu-HU" sz="3600" dirty="0"/>
              <a:t> </a:t>
            </a:r>
            <a:r>
              <a:rPr lang="hu-HU" sz="3600" dirty="0" err="1"/>
              <a:t>Stop-and-Wait</a:t>
            </a:r>
            <a:r>
              <a:rPr lang="hu-HU" sz="3600" dirty="0"/>
              <a:t> </a:t>
            </a:r>
            <a:r>
              <a:rPr lang="hu-HU" sz="3600" dirty="0" err="1"/>
              <a:t>Protocol</a:t>
            </a:r>
            <a:endParaRPr lang="hu-HU" sz="3600" dirty="0"/>
          </a:p>
          <a:p>
            <a:endParaRPr lang="hu-HU" sz="3600" dirty="0"/>
          </a:p>
          <a:p>
            <a:r>
              <a:rPr lang="hu-HU" sz="3600" dirty="0" err="1"/>
              <a:t>Alternate</a:t>
            </a:r>
            <a:r>
              <a:rPr lang="hu-HU" sz="3600" dirty="0"/>
              <a:t> Bit </a:t>
            </a:r>
            <a:r>
              <a:rPr lang="hu-HU" sz="3600" dirty="0" err="1"/>
              <a:t>Protocol</a:t>
            </a:r>
            <a:endParaRPr lang="hu-HU" sz="3600" dirty="0"/>
          </a:p>
          <a:p>
            <a:endParaRPr lang="hu-HU" sz="3600" dirty="0"/>
          </a:p>
          <a:p>
            <a:r>
              <a:rPr lang="hu-HU" sz="3600" dirty="0" err="1"/>
              <a:t>Sliding</a:t>
            </a:r>
            <a:r>
              <a:rPr lang="hu-HU" sz="3600" dirty="0"/>
              <a:t> </a:t>
            </a:r>
            <a:r>
              <a:rPr lang="hu-HU" sz="3600" dirty="0" err="1"/>
              <a:t>Window</a:t>
            </a:r>
            <a:r>
              <a:rPr lang="hu-HU" sz="3600" dirty="0"/>
              <a:t> </a:t>
            </a:r>
            <a:r>
              <a:rPr lang="hu-HU" sz="3600" dirty="0" err="1"/>
              <a:t>Protocol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9218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Simple</a:t>
            </a:r>
            <a:r>
              <a:rPr lang="hu-HU" dirty="0"/>
              <a:t> </a:t>
            </a:r>
            <a:r>
              <a:rPr lang="hu-HU" dirty="0" err="1"/>
              <a:t>Stop-and-Wait</a:t>
            </a:r>
            <a:r>
              <a:rPr lang="hu-HU" dirty="0"/>
              <a:t> </a:t>
            </a:r>
            <a:r>
              <a:rPr lang="hu-HU" dirty="0" err="1"/>
              <a:t>Protocol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sends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stops</a:t>
            </a:r>
            <a:r>
              <a:rPr lang="hu-HU" dirty="0"/>
              <a:t> and </a:t>
            </a:r>
            <a:r>
              <a:rPr lang="hu-HU" dirty="0" err="1"/>
              <a:t>waits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an </a:t>
            </a:r>
            <a:r>
              <a:rPr lang="hu-HU" dirty="0" err="1"/>
              <a:t>answer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B</a:t>
            </a:r>
          </a:p>
          <a:p>
            <a:pPr lvl="1"/>
            <a:r>
              <a:rPr lang="hu-HU" dirty="0" err="1"/>
              <a:t>Acknowledgement</a:t>
            </a:r>
            <a:r>
              <a:rPr lang="hu-HU" dirty="0"/>
              <a:t> </a:t>
            </a:r>
            <a:r>
              <a:rPr lang="hu-HU" dirty="0" err="1"/>
              <a:t>message</a:t>
            </a:r>
            <a:r>
              <a:rPr lang="hu-HU" dirty="0"/>
              <a:t> (ACK)</a:t>
            </a:r>
          </a:p>
          <a:p>
            <a:pPr lvl="1"/>
            <a:endParaRPr lang="hu-HU" dirty="0"/>
          </a:p>
          <a:p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receiving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message</a:t>
            </a:r>
            <a:r>
              <a:rPr lang="hu-HU" dirty="0"/>
              <a:t> B </a:t>
            </a:r>
            <a:r>
              <a:rPr lang="hu-HU" dirty="0" err="1"/>
              <a:t>sends</a:t>
            </a:r>
            <a:r>
              <a:rPr lang="hu-HU" dirty="0"/>
              <a:t> an ACK back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sender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retransmits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until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receives</a:t>
            </a:r>
            <a:r>
              <a:rPr lang="hu-HU" dirty="0"/>
              <a:t> an ACK </a:t>
            </a:r>
            <a:r>
              <a:rPr lang="hu-HU" dirty="0" err="1"/>
              <a:t>from</a:t>
            </a:r>
            <a:r>
              <a:rPr lang="hu-HU" dirty="0"/>
              <a:t> B</a:t>
            </a:r>
          </a:p>
          <a:p>
            <a:endParaRPr lang="hu-HU" dirty="0"/>
          </a:p>
          <a:p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ACK </a:t>
            </a:r>
            <a:r>
              <a:rPr lang="hu-HU" dirty="0" err="1"/>
              <a:t>arrived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be </a:t>
            </a:r>
            <a:r>
              <a:rPr lang="hu-HU" dirty="0" err="1"/>
              <a:t>sent</a:t>
            </a:r>
            <a:r>
              <a:rPr lang="hu-H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65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Simplex</a:t>
            </a:r>
            <a:r>
              <a:rPr lang="hu-HU" dirty="0"/>
              <a:t> </a:t>
            </a:r>
            <a:r>
              <a:rPr lang="hu-HU" dirty="0" err="1"/>
              <a:t>Stop-and-Wait</a:t>
            </a:r>
            <a:r>
              <a:rPr lang="hu-HU" dirty="0"/>
              <a:t> </a:t>
            </a:r>
            <a:r>
              <a:rPr lang="hu-HU" dirty="0" err="1"/>
              <a:t>Protocol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44577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406527"/>
            <a:ext cx="25431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gyenes összekötő 4"/>
          <p:cNvCxnSpPr/>
          <p:nvPr/>
        </p:nvCxnSpPr>
        <p:spPr>
          <a:xfrm>
            <a:off x="5508104" y="1268760"/>
            <a:ext cx="0" cy="5256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1112218" y="2319605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err="1"/>
              <a:t>Sender</a:t>
            </a:r>
            <a:endParaRPr lang="en-US" sz="32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5843587" y="2472004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err="1"/>
              <a:t>Receiver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681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Redundancy Check (CRC)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/>
              <a:t>Uses field theory to compute a semi-unique value for a given message</a:t>
            </a:r>
            <a:endParaRPr lang="hu-HU" dirty="0"/>
          </a:p>
          <a:p>
            <a:endParaRPr lang="en-US" dirty="0"/>
          </a:p>
          <a:p>
            <a:r>
              <a:rPr lang="en-US" dirty="0"/>
              <a:t>Much better performance than previous approaches</a:t>
            </a:r>
          </a:p>
          <a:p>
            <a:pPr lvl="1"/>
            <a:r>
              <a:rPr lang="en-US" dirty="0"/>
              <a:t>Fixed size overhead per frame (usually 32-bits)</a:t>
            </a:r>
          </a:p>
          <a:p>
            <a:pPr lvl="1"/>
            <a:r>
              <a:rPr lang="en-US" dirty="0"/>
              <a:t>Quick to implement in hardware</a:t>
            </a:r>
          </a:p>
          <a:p>
            <a:pPr lvl="1"/>
            <a:r>
              <a:rPr lang="en-US" dirty="0"/>
              <a:t>Only 1 in 2</a:t>
            </a:r>
            <a:r>
              <a:rPr lang="en-US" baseline="30000" dirty="0"/>
              <a:t>32</a:t>
            </a:r>
            <a:r>
              <a:rPr lang="en-US" dirty="0"/>
              <a:t> chance of missing an error with 32-bit CRC</a:t>
            </a:r>
          </a:p>
        </p:txBody>
      </p:sp>
    </p:spTree>
    <p:extLst>
      <p:ext uri="{BB962C8B-B14F-4D97-AF65-F5344CB8AC3E}">
        <p14:creationId xmlns:p14="http://schemas.microsoft.com/office/powerpoint/2010/main" val="1094871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648CBA-36A1-4E1D-A8D9-8DE49EAE3F8E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20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7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Stop-and-Wait Link Utilization</a:t>
            </a:r>
          </a:p>
        </p:txBody>
      </p:sp>
      <p:pic>
        <p:nvPicPr>
          <p:cNvPr id="2662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" b="11693"/>
          <a:stretch>
            <a:fillRect/>
          </a:stretch>
        </p:blipFill>
        <p:spPr bwMode="auto">
          <a:xfrm>
            <a:off x="670706" y="1614486"/>
            <a:ext cx="7830359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437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A90A3D-8B33-46E3-878E-E8FDC8B3E2E7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21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6867" name="矩形 2"/>
          <p:cNvSpPr>
            <a:spLocks noGrp="1" noChangeArrowheads="1"/>
          </p:cNvSpPr>
          <p:nvPr>
            <p:ph type="title"/>
          </p:nvPr>
        </p:nvSpPr>
        <p:spPr>
          <a:xfrm>
            <a:off x="285750" y="131763"/>
            <a:ext cx="4906888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Stop-and-Wait </a:t>
            </a:r>
            <a:br>
              <a:rPr lang="en-US" altLang="en-US" dirty="0"/>
            </a:br>
            <a:r>
              <a:rPr lang="en-US" altLang="en-US" dirty="0"/>
              <a:t>Diagram</a:t>
            </a:r>
          </a:p>
        </p:txBody>
      </p:sp>
      <p:pic>
        <p:nvPicPr>
          <p:cNvPr id="3686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5"/>
          <a:stretch>
            <a:fillRect/>
          </a:stretch>
        </p:blipFill>
        <p:spPr bwMode="auto">
          <a:xfrm>
            <a:off x="5364088" y="0"/>
            <a:ext cx="34782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9" name="文本框 5"/>
          <p:cNvSpPr txBox="1">
            <a:spLocks noChangeArrowheads="1"/>
          </p:cNvSpPr>
          <p:nvPr/>
        </p:nvSpPr>
        <p:spPr bwMode="auto">
          <a:xfrm>
            <a:off x="533400" y="2362200"/>
            <a:ext cx="41910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Simple, but inefficient for long distance and high speed applications.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We can use sliding-window technique to improve the efficiency.</a:t>
            </a:r>
          </a:p>
        </p:txBody>
      </p:sp>
    </p:spTree>
    <p:extLst>
      <p:ext uri="{BB962C8B-B14F-4D97-AF65-F5344CB8AC3E}">
        <p14:creationId xmlns:p14="http://schemas.microsoft.com/office/powerpoint/2010/main" val="1117911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’s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problem</a:t>
            </a:r>
            <a:r>
              <a:rPr lang="hu-HU" dirty="0"/>
              <a:t>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62388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69709"/>
            <a:ext cx="27813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586480" y="181346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Usually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>
            <a:off x="3933413" y="1811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Packet</a:t>
            </a:r>
            <a:r>
              <a:rPr lang="hu-HU" dirty="0"/>
              <a:t> </a:t>
            </a:r>
            <a:r>
              <a:rPr lang="hu-HU" dirty="0" err="1"/>
              <a:t>loss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6430702" y="1811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ACK </a:t>
            </a:r>
            <a:r>
              <a:rPr lang="hu-HU" dirty="0" err="1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1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Alternating</a:t>
            </a:r>
            <a:r>
              <a:rPr lang="hu-HU" dirty="0"/>
              <a:t> Bit </a:t>
            </a:r>
            <a:r>
              <a:rPr lang="hu-HU" dirty="0" err="1"/>
              <a:t>Protocol</a:t>
            </a:r>
            <a:r>
              <a:rPr lang="hu-HU" dirty="0"/>
              <a:t> (ABP)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b="1" dirty="0" err="1"/>
              <a:t>Let</a:t>
            </a:r>
            <a:endParaRPr lang="hu-HU" b="1" dirty="0"/>
          </a:p>
          <a:p>
            <a:pPr lvl="1"/>
            <a:r>
              <a:rPr lang="hu-HU" dirty="0"/>
              <a:t>A be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sender</a:t>
            </a:r>
            <a:endParaRPr lang="hu-HU" dirty="0"/>
          </a:p>
          <a:p>
            <a:pPr lvl="1"/>
            <a:r>
              <a:rPr lang="hu-HU" dirty="0"/>
              <a:t>B be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receiver</a:t>
            </a:r>
            <a:endParaRPr lang="hu-HU" dirty="0"/>
          </a:p>
          <a:p>
            <a:r>
              <a:rPr lang="hu-HU" b="1" dirty="0"/>
              <a:t>A and B </a:t>
            </a:r>
            <a:r>
              <a:rPr lang="hu-HU" b="1" dirty="0" err="1"/>
              <a:t>maintain</a:t>
            </a:r>
            <a:r>
              <a:rPr lang="hu-HU" b="1" dirty="0"/>
              <a:t> </a:t>
            </a:r>
            <a:r>
              <a:rPr lang="hu-HU" b="1" dirty="0" err="1"/>
              <a:t>internal</a:t>
            </a:r>
            <a:r>
              <a:rPr lang="hu-HU" b="1" dirty="0"/>
              <a:t> </a:t>
            </a:r>
            <a:r>
              <a:rPr lang="hu-HU" b="1" dirty="0" err="1"/>
              <a:t>one-bit</a:t>
            </a:r>
            <a:r>
              <a:rPr lang="hu-HU" b="1" dirty="0"/>
              <a:t> </a:t>
            </a:r>
            <a:r>
              <a:rPr lang="hu-HU" b="1" dirty="0" err="1"/>
              <a:t>counter</a:t>
            </a:r>
            <a:endParaRPr lang="hu-HU" b="1" dirty="0"/>
          </a:p>
          <a:p>
            <a:pPr lvl="1"/>
            <a:r>
              <a:rPr lang="hu-HU" dirty="0"/>
              <a:t>A </a:t>
            </a:r>
            <a:r>
              <a:rPr lang="hu-HU" dirty="0" err="1"/>
              <a:t>value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is 0 </a:t>
            </a:r>
            <a:r>
              <a:rPr lang="hu-HU" dirty="0" err="1"/>
              <a:t>or</a:t>
            </a:r>
            <a:r>
              <a:rPr lang="hu-HU" dirty="0"/>
              <a:t> 1</a:t>
            </a:r>
          </a:p>
          <a:p>
            <a:r>
              <a:rPr lang="hu-HU" b="1" dirty="0" err="1"/>
              <a:t>Each</a:t>
            </a:r>
            <a:r>
              <a:rPr lang="hu-HU" b="1" dirty="0"/>
              <a:t> </a:t>
            </a:r>
            <a:r>
              <a:rPr lang="hu-HU" b="1" dirty="0" err="1"/>
              <a:t>message</a:t>
            </a:r>
            <a:r>
              <a:rPr lang="hu-HU" b="1" dirty="0"/>
              <a:t> </a:t>
            </a:r>
            <a:r>
              <a:rPr lang="hu-HU" b="1" dirty="0" err="1"/>
              <a:t>from</a:t>
            </a:r>
            <a:r>
              <a:rPr lang="hu-HU" b="1" dirty="0"/>
              <a:t> A </a:t>
            </a:r>
            <a:r>
              <a:rPr lang="hu-HU" b="1" dirty="0" err="1"/>
              <a:t>to</a:t>
            </a:r>
            <a:r>
              <a:rPr lang="hu-HU" b="1" dirty="0"/>
              <a:t> B </a:t>
            </a:r>
            <a:r>
              <a:rPr lang="en-US" b="1" dirty="0"/>
              <a:t>contains </a:t>
            </a:r>
            <a:endParaRPr lang="hu-HU" b="1" dirty="0"/>
          </a:p>
          <a:p>
            <a:pPr lvl="1"/>
            <a:r>
              <a:rPr lang="en-US" dirty="0"/>
              <a:t>a data part and </a:t>
            </a:r>
            <a:endParaRPr lang="hu-HU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one-bit sequence number</a:t>
            </a:r>
            <a:endParaRPr lang="hu-HU" dirty="0">
              <a:solidFill>
                <a:srgbClr val="FF0000"/>
              </a:solidFill>
            </a:endParaRPr>
          </a:p>
          <a:p>
            <a:pPr lvl="2"/>
            <a:r>
              <a:rPr lang="hu-HU" dirty="0" err="1"/>
              <a:t>E.g</a:t>
            </a:r>
            <a:r>
              <a:rPr lang="hu-HU" dirty="0"/>
              <a:t>. a </a:t>
            </a:r>
            <a:r>
              <a:rPr lang="hu-HU" dirty="0" err="1"/>
              <a:t>value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is 0 </a:t>
            </a:r>
            <a:r>
              <a:rPr lang="hu-HU" dirty="0" err="1"/>
              <a:t>or</a:t>
            </a:r>
            <a:r>
              <a:rPr lang="hu-HU" dirty="0"/>
              <a:t> 1</a:t>
            </a:r>
          </a:p>
          <a:p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receiving</a:t>
            </a:r>
            <a:r>
              <a:rPr lang="hu-HU" dirty="0"/>
              <a:t> A’s </a:t>
            </a:r>
            <a:r>
              <a:rPr lang="hu-HU" dirty="0" err="1"/>
              <a:t>message</a:t>
            </a:r>
            <a:r>
              <a:rPr lang="hu-HU" dirty="0"/>
              <a:t>, </a:t>
            </a:r>
            <a:r>
              <a:rPr lang="hu-HU" b="1" dirty="0"/>
              <a:t>B </a:t>
            </a:r>
            <a:r>
              <a:rPr lang="hu-HU" b="1" dirty="0" err="1"/>
              <a:t>sends</a:t>
            </a:r>
            <a:r>
              <a:rPr lang="hu-HU" b="1" dirty="0"/>
              <a:t> an ACK back </a:t>
            </a:r>
            <a:r>
              <a:rPr lang="hu-HU" b="1" dirty="0" err="1"/>
              <a:t>to</a:t>
            </a:r>
            <a:r>
              <a:rPr lang="hu-HU" b="1" dirty="0"/>
              <a:t> A</a:t>
            </a:r>
          </a:p>
          <a:p>
            <a:pPr lvl="1"/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>
                <a:solidFill>
                  <a:srgbClr val="FF0000"/>
                </a:solidFill>
              </a:rPr>
              <a:t>contains</a:t>
            </a:r>
            <a:r>
              <a:rPr lang="hu-HU" dirty="0">
                <a:solidFill>
                  <a:srgbClr val="FF0000"/>
                </a:solidFill>
              </a:rPr>
              <a:t> a </a:t>
            </a:r>
            <a:r>
              <a:rPr lang="hu-HU" dirty="0" err="1">
                <a:solidFill>
                  <a:srgbClr val="FF0000"/>
                </a:solidFill>
              </a:rPr>
              <a:t>one-bit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sequence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number</a:t>
            </a:r>
            <a:endParaRPr lang="hu-HU" dirty="0">
              <a:solidFill>
                <a:srgbClr val="FF0000"/>
              </a:solidFill>
            </a:endParaRPr>
          </a:p>
          <a:p>
            <a:r>
              <a:rPr lang="hu-HU" b="1" dirty="0" err="1"/>
              <a:t>Retransmission</a:t>
            </a:r>
            <a:r>
              <a:rPr lang="hu-HU" b="1" dirty="0"/>
              <a:t> </a:t>
            </a:r>
            <a:r>
              <a:rPr lang="hu-HU" b="1" dirty="0" err="1"/>
              <a:t>until</a:t>
            </a:r>
            <a:r>
              <a:rPr lang="hu-HU" b="1" dirty="0"/>
              <a:t> A </a:t>
            </a:r>
            <a:r>
              <a:rPr lang="hu-HU" b="1" dirty="0" err="1"/>
              <a:t>receives</a:t>
            </a:r>
            <a:r>
              <a:rPr lang="hu-HU" b="1" dirty="0"/>
              <a:t> an ACK </a:t>
            </a:r>
            <a:r>
              <a:rPr lang="hu-HU" b="1" dirty="0" err="1"/>
              <a:t>from</a:t>
            </a:r>
            <a:r>
              <a:rPr lang="hu-HU" b="1" dirty="0"/>
              <a:t> B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same</a:t>
            </a:r>
            <a:r>
              <a:rPr lang="hu-HU" b="1" dirty="0"/>
              <a:t> </a:t>
            </a:r>
            <a:r>
              <a:rPr lang="hu-HU" b="1" dirty="0" err="1"/>
              <a:t>sequence</a:t>
            </a:r>
            <a:r>
              <a:rPr lang="hu-HU" b="1" dirty="0"/>
              <a:t> </a:t>
            </a:r>
            <a:r>
              <a:rPr lang="hu-HU" b="1" dirty="0" err="1"/>
              <a:t>number</a:t>
            </a:r>
            <a:endParaRPr lang="hu-HU" b="1" dirty="0"/>
          </a:p>
          <a:p>
            <a:pPr lvl="1"/>
            <a:r>
              <a:rPr lang="hu-HU" dirty="0" err="1"/>
              <a:t>Then</a:t>
            </a:r>
            <a:r>
              <a:rPr lang="hu-HU" dirty="0"/>
              <a:t> A </a:t>
            </a:r>
            <a:r>
              <a:rPr lang="hu-HU" dirty="0" err="1">
                <a:solidFill>
                  <a:srgbClr val="FF0000"/>
                </a:solidFill>
              </a:rPr>
              <a:t>complements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sequence</a:t>
            </a:r>
            <a:r>
              <a:rPr lang="hu-HU" dirty="0"/>
              <a:t> </a:t>
            </a:r>
            <a:r>
              <a:rPr lang="hu-HU" dirty="0" err="1"/>
              <a:t>number</a:t>
            </a:r>
            <a:endParaRPr lang="hu-HU" dirty="0"/>
          </a:p>
          <a:p>
            <a:pPr lvl="2"/>
            <a:r>
              <a:rPr lang="hu-HU" dirty="0"/>
              <a:t>0-&gt;1 </a:t>
            </a:r>
            <a:r>
              <a:rPr lang="hu-HU" dirty="0" err="1"/>
              <a:t>or</a:t>
            </a:r>
            <a:endParaRPr lang="hu-HU" dirty="0"/>
          </a:p>
          <a:p>
            <a:pPr lvl="2"/>
            <a:r>
              <a:rPr lang="hu-HU" dirty="0"/>
              <a:t>1-&gt;0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0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Alternating</a:t>
            </a:r>
            <a:r>
              <a:rPr lang="hu-HU" dirty="0"/>
              <a:t> Bit </a:t>
            </a:r>
            <a:r>
              <a:rPr lang="hu-HU" dirty="0" err="1"/>
              <a:t>Protocol</a:t>
            </a:r>
            <a:r>
              <a:rPr lang="hu-HU" dirty="0"/>
              <a:t> (ABP)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367369"/>
            <a:ext cx="77343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1851166" y="1844149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/>
              <a:t>Sender</a:t>
            </a:r>
            <a:endParaRPr lang="en-US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5670352" y="1844149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/>
              <a:t>Receiver</a:t>
            </a:r>
            <a:endParaRPr lang="en-US" sz="2800" dirty="0"/>
          </a:p>
        </p:txBody>
      </p:sp>
      <p:cxnSp>
        <p:nvCxnSpPr>
          <p:cNvPr id="7" name="Egyenes összekötő 6"/>
          <p:cNvCxnSpPr/>
          <p:nvPr/>
        </p:nvCxnSpPr>
        <p:spPr>
          <a:xfrm>
            <a:off x="5502512" y="1700808"/>
            <a:ext cx="0" cy="46805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26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Alternating</a:t>
            </a:r>
            <a:r>
              <a:rPr lang="hu-HU" dirty="0"/>
              <a:t> Bit </a:t>
            </a:r>
            <a:r>
              <a:rPr lang="hu-HU" dirty="0" err="1"/>
              <a:t>Protocol</a:t>
            </a:r>
            <a:r>
              <a:rPr lang="hu-HU" dirty="0"/>
              <a:t> (ABP)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reliable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transport</a:t>
            </a:r>
            <a:r>
              <a:rPr lang="hu-HU" dirty="0"/>
              <a:t> over a </a:t>
            </a:r>
            <a:r>
              <a:rPr lang="hu-HU" dirty="0" err="1"/>
              <a:t>noisy</a:t>
            </a:r>
            <a:r>
              <a:rPr lang="hu-HU" dirty="0"/>
              <a:t> </a:t>
            </a:r>
            <a:r>
              <a:rPr lang="hu-HU" dirty="0" err="1"/>
              <a:t>channel</a:t>
            </a:r>
            <a:endParaRPr lang="hu-HU" dirty="0"/>
          </a:p>
          <a:p>
            <a:r>
              <a:rPr lang="hu-HU" dirty="0"/>
              <a:t>Basic flow </a:t>
            </a:r>
            <a:r>
              <a:rPr lang="hu-HU" dirty="0" err="1"/>
              <a:t>control</a:t>
            </a:r>
            <a:endParaRPr lang="hu-HU" dirty="0"/>
          </a:p>
          <a:p>
            <a:pPr lvl="1"/>
            <a:r>
              <a:rPr lang="hu-HU" dirty="0"/>
              <a:t>The </a:t>
            </a:r>
            <a:r>
              <a:rPr lang="hu-HU" dirty="0" err="1"/>
              <a:t>sender</a:t>
            </a:r>
            <a:r>
              <a:rPr lang="hu-HU" dirty="0"/>
              <a:t> has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wait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ACK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receiver</a:t>
            </a:r>
            <a:r>
              <a:rPr lang="hu-HU" dirty="0"/>
              <a:t> </a:t>
            </a:r>
            <a:r>
              <a:rPr lang="hu-HU" dirty="0" err="1"/>
              <a:t>before</a:t>
            </a:r>
            <a:r>
              <a:rPr lang="hu-HU" dirty="0"/>
              <a:t> </a:t>
            </a:r>
            <a:r>
              <a:rPr lang="hu-HU" dirty="0" err="1"/>
              <a:t>sending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message</a:t>
            </a:r>
            <a:endParaRPr lang="hu-HU" dirty="0"/>
          </a:p>
          <a:p>
            <a:r>
              <a:rPr lang="hu-HU" dirty="0" err="1"/>
              <a:t>Automatic</a:t>
            </a:r>
            <a:r>
              <a:rPr lang="hu-HU" dirty="0"/>
              <a:t> </a:t>
            </a:r>
            <a:r>
              <a:rPr lang="hu-HU" dirty="0" err="1"/>
              <a:t>Repeat</a:t>
            </a:r>
            <a:r>
              <a:rPr lang="hu-HU" dirty="0"/>
              <a:t> </a:t>
            </a:r>
            <a:r>
              <a:rPr lang="hu-HU" dirty="0" err="1"/>
              <a:t>reQest</a:t>
            </a:r>
            <a:r>
              <a:rPr lang="hu-HU" dirty="0"/>
              <a:t> (ARQ) </a:t>
            </a:r>
            <a:r>
              <a:rPr lang="hu-HU" dirty="0" err="1"/>
              <a:t>protocol</a:t>
            </a:r>
            <a:endParaRPr lang="hu-HU" dirty="0"/>
          </a:p>
          <a:p>
            <a:endParaRPr lang="hu-HU" dirty="0"/>
          </a:p>
          <a:p>
            <a:r>
              <a:rPr lang="hu-HU" dirty="0"/>
              <a:t>An </a:t>
            </a:r>
            <a:r>
              <a:rPr lang="hu-HU" dirty="0" err="1"/>
              <a:t>acknowledgement</a:t>
            </a:r>
            <a:endParaRPr lang="hu-HU" dirty="0"/>
          </a:p>
          <a:p>
            <a:pPr lvl="1"/>
            <a:r>
              <a:rPr lang="hu-HU" dirty="0" err="1"/>
              <a:t>marks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message</a:t>
            </a:r>
            <a:r>
              <a:rPr lang="hu-HU" dirty="0"/>
              <a:t> has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delivered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allows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sender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tranmit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frame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0072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/>
              <a:t>Alternating</a:t>
            </a:r>
            <a:r>
              <a:rPr lang="hu-HU" sz="4000" dirty="0"/>
              <a:t> Bit </a:t>
            </a:r>
            <a:r>
              <a:rPr lang="hu-HU" sz="4000" dirty="0" err="1"/>
              <a:t>Protocol</a:t>
            </a:r>
            <a:endParaRPr lang="en-US" sz="40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013176"/>
            <a:ext cx="8867775" cy="1984524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        Two scenarios for </a:t>
            </a:r>
            <a:r>
              <a:rPr lang="hu-HU" dirty="0"/>
              <a:t>ABP</a:t>
            </a:r>
            <a:r>
              <a:rPr lang="en-US" dirty="0"/>
              <a:t>. </a:t>
            </a:r>
            <a:r>
              <a:rPr lang="en-US" dirty="0">
                <a:solidFill>
                  <a:schemeClr val="accent2"/>
                </a:solidFill>
              </a:rPr>
              <a:t>(a)</a:t>
            </a:r>
            <a:r>
              <a:rPr lang="en-US" dirty="0"/>
              <a:t> Normal case. </a:t>
            </a:r>
            <a:r>
              <a:rPr lang="en-US" dirty="0">
                <a:solidFill>
                  <a:schemeClr val="accent2"/>
                </a:solidFill>
              </a:rPr>
              <a:t>(b)</a:t>
            </a:r>
            <a:r>
              <a:rPr lang="en-US" dirty="0"/>
              <a:t> Abnormal case.  The notation is (</a:t>
            </a:r>
            <a:r>
              <a:rPr lang="en-US" dirty="0" err="1"/>
              <a:t>seq</a:t>
            </a:r>
            <a:r>
              <a:rPr lang="en-US" dirty="0"/>
              <a:t>, </a:t>
            </a:r>
            <a:r>
              <a:rPr lang="en-US" dirty="0" err="1"/>
              <a:t>ack</a:t>
            </a:r>
            <a:r>
              <a:rPr lang="en-US" dirty="0"/>
              <a:t>, packet number).  An asterisk indicates where a network layer accepts a packet.</a:t>
            </a:r>
          </a:p>
        </p:txBody>
      </p:sp>
      <p:pic>
        <p:nvPicPr>
          <p:cNvPr id="28676" name="Picture 4" descr="3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77" y="1541361"/>
            <a:ext cx="6978650" cy="350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14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– Channel utilization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/>
              <a:t>Utilization</a:t>
            </a:r>
            <a:r>
              <a:rPr lang="hu-HU" dirty="0"/>
              <a:t> (</a:t>
            </a:r>
            <a:r>
              <a:rPr lang="el-GR" dirty="0"/>
              <a:t>η</a:t>
            </a:r>
            <a:r>
              <a:rPr lang="hu-HU" dirty="0"/>
              <a:t>) is </a:t>
            </a:r>
            <a:r>
              <a:rPr lang="hu-HU" dirty="0" err="1"/>
              <a:t>the</a:t>
            </a:r>
            <a:r>
              <a:rPr lang="hu-HU" dirty="0"/>
              <a:t> ratio of</a:t>
            </a:r>
          </a:p>
          <a:p>
            <a:pPr lvl="1"/>
            <a:r>
              <a:rPr lang="hu-HU" dirty="0"/>
              <a:t>The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needed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transmission</a:t>
            </a:r>
            <a:r>
              <a:rPr lang="hu-HU" dirty="0"/>
              <a:t> of a </a:t>
            </a:r>
            <a:r>
              <a:rPr lang="hu-HU" dirty="0" err="1"/>
              <a:t>frame</a:t>
            </a:r>
            <a:r>
              <a:rPr lang="hu-HU" dirty="0"/>
              <a:t> (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The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ellapsed</a:t>
            </a:r>
            <a:r>
              <a:rPr lang="hu-HU" dirty="0"/>
              <a:t> </a:t>
            </a:r>
            <a:r>
              <a:rPr lang="hu-HU" dirty="0" err="1"/>
              <a:t>until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frame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transmitted</a:t>
            </a:r>
            <a:endParaRPr lang="hu-HU" dirty="0"/>
          </a:p>
          <a:p>
            <a:pPr lvl="2"/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fig</a:t>
            </a:r>
            <a:r>
              <a:rPr lang="hu-HU" dirty="0"/>
              <a:t>.: (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 + d + </a:t>
            </a:r>
            <a:r>
              <a:rPr lang="hu-HU" dirty="0" err="1"/>
              <a:t>T</a:t>
            </a:r>
            <a:r>
              <a:rPr lang="hu-HU" baseline="-25000" dirty="0" err="1"/>
              <a:t>ack</a:t>
            </a:r>
            <a:r>
              <a:rPr lang="hu-HU" dirty="0"/>
              <a:t> + </a:t>
            </a:r>
            <a:r>
              <a:rPr lang="hu-HU" dirty="0" err="1"/>
              <a:t>d</a:t>
            </a:r>
            <a:r>
              <a:rPr lang="hu-HU" dirty="0"/>
              <a:t>)</a:t>
            </a:r>
          </a:p>
          <a:p>
            <a:pPr lvl="2"/>
            <a:endParaRPr lang="hu-HU" dirty="0"/>
          </a:p>
          <a:p>
            <a:r>
              <a:rPr lang="hu-HU" dirty="0" err="1"/>
              <a:t>Now</a:t>
            </a:r>
            <a:r>
              <a:rPr lang="hu-HU" dirty="0"/>
              <a:t>:</a:t>
            </a:r>
          </a:p>
          <a:p>
            <a:pPr lvl="1"/>
            <a:r>
              <a:rPr lang="el-GR" dirty="0"/>
              <a:t>η</a:t>
            </a:r>
            <a:r>
              <a:rPr lang="hu-HU" dirty="0"/>
              <a:t> = 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 / (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 + d + </a:t>
            </a:r>
            <a:r>
              <a:rPr lang="hu-HU" dirty="0" err="1"/>
              <a:t>T</a:t>
            </a:r>
            <a:r>
              <a:rPr lang="hu-HU" baseline="-25000" dirty="0" err="1"/>
              <a:t>ack</a:t>
            </a:r>
            <a:r>
              <a:rPr lang="hu-HU" dirty="0"/>
              <a:t> + </a:t>
            </a:r>
            <a:r>
              <a:rPr lang="hu-HU" dirty="0" err="1"/>
              <a:t>d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propagation</a:t>
            </a:r>
            <a:r>
              <a:rPr lang="hu-HU" dirty="0"/>
              <a:t> </a:t>
            </a:r>
            <a:r>
              <a:rPr lang="hu-HU" dirty="0" err="1"/>
              <a:t>delay</a:t>
            </a:r>
            <a:r>
              <a:rPr lang="hu-HU" dirty="0"/>
              <a:t> is </a:t>
            </a:r>
            <a:r>
              <a:rPr lang="hu-HU" dirty="0" err="1"/>
              <a:t>large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ABP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efficient</a:t>
            </a:r>
            <a:r>
              <a:rPr lang="hu-HU" dirty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94605"/>
            <a:ext cx="2784896" cy="453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8074920" y="3361253"/>
            <a:ext cx="170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028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improve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efficency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r>
              <a:rPr lang="hu-HU" dirty="0"/>
              <a:t>The </a:t>
            </a:r>
            <a:r>
              <a:rPr lang="hu-HU" dirty="0" err="1"/>
              <a:t>sender</a:t>
            </a:r>
            <a:r>
              <a:rPr lang="hu-HU" dirty="0"/>
              <a:t> </a:t>
            </a:r>
            <a:r>
              <a:rPr lang="hu-HU" dirty="0" err="1"/>
              <a:t>transmit</a:t>
            </a:r>
            <a:r>
              <a:rPr lang="hu-HU" dirty="0"/>
              <a:t> </a:t>
            </a:r>
            <a:r>
              <a:rPr lang="hu-HU" dirty="0" err="1"/>
              <a:t>frames</a:t>
            </a:r>
            <a:r>
              <a:rPr lang="hu-HU" dirty="0"/>
              <a:t> </a:t>
            </a:r>
            <a:r>
              <a:rPr lang="hu-HU" dirty="0" err="1"/>
              <a:t>continously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another</a:t>
            </a:r>
            <a:endParaRPr lang="hu-HU" dirty="0"/>
          </a:p>
          <a:p>
            <a:pPr lvl="1"/>
            <a:r>
              <a:rPr lang="hu-HU" dirty="0"/>
              <a:t>More </a:t>
            </a:r>
            <a:r>
              <a:rPr lang="hu-HU" dirty="0" err="1"/>
              <a:t>frames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sent</a:t>
            </a:r>
            <a:r>
              <a:rPr lang="hu-HU" dirty="0"/>
              <a:t> out,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acknowledged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Pipeline</a:t>
            </a:r>
            <a:r>
              <a:rPr lang="hu-HU" dirty="0"/>
              <a:t> </a:t>
            </a:r>
            <a:r>
              <a:rPr lang="hu-HU" dirty="0" err="1"/>
              <a:t>technique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Introduce</a:t>
            </a:r>
            <a:r>
              <a:rPr lang="hu-HU" dirty="0"/>
              <a:t> </a:t>
            </a:r>
            <a:r>
              <a:rPr lang="hu-HU" dirty="0" err="1"/>
              <a:t>sequence</a:t>
            </a:r>
            <a:r>
              <a:rPr lang="hu-HU" dirty="0"/>
              <a:t> </a:t>
            </a:r>
            <a:r>
              <a:rPr lang="hu-HU" dirty="0" err="1"/>
              <a:t>numbers</a:t>
            </a: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95413"/>
            <a:ext cx="1866503" cy="53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7964088" y="304892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4197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Sliding</a:t>
            </a:r>
            <a:r>
              <a:rPr lang="hu-HU" dirty="0"/>
              <a:t> </a:t>
            </a:r>
            <a:r>
              <a:rPr lang="hu-HU" dirty="0" err="1"/>
              <a:t>Window</a:t>
            </a:r>
            <a:r>
              <a:rPr lang="hu-HU" dirty="0"/>
              <a:t> </a:t>
            </a:r>
            <a:r>
              <a:rPr lang="hu-HU" dirty="0" err="1"/>
              <a:t>Protocols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ABP</a:t>
            </a:r>
          </a:p>
          <a:p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frames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transmit</a:t>
            </a:r>
            <a:endParaRPr lang="hu-HU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Receiver has a buffer </a:t>
            </a:r>
            <a:r>
              <a:rPr lang="en-US" altLang="zh-CN" dirty="0">
                <a:ea typeface="宋体" pitchFamily="2" charset="-122"/>
              </a:rPr>
              <a:t>of </a:t>
            </a:r>
            <a:r>
              <a:rPr lang="en-US" altLang="en-US" dirty="0"/>
              <a:t>W </a:t>
            </a:r>
            <a:r>
              <a:rPr lang="en-US" altLang="zh-CN" dirty="0">
                <a:ea typeface="宋体" pitchFamily="2" charset="-122"/>
              </a:rPr>
              <a:t>frames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hu-HU" altLang="en-US" dirty="0" err="1"/>
              <a:t>Sender</a:t>
            </a:r>
            <a:r>
              <a:rPr lang="hu-HU" altLang="en-US" dirty="0"/>
              <a:t> </a:t>
            </a:r>
            <a:r>
              <a:rPr lang="en-US" altLang="en-US" dirty="0"/>
              <a:t>can send up to W frames without</a:t>
            </a:r>
            <a:r>
              <a:rPr lang="en-US" altLang="zh-CN" dirty="0">
                <a:ea typeface="宋体" pitchFamily="2" charset="-122"/>
              </a:rPr>
              <a:t> receiving</a:t>
            </a:r>
            <a:r>
              <a:rPr lang="en-US" altLang="en-US" dirty="0"/>
              <a:t> ACK</a:t>
            </a:r>
            <a:endParaRPr lang="hu-HU" dirty="0"/>
          </a:p>
          <a:p>
            <a:r>
              <a:rPr lang="hu-HU" dirty="0" err="1"/>
              <a:t>Bidirectional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outgoing</a:t>
            </a:r>
            <a:r>
              <a:rPr lang="hu-HU" dirty="0"/>
              <a:t> </a:t>
            </a:r>
            <a:r>
              <a:rPr lang="hu-HU" dirty="0" err="1"/>
              <a:t>frame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a </a:t>
            </a:r>
            <a:r>
              <a:rPr lang="hu-HU" dirty="0" err="1"/>
              <a:t>seq</a:t>
            </a:r>
            <a:r>
              <a:rPr lang="hu-HU" dirty="0"/>
              <a:t>.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0 </a:t>
            </a:r>
            <a:r>
              <a:rPr lang="hu-HU" dirty="0" err="1"/>
              <a:t>to</a:t>
            </a:r>
            <a:r>
              <a:rPr lang="hu-HU" dirty="0"/>
              <a:t> 2</a:t>
            </a:r>
            <a:r>
              <a:rPr lang="hu-HU" baseline="30000" dirty="0"/>
              <a:t>n</a:t>
            </a:r>
            <a:r>
              <a:rPr lang="hu-HU" dirty="0"/>
              <a:t>-1.</a:t>
            </a:r>
          </a:p>
          <a:p>
            <a:pPr lvl="1"/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fits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an </a:t>
            </a:r>
            <a:r>
              <a:rPr lang="hu-HU" dirty="0" err="1"/>
              <a:t>n-bit</a:t>
            </a:r>
            <a:r>
              <a:rPr lang="hu-HU" dirty="0"/>
              <a:t> </a:t>
            </a:r>
            <a:r>
              <a:rPr lang="hu-HU" dirty="0" err="1"/>
              <a:t>field</a:t>
            </a:r>
            <a:endParaRPr lang="hu-HU" dirty="0"/>
          </a:p>
          <a:p>
            <a:pPr lvl="1"/>
            <a:r>
              <a:rPr lang="hu-HU" dirty="0"/>
              <a:t>ABP </a:t>
            </a:r>
            <a:r>
              <a:rPr lang="hu-HU" dirty="0" err="1"/>
              <a:t>uses</a:t>
            </a:r>
            <a:r>
              <a:rPr lang="hu-HU" dirty="0"/>
              <a:t> n=1</a:t>
            </a:r>
          </a:p>
          <a:p>
            <a:pPr lvl="1"/>
            <a:endParaRPr lang="hu-HU" dirty="0"/>
          </a:p>
          <a:p>
            <a:r>
              <a:rPr lang="hu-HU" dirty="0" err="1"/>
              <a:t>Each</a:t>
            </a:r>
            <a:r>
              <a:rPr lang="hu-HU" dirty="0"/>
              <a:t> ACK </a:t>
            </a:r>
            <a:r>
              <a:rPr lang="hu-HU" dirty="0" err="1"/>
              <a:t>carries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sequence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expected</a:t>
            </a:r>
            <a:r>
              <a:rPr lang="hu-HU" dirty="0"/>
              <a:t> </a:t>
            </a:r>
            <a:r>
              <a:rPr lang="hu-HU" dirty="0" err="1"/>
              <a:t>frame</a:t>
            </a:r>
            <a:r>
              <a:rPr lang="hu-HU" dirty="0"/>
              <a:t> 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receiver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715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(</a:t>
            </a:r>
            <a:r>
              <a:rPr lang="hu-HU" dirty="0" err="1"/>
              <a:t>Cyclic</a:t>
            </a:r>
            <a:r>
              <a:rPr lang="hu-HU" dirty="0"/>
              <a:t> </a:t>
            </a:r>
            <a:r>
              <a:rPr lang="hu-HU" dirty="0" err="1"/>
              <a:t>Redundancy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Polynomial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pPr lvl="1"/>
            <a:r>
              <a:rPr lang="hu-HU" dirty="0" err="1"/>
              <a:t>Treating</a:t>
            </a:r>
            <a:r>
              <a:rPr lang="hu-HU" dirty="0"/>
              <a:t> bit </a:t>
            </a:r>
            <a:r>
              <a:rPr lang="hu-HU" dirty="0" err="1"/>
              <a:t>strings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representations</a:t>
            </a:r>
            <a:r>
              <a:rPr lang="hu-HU" dirty="0"/>
              <a:t> of </a:t>
            </a:r>
            <a:r>
              <a:rPr lang="hu-HU" dirty="0" err="1"/>
              <a:t>polynomials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coefficients</a:t>
            </a:r>
            <a:r>
              <a:rPr lang="hu-HU" dirty="0"/>
              <a:t> </a:t>
            </a:r>
            <a:r>
              <a:rPr lang="hu-HU" dirty="0" err="1"/>
              <a:t>of</a:t>
            </a:r>
            <a:r>
              <a:rPr lang="hu-HU" dirty="0"/>
              <a:t> 0 and 1.</a:t>
            </a:r>
          </a:p>
          <a:p>
            <a:r>
              <a:rPr lang="hu-HU" dirty="0"/>
              <a:t>CRC</a:t>
            </a:r>
          </a:p>
          <a:p>
            <a:pPr lvl="1"/>
            <a:r>
              <a:rPr lang="en-US" dirty="0"/>
              <a:t>Add k bits of redundant data to an n-bit message.</a:t>
            </a:r>
          </a:p>
          <a:p>
            <a:pPr lvl="1"/>
            <a:r>
              <a:rPr lang="en-US" dirty="0"/>
              <a:t>Represent n-bit message as an n-1 degree polynomial;</a:t>
            </a:r>
            <a:endParaRPr lang="hu-HU" dirty="0"/>
          </a:p>
          <a:p>
            <a:pPr lvl="2"/>
            <a:r>
              <a:rPr lang="en-US" dirty="0"/>
              <a:t>e.g., MSG=10011010 corresponds to M(x) = x</a:t>
            </a:r>
            <a:r>
              <a:rPr lang="en-US" baseline="30000" dirty="0"/>
              <a:t>7</a:t>
            </a:r>
            <a:r>
              <a:rPr lang="en-US" dirty="0"/>
              <a:t>+ x</a:t>
            </a:r>
            <a:r>
              <a:rPr lang="en-US" baseline="30000" dirty="0"/>
              <a:t>4</a:t>
            </a:r>
            <a:r>
              <a:rPr lang="en-US" dirty="0"/>
              <a:t> + x</a:t>
            </a:r>
            <a:r>
              <a:rPr lang="en-US" baseline="30000" dirty="0"/>
              <a:t>3</a:t>
            </a:r>
            <a:r>
              <a:rPr lang="en-US" dirty="0"/>
              <a:t> + x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Let k be the degree of some divisor polynomial </a:t>
            </a:r>
            <a:r>
              <a:rPr lang="hu-HU" dirty="0"/>
              <a:t>G</a:t>
            </a:r>
            <a:r>
              <a:rPr lang="en-US" dirty="0"/>
              <a:t>(x);</a:t>
            </a:r>
            <a:endParaRPr lang="hu-HU" dirty="0"/>
          </a:p>
          <a:p>
            <a:pPr lvl="2"/>
            <a:r>
              <a:rPr lang="en-US" dirty="0"/>
              <a:t>e.g., </a:t>
            </a:r>
            <a:r>
              <a:rPr lang="hu-HU" dirty="0"/>
              <a:t>G</a:t>
            </a:r>
            <a:r>
              <a:rPr lang="en-US" dirty="0"/>
              <a:t>(x) = x</a:t>
            </a:r>
            <a:r>
              <a:rPr lang="en-US" baseline="30000" dirty="0"/>
              <a:t>3</a:t>
            </a:r>
            <a:r>
              <a:rPr lang="en-US" dirty="0"/>
              <a:t>+ x</a:t>
            </a:r>
            <a:r>
              <a:rPr lang="en-US" baseline="30000" dirty="0"/>
              <a:t>2</a:t>
            </a:r>
            <a:r>
              <a:rPr lang="en-US" dirty="0"/>
              <a:t> + 1.</a:t>
            </a:r>
            <a:endParaRPr lang="hu-HU" dirty="0"/>
          </a:p>
          <a:p>
            <a:pPr lvl="2"/>
            <a:r>
              <a:rPr lang="hu-HU" dirty="0" err="1"/>
              <a:t>Generator</a:t>
            </a:r>
            <a:r>
              <a:rPr lang="hu-HU" dirty="0"/>
              <a:t> </a:t>
            </a:r>
            <a:r>
              <a:rPr lang="hu-HU" dirty="0" err="1"/>
              <a:t>polynomial</a:t>
            </a:r>
            <a:endParaRPr lang="hu-HU" dirty="0"/>
          </a:p>
          <a:p>
            <a:pPr lvl="3"/>
            <a:r>
              <a:rPr lang="hu-HU" dirty="0" err="1"/>
              <a:t>Agreed</a:t>
            </a:r>
            <a:r>
              <a:rPr lang="hu-HU" dirty="0"/>
              <a:t> </a:t>
            </a:r>
            <a:r>
              <a:rPr lang="hu-HU" dirty="0" err="1"/>
              <a:t>upon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advance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34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Sliding</a:t>
            </a:r>
            <a:r>
              <a:rPr lang="hu-HU" dirty="0"/>
              <a:t> </a:t>
            </a:r>
            <a:r>
              <a:rPr lang="hu-HU" dirty="0" err="1"/>
              <a:t>Window</a:t>
            </a:r>
            <a:r>
              <a:rPr lang="hu-HU" dirty="0"/>
              <a:t> </a:t>
            </a:r>
            <a:r>
              <a:rPr lang="hu-HU" dirty="0" err="1"/>
              <a:t>Protocols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b="1" dirty="0" err="1"/>
              <a:t>At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sender</a:t>
            </a:r>
            <a:endParaRPr lang="hu-HU" b="1" dirty="0"/>
          </a:p>
          <a:p>
            <a:pPr lvl="1"/>
            <a:r>
              <a:rPr lang="hu-HU" dirty="0" err="1"/>
              <a:t>Sending</a:t>
            </a:r>
            <a:r>
              <a:rPr lang="hu-HU" dirty="0"/>
              <a:t> </a:t>
            </a:r>
            <a:r>
              <a:rPr lang="hu-HU" dirty="0" err="1"/>
              <a:t>window</a:t>
            </a:r>
            <a:endParaRPr lang="hu-HU" dirty="0"/>
          </a:p>
          <a:p>
            <a:pPr lvl="2"/>
            <a:r>
              <a:rPr lang="hu-HU" dirty="0"/>
              <a:t>a </a:t>
            </a:r>
            <a:r>
              <a:rPr lang="hu-HU" dirty="0" err="1"/>
              <a:t>set</a:t>
            </a:r>
            <a:r>
              <a:rPr lang="hu-HU" dirty="0"/>
              <a:t> of </a:t>
            </a:r>
            <a:r>
              <a:rPr lang="hu-HU" dirty="0" err="1"/>
              <a:t>sequence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</a:t>
            </a:r>
            <a:r>
              <a:rPr lang="hu-HU" dirty="0" err="1"/>
              <a:t>corresponding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frames</a:t>
            </a:r>
            <a:r>
              <a:rPr lang="hu-HU" dirty="0"/>
              <a:t> being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transmission</a:t>
            </a:r>
            <a:r>
              <a:rPr lang="hu-HU" dirty="0"/>
              <a:t> (</a:t>
            </a:r>
            <a:r>
              <a:rPr lang="hu-HU" dirty="0" err="1"/>
              <a:t>finite</a:t>
            </a:r>
            <a:r>
              <a:rPr lang="hu-HU" dirty="0"/>
              <a:t> </a:t>
            </a:r>
            <a:r>
              <a:rPr lang="hu-HU" dirty="0" err="1"/>
              <a:t>range</a:t>
            </a:r>
            <a:r>
              <a:rPr lang="hu-HU" dirty="0"/>
              <a:t> of </a:t>
            </a:r>
            <a:r>
              <a:rPr lang="hu-HU" dirty="0" err="1"/>
              <a:t>numbers</a:t>
            </a:r>
            <a:r>
              <a:rPr lang="hu-HU" dirty="0"/>
              <a:t>)</a:t>
            </a:r>
          </a:p>
          <a:p>
            <a:r>
              <a:rPr lang="hu-HU" b="1" dirty="0" err="1"/>
              <a:t>At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receiver</a:t>
            </a:r>
            <a:endParaRPr lang="hu-HU" b="1" dirty="0"/>
          </a:p>
          <a:p>
            <a:pPr lvl="1"/>
            <a:r>
              <a:rPr lang="hu-HU" dirty="0" err="1"/>
              <a:t>Receiving</a:t>
            </a:r>
            <a:r>
              <a:rPr lang="hu-HU" dirty="0"/>
              <a:t> </a:t>
            </a:r>
            <a:r>
              <a:rPr lang="hu-HU" dirty="0" err="1"/>
              <a:t>window</a:t>
            </a:r>
            <a:endParaRPr lang="hu-HU" dirty="0"/>
          </a:p>
          <a:p>
            <a:pPr lvl="2"/>
            <a:r>
              <a:rPr lang="hu-HU" dirty="0" err="1"/>
              <a:t>Sequence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 </a:t>
            </a:r>
            <a:r>
              <a:rPr lang="hu-HU" dirty="0" err="1"/>
              <a:t>frames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permitted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accept</a:t>
            </a:r>
            <a:r>
              <a:rPr lang="hu-HU" dirty="0"/>
              <a:t> (</a:t>
            </a:r>
            <a:r>
              <a:rPr lang="hu-HU" dirty="0" err="1"/>
              <a:t>finite</a:t>
            </a:r>
            <a:r>
              <a:rPr lang="hu-HU" dirty="0"/>
              <a:t> </a:t>
            </a:r>
            <a:r>
              <a:rPr lang="hu-HU" dirty="0" err="1"/>
              <a:t>range</a:t>
            </a:r>
            <a:r>
              <a:rPr lang="hu-HU" dirty="0"/>
              <a:t> of </a:t>
            </a:r>
            <a:r>
              <a:rPr lang="hu-HU" dirty="0" err="1"/>
              <a:t>numbers</a:t>
            </a:r>
            <a:r>
              <a:rPr lang="hu-HU" dirty="0"/>
              <a:t>)</a:t>
            </a:r>
          </a:p>
          <a:p>
            <a:pPr lvl="2"/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sender</a:t>
            </a:r>
            <a:r>
              <a:rPr lang="hu-HU" dirty="0"/>
              <a:t>’s and </a:t>
            </a:r>
            <a:r>
              <a:rPr lang="hu-HU" dirty="0" err="1"/>
              <a:t>receiver</a:t>
            </a:r>
            <a:r>
              <a:rPr lang="hu-HU" dirty="0"/>
              <a:t>’s </a:t>
            </a:r>
            <a:r>
              <a:rPr lang="hu-HU" dirty="0" err="1"/>
              <a:t>windows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tha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lower</a:t>
            </a:r>
            <a:r>
              <a:rPr lang="hu-HU" dirty="0"/>
              <a:t> and </a:t>
            </a:r>
            <a:r>
              <a:rPr lang="hu-HU" dirty="0" err="1"/>
              <a:t>upper</a:t>
            </a:r>
            <a:r>
              <a:rPr lang="hu-HU" dirty="0"/>
              <a:t> </a:t>
            </a:r>
            <a:r>
              <a:rPr lang="hu-HU" dirty="0" err="1"/>
              <a:t>bounds</a:t>
            </a:r>
            <a:r>
              <a:rPr lang="hu-HU" dirty="0"/>
              <a:t> </a:t>
            </a:r>
            <a:r>
              <a:rPr lang="hu-HU" dirty="0" err="1"/>
              <a:t>and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even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window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</a:p>
          <a:p>
            <a:pPr lvl="1"/>
            <a:r>
              <a:rPr lang="hu-HU" dirty="0"/>
              <a:t>fixed </a:t>
            </a:r>
            <a:r>
              <a:rPr lang="hu-HU" dirty="0" err="1"/>
              <a:t>or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grow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shrink</a:t>
            </a:r>
            <a:r>
              <a:rPr lang="hu-HU" dirty="0"/>
              <a:t> over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course</a:t>
            </a:r>
            <a:r>
              <a:rPr lang="hu-HU" dirty="0"/>
              <a:t> of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frames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sent</a:t>
            </a:r>
            <a:r>
              <a:rPr lang="hu-HU" dirty="0"/>
              <a:t> and </a:t>
            </a:r>
            <a:r>
              <a:rPr lang="hu-HU" dirty="0" err="1"/>
              <a:t>received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7865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252C3F-5C61-426F-8D06-A0E539FD70FF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31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Sliding-Window Diagram</a:t>
            </a:r>
          </a:p>
        </p:txBody>
      </p:sp>
      <p:pic>
        <p:nvPicPr>
          <p:cNvPr id="28676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6"/>
          <a:stretch>
            <a:fillRect/>
          </a:stretch>
        </p:blipFill>
        <p:spPr bwMode="auto">
          <a:xfrm>
            <a:off x="1066800" y="1371600"/>
            <a:ext cx="723900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自选图形 6"/>
          <p:cNvSpPr>
            <a:spLocks noChangeArrowheads="1"/>
          </p:cNvSpPr>
          <p:nvPr/>
        </p:nvSpPr>
        <p:spPr bwMode="auto">
          <a:xfrm>
            <a:off x="6858000" y="1371600"/>
            <a:ext cx="2286000" cy="1121296"/>
          </a:xfrm>
          <a:prstGeom prst="wedgeEllipseCallout">
            <a:avLst>
              <a:gd name="adj1" fmla="val -142292"/>
              <a:gd name="adj2" fmla="val -4027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ea typeface="宋体" pitchFamily="2" charset="-122"/>
              </a:rPr>
              <a:t>Need to buffer them in case of retransmission</a:t>
            </a:r>
          </a:p>
        </p:txBody>
      </p:sp>
    </p:spTree>
    <p:extLst>
      <p:ext uri="{BB962C8B-B14F-4D97-AF65-F5344CB8AC3E}">
        <p14:creationId xmlns:p14="http://schemas.microsoft.com/office/powerpoint/2010/main" val="1307259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BB1B0-9F01-438B-B5E2-8D887734D175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32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9699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6"/>
          <a:stretch>
            <a:fillRect/>
          </a:stretch>
        </p:blipFill>
        <p:spPr bwMode="auto">
          <a:xfrm>
            <a:off x="685800" y="1374775"/>
            <a:ext cx="7543800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0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Sliding-Window</a:t>
            </a:r>
          </a:p>
        </p:txBody>
      </p:sp>
      <p:sp>
        <p:nvSpPr>
          <p:cNvPr id="50181" name="自选图形 5"/>
          <p:cNvSpPr>
            <a:spLocks noChangeArrowheads="1"/>
          </p:cNvSpPr>
          <p:nvPr/>
        </p:nvSpPr>
        <p:spPr bwMode="auto">
          <a:xfrm>
            <a:off x="228600" y="3276600"/>
            <a:ext cx="3200400" cy="838200"/>
          </a:xfrm>
          <a:prstGeom prst="wedgeEllipseCallout">
            <a:avLst>
              <a:gd name="adj1" fmla="val 73213"/>
              <a:gd name="adj2" fmla="val 1553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spcBef>
                <a:spcPct val="30000"/>
              </a:spcBef>
            </a:pPr>
            <a:r>
              <a:rPr kumimoji="1" lang="en-US" altLang="zh-CN" sz="1200">
                <a:solidFill>
                  <a:srgbClr val="FF0000"/>
                </a:solidFill>
                <a:ea typeface="宋体" pitchFamily="2" charset="-122"/>
              </a:rPr>
              <a:t>RR3 means the receiver has received all frames up to frame 2 and is ready to receive frame 3.</a:t>
            </a:r>
          </a:p>
        </p:txBody>
      </p:sp>
      <p:grpSp>
        <p:nvGrpSpPr>
          <p:cNvPr id="50186" name="组合 10"/>
          <p:cNvGrpSpPr>
            <a:grpSpLocks/>
          </p:cNvGrpSpPr>
          <p:nvPr/>
        </p:nvGrpSpPr>
        <p:grpSpPr bwMode="auto">
          <a:xfrm>
            <a:off x="4953000" y="3733800"/>
            <a:ext cx="1676400" cy="1060450"/>
            <a:chOff x="3120" y="2352"/>
            <a:chExt cx="1056" cy="668"/>
          </a:xfrm>
        </p:grpSpPr>
        <p:sp>
          <p:nvSpPr>
            <p:cNvPr id="29707" name="矩形 7"/>
            <p:cNvSpPr>
              <a:spLocks noChangeArrowheads="1"/>
            </p:cNvSpPr>
            <p:nvPr/>
          </p:nvSpPr>
          <p:spPr bwMode="auto">
            <a:xfrm>
              <a:off x="3456" y="2352"/>
              <a:ext cx="336" cy="1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708" name="文本框 8"/>
            <p:cNvSpPr txBox="1">
              <a:spLocks noChangeArrowheads="1"/>
            </p:cNvSpPr>
            <p:nvPr/>
          </p:nvSpPr>
          <p:spPr bwMode="auto">
            <a:xfrm>
              <a:off x="3120" y="2688"/>
              <a:ext cx="1056" cy="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ea typeface="宋体" pitchFamily="2" charset="-122"/>
                </a:rPr>
                <a:t>Have been delivered to upper layer</a:t>
              </a:r>
            </a:p>
          </p:txBody>
        </p:sp>
        <p:sp>
          <p:nvSpPr>
            <p:cNvPr id="29709" name="直线 9"/>
            <p:cNvSpPr>
              <a:spLocks noChangeShapeType="1"/>
            </p:cNvSpPr>
            <p:nvPr/>
          </p:nvSpPr>
          <p:spPr bwMode="auto">
            <a:xfrm>
              <a:off x="3648" y="2544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  <p:grpSp>
        <p:nvGrpSpPr>
          <p:cNvPr id="50191" name="组合 15"/>
          <p:cNvGrpSpPr>
            <a:grpSpLocks/>
          </p:cNvGrpSpPr>
          <p:nvPr/>
        </p:nvGrpSpPr>
        <p:grpSpPr bwMode="auto">
          <a:xfrm>
            <a:off x="6683375" y="3733800"/>
            <a:ext cx="1679575" cy="1049338"/>
            <a:chOff x="4210" y="2352"/>
            <a:chExt cx="1058" cy="661"/>
          </a:xfrm>
        </p:grpSpPr>
        <p:sp>
          <p:nvSpPr>
            <p:cNvPr id="29704" name="矩形 12"/>
            <p:cNvSpPr>
              <a:spLocks noChangeArrowheads="1"/>
            </p:cNvSpPr>
            <p:nvPr/>
          </p:nvSpPr>
          <p:spPr bwMode="auto">
            <a:xfrm>
              <a:off x="4210" y="2352"/>
              <a:ext cx="302" cy="1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705" name="文本框 13"/>
            <p:cNvSpPr txBox="1">
              <a:spLocks noChangeArrowheads="1"/>
            </p:cNvSpPr>
            <p:nvPr/>
          </p:nvSpPr>
          <p:spPr bwMode="auto">
            <a:xfrm>
              <a:off x="4212" y="2681"/>
              <a:ext cx="1056" cy="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ea typeface="宋体" pitchFamily="2" charset="-122"/>
                </a:rPr>
                <a:t>More spaces for future frames</a:t>
              </a:r>
            </a:p>
          </p:txBody>
        </p:sp>
        <p:sp>
          <p:nvSpPr>
            <p:cNvPr id="29706" name="直线 14"/>
            <p:cNvSpPr>
              <a:spLocks noChangeShapeType="1"/>
            </p:cNvSpPr>
            <p:nvPr/>
          </p:nvSpPr>
          <p:spPr bwMode="auto">
            <a:xfrm>
              <a:off x="4383" y="2537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50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</a:t>
            </a:r>
            <a:r>
              <a:rPr lang="hu-HU" dirty="0"/>
              <a:t>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186238"/>
            <a:ext cx="8629650" cy="236696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/>
              <a:t>A sliding window of size 1, with a 3-bit sequence number.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(a)</a:t>
            </a:r>
            <a:r>
              <a:rPr lang="en-US" dirty="0"/>
              <a:t> Initially.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(b)</a:t>
            </a:r>
            <a:r>
              <a:rPr lang="en-US" dirty="0"/>
              <a:t> After the first frame has been sent.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(c)</a:t>
            </a:r>
            <a:r>
              <a:rPr lang="en-US" dirty="0"/>
              <a:t> After the first frame has been received.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(d)</a:t>
            </a:r>
            <a:r>
              <a:rPr lang="en-US" dirty="0"/>
              <a:t> After the first acknowledgement has been received.</a:t>
            </a:r>
          </a:p>
        </p:txBody>
      </p:sp>
      <p:pic>
        <p:nvPicPr>
          <p:cNvPr id="25604" name="Picture 4" descr="3-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5249862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81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Go-Back-N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sliding</a:t>
            </a:r>
            <a:r>
              <a:rPr lang="hu-HU" dirty="0"/>
              <a:t> </a:t>
            </a:r>
            <a:r>
              <a:rPr lang="hu-HU" dirty="0" err="1"/>
              <a:t>window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receiver</a:t>
            </a:r>
            <a:r>
              <a:rPr lang="hu-HU" dirty="0"/>
              <a:t>’s </a:t>
            </a:r>
            <a:r>
              <a:rPr lang="hu-HU" dirty="0" err="1"/>
              <a:t>window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 is fixed </a:t>
            </a:r>
            <a:r>
              <a:rPr lang="hu-HU" dirty="0" err="1"/>
              <a:t>to</a:t>
            </a:r>
            <a:r>
              <a:rPr lang="hu-HU" dirty="0"/>
              <a:t> 1, </a:t>
            </a:r>
          </a:p>
          <a:p>
            <a:pPr lvl="1"/>
            <a:r>
              <a:rPr lang="hu-HU" dirty="0" err="1"/>
              <a:t>while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sender</a:t>
            </a:r>
            <a:r>
              <a:rPr lang="hu-HU" dirty="0"/>
              <a:t> has </a:t>
            </a:r>
            <a:r>
              <a:rPr lang="hu-HU" dirty="0" err="1"/>
              <a:t>window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 &gt; 0.</a:t>
            </a:r>
          </a:p>
          <a:p>
            <a:endParaRPr lang="hu-HU" dirty="0"/>
          </a:p>
          <a:p>
            <a:r>
              <a:rPr lang="en-US" dirty="0"/>
              <a:t>After receiving a damaged frame</a:t>
            </a:r>
          </a:p>
          <a:p>
            <a:pPr lvl="1"/>
            <a:r>
              <a:rPr lang="en-US" dirty="0"/>
              <a:t>Receiver discards all subsequent frames</a:t>
            </a:r>
          </a:p>
          <a:p>
            <a:pPr lvl="1"/>
            <a:r>
              <a:rPr lang="en-US" dirty="0"/>
              <a:t>Sender retransmits the damaged frame and all its successors after the times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08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Go-Back-N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3663"/>
            <a:ext cx="8622054" cy="230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798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Selective</a:t>
            </a:r>
            <a:r>
              <a:rPr lang="hu-HU" dirty="0"/>
              <a:t> </a:t>
            </a:r>
            <a:r>
              <a:rPr lang="hu-HU" dirty="0" err="1"/>
              <a:t>Repeat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Receiver’s window size is n ( n &gt;1 )</a:t>
            </a:r>
          </a:p>
          <a:p>
            <a:pPr lvl="1"/>
            <a:r>
              <a:rPr lang="en-US" dirty="0"/>
              <a:t>At most n frames can be buffered</a:t>
            </a:r>
          </a:p>
          <a:p>
            <a:r>
              <a:rPr lang="en-US" dirty="0"/>
              <a:t>Receiver stores all the correct frames following the bad one</a:t>
            </a:r>
          </a:p>
          <a:p>
            <a:r>
              <a:rPr lang="en-US" dirty="0"/>
              <a:t>The sender retransmits only the bad frame not all its successors</a:t>
            </a:r>
          </a:p>
        </p:txBody>
      </p:sp>
    </p:spTree>
    <p:extLst>
      <p:ext uri="{BB962C8B-B14F-4D97-AF65-F5344CB8AC3E}">
        <p14:creationId xmlns:p14="http://schemas.microsoft.com/office/powerpoint/2010/main" val="1663301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Selective</a:t>
            </a:r>
            <a:r>
              <a:rPr lang="hu-HU" dirty="0"/>
              <a:t> </a:t>
            </a:r>
            <a:r>
              <a:rPr lang="hu-HU" dirty="0" err="1"/>
              <a:t>Repeat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7" y="2676524"/>
            <a:ext cx="8907608" cy="204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122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/>
              <a:t>channels</a:t>
            </a:r>
            <a:r>
              <a:rPr lang="hu-HU" dirty="0"/>
              <a:t> and </a:t>
            </a:r>
            <a:r>
              <a:rPr lang="hu-HU" dirty="0" err="1"/>
              <a:t>piggybacking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/>
              <a:t>Simplex</a:t>
            </a:r>
            <a:endParaRPr lang="hu-HU" dirty="0"/>
          </a:p>
          <a:p>
            <a:pPr lvl="1"/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</a:t>
            </a:r>
            <a:r>
              <a:rPr lang="hu-HU" dirty="0" err="1"/>
              <a:t>only</a:t>
            </a:r>
            <a:endParaRPr lang="hu-HU" dirty="0"/>
          </a:p>
          <a:p>
            <a:r>
              <a:rPr lang="hu-HU" dirty="0" err="1"/>
              <a:t>Half-duplex</a:t>
            </a:r>
            <a:endParaRPr lang="hu-HU" dirty="0"/>
          </a:p>
          <a:p>
            <a:pPr lvl="1"/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both</a:t>
            </a:r>
            <a:r>
              <a:rPr lang="hu-HU" dirty="0"/>
              <a:t> </a:t>
            </a:r>
            <a:r>
              <a:rPr lang="hu-HU" dirty="0" err="1"/>
              <a:t>directions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a </a:t>
            </a:r>
            <a:r>
              <a:rPr lang="hu-HU" dirty="0" err="1"/>
              <a:t>time</a:t>
            </a:r>
            <a:r>
              <a:rPr lang="hu-HU" dirty="0"/>
              <a:t>,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simultaneously</a:t>
            </a:r>
            <a:r>
              <a:rPr lang="hu-HU" dirty="0"/>
              <a:t>.</a:t>
            </a:r>
          </a:p>
          <a:p>
            <a:r>
              <a:rPr lang="hu-HU" dirty="0" err="1"/>
              <a:t>Full-duplex</a:t>
            </a:r>
            <a:endParaRPr lang="hu-HU" dirty="0"/>
          </a:p>
          <a:p>
            <a:pPr lvl="1"/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both</a:t>
            </a:r>
            <a:r>
              <a:rPr lang="hu-HU" dirty="0"/>
              <a:t> </a:t>
            </a:r>
            <a:r>
              <a:rPr lang="hu-HU" dirty="0" err="1"/>
              <a:t>directions</a:t>
            </a:r>
            <a:r>
              <a:rPr lang="hu-HU" dirty="0"/>
              <a:t> </a:t>
            </a:r>
            <a:r>
              <a:rPr lang="hu-HU" dirty="0" err="1"/>
              <a:t>simultaneously</a:t>
            </a:r>
            <a:endParaRPr lang="hu-HU" dirty="0"/>
          </a:p>
          <a:p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previous</a:t>
            </a:r>
            <a:r>
              <a:rPr lang="hu-HU" dirty="0"/>
              <a:t> </a:t>
            </a:r>
            <a:r>
              <a:rPr lang="hu-HU" dirty="0" err="1"/>
              <a:t>protocols</a:t>
            </a:r>
            <a:r>
              <a:rPr lang="hu-HU" dirty="0"/>
              <a:t> </a:t>
            </a:r>
            <a:r>
              <a:rPr lang="hu-HU" dirty="0" err="1"/>
              <a:t>assumed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simplex</a:t>
            </a:r>
            <a:r>
              <a:rPr lang="hu-HU" dirty="0"/>
              <a:t> </a:t>
            </a:r>
            <a:r>
              <a:rPr lang="hu-HU" dirty="0" err="1"/>
              <a:t>channel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upper</a:t>
            </a:r>
            <a:r>
              <a:rPr lang="hu-HU" dirty="0"/>
              <a:t> (</a:t>
            </a:r>
            <a:r>
              <a:rPr lang="hu-HU" dirty="0" err="1"/>
              <a:t>network</a:t>
            </a:r>
            <a:r>
              <a:rPr lang="hu-HU" dirty="0"/>
              <a:t>) </a:t>
            </a:r>
            <a:r>
              <a:rPr lang="hu-HU" dirty="0" err="1"/>
              <a:t>layer</a:t>
            </a:r>
            <a:r>
              <a:rPr lang="hu-HU" dirty="0"/>
              <a:t> and </a:t>
            </a:r>
          </a:p>
          <a:p>
            <a:pPr lvl="1"/>
            <a:r>
              <a:rPr lang="hu-HU" dirty="0"/>
              <a:t>a (</a:t>
            </a:r>
            <a:r>
              <a:rPr lang="hu-HU" dirty="0" err="1"/>
              <a:t>half-</a:t>
            </a:r>
            <a:r>
              <a:rPr lang="hu-HU" dirty="0"/>
              <a:t>)duplex </a:t>
            </a:r>
            <a:r>
              <a:rPr lang="hu-HU" dirty="0" err="1"/>
              <a:t>channel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layer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duplex </a:t>
            </a:r>
            <a:r>
              <a:rPr lang="hu-HU" dirty="0" err="1"/>
              <a:t>channel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upper</a:t>
            </a:r>
            <a:r>
              <a:rPr lang="hu-HU" dirty="0"/>
              <a:t> </a:t>
            </a:r>
            <a:r>
              <a:rPr lang="hu-HU" dirty="0" err="1"/>
              <a:t>layers</a:t>
            </a:r>
            <a:endParaRPr lang="hu-HU" dirty="0"/>
          </a:p>
          <a:p>
            <a:pPr lvl="1"/>
            <a:r>
              <a:rPr lang="hu-HU" dirty="0" err="1"/>
              <a:t>Transmitting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packet</a:t>
            </a:r>
            <a:r>
              <a:rPr lang="hu-HU" dirty="0"/>
              <a:t> and </a:t>
            </a:r>
            <a:r>
              <a:rPr lang="hu-HU" dirty="0" err="1"/>
              <a:t>acknowledgements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both</a:t>
            </a:r>
            <a:r>
              <a:rPr lang="hu-HU" dirty="0"/>
              <a:t> </a:t>
            </a:r>
            <a:r>
              <a:rPr lang="hu-HU" dirty="0" err="1"/>
              <a:t>directions</a:t>
            </a:r>
            <a:r>
              <a:rPr lang="hu-HU" dirty="0"/>
              <a:t> </a:t>
            </a:r>
            <a:r>
              <a:rPr lang="hu-HU" dirty="0" err="1"/>
              <a:t>separately</a:t>
            </a:r>
            <a:endParaRPr lang="hu-HU" dirty="0"/>
          </a:p>
          <a:p>
            <a:pPr lvl="1"/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piggybacking</a:t>
            </a:r>
            <a:endParaRPr lang="hu-HU" dirty="0"/>
          </a:p>
          <a:p>
            <a:pPr lvl="2"/>
            <a:r>
              <a:rPr lang="hu-HU" dirty="0"/>
              <a:t>The </a:t>
            </a:r>
            <a:r>
              <a:rPr lang="hu-HU" dirty="0" err="1"/>
              <a:t>header</a:t>
            </a:r>
            <a:r>
              <a:rPr lang="hu-HU" dirty="0"/>
              <a:t> of a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packet</a:t>
            </a:r>
            <a:r>
              <a:rPr lang="hu-HU" dirty="0"/>
              <a:t> </a:t>
            </a:r>
            <a:r>
              <a:rPr lang="hu-HU" dirty="0" err="1"/>
              <a:t>sent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</a:t>
            </a:r>
            <a:r>
              <a:rPr lang="hu-HU" dirty="0" err="1"/>
              <a:t>carries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acknowledgement</a:t>
            </a:r>
            <a:r>
              <a:rPr lang="hu-HU" dirty="0"/>
              <a:t> back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side</a:t>
            </a:r>
            <a:endParaRPr lang="hu-HU" dirty="0"/>
          </a:p>
          <a:p>
            <a:pPr lvl="2"/>
            <a:r>
              <a:rPr lang="hu-HU" dirty="0" err="1"/>
              <a:t>widely</a:t>
            </a:r>
            <a:r>
              <a:rPr lang="hu-HU" dirty="0"/>
              <a:t> </a:t>
            </a:r>
            <a:r>
              <a:rPr lang="hu-HU" dirty="0" err="1"/>
              <a:t>applied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practice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471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Ethernet </a:t>
            </a:r>
            <a:r>
              <a:rPr lang="hu-HU" dirty="0" err="1"/>
              <a:t>frame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375"/>
            <a:ext cx="9144000" cy="14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40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Transmit polynomial P(x) that is evenly divisible by </a:t>
            </a:r>
            <a:r>
              <a:rPr lang="hu-HU" dirty="0"/>
              <a:t>G</a:t>
            </a:r>
            <a:r>
              <a:rPr lang="en-US" dirty="0"/>
              <a:t>(x), and receive polynomial P(x) + E(x);</a:t>
            </a:r>
            <a:endParaRPr lang="hu-HU" dirty="0"/>
          </a:p>
          <a:p>
            <a:pPr lvl="1"/>
            <a:r>
              <a:rPr lang="en-US" dirty="0"/>
              <a:t>E(x)=0 implies no errors.</a:t>
            </a:r>
            <a:endParaRPr lang="hu-HU" dirty="0"/>
          </a:p>
          <a:p>
            <a:pPr lvl="1"/>
            <a:endParaRPr lang="en-US" dirty="0"/>
          </a:p>
          <a:p>
            <a:r>
              <a:rPr lang="en-US" dirty="0"/>
              <a:t>Recipient divides (P(x) + E(x)) by </a:t>
            </a:r>
            <a:r>
              <a:rPr lang="hu-HU" dirty="0"/>
              <a:t>G</a:t>
            </a:r>
            <a:r>
              <a:rPr lang="en-US" dirty="0"/>
              <a:t>(x); </a:t>
            </a:r>
            <a:endParaRPr lang="hu-HU" dirty="0"/>
          </a:p>
          <a:p>
            <a:pPr lvl="1"/>
            <a:r>
              <a:rPr lang="en-US" dirty="0"/>
              <a:t>the remainder will be zero in only two cases: </a:t>
            </a:r>
            <a:endParaRPr lang="hu-HU" dirty="0"/>
          </a:p>
          <a:p>
            <a:pPr lvl="2"/>
            <a:r>
              <a:rPr lang="en-US" dirty="0"/>
              <a:t>E(x) was zero (i.e. there was no error), </a:t>
            </a:r>
            <a:endParaRPr lang="hu-HU" dirty="0"/>
          </a:p>
          <a:p>
            <a:pPr lvl="2"/>
            <a:r>
              <a:rPr lang="en-US" dirty="0"/>
              <a:t>or E(x) is exactly divisible by C(x). </a:t>
            </a:r>
            <a:endParaRPr lang="hu-HU" dirty="0"/>
          </a:p>
          <a:p>
            <a:pPr lvl="2"/>
            <a:endParaRPr lang="hu-HU" dirty="0"/>
          </a:p>
          <a:p>
            <a:r>
              <a:rPr lang="en-US" dirty="0"/>
              <a:t>Choose </a:t>
            </a:r>
            <a:r>
              <a:rPr lang="hu-HU" dirty="0"/>
              <a:t>G</a:t>
            </a:r>
            <a:r>
              <a:rPr lang="en-US" dirty="0"/>
              <a:t>(x) to make second case extremely rare.</a:t>
            </a:r>
          </a:p>
        </p:txBody>
      </p:sp>
    </p:spTree>
    <p:extLst>
      <p:ext uri="{BB962C8B-B14F-4D97-AF65-F5344CB8AC3E}">
        <p14:creationId xmlns:p14="http://schemas.microsoft.com/office/powerpoint/2010/main" val="421631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388359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802.11 </a:t>
            </a:r>
            <a:r>
              <a:rPr lang="en-US" sz="3200" dirty="0" err="1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32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Media Access?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/>
              <a:t>Ethernet and </a:t>
            </a:r>
            <a:r>
              <a:rPr lang="en-US" dirty="0" err="1"/>
              <a:t>Wifi</a:t>
            </a:r>
            <a:r>
              <a:rPr lang="en-US" dirty="0"/>
              <a:t> are both multi-access technologies</a:t>
            </a:r>
          </a:p>
          <a:p>
            <a:pPr lvl="1"/>
            <a:r>
              <a:rPr lang="en-US" dirty="0"/>
              <a:t>Broadcast medium, shared by many hosts</a:t>
            </a:r>
          </a:p>
          <a:p>
            <a:pPr lvl="1"/>
            <a:r>
              <a:rPr lang="en-US" dirty="0"/>
              <a:t>Simultaneous transmissions cause </a:t>
            </a:r>
            <a:r>
              <a:rPr lang="en-US" dirty="0">
                <a:solidFill>
                  <a:schemeClr val="accent1"/>
                </a:solidFill>
              </a:rPr>
              <a:t>collisions</a:t>
            </a:r>
          </a:p>
          <a:p>
            <a:pPr lvl="2"/>
            <a:r>
              <a:rPr lang="en-US" dirty="0"/>
              <a:t>This destroys the data</a:t>
            </a:r>
          </a:p>
          <a:p>
            <a:r>
              <a:rPr lang="en-US" dirty="0"/>
              <a:t>Media Access Control (MAC) protocols are required</a:t>
            </a:r>
          </a:p>
          <a:p>
            <a:pPr lvl="1"/>
            <a:r>
              <a:rPr lang="en-US" dirty="0"/>
              <a:t>Rules on how to share the medium</a:t>
            </a:r>
          </a:p>
          <a:p>
            <a:pPr lvl="1"/>
            <a:r>
              <a:rPr lang="en-US" dirty="0"/>
              <a:t>Strategies for detecting, avoiding, and recovering from collisions</a:t>
            </a:r>
          </a:p>
        </p:txBody>
      </p:sp>
    </p:spTree>
    <p:extLst>
      <p:ext uri="{BB962C8B-B14F-4D97-AF65-F5344CB8AC3E}">
        <p14:creationId xmlns:p14="http://schemas.microsoft.com/office/powerpoint/2010/main" val="20672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/>
              <a:t>Divide the resource into small pieces</a:t>
            </a:r>
          </a:p>
          <a:p>
            <a:pPr lvl="1"/>
            <a:r>
              <a:rPr lang="en-US" dirty="0"/>
              <a:t>Allocate each piece to one host</a:t>
            </a:r>
          </a:p>
          <a:p>
            <a:pPr lvl="1"/>
            <a:r>
              <a:rPr lang="en-US" dirty="0"/>
              <a:t>Example: Time Division Multi-Access (TDMA) cellular</a:t>
            </a:r>
          </a:p>
          <a:p>
            <a:pPr lvl="1"/>
            <a:r>
              <a:rPr lang="en-US" dirty="0"/>
              <a:t>Example: Frequency Division Multi-Access (FDMA) cellular</a:t>
            </a:r>
          </a:p>
          <a:p>
            <a:r>
              <a:rPr lang="en-US" dirty="0"/>
              <a:t>Taking turns</a:t>
            </a:r>
          </a:p>
          <a:p>
            <a:pPr lvl="1"/>
            <a:r>
              <a:rPr lang="en-US" dirty="0"/>
              <a:t>Tightly coordinate shared access to avoid collisions</a:t>
            </a:r>
          </a:p>
          <a:p>
            <a:pPr lvl="1"/>
            <a:r>
              <a:rPr lang="en-US" dirty="0"/>
              <a:t>Example: Token ring networks</a:t>
            </a:r>
          </a:p>
        </p:txBody>
      </p:sp>
    </p:spTree>
    <p:extLst>
      <p:ext uri="{BB962C8B-B14F-4D97-AF65-F5344CB8AC3E}">
        <p14:creationId xmlns:p14="http://schemas.microsoft.com/office/powerpoint/2010/main" val="20936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16" y="3861048"/>
            <a:ext cx="45339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</a:t>
            </a:r>
            <a:r>
              <a:rPr lang="hu-HU" dirty="0" err="1"/>
              <a:t>Partitioning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Division Multiplexing</a:t>
            </a:r>
          </a:p>
          <a:p>
            <a:pPr lvl="1"/>
            <a:r>
              <a:rPr lang="en-US" dirty="0"/>
              <a:t>E.g. a telephone trunk</a:t>
            </a:r>
          </a:p>
          <a:p>
            <a:r>
              <a:rPr lang="en-US" dirty="0"/>
              <a:t>Time Division Multiplexing</a:t>
            </a:r>
          </a:p>
          <a:p>
            <a:endParaRPr lang="en-US" dirty="0"/>
          </a:p>
          <a:p>
            <a:r>
              <a:rPr lang="en-US" dirty="0"/>
              <a:t>Are they good solutions?</a:t>
            </a:r>
          </a:p>
          <a:p>
            <a:pPr lvl="1"/>
            <a:r>
              <a:rPr lang="en-US" dirty="0"/>
              <a:t>if data rates are fixed</a:t>
            </a:r>
          </a:p>
          <a:p>
            <a:pPr lvl="1"/>
            <a:r>
              <a:rPr lang="en-US" dirty="0"/>
              <a:t>if the link utilization is good</a:t>
            </a:r>
          </a:p>
        </p:txBody>
      </p:sp>
    </p:spTree>
    <p:extLst>
      <p:ext uri="{BB962C8B-B14F-4D97-AF65-F5344CB8AC3E}">
        <p14:creationId xmlns:p14="http://schemas.microsoft.com/office/powerpoint/2010/main" val="298942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number of senders is large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continuously varying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					</a:t>
            </a:r>
            <a:r>
              <a:rPr lang="en-US" b="1" dirty="0" err="1"/>
              <a:t>bursty</a:t>
            </a:r>
            <a:r>
              <a:rPr lang="en-US" b="1" dirty="0"/>
              <a:t> traffic</a:t>
            </a:r>
          </a:p>
        </p:txBody>
      </p:sp>
    </p:spTree>
    <p:extLst>
      <p:ext uri="{BB962C8B-B14F-4D97-AF65-F5344CB8AC3E}">
        <p14:creationId xmlns:p14="http://schemas.microsoft.com/office/powerpoint/2010/main" val="87506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Bursty</a:t>
            </a:r>
            <a:r>
              <a:rPr lang="en-US" dirty="0"/>
              <a:t> traffic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there’s </a:t>
            </a:r>
            <a:r>
              <a:rPr lang="en-US" b="1" dirty="0"/>
              <a:t>huge difference </a:t>
            </a:r>
            <a:r>
              <a:rPr lang="en-US" dirty="0"/>
              <a:t>between the </a:t>
            </a:r>
            <a:r>
              <a:rPr lang="en-US" b="1" dirty="0"/>
              <a:t>peak</a:t>
            </a:r>
            <a:r>
              <a:rPr lang="en-US" dirty="0"/>
              <a:t> rate and the </a:t>
            </a:r>
            <a:r>
              <a:rPr lang="en-US" b="1" dirty="0"/>
              <a:t>mean (</a:t>
            </a:r>
            <a:r>
              <a:rPr lang="en-US" dirty="0"/>
              <a:t>or</a:t>
            </a:r>
            <a:r>
              <a:rPr lang="en-US" b="1" dirty="0"/>
              <a:t> average)</a:t>
            </a:r>
            <a:r>
              <a:rPr lang="en-US" dirty="0"/>
              <a:t> rate</a:t>
            </a:r>
          </a:p>
          <a:p>
            <a:r>
              <a:rPr lang="en-US" dirty="0"/>
              <a:t>In computer networks it is not rare</a:t>
            </a:r>
          </a:p>
          <a:p>
            <a:pPr lvl="1"/>
            <a:r>
              <a:rPr lang="en-US" dirty="0"/>
              <a:t>peak rate/mean rate = 1000/1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4221088"/>
            <a:ext cx="52197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69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Bursty</a:t>
            </a:r>
            <a:r>
              <a:rPr lang="en-US" dirty="0"/>
              <a:t> traffic </a:t>
            </a:r>
            <a:br>
              <a:rPr lang="en-US" dirty="0"/>
            </a:br>
            <a:r>
              <a:rPr lang="en-US" dirty="0"/>
              <a:t>with Static Channel Allocation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capacity of the channels must be</a:t>
            </a:r>
          </a:p>
          <a:p>
            <a:pPr lvl="1"/>
            <a:r>
              <a:rPr lang="en-US" dirty="0"/>
              <a:t>Either quite large to handle peak rates</a:t>
            </a:r>
          </a:p>
          <a:p>
            <a:pPr lvl="2"/>
            <a:r>
              <a:rPr lang="en-US" dirty="0"/>
              <a:t>Waste of resources</a:t>
            </a:r>
          </a:p>
          <a:p>
            <a:pPr lvl="2"/>
            <a:r>
              <a:rPr lang="en-US" dirty="0"/>
              <a:t>The mean rate is much less than the peak one</a:t>
            </a:r>
          </a:p>
          <a:p>
            <a:pPr lvl="1"/>
            <a:r>
              <a:rPr lang="en-US" dirty="0"/>
              <a:t>Or based on the mean rate</a:t>
            </a:r>
          </a:p>
          <a:p>
            <a:pPr lvl="2"/>
            <a:r>
              <a:rPr lang="en-US" dirty="0"/>
              <a:t>We need buffers/queues to store packets coming faster than the mean rate</a:t>
            </a:r>
          </a:p>
          <a:p>
            <a:pPr lvl="2"/>
            <a:r>
              <a:rPr lang="en-US" dirty="0"/>
              <a:t>Queuing delays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84" y="4761174"/>
            <a:ext cx="3312368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08881"/>
            <a:ext cx="34480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5652120" y="47971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BUFFERS</a:t>
            </a:r>
          </a:p>
        </p:txBody>
      </p:sp>
      <p:sp>
        <p:nvSpPr>
          <p:cNvPr id="5" name="Szövegdoboz 4"/>
          <p:cNvSpPr txBox="1"/>
          <p:nvPr/>
        </p:nvSpPr>
        <p:spPr>
          <a:xfrm rot="5400000">
            <a:off x="4159406" y="5403952"/>
            <a:ext cx="175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Incoming packets</a:t>
            </a:r>
          </a:p>
        </p:txBody>
      </p:sp>
    </p:spTree>
    <p:extLst>
      <p:ext uri="{BB962C8B-B14F-4D97-AF65-F5344CB8AC3E}">
        <p14:creationId xmlns:p14="http://schemas.microsoft.com/office/powerpoint/2010/main" val="116928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about delays?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 there’s no multiplexing</a:t>
            </a:r>
          </a:p>
          <a:p>
            <a:pPr lvl="1"/>
            <a:r>
              <a:rPr lang="en-US" dirty="0"/>
              <a:t>A source has data rate of p bps</a:t>
            </a:r>
          </a:p>
          <a:p>
            <a:pPr lvl="1"/>
            <a:r>
              <a:rPr lang="en-US" dirty="0"/>
              <a:t>The capacity of the link is C bps</a:t>
            </a:r>
          </a:p>
          <a:p>
            <a:pPr lvl="1"/>
            <a:r>
              <a:rPr lang="en-US" dirty="0"/>
              <a:t>The delay is T</a:t>
            </a:r>
          </a:p>
          <a:p>
            <a:r>
              <a:rPr lang="en-US" b="1" dirty="0" err="1"/>
              <a:t>Bursty</a:t>
            </a:r>
            <a:r>
              <a:rPr lang="en-US" b="1" dirty="0"/>
              <a:t> traffic with static channel allocation</a:t>
            </a:r>
          </a:p>
          <a:p>
            <a:pPr lvl="1"/>
            <a:r>
              <a:rPr lang="en-US" dirty="0"/>
              <a:t>Dividing the channel into N static </a:t>
            </a:r>
            <a:r>
              <a:rPr lang="en-US" dirty="0" err="1"/>
              <a:t>subchannels</a:t>
            </a:r>
            <a:endParaRPr lang="en-US" dirty="0"/>
          </a:p>
          <a:p>
            <a:pPr lvl="2"/>
            <a:r>
              <a:rPr lang="en-US" dirty="0"/>
              <a:t>With sending rate </a:t>
            </a:r>
            <a:r>
              <a:rPr lang="en-US" dirty="0" err="1"/>
              <a:t>p/N</a:t>
            </a:r>
            <a:r>
              <a:rPr lang="en-US" dirty="0"/>
              <a:t> bps and capacity C/N</a:t>
            </a:r>
          </a:p>
          <a:p>
            <a:pPr lvl="1"/>
            <a:r>
              <a:rPr lang="en-US" dirty="0"/>
              <a:t>The delay is N 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244" y="5373216"/>
            <a:ext cx="4133581" cy="132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251520" y="5877272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Static channel allocation increases the packet delays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Because of the idle </a:t>
            </a:r>
            <a:r>
              <a:rPr lang="en-US" dirty="0" err="1">
                <a:solidFill>
                  <a:srgbClr val="FF0000"/>
                </a:solidFill>
              </a:rPr>
              <a:t>subchannels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Dynamic Channel Allocation in LANs and MANs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0" y="1556792"/>
            <a:ext cx="5292079" cy="48245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dirty="0"/>
              <a:t>1. </a:t>
            </a:r>
            <a:r>
              <a:rPr lang="en-US" dirty="0"/>
              <a:t>Station Model.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 terminals/hosts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prob. of a frame being generated in </a:t>
            </a:r>
            <a:r>
              <a:rPr lang="el-GR" dirty="0"/>
              <a:t>Δ</a:t>
            </a:r>
            <a:r>
              <a:rPr lang="en-US" dirty="0"/>
              <a:t>t is </a:t>
            </a:r>
            <a:r>
              <a:rPr lang="el-GR" dirty="0"/>
              <a:t>λΔ</a:t>
            </a:r>
            <a:r>
              <a:rPr lang="en-US" dirty="0"/>
              <a:t>t, where the arrival rate is </a:t>
            </a:r>
            <a:r>
              <a:rPr lang="el-GR" dirty="0"/>
              <a:t>λ</a:t>
            </a:r>
            <a:r>
              <a:rPr 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2. Single Channel Assumption.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stations are equivalent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single channel is available for all communications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3. Collision Assumption.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two frames are transmitted simultaneously, they overlap in time which results a garbled signal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event is called collision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4. Continuous Time VS Slotted Time.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5. Carrier Sense VS No Carrier Sense.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3096344" cy="503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318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Dynamic Channel Allocation in LANs and MANs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0" y="1556792"/>
            <a:ext cx="5292079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4. Continuous Time VS Slotted Time.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5. Carrier Sense VS No Carrier Sense.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5"/>
            <a:ext cx="2880320" cy="230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" y="4149080"/>
            <a:ext cx="331751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2630355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2630355" y="33533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66881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numbers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Make all legal messages divisible by 3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you want to send 10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First multiply by 4 to get 40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Now add 2 to make it divisible by 3 = 42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When the data is received ..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Divide by 3, if there is no remainder there is no error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no error, divide by 4 to get sent message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we receive 43, 44, 41, 40, then error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45 would not be recognized as an error</a:t>
            </a:r>
          </a:p>
        </p:txBody>
      </p:sp>
    </p:spTree>
    <p:extLst>
      <p:ext uri="{BB962C8B-B14F-4D97-AF65-F5344CB8AC3E}">
        <p14:creationId xmlns:p14="http://schemas.microsoft.com/office/powerpoint/2010/main" val="2692565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the efficiency be measured?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Throughput (S)</a:t>
            </a:r>
          </a:p>
          <a:p>
            <a:pPr lvl="1"/>
            <a:r>
              <a:rPr lang="en-US" dirty="0"/>
              <a:t>Number of packets/frames transmitted in a time unit (successfully)</a:t>
            </a:r>
          </a:p>
          <a:p>
            <a:endParaRPr lang="en-US" dirty="0"/>
          </a:p>
          <a:p>
            <a:r>
              <a:rPr lang="en-US" b="1" dirty="0"/>
              <a:t>Delay</a:t>
            </a:r>
          </a:p>
          <a:p>
            <a:pPr lvl="1"/>
            <a:r>
              <a:rPr lang="en-US" dirty="0"/>
              <a:t>The time needs for transmitting a packet</a:t>
            </a:r>
          </a:p>
          <a:p>
            <a:pPr lvl="1"/>
            <a:endParaRPr lang="en-US" dirty="0"/>
          </a:p>
          <a:p>
            <a:r>
              <a:rPr lang="en-US" b="1" dirty="0"/>
              <a:t>Fairness</a:t>
            </a:r>
          </a:p>
          <a:p>
            <a:pPr lvl="1"/>
            <a:r>
              <a:rPr lang="en-US" dirty="0"/>
              <a:t>All the terminals are treated as equals</a:t>
            </a:r>
          </a:p>
        </p:txBody>
      </p:sp>
    </p:spTree>
    <p:extLst>
      <p:ext uri="{BB962C8B-B14F-4D97-AF65-F5344CB8AC3E}">
        <p14:creationId xmlns:p14="http://schemas.microsoft.com/office/powerpoint/2010/main" val="3980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and offered load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Offered load (G)</a:t>
            </a:r>
          </a:p>
          <a:p>
            <a:pPr lvl="1"/>
            <a:r>
              <a:rPr lang="en-US" dirty="0"/>
              <a:t>The number of packets in a time unit that the protocol must handle</a:t>
            </a:r>
          </a:p>
          <a:p>
            <a:pPr lvl="1"/>
            <a:r>
              <a:rPr lang="en-US" dirty="0"/>
              <a:t>G&gt;1: overloading</a:t>
            </a:r>
          </a:p>
          <a:p>
            <a:pPr lvl="1"/>
            <a:endParaRPr lang="en-US" dirty="0"/>
          </a:p>
          <a:p>
            <a:r>
              <a:rPr lang="en-US" b="1" dirty="0"/>
              <a:t>An ideal protocol</a:t>
            </a:r>
          </a:p>
          <a:p>
            <a:pPr lvl="1"/>
            <a:r>
              <a:rPr lang="en-US" dirty="0"/>
              <a:t>If G&lt;1, S=G</a:t>
            </a:r>
          </a:p>
          <a:p>
            <a:pPr lvl="1"/>
            <a:r>
              <a:rPr lang="en-US" dirty="0"/>
              <a:t>If G≥1, S=1</a:t>
            </a:r>
          </a:p>
          <a:p>
            <a:pPr lvl="1"/>
            <a:r>
              <a:rPr lang="en-US" dirty="0"/>
              <a:t>where sending out a packet takes 1 time unit.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600400" cy="218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/>
              <a:t>Divide the resource into small pieces</a:t>
            </a:r>
          </a:p>
          <a:p>
            <a:pPr lvl="1"/>
            <a:r>
              <a:rPr lang="en-US" dirty="0"/>
              <a:t>Allocate each piece to one host</a:t>
            </a:r>
          </a:p>
          <a:p>
            <a:pPr lvl="1"/>
            <a:r>
              <a:rPr lang="en-US" dirty="0"/>
              <a:t>Example: Time Division Multi-Access (TDMA) cellular</a:t>
            </a:r>
          </a:p>
          <a:p>
            <a:pPr lvl="1"/>
            <a:r>
              <a:rPr lang="en-US" dirty="0"/>
              <a:t>Example: Frequency Division Multi-Access (FDMA) cellular</a:t>
            </a:r>
          </a:p>
          <a:p>
            <a:r>
              <a:rPr lang="en-US" dirty="0"/>
              <a:t>Taking turns</a:t>
            </a:r>
          </a:p>
          <a:p>
            <a:pPr lvl="1"/>
            <a:r>
              <a:rPr lang="en-US" dirty="0"/>
              <a:t>Tightly coordinate shared access to avoid collisions</a:t>
            </a:r>
          </a:p>
          <a:p>
            <a:pPr lvl="1"/>
            <a:r>
              <a:rPr lang="en-US" dirty="0"/>
              <a:t>Example: Token ring networks</a:t>
            </a:r>
          </a:p>
          <a:p>
            <a:r>
              <a:rPr lang="en-US" dirty="0"/>
              <a:t>Contention</a:t>
            </a:r>
          </a:p>
          <a:p>
            <a:pPr lvl="1"/>
            <a:r>
              <a:rPr lang="en-US" dirty="0"/>
              <a:t>Allow collisions, but use strategies to recover</a:t>
            </a:r>
          </a:p>
          <a:p>
            <a:pPr lvl="1"/>
            <a:r>
              <a:rPr lang="en-US" dirty="0"/>
              <a:t>Examples: Ethernet,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8857" y="5159210"/>
            <a:ext cx="6988629" cy="14626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1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MAC Goals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Share the medium</a:t>
            </a:r>
          </a:p>
          <a:p>
            <a:pPr lvl="1"/>
            <a:r>
              <a:rPr lang="en-US" dirty="0"/>
              <a:t>Two hosts sending at the same time collide, thus causing interference</a:t>
            </a:r>
          </a:p>
          <a:p>
            <a:pPr lvl="1"/>
            <a:r>
              <a:rPr lang="en-US" dirty="0"/>
              <a:t>If no host sends, channel is idle</a:t>
            </a:r>
          </a:p>
          <a:p>
            <a:pPr lvl="1"/>
            <a:r>
              <a:rPr lang="en-US" dirty="0"/>
              <a:t>Thus, want one user sending at any given time</a:t>
            </a:r>
          </a:p>
          <a:p>
            <a:r>
              <a:rPr lang="en-US" dirty="0"/>
              <a:t>High utilization</a:t>
            </a:r>
          </a:p>
          <a:p>
            <a:pPr lvl="1"/>
            <a:r>
              <a:rPr lang="en-US" dirty="0"/>
              <a:t>TDMA is low utilization</a:t>
            </a:r>
          </a:p>
          <a:p>
            <a:pPr lvl="1"/>
            <a:r>
              <a:rPr lang="en-US" dirty="0"/>
              <a:t>Just like a circuit switched network</a:t>
            </a:r>
          </a:p>
          <a:p>
            <a:r>
              <a:rPr lang="en-US" dirty="0"/>
              <a:t>Simple, distributed algorithm</a:t>
            </a:r>
          </a:p>
          <a:p>
            <a:pPr lvl="1"/>
            <a:r>
              <a:rPr lang="en-US" dirty="0"/>
              <a:t>Multiple hosts that cannot directly coordinate</a:t>
            </a:r>
          </a:p>
          <a:p>
            <a:pPr lvl="1"/>
            <a:r>
              <a:rPr lang="en-US" dirty="0"/>
              <a:t>No fancy (complicated) token-passing schemes</a:t>
            </a:r>
          </a:p>
        </p:txBody>
      </p:sp>
    </p:spTree>
    <p:extLst>
      <p:ext uri="{BB962C8B-B14F-4D97-AF65-F5344CB8AC3E}">
        <p14:creationId xmlns:p14="http://schemas.microsoft.com/office/powerpoint/2010/main" val="40966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Protocol Evolution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ALOHA</a:t>
            </a:r>
          </a:p>
          <a:p>
            <a:pPr lvl="1"/>
            <a:r>
              <a:rPr lang="en-US" dirty="0"/>
              <a:t>Developed in the 70’s for packet radio networks</a:t>
            </a:r>
          </a:p>
          <a:p>
            <a:pPr lvl="1"/>
            <a:r>
              <a:rPr lang="hu-HU" dirty="0" err="1"/>
              <a:t>Stations</a:t>
            </a:r>
            <a:r>
              <a:rPr lang="hu-HU" dirty="0"/>
              <a:t> </a:t>
            </a:r>
            <a:r>
              <a:rPr lang="hu-HU" dirty="0" err="1"/>
              <a:t>transmit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immedately</a:t>
            </a:r>
            <a:endParaRPr lang="hu-HU" dirty="0"/>
          </a:p>
          <a:p>
            <a:pPr lvl="2"/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is a </a:t>
            </a:r>
            <a:r>
              <a:rPr lang="hu-HU" dirty="0" err="1"/>
              <a:t>collision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retransmits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packet</a:t>
            </a:r>
            <a:r>
              <a:rPr lang="hu-HU" dirty="0"/>
              <a:t> </a:t>
            </a:r>
            <a:r>
              <a:rPr lang="hu-HU" dirty="0" err="1"/>
              <a:t>later</a:t>
            </a:r>
            <a:r>
              <a:rPr lang="hu-HU" dirty="0"/>
              <a:t>.</a:t>
            </a:r>
            <a:endParaRPr lang="en-US" dirty="0"/>
          </a:p>
          <a:p>
            <a:r>
              <a:rPr lang="en-US" dirty="0"/>
              <a:t>Slotted ALOHA</a:t>
            </a:r>
          </a:p>
          <a:p>
            <a:pPr lvl="1"/>
            <a:r>
              <a:rPr lang="en-US" dirty="0"/>
              <a:t>Start transmissions only at fixed time slots</a:t>
            </a:r>
          </a:p>
          <a:p>
            <a:pPr lvl="1"/>
            <a:r>
              <a:rPr lang="en-US" dirty="0"/>
              <a:t>Significantly fewer collisions than ALOHA</a:t>
            </a:r>
          </a:p>
          <a:p>
            <a:r>
              <a:rPr lang="en-US" dirty="0"/>
              <a:t>Carrier Sense Multiple Access (CSMA)</a:t>
            </a:r>
          </a:p>
          <a:p>
            <a:pPr lvl="1"/>
            <a:r>
              <a:rPr lang="en-US" dirty="0"/>
              <a:t>Start transmission only if the channel is idle</a:t>
            </a:r>
          </a:p>
          <a:p>
            <a:r>
              <a:rPr lang="en-US" dirty="0"/>
              <a:t>CSMA / Collision Detection (CSMA/CD)</a:t>
            </a:r>
          </a:p>
          <a:p>
            <a:pPr lvl="1"/>
            <a:r>
              <a:rPr lang="en-US" dirty="0"/>
              <a:t>Stop ongoing transmission if collision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23745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ALOHA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013" y="1600201"/>
            <a:ext cx="5984155" cy="2548880"/>
          </a:xfrm>
        </p:spPr>
        <p:txBody>
          <a:bodyPr>
            <a:noAutofit/>
          </a:bodyPr>
          <a:lstStyle/>
          <a:p>
            <a:r>
              <a:rPr lang="en-US" sz="1800" dirty="0"/>
              <a:t>The goal was to use low-cost commercial radio equipment to </a:t>
            </a:r>
            <a:r>
              <a:rPr lang="en-US" sz="2000" dirty="0"/>
              <a:t>connect</a:t>
            </a:r>
            <a:r>
              <a:rPr lang="en-US" sz="1800" dirty="0"/>
              <a:t> users on Oahu and the other Hawaiian islands with a central time-sharing computer on the main Oahu campus.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Algorithm was developed by Uni. of Hawaii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If you have data to send, send the data</a:t>
            </a:r>
          </a:p>
          <a:p>
            <a:pPr lvl="1"/>
            <a:r>
              <a:rPr lang="en-US" sz="1600" dirty="0"/>
              <a:t>Low-cost and very simple</a:t>
            </a:r>
          </a:p>
          <a:p>
            <a:pPr lvl="1"/>
            <a:endParaRPr lang="en-US" sz="1600" dirty="0"/>
          </a:p>
          <a:p>
            <a:endParaRPr lang="en-US" sz="1800" dirty="0"/>
          </a:p>
        </p:txBody>
      </p:sp>
      <p:pic>
        <p:nvPicPr>
          <p:cNvPr id="8194" name="Picture 2" descr="http://www.cheapflightstohawaii.net/wp-content/uploads/2012/01/Hawaii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83110"/>
            <a:ext cx="2808312" cy="17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88" y="3789040"/>
            <a:ext cx="4633538" cy="25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4-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365104"/>
            <a:ext cx="3499669" cy="213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7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603310"/>
          </a:xfrm>
        </p:spPr>
        <p:txBody>
          <a:bodyPr/>
          <a:lstStyle/>
          <a:p>
            <a:r>
              <a:rPr lang="en-US" dirty="0"/>
              <a:t>Topology: radio broadcast with multiple stations</a:t>
            </a:r>
          </a:p>
          <a:p>
            <a:r>
              <a:rPr lang="en-US" dirty="0"/>
              <a:t>Protocol:</a:t>
            </a:r>
          </a:p>
          <a:p>
            <a:pPr lvl="1"/>
            <a:r>
              <a:rPr lang="en-US" dirty="0"/>
              <a:t>Stations transmit data immediately</a:t>
            </a:r>
          </a:p>
          <a:p>
            <a:pPr lvl="1"/>
            <a:r>
              <a:rPr lang="en-US" dirty="0"/>
              <a:t>Receivers ACK all packets</a:t>
            </a:r>
          </a:p>
          <a:p>
            <a:pPr lvl="1"/>
            <a:r>
              <a:rPr lang="en-US" dirty="0"/>
              <a:t>No ACK = collision, wait a random time then retransmit</a:t>
            </a:r>
          </a:p>
        </p:txBody>
      </p:sp>
      <p:sp>
        <p:nvSpPr>
          <p:cNvPr id="16" name="Oval 15"/>
          <p:cNvSpPr/>
          <p:nvPr/>
        </p:nvSpPr>
        <p:spPr>
          <a:xfrm>
            <a:off x="-237163" y="2475399"/>
            <a:ext cx="5578597" cy="557859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44036" y="2475399"/>
            <a:ext cx="5578597" cy="5578597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5236" y="2475399"/>
            <a:ext cx="5578597" cy="5578597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66829" y="5261211"/>
            <a:ext cx="370614" cy="1562670"/>
            <a:chOff x="2107517" y="5261211"/>
            <a:chExt cx="370614" cy="15626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4057" y="5261211"/>
            <a:ext cx="338554" cy="1562670"/>
            <a:chOff x="4186633" y="5261211"/>
            <a:chExt cx="33855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9227" y="5261211"/>
            <a:ext cx="370615" cy="1562670"/>
            <a:chOff x="6069916" y="5261211"/>
            <a:chExt cx="370615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sp>
        <p:nvSpPr>
          <p:cNvPr id="23" name="Up Arrow 22"/>
          <p:cNvSpPr/>
          <p:nvPr/>
        </p:nvSpPr>
        <p:spPr>
          <a:xfrm rot="5400000">
            <a:off x="3009478" y="5061490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6200000">
            <a:off x="2937810" y="5061490"/>
            <a:ext cx="1198585" cy="1510573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3009478" y="5049486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 rot="16200000">
            <a:off x="4864171" y="5085954"/>
            <a:ext cx="1198585" cy="1510573"/>
          </a:xfrm>
          <a:prstGeom prst="upArrow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3968868" y="4712309"/>
            <a:ext cx="1128932" cy="112893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5197" y="4118693"/>
            <a:ext cx="8451716" cy="2603484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29251"/>
              <a:ext cx="8118848" cy="142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Simple, but radical concept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Previous attempts all divided the channel</a:t>
              </a:r>
            </a:p>
            <a:p>
              <a:pPr lvl="1"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TDMA, FDMA, etc.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Optimized for the common case: few senders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7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Performance </a:t>
            </a:r>
            <a:r>
              <a:rPr lang="hu-HU" dirty="0" err="1"/>
              <a:t>analysis</a:t>
            </a:r>
            <a:r>
              <a:rPr lang="hu-HU" dirty="0"/>
              <a:t> -</a:t>
            </a:r>
            <a:r>
              <a:rPr lang="en-US" dirty="0"/>
              <a:t>Poisson Process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800"/>
              <a:t>The Poisson Process is a celebrated model used in Queuing Theory for “</a:t>
            </a:r>
            <a:r>
              <a:rPr lang="en-US" sz="2800">
                <a:solidFill>
                  <a:srgbClr val="0000FF"/>
                </a:solidFill>
              </a:rPr>
              <a:t>random arrivals</a:t>
            </a:r>
            <a:r>
              <a:rPr lang="en-US" sz="2800"/>
              <a:t>”. Assumptions leading to this model include:</a:t>
            </a:r>
          </a:p>
          <a:p>
            <a:pPr lvl="1"/>
            <a:r>
              <a:rPr lang="en-US" sz="2400"/>
              <a:t>The probability of an arrival during a short time interval </a:t>
            </a:r>
            <a:r>
              <a:rPr lang="el-GR" sz="2400">
                <a:cs typeface="Times New Roman" pitchFamily="18" charset="0"/>
              </a:rPr>
              <a:t>Δ</a:t>
            </a:r>
            <a:r>
              <a:rPr lang="en-US" sz="2400" i="1">
                <a:cs typeface="Times New Roman" pitchFamily="18" charset="0"/>
              </a:rPr>
              <a:t>t </a:t>
            </a:r>
            <a:r>
              <a:rPr lang="en-US" sz="2400">
                <a:cs typeface="Times New Roman" pitchFamily="18" charset="0"/>
              </a:rPr>
              <a:t>is proportional to the length of the interval, and does not depend on the origin of the time interval (memory-less property)</a:t>
            </a:r>
          </a:p>
          <a:p>
            <a:pPr lvl="1"/>
            <a:r>
              <a:rPr lang="en-US" sz="2400">
                <a:cs typeface="Times New Roman" pitchFamily="18" charset="0"/>
              </a:rPr>
              <a:t>The probability of having multiple arrivals during a short time interval </a:t>
            </a:r>
            <a:r>
              <a:rPr lang="el-GR" sz="2400">
                <a:cs typeface="Times New Roman" pitchFamily="18" charset="0"/>
              </a:rPr>
              <a:t>Δ</a:t>
            </a:r>
            <a:r>
              <a:rPr lang="en-US" sz="2400" i="1">
                <a:cs typeface="Times New Roman" pitchFamily="18" charset="0"/>
              </a:rPr>
              <a:t>t </a:t>
            </a:r>
            <a:r>
              <a:rPr lang="en-US" sz="2400">
                <a:cs typeface="Times New Roman" pitchFamily="18" charset="0"/>
              </a:rPr>
              <a:t>approaches zero.</a:t>
            </a:r>
            <a:endParaRPr lang="el-GR" sz="2400" i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7042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Performance </a:t>
            </a:r>
            <a:r>
              <a:rPr lang="hu-HU" dirty="0" err="1"/>
              <a:t>analysis</a:t>
            </a:r>
            <a:r>
              <a:rPr lang="hu-HU" dirty="0"/>
              <a:t> - </a:t>
            </a:r>
            <a:r>
              <a:rPr lang="en-US" dirty="0"/>
              <a:t>Poisson Distribution</a:t>
            </a: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0" y="3124200"/>
          <a:ext cx="385921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054080" imgH="419040" progId="Equation.DSMT4">
                  <p:embed/>
                </p:oleObj>
              </mc:Choice>
              <mc:Fallback>
                <p:oleObj name="Equation" r:id="rId4" imgW="1054080" imgH="419040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3859213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The probability of having </a:t>
            </a:r>
            <a:r>
              <a:rPr lang="en-US" sz="2800" i="1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sz="2800" i="1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arrivals during a time interval of  length </a:t>
            </a:r>
            <a:r>
              <a:rPr lang="en-US" sz="2800" i="1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sz="2800" i="1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is given by: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51054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where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the arrival rate. Note that this is a single-parameter model; all we have to know is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</a:rPr>
              <a:t>λ</a:t>
            </a:r>
            <a:r>
              <a:rPr lang="en-US" sz="2800" dirty="0">
                <a:latin typeface="Times New Roman" pitchFamily="18" charset="0"/>
              </a:rPr>
              <a:t>.</a:t>
            </a:r>
            <a:endParaRPr lang="el-GR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54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C3BA281-3587-499D-9112-7936DEB04258}" type="slidenum">
              <a:rPr lang="en-US"/>
              <a:pPr/>
              <a:t>59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FYI: Poisson Distribution</a:t>
            </a:r>
          </a:p>
        </p:txBody>
      </p:sp>
      <p:pic>
        <p:nvPicPr>
          <p:cNvPr id="187397" name="Picture 5" descr="poipdf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4575" y="2743644"/>
            <a:ext cx="5343525" cy="39349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396875" y="1595438"/>
            <a:ext cx="8428038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The following is the plot of the Poisson probability density function for four values of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>
                <a:latin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703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Mod</a:t>
            </a:r>
            <a:r>
              <a:rPr lang="hu-HU" dirty="0"/>
              <a:t> 2 </a:t>
            </a:r>
            <a:r>
              <a:rPr lang="hu-HU" dirty="0" err="1"/>
              <a:t>arithmetic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Operations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done</a:t>
            </a:r>
            <a:r>
              <a:rPr lang="hu-HU" dirty="0"/>
              <a:t> </a:t>
            </a:r>
            <a:r>
              <a:rPr lang="hu-HU" dirty="0" err="1"/>
              <a:t>modulo</a:t>
            </a:r>
            <a:r>
              <a:rPr lang="hu-HU" dirty="0"/>
              <a:t> 2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36" y="2204864"/>
            <a:ext cx="64484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14573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915816" y="4149080"/>
            <a:ext cx="8985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-32" charset="0"/>
              </a:rPr>
              <a:t>  1111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+1010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=====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0101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99992" y="4149080"/>
            <a:ext cx="15176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-32" charset="0"/>
              </a:rPr>
              <a:t>           11001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   x  101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 =====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   11001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+   11001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=========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1111101</a:t>
            </a:r>
          </a:p>
        </p:txBody>
      </p:sp>
    </p:spTree>
    <p:extLst>
      <p:ext uri="{BB962C8B-B14F-4D97-AF65-F5344CB8AC3E}">
        <p14:creationId xmlns:p14="http://schemas.microsoft.com/office/powerpoint/2010/main" val="33057934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Pure ALOHA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Notation: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= frame time (processing, transmission, propagation)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S</a:t>
            </a:r>
            <a:r>
              <a:rPr lang="en-US" sz="2400" dirty="0"/>
              <a:t>: Average number of successful transmissions per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; that is, the </a:t>
            </a:r>
            <a:r>
              <a:rPr lang="en-US" sz="2400" i="1" dirty="0"/>
              <a:t>throughput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i="1" dirty="0"/>
              <a:t>G</a:t>
            </a:r>
            <a:r>
              <a:rPr lang="en-US" sz="2400" dirty="0"/>
              <a:t>: Average number of total frames transmitted per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endParaRPr lang="en-US" sz="2400" i="1" dirty="0"/>
          </a:p>
          <a:p>
            <a:pPr lvl="1">
              <a:lnSpc>
                <a:spcPct val="90000"/>
              </a:lnSpc>
            </a:pPr>
            <a:r>
              <a:rPr lang="en-US" sz="2400" i="1" dirty="0"/>
              <a:t>D</a:t>
            </a:r>
            <a:r>
              <a:rPr lang="en-US" sz="2400" dirty="0"/>
              <a:t>: Average delay between the time a packet is ready for transmission and the completion of successful transmission.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will make the following assumptions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frames are of constant length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channel is noise-free; the errors are only due to collisions.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Frames do not queue at individual stations		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channel acts as a Poisson process.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4076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Pure ALOHA…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Since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/>
              <a:t> represents the number of “good” transmissions per </a:t>
            </a:r>
            <a:r>
              <a:rPr lang="en-US" sz="2800" i="1" dirty="0"/>
              <a:t>frame time</a:t>
            </a:r>
            <a:r>
              <a:rPr lang="en-US" sz="2800" dirty="0"/>
              <a:t>, and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represents the total number of attempted transmissions per </a:t>
            </a:r>
            <a:r>
              <a:rPr lang="en-US" sz="2800" i="1" dirty="0"/>
              <a:t>frame time</a:t>
            </a:r>
            <a:r>
              <a:rPr lang="en-US" sz="2800" dirty="0"/>
              <a:t>, then we have:</a:t>
            </a:r>
          </a:p>
          <a:p>
            <a:pPr algn="ctr">
              <a:buFontTx/>
              <a:buNone/>
            </a:pPr>
            <a:r>
              <a:rPr lang="en-US" sz="2800" dirty="0"/>
              <a:t>	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>
                <a:latin typeface="Symbol" pitchFamily="18" charset="2"/>
              </a:rPr>
              <a:t>´</a:t>
            </a:r>
            <a:r>
              <a:rPr lang="en-US" sz="2800" dirty="0"/>
              <a:t> (Probability of good transmission)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The vulnerable time for a successful transmission is</a:t>
            </a:r>
            <a:r>
              <a:rPr lang="en-US" sz="2800" dirty="0">
                <a:solidFill>
                  <a:srgbClr val="3F6DCB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2T</a:t>
            </a:r>
            <a:r>
              <a:rPr lang="en-US" sz="2800" i="1" baseline="-25000" dirty="0">
                <a:solidFill>
                  <a:srgbClr val="0000FF"/>
                </a:solidFill>
              </a:rPr>
              <a:t>f</a:t>
            </a:r>
            <a:endParaRPr lang="en-US" sz="2800" baseline="-25000" dirty="0">
              <a:solidFill>
                <a:srgbClr val="0000FF"/>
              </a:solidFill>
            </a:endParaRPr>
          </a:p>
          <a:p>
            <a:r>
              <a:rPr lang="en-US" sz="2800" dirty="0"/>
              <a:t>So, the probability of good transmission is not to have an </a:t>
            </a:r>
            <a:r>
              <a:rPr lang="en-US" sz="2800" dirty="0">
                <a:latin typeface="Times New Roman"/>
              </a:rPr>
              <a:t>“</a:t>
            </a:r>
            <a:r>
              <a:rPr lang="en-US" sz="2800" dirty="0"/>
              <a:t>arrival</a:t>
            </a:r>
            <a:r>
              <a:rPr lang="en-US" sz="2800" dirty="0">
                <a:latin typeface="Times New Roman"/>
              </a:rPr>
              <a:t>”</a:t>
            </a:r>
            <a:r>
              <a:rPr lang="en-US" sz="2800" dirty="0"/>
              <a:t> during the vulnerable time .</a:t>
            </a:r>
          </a:p>
        </p:txBody>
      </p:sp>
    </p:spTree>
    <p:extLst>
      <p:ext uri="{BB962C8B-B14F-4D97-AF65-F5344CB8AC3E}">
        <p14:creationId xmlns:p14="http://schemas.microsoft.com/office/powerpoint/2010/main" val="2527307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6241769-7A3C-4D8E-A3AF-76A76A89A955}" type="slidenum">
              <a:rPr lang="en-US"/>
              <a:pPr/>
              <a:t>62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Analysis of Pure ALOHA</a:t>
            </a:r>
            <a:r>
              <a:rPr lang="hu-HU" dirty="0"/>
              <a:t>…</a:t>
            </a:r>
            <a:endParaRPr lang="en-US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351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879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11550" y="2520950"/>
            <a:ext cx="1816100" cy="520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752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5052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086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3340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582738" y="4602163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106738" y="4602163"/>
            <a:ext cx="68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t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8593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+ 2t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6881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+ 3t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514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61722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817688" y="2925763"/>
            <a:ext cx="1609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/>
              <a:t>Collides with</a:t>
            </a:r>
          </a:p>
          <a:p>
            <a:pPr algn="ctr" eaLnBrk="0" hangingPunct="0"/>
            <a:r>
              <a:rPr lang="en-US" sz="2000"/>
              <a:t>the start of</a:t>
            </a:r>
          </a:p>
          <a:p>
            <a:pPr algn="ctr" eaLnBrk="0" hangingPunct="0"/>
            <a:r>
              <a:rPr lang="en-US" sz="2000"/>
              <a:t>the shaded</a:t>
            </a:r>
          </a:p>
          <a:p>
            <a:pPr algn="ctr" eaLnBrk="0" hangingPunct="0"/>
            <a:r>
              <a:rPr lang="en-US" sz="2000"/>
              <a:t>frame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399088" y="2925763"/>
            <a:ext cx="1609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/>
              <a:t>Collides with</a:t>
            </a:r>
          </a:p>
          <a:p>
            <a:pPr algn="ctr" eaLnBrk="0" hangingPunct="0"/>
            <a:r>
              <a:rPr lang="en-US" sz="2000"/>
              <a:t>the end of</a:t>
            </a:r>
          </a:p>
          <a:p>
            <a:pPr algn="ctr" eaLnBrk="0" hangingPunct="0"/>
            <a:r>
              <a:rPr lang="en-US" sz="2000"/>
              <a:t>the shaded</a:t>
            </a:r>
          </a:p>
          <a:p>
            <a:pPr algn="ctr" eaLnBrk="0" hangingPunct="0"/>
            <a:r>
              <a:rPr lang="en-US" sz="2000"/>
              <a:t>frame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17526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3340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878138" y="5233988"/>
            <a:ext cx="1277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Vulnerable</a:t>
            </a:r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17526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2672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6781800" y="5334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078538" y="515937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Time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1811338" y="5851525"/>
            <a:ext cx="547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/>
              <a:t>Vulnerable period for the shaded frame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4325938" y="353695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5720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35052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93757"/>
      </p:ext>
    </p:extLst>
  </p:cSld>
  <p:clrMapOvr>
    <a:masterClrMapping/>
  </p:clrMapOvr>
  <p:transition>
    <p:zoom dir="in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Pure ALOHA…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Using:</a:t>
            </a:r>
          </a:p>
          <a:p>
            <a:pPr>
              <a:buFontTx/>
              <a:buNone/>
            </a:pPr>
            <a:endParaRPr lang="en-US" sz="2800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3700" y="1719263"/>
          <a:ext cx="2870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054080" imgH="419040" progId="Equation.3">
                  <p:embed/>
                </p:oleObj>
              </mc:Choice>
              <mc:Fallback>
                <p:oleObj name="Equation" r:id="rId3" imgW="1054080" imgH="41904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719263"/>
                        <a:ext cx="2870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29718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And setting </a:t>
            </a:r>
            <a:r>
              <a:rPr lang="en-US" sz="2800" i="1">
                <a:latin typeface="Times New Roman" pitchFamily="18" charset="0"/>
              </a:rPr>
              <a:t>t</a:t>
            </a:r>
            <a:r>
              <a:rPr lang="en-US" sz="2800">
                <a:latin typeface="Times New Roman" pitchFamily="18" charset="0"/>
              </a:rPr>
              <a:t> = 2T</a:t>
            </a:r>
            <a:r>
              <a:rPr lang="en-US" sz="2800" i="1" baseline="-25000">
                <a:latin typeface="Times New Roman" pitchFamily="18" charset="0"/>
              </a:rPr>
              <a:t>f</a:t>
            </a:r>
            <a:r>
              <a:rPr lang="en-US" sz="2800">
                <a:latin typeface="Times New Roman" pitchFamily="18" charset="0"/>
              </a:rPr>
              <a:t> and </a:t>
            </a:r>
            <a:r>
              <a:rPr lang="en-US" sz="2800" i="1">
                <a:latin typeface="Times New Roman" pitchFamily="18" charset="0"/>
              </a:rPr>
              <a:t>k </a:t>
            </a:r>
            <a:r>
              <a:rPr lang="en-US" sz="2800">
                <a:latin typeface="Times New Roman" pitchFamily="18" charset="0"/>
              </a:rPr>
              <a:t>= 0, we get</a:t>
            </a:r>
            <a:endParaRPr lang="en-US" sz="2800" baseline="-25000">
              <a:latin typeface="Times New Roman" pitchFamily="18" charset="0"/>
            </a:endParaRPr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962400"/>
          <a:ext cx="59436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298600" imgH="914400" progId="Equation.DSMT4">
                  <p:embed/>
                </p:oleObj>
              </mc:Choice>
              <mc:Fallback>
                <p:oleObj name="Equation" r:id="rId5" imgW="2298600" imgH="914400" progId="Equation.DSMT4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59436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églalap 1"/>
          <p:cNvSpPr/>
          <p:nvPr/>
        </p:nvSpPr>
        <p:spPr>
          <a:xfrm>
            <a:off x="5715000" y="4843463"/>
            <a:ext cx="1928813" cy="1071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86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4FA40C28-AE82-450F-A8C6-257C46186F1F}" type="slidenum">
              <a:rPr lang="en-US"/>
              <a:pPr/>
              <a:t>64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Analysis of Pure ALOHA…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0013" cy="43465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800" dirty="0"/>
              <a:t>If we differentiate </a:t>
            </a:r>
            <a:r>
              <a:rPr lang="en-US" sz="2800" i="1" dirty="0"/>
              <a:t>S = Ge</a:t>
            </a:r>
            <a:r>
              <a:rPr lang="en-US" sz="2800" i="1" baseline="30000" dirty="0"/>
              <a:t>-2G</a:t>
            </a:r>
            <a:r>
              <a:rPr lang="en-US" sz="2800" dirty="0"/>
              <a:t> with respect to </a:t>
            </a:r>
            <a:r>
              <a:rPr lang="en-US" sz="2800" i="1" dirty="0"/>
              <a:t>G</a:t>
            </a:r>
            <a:r>
              <a:rPr lang="en-US" sz="2800" dirty="0"/>
              <a:t> and set the result to 0 and solve for </a:t>
            </a:r>
            <a:r>
              <a:rPr lang="en-US" sz="2800" i="1" dirty="0"/>
              <a:t>G</a:t>
            </a:r>
            <a:r>
              <a:rPr lang="en-US" sz="2800" dirty="0"/>
              <a:t>, we find that the maximum occurs when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i="1" dirty="0"/>
              <a:t>					G = </a:t>
            </a:r>
            <a:r>
              <a:rPr lang="en-US" sz="2800" dirty="0"/>
              <a:t>0.5,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and for that </a:t>
            </a:r>
            <a:r>
              <a:rPr lang="en-US" sz="2800" i="1" dirty="0"/>
              <a:t>S = </a:t>
            </a:r>
            <a:r>
              <a:rPr lang="en-US" sz="2800" dirty="0"/>
              <a:t>1</a:t>
            </a:r>
            <a:r>
              <a:rPr lang="en-US" sz="2800" i="1" dirty="0"/>
              <a:t>/</a:t>
            </a:r>
            <a:r>
              <a:rPr lang="en-US" sz="2800" dirty="0"/>
              <a:t>2</a:t>
            </a:r>
            <a:r>
              <a:rPr lang="en-US" sz="2800" i="1" dirty="0"/>
              <a:t>e = </a:t>
            </a:r>
            <a:r>
              <a:rPr lang="en-US" sz="2800" dirty="0"/>
              <a:t>0.18. So, the maximum throughput is only 18% of capacity.</a:t>
            </a:r>
          </a:p>
        </p:txBody>
      </p:sp>
    </p:spTree>
    <p:extLst>
      <p:ext uri="{BB962C8B-B14F-4D97-AF65-F5344CB8AC3E}">
        <p14:creationId xmlns:p14="http://schemas.microsoft.com/office/powerpoint/2010/main" val="407922325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vs. TDMA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TDMA, each host must wait for its turn</a:t>
            </a:r>
          </a:p>
          <a:p>
            <a:pPr lvl="1"/>
            <a:r>
              <a:rPr lang="en-US" dirty="0"/>
              <a:t>Delay is proportional to number of hosts</a:t>
            </a:r>
          </a:p>
          <a:p>
            <a:r>
              <a:rPr lang="en-US" dirty="0"/>
              <a:t>In Aloha, each host sends immediately</a:t>
            </a:r>
          </a:p>
          <a:p>
            <a:pPr lvl="1"/>
            <a:r>
              <a:rPr lang="en-US" dirty="0"/>
              <a:t>Much lower delay</a:t>
            </a:r>
          </a:p>
          <a:p>
            <a:pPr lvl="1"/>
            <a:r>
              <a:rPr lang="en-US" dirty="0"/>
              <a:t>But, much lower utilization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4530" y="4814233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Frame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9568" y="4289891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Frame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0136" y="5631570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2817" y="56271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8102" y="432066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102" y="4875788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B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50128" y="6082778"/>
            <a:ext cx="8839200" cy="769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Maximum throughput is ~18% of channel capacity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61859" y="1403492"/>
            <a:ext cx="6578435" cy="5182236"/>
            <a:chOff x="-376424" y="1559758"/>
            <a:chExt cx="6578435" cy="5182236"/>
          </a:xfrm>
        </p:grpSpPr>
        <p:sp>
          <p:nvSpPr>
            <p:cNvPr id="18" name="Rectangle 17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7893" y="6127378"/>
              <a:ext cx="797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Load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765723" y="3646013"/>
              <a:ext cx="1531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Throughput</a:t>
              </a:r>
            </a:p>
          </p:txBody>
        </p:sp>
      </p:grpSp>
      <p:pic>
        <p:nvPicPr>
          <p:cNvPr id="1026" name="Picture 2" descr="C:\Users\t0ph3r\Documents\CS 4700\assets\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24" y="1628621"/>
            <a:ext cx="58928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2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6855E-6 L 0.58802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/>
      <p:bldP spid="12" grpId="0"/>
      <p:bldP spid="13" grpId="0"/>
      <p:bldP spid="1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7562BA3-8CA5-4B85-95BF-7C2F6090F4D7}" type="slidenum">
              <a:rPr lang="en-US"/>
              <a:pPr/>
              <a:t>66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Slotted ALOHA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660525"/>
            <a:ext cx="7500938" cy="4346575"/>
          </a:xfrm>
          <a:noFill/>
          <a:ln/>
        </p:spPr>
        <p:txBody>
          <a:bodyPr lIns="92075" tIns="46038" rIns="92075" bIns="46038"/>
          <a:lstStyle/>
          <a:p>
            <a:pPr marL="533400" indent="-533400">
              <a:lnSpc>
                <a:spcPct val="90000"/>
              </a:lnSpc>
            </a:pPr>
            <a:r>
              <a:rPr lang="en-US" sz="2400" dirty="0"/>
              <a:t>Channel is organized into uniform slots whose size equals the frame transmission time.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Transmission is permitted only to begin at a slot boundary. </a:t>
            </a:r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Here is the procedure: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sz="2000" dirty="0"/>
              <a:t>While there is a new frame A to send do</a:t>
            </a:r>
          </a:p>
          <a:p>
            <a:pPr marL="533400" indent="-533400" algn="r">
              <a:lnSpc>
                <a:spcPct val="90000"/>
              </a:lnSpc>
              <a:buFontTx/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FF0000"/>
                </a:solidFill>
              </a:rPr>
              <a:t>Send frame A at </a:t>
            </a:r>
            <a:r>
              <a:rPr lang="hu-HU" sz="2400" dirty="0">
                <a:solidFill>
                  <a:srgbClr val="FF0000"/>
                </a:solidFill>
              </a:rPr>
              <a:t>(</a:t>
            </a:r>
            <a:r>
              <a:rPr lang="hu-HU" sz="2400" dirty="0" err="1">
                <a:solidFill>
                  <a:srgbClr val="FF0000"/>
                </a:solidFill>
              </a:rPr>
              <a:t>the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hu-HU" sz="2400" dirty="0" err="1">
                <a:solidFill>
                  <a:srgbClr val="FF0000"/>
                </a:solidFill>
              </a:rPr>
              <a:t>next</a:t>
            </a:r>
            <a:r>
              <a:rPr lang="hu-HU" sz="2400" dirty="0">
                <a:solidFill>
                  <a:srgbClr val="FF0000"/>
                </a:solidFill>
              </a:rPr>
              <a:t>)</a:t>
            </a:r>
            <a:r>
              <a:rPr lang="en-US" sz="2400" dirty="0">
                <a:solidFill>
                  <a:srgbClr val="FF0000"/>
                </a:solidFill>
              </a:rPr>
              <a:t> slot boundary</a:t>
            </a: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4572008" y="3162873"/>
            <a:ext cx="4313241" cy="957262"/>
            <a:chOff x="3387" y="899"/>
            <a:chExt cx="1978" cy="241"/>
          </a:xfrm>
        </p:grpSpPr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4750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3895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3387" y="979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3387" y="1046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>
              <a:off x="3387" y="1113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346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357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368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78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3895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4002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410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421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432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442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>
              <a:off x="453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464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>
              <a:off x="4750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>
              <a:off x="4857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496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507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7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528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3468" y="925"/>
              <a:ext cx="106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3574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3681" y="925"/>
              <a:ext cx="110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3" name="Rectangle 60"/>
            <p:cNvSpPr>
              <a:spLocks noChangeArrowheads="1"/>
            </p:cNvSpPr>
            <p:nvPr/>
          </p:nvSpPr>
          <p:spPr bwMode="auto">
            <a:xfrm>
              <a:off x="4109" y="925"/>
              <a:ext cx="111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4" name="Rectangle 61"/>
            <p:cNvSpPr>
              <a:spLocks noChangeArrowheads="1"/>
            </p:cNvSpPr>
            <p:nvPr/>
          </p:nvSpPr>
          <p:spPr bwMode="auto">
            <a:xfrm>
              <a:off x="4750" y="925"/>
              <a:ext cx="107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5" name="Rectangle 62"/>
            <p:cNvSpPr>
              <a:spLocks noChangeArrowheads="1"/>
            </p:cNvSpPr>
            <p:nvPr/>
          </p:nvSpPr>
          <p:spPr bwMode="auto">
            <a:xfrm>
              <a:off x="421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453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7" name="Rectangle 64"/>
            <p:cNvSpPr>
              <a:spLocks noChangeArrowheads="1"/>
            </p:cNvSpPr>
            <p:nvPr/>
          </p:nvSpPr>
          <p:spPr bwMode="auto">
            <a:xfrm>
              <a:off x="5178" y="993"/>
              <a:ext cx="106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8" name="Rectangle 65"/>
            <p:cNvSpPr>
              <a:spLocks noChangeArrowheads="1"/>
            </p:cNvSpPr>
            <p:nvPr/>
          </p:nvSpPr>
          <p:spPr bwMode="auto">
            <a:xfrm>
              <a:off x="4429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9" name="Rectangle 66"/>
            <p:cNvSpPr>
              <a:spLocks noChangeArrowheads="1"/>
            </p:cNvSpPr>
            <p:nvPr/>
          </p:nvSpPr>
          <p:spPr bwMode="auto">
            <a:xfrm>
              <a:off x="4750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" name="Rectangle 67"/>
            <p:cNvSpPr>
              <a:spLocks noChangeArrowheads="1"/>
            </p:cNvSpPr>
            <p:nvPr/>
          </p:nvSpPr>
          <p:spPr bwMode="auto">
            <a:xfrm>
              <a:off x="3895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1" name="Rectangle 68"/>
            <p:cNvSpPr>
              <a:spLocks noChangeArrowheads="1"/>
            </p:cNvSpPr>
            <p:nvPr/>
          </p:nvSpPr>
          <p:spPr bwMode="auto">
            <a:xfrm>
              <a:off x="3895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385142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Slotted ALOHA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798513"/>
          </a:xfrm>
        </p:spPr>
        <p:txBody>
          <a:bodyPr>
            <a:normAutofit lnSpcReduction="10000"/>
          </a:bodyPr>
          <a:lstStyle/>
          <a:p>
            <a:r>
              <a:rPr lang="en-US" sz="2400"/>
              <a:t>Note that the vulnerable period is now reduced in half. Using:</a:t>
            </a:r>
          </a:p>
          <a:p>
            <a:pPr>
              <a:buFontTx/>
              <a:buNone/>
            </a:pPr>
            <a:endParaRPr lang="en-US" sz="2400"/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68575" y="2076450"/>
          <a:ext cx="29384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054080" imgH="419040" progId="Equation.DSMT4">
                  <p:embed/>
                </p:oleObj>
              </mc:Choice>
              <mc:Fallback>
                <p:oleObj name="Equation" r:id="rId3" imgW="1054080" imgH="419040" progId="Equation.DSMT4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076450"/>
                        <a:ext cx="29384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38200" y="28956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And setting </a:t>
            </a:r>
            <a:r>
              <a:rPr lang="en-US" sz="2800" i="1">
                <a:latin typeface="Times New Roman" pitchFamily="18" charset="0"/>
              </a:rPr>
              <a:t>t</a:t>
            </a:r>
            <a:r>
              <a:rPr lang="en-US" sz="2800">
                <a:latin typeface="Times New Roman" pitchFamily="18" charset="0"/>
              </a:rPr>
              <a:t> = T</a:t>
            </a:r>
            <a:r>
              <a:rPr lang="en-US" sz="2800" i="1" baseline="-25000">
                <a:latin typeface="Times New Roman" pitchFamily="18" charset="0"/>
              </a:rPr>
              <a:t>f</a:t>
            </a:r>
            <a:r>
              <a:rPr lang="en-US" sz="2800">
                <a:latin typeface="Times New Roman" pitchFamily="18" charset="0"/>
              </a:rPr>
              <a:t> and </a:t>
            </a:r>
            <a:r>
              <a:rPr lang="en-US" sz="2800" i="1">
                <a:latin typeface="Times New Roman" pitchFamily="18" charset="0"/>
              </a:rPr>
              <a:t>k </a:t>
            </a:r>
            <a:r>
              <a:rPr lang="en-US" sz="2800">
                <a:latin typeface="Times New Roman" pitchFamily="18" charset="0"/>
              </a:rPr>
              <a:t>= 0, we get</a:t>
            </a:r>
            <a:endParaRPr lang="en-US" sz="2800" baseline="-25000">
              <a:latin typeface="Times New Roman" pitchFamily="18" charset="0"/>
            </a:endParaRPr>
          </a:p>
        </p:txBody>
      </p:sp>
      <p:graphicFrame>
        <p:nvGraphicFramePr>
          <p:cNvPr id="3687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8475" y="3913188"/>
          <a:ext cx="5373688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361960" imgH="914400" progId="Equation.DSMT4">
                  <p:embed/>
                </p:oleObj>
              </mc:Choice>
              <mc:Fallback>
                <p:oleObj name="Equation" r:id="rId5" imgW="2361960" imgH="914400" progId="Equation.DSMT4">
                  <p:embed/>
                  <p:pic>
                    <p:nvPicPr>
                      <p:cNvPr id="3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913188"/>
                        <a:ext cx="5373688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églalap 6"/>
          <p:cNvSpPr/>
          <p:nvPr/>
        </p:nvSpPr>
        <p:spPr>
          <a:xfrm>
            <a:off x="5572126" y="4672013"/>
            <a:ext cx="1657350" cy="857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12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Same as ALOHA, except time is divided into slots</a:t>
            </a:r>
          </a:p>
          <a:p>
            <a:pPr lvl="1"/>
            <a:r>
              <a:rPr lang="en-US" dirty="0"/>
              <a:t>Hosts may only transmit at the beginning of a slot</a:t>
            </a:r>
          </a:p>
          <a:p>
            <a:r>
              <a:rPr lang="en-US" dirty="0"/>
              <a:t>Thus, frames either collide completely, or not at all</a:t>
            </a:r>
          </a:p>
          <a:p>
            <a:pPr lvl="1"/>
            <a:r>
              <a:rPr lang="en-US" dirty="0"/>
              <a:t>37% throughput vs. 18% for ALOHA</a:t>
            </a:r>
          </a:p>
          <a:p>
            <a:pPr lvl="1"/>
            <a:r>
              <a:rPr lang="en-US" dirty="0"/>
              <a:t>But, hosts must have synchronized clocks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94455" y="1577560"/>
            <a:ext cx="6578435" cy="5182236"/>
            <a:chOff x="-376424" y="1559758"/>
            <a:chExt cx="6578435" cy="5182236"/>
          </a:xfrm>
        </p:grpSpPr>
        <p:sp>
          <p:nvSpPr>
            <p:cNvPr id="7" name="Rectangle 6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7893" y="6127378"/>
              <a:ext cx="797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Load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765723" y="3646013"/>
              <a:ext cx="1531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Throughput</a:t>
              </a:r>
            </a:p>
          </p:txBody>
        </p:sp>
      </p:grpSp>
      <p:pic>
        <p:nvPicPr>
          <p:cNvPr id="2050" name="Picture 2" descr="C:\Users\t0ph3r\Documents\CS 4700\assets\S-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52" y="1664691"/>
            <a:ext cx="5582666" cy="43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802.3 Ethernet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3507476"/>
            <a:ext cx="8839200" cy="3198124"/>
          </a:xfrm>
        </p:spPr>
        <p:txBody>
          <a:bodyPr/>
          <a:lstStyle/>
          <a:p>
            <a:r>
              <a:rPr lang="en-US" dirty="0"/>
              <a:t>Preamble is 7 bytes of 10101010. Why?</a:t>
            </a:r>
          </a:p>
          <a:p>
            <a:r>
              <a:rPr lang="en-US" dirty="0"/>
              <a:t>Start Frame (SF) is 10101011</a:t>
            </a:r>
          </a:p>
          <a:p>
            <a:r>
              <a:rPr lang="en-US" dirty="0"/>
              <a:t>Source and destination are MAC addresses</a:t>
            </a:r>
          </a:p>
          <a:p>
            <a:pPr lvl="1"/>
            <a:r>
              <a:rPr lang="en-US" dirty="0"/>
              <a:t>E.g. 00:45:A5:F3:25:0C</a:t>
            </a:r>
          </a:p>
          <a:p>
            <a:pPr lvl="1"/>
            <a:r>
              <a:rPr lang="en-US" dirty="0"/>
              <a:t>Broadcast: FF:FF:FF:FF:FF:FF</a:t>
            </a:r>
          </a:p>
          <a:p>
            <a:r>
              <a:rPr lang="en-US" dirty="0"/>
              <a:t>Minimum packet length of 64 bytes, hence the pad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147" y="2057499"/>
            <a:ext cx="1337481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Preamble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628" y="2057499"/>
            <a:ext cx="536249" cy="4001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7877" y="2057499"/>
            <a:ext cx="999701" cy="40011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7577" y="2057499"/>
            <a:ext cx="999701" cy="40011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Dest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7279" y="2057499"/>
            <a:ext cx="1008930" cy="400110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Length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5595" y="159468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2460" y="15946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0435" y="15969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0135" y="15969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4452" y="15969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342" y="159698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Bytes</a:t>
            </a:r>
          </a:p>
        </p:txBody>
      </p:sp>
      <p:sp>
        <p:nvSpPr>
          <p:cNvPr id="22" name="Up Arrow 21"/>
          <p:cNvSpPr/>
          <p:nvPr/>
        </p:nvSpPr>
        <p:spPr>
          <a:xfrm>
            <a:off x="1035482" y="2628382"/>
            <a:ext cx="846247" cy="60613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21432" y="2057499"/>
            <a:ext cx="1261284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9898" y="2057499"/>
            <a:ext cx="1423607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Checksum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2716" y="2057499"/>
            <a:ext cx="777353" cy="4001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42705" y="1596987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0-1500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72885" y="1594681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0-46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56228" y="15969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958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036E-7 L 0.10296 4.81036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96 4.81036E-7 L 0.24028 -0.0004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28 -0.00046 L 0.51789 -0.00324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7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789 -0.00324 L 0.62691 -0.003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691 -0.0037 L 0.74185 -0.0041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800" dirty="0"/>
              <a:t>Sender: </a:t>
            </a:r>
          </a:p>
          <a:p>
            <a:pPr lvl="1"/>
            <a:r>
              <a:rPr lang="en-US" sz="2400" dirty="0"/>
              <a:t>multiply </a:t>
            </a:r>
            <a:r>
              <a:rPr lang="en-US" sz="2400" i="1" dirty="0"/>
              <a:t>M(x)</a:t>
            </a:r>
            <a:r>
              <a:rPr lang="en-US" sz="2400" dirty="0"/>
              <a:t> = x</a:t>
            </a:r>
            <a:r>
              <a:rPr lang="en-US" sz="2400" baseline="30000" dirty="0"/>
              <a:t>7</a:t>
            </a:r>
            <a:r>
              <a:rPr lang="en-US" sz="2400" dirty="0"/>
              <a:t>+ x</a:t>
            </a:r>
            <a:r>
              <a:rPr lang="en-US" sz="2400" baseline="30000" dirty="0"/>
              <a:t>4</a:t>
            </a:r>
            <a:r>
              <a:rPr lang="en-US" sz="2400" dirty="0"/>
              <a:t> + x</a:t>
            </a:r>
            <a:r>
              <a:rPr lang="en-US" sz="2400" baseline="30000" dirty="0"/>
              <a:t>3</a:t>
            </a:r>
            <a:r>
              <a:rPr lang="en-US" sz="2400" dirty="0"/>
              <a:t> + x</a:t>
            </a:r>
            <a:r>
              <a:rPr lang="en-US" sz="2400" baseline="30000" dirty="0"/>
              <a:t>1</a:t>
            </a:r>
            <a:r>
              <a:rPr lang="en-US" sz="2400" i="1" dirty="0"/>
              <a:t> </a:t>
            </a:r>
            <a:r>
              <a:rPr lang="en-US" sz="2400" dirty="0"/>
              <a:t>by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k</a:t>
            </a:r>
            <a:r>
              <a:rPr lang="en-US" sz="2400" dirty="0"/>
              <a:t>; for our example, we get</a:t>
            </a:r>
          </a:p>
          <a:p>
            <a:pPr lvl="2"/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n-US" sz="2000" baseline="30000" dirty="0"/>
              <a:t>10 </a:t>
            </a:r>
            <a:r>
              <a:rPr lang="en-US" sz="2000" i="1" dirty="0"/>
              <a:t>+ x</a:t>
            </a:r>
            <a:r>
              <a:rPr lang="en-US" sz="2000" baseline="30000" dirty="0"/>
              <a:t>7</a:t>
            </a:r>
            <a:r>
              <a:rPr lang="en-US" sz="2000" i="1" dirty="0"/>
              <a:t> + x</a:t>
            </a:r>
            <a:r>
              <a:rPr lang="en-US" sz="2000" baseline="30000" dirty="0"/>
              <a:t>6</a:t>
            </a:r>
            <a:r>
              <a:rPr lang="en-US" sz="1600" baseline="30000" dirty="0"/>
              <a:t> </a:t>
            </a:r>
            <a:r>
              <a:rPr lang="en-US" sz="2000" i="1" dirty="0"/>
              <a:t>+ x</a:t>
            </a:r>
            <a:r>
              <a:rPr lang="en-US" sz="2000" baseline="30000" dirty="0"/>
              <a:t>4</a:t>
            </a:r>
            <a:r>
              <a:rPr lang="en-US" sz="1600" baseline="30000" dirty="0"/>
              <a:t> </a:t>
            </a:r>
            <a:r>
              <a:rPr lang="en-US" sz="2000" dirty="0"/>
              <a:t>(10011010000);</a:t>
            </a:r>
          </a:p>
          <a:p>
            <a:pPr lvl="1"/>
            <a:r>
              <a:rPr lang="en-US" sz="2400" dirty="0"/>
              <a:t>divide result by </a:t>
            </a:r>
            <a:r>
              <a:rPr lang="en-US" sz="2400" i="1" dirty="0"/>
              <a:t>C(x) </a:t>
            </a:r>
            <a:r>
              <a:rPr lang="en-US" sz="2400" dirty="0"/>
              <a:t>(1101);</a:t>
            </a:r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endParaRPr lang="en-US" sz="2400" dirty="0"/>
          </a:p>
          <a:p>
            <a:pPr lvl="1">
              <a:buFont typeface="Wingdings" pitchFamily="-32" charset="2"/>
              <a:buNone/>
            </a:pPr>
            <a:r>
              <a:rPr lang="en-US" sz="2000" dirty="0"/>
              <a:t>Send 10011010000 + 101 = 10011010101, </a:t>
            </a:r>
          </a:p>
          <a:p>
            <a:pPr lvl="1">
              <a:buFont typeface="Wingdings" pitchFamily="-32" charset="2"/>
              <a:buNone/>
            </a:pPr>
            <a:r>
              <a:rPr lang="en-US" sz="2000" dirty="0"/>
              <a:t>since this must be exactly divisible by </a:t>
            </a:r>
            <a:r>
              <a:rPr lang="en-US" sz="2000" i="1" dirty="0"/>
              <a:t>C(x)</a:t>
            </a:r>
            <a:r>
              <a:rPr lang="en-US" sz="2000" dirty="0"/>
              <a:t>;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248416" y="2881336"/>
            <a:ext cx="2500313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>
                <a:latin typeface="Times New Roman" pitchFamily="-32" charset="0"/>
              </a:rPr>
              <a:t>      11111001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10011010000       Message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1001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1000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1011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  1100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  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        1000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        1101</a:t>
            </a:r>
          </a:p>
          <a:p>
            <a:pPr eaLnBrk="0" hangingPunct="0"/>
            <a:r>
              <a:rPr lang="en-US" sz="1600" dirty="0">
                <a:latin typeface="Times New Roman" pitchFamily="-32" charset="0"/>
              </a:rPr>
              <a:t>                101      Remainder</a:t>
            </a:r>
            <a:endParaRPr lang="en-US" sz="2000" dirty="0">
              <a:latin typeface="Times New Roman" pitchFamily="-32" charset="0"/>
            </a:endParaRP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48216" y="3136924"/>
            <a:ext cx="155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-32" charset="0"/>
              </a:rPr>
              <a:t>Generator   1101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248416" y="3136924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6248416" y="3136924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6324616" y="36703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6400816" y="412752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477016" y="458472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6553216" y="511812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629416" y="557532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010416" y="6108724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polynomials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63408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08101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Ethernet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/>
          <a:lstStyle/>
          <a:p>
            <a:r>
              <a:rPr lang="en-US" dirty="0"/>
              <a:t>Originally, Ethernet was a broadcast technology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4844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3586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4394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5201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96009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2922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1332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8368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47663" y="5385915"/>
            <a:ext cx="1997689" cy="100485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534772" y="5385916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34772" y="4752815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2" y="4944889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5826943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412804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400545" y="5093528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57" name="Oval 56"/>
          <p:cNvSpPr/>
          <p:nvPr/>
        </p:nvSpPr>
        <p:spPr>
          <a:xfrm>
            <a:off x="2534314" y="530650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33811" y="520888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flipH="1">
            <a:off x="6165935" y="4544707"/>
            <a:ext cx="2847671" cy="1829444"/>
            <a:chOff x="1219200" y="4876799"/>
            <a:chExt cx="5181605" cy="1384995"/>
          </a:xfrm>
        </p:grpSpPr>
        <p:sp>
          <p:nvSpPr>
            <p:cNvPr id="60" name="Rectangular Callout 5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367"/>
                <a:gd name="adj2" fmla="val -84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116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Hubs and repeaters are layer-1 devices, i.e. physical only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06627" y="2108570"/>
            <a:ext cx="2020748" cy="767514"/>
            <a:chOff x="414979" y="3333623"/>
            <a:chExt cx="8263530" cy="1523216"/>
          </a:xfrm>
        </p:grpSpPr>
        <p:sp>
          <p:nvSpPr>
            <p:cNvPr id="66" name="Rectangle 6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10Base2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4371" y="4738043"/>
            <a:ext cx="4860080" cy="1282886"/>
            <a:chOff x="414979" y="3333623"/>
            <a:chExt cx="8263530" cy="1523216"/>
          </a:xfrm>
        </p:grpSpPr>
        <p:sp>
          <p:nvSpPr>
            <p:cNvPr id="69" name="Rectangle 6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10BaseT and 100BaseT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T stands for Twisted Pair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 rot="16200000">
            <a:off x="6723046" y="3024901"/>
            <a:ext cx="152164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2923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382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043E-6 L 0.21181 -0.0122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81 -0.01225 L 0.10139 0.10037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7" grpId="0" animBg="1"/>
      <p:bldP spid="57" grpId="1" animBg="1"/>
      <p:bldP spid="57" grpId="2" animBg="1"/>
      <p:bldP spid="58" grpId="0" animBg="1"/>
      <p:bldP spid="58" grpId="1" animBg="1"/>
      <p:bldP spid="30" grpId="0" animBg="1"/>
      <p:bldP spid="30" grpId="1" animBg="1"/>
      <p:bldP spid="34" grpId="0" animBg="1"/>
      <p:bldP spid="34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Carrier Sense Multiple Access (CSMA)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 assumption:</a:t>
            </a:r>
          </a:p>
          <a:p>
            <a:pPr lvl="1"/>
            <a:r>
              <a:rPr lang="en-US"/>
              <a:t>Each station is capable of sensing the medium to determine if another transmission is underway</a:t>
            </a:r>
          </a:p>
          <a:p>
            <a:pPr lvl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59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Non-persistent CSMA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While there is a new frame A to send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Check the medium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If the medium is busy, </a:t>
            </a:r>
            <a:r>
              <a:rPr lang="en-US" dirty="0">
                <a:solidFill>
                  <a:srgbClr val="0000FF"/>
                </a:solidFill>
              </a:rPr>
              <a:t>wait some time</a:t>
            </a:r>
            <a:r>
              <a:rPr lang="en-US" dirty="0"/>
              <a:t>, and go to 1.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(medium idle) Send frame A </a:t>
            </a:r>
          </a:p>
        </p:txBody>
      </p:sp>
    </p:spTree>
    <p:extLst>
      <p:ext uri="{BB962C8B-B14F-4D97-AF65-F5344CB8AC3E}">
        <p14:creationId xmlns:p14="http://schemas.microsoft.com/office/powerpoint/2010/main" val="6692065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1-persistent CSMA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/>
              <a:t>While there is a new frame A to send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 dirty="0"/>
              <a:t>Check the medium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 dirty="0"/>
              <a:t>If the medium is busy, go to 1.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 dirty="0"/>
              <a:t>(medium idle) Send frame A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194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</a:t>
            </a:r>
            <a:r>
              <a:rPr lang="en-US"/>
              <a:t>-persistent CSMA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While there is a new frame A to send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Check the medium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If the medium is busy, go to 1.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(medium idle) With probability </a:t>
            </a:r>
            <a:r>
              <a:rPr lang="en-US" i="1" dirty="0">
                <a:solidFill>
                  <a:srgbClr val="0000FF"/>
                </a:solidFill>
              </a:rPr>
              <a:t>p</a:t>
            </a:r>
            <a:r>
              <a:rPr lang="en-US" dirty="0"/>
              <a:t> send frame A, and probability (1- </a:t>
            </a:r>
            <a:r>
              <a:rPr lang="en-US" i="1" dirty="0">
                <a:solidFill>
                  <a:srgbClr val="0000FF"/>
                </a:solidFill>
              </a:rPr>
              <a:t>p</a:t>
            </a:r>
            <a:r>
              <a:rPr lang="en-US" dirty="0"/>
              <a:t>) delay one time slot and go to 1.</a:t>
            </a:r>
          </a:p>
        </p:txBody>
      </p:sp>
    </p:spTree>
    <p:extLst>
      <p:ext uri="{BB962C8B-B14F-4D97-AF65-F5344CB8AC3E}">
        <p14:creationId xmlns:p14="http://schemas.microsoft.com/office/powerpoint/2010/main" val="19324175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23E4E7F-0293-499D-8B48-0C7A3EE6BC76}" type="slidenum">
              <a:rPr lang="en-US"/>
              <a:pPr/>
              <a:t>75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CSMA Summary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731838" y="1492250"/>
            <a:ext cx="8253413" cy="4373563"/>
            <a:chOff x="499" y="1196"/>
            <a:chExt cx="5199" cy="2755"/>
          </a:xfrm>
        </p:grpSpPr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672" y="2688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12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920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24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3072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3648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4224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1824" y="2976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672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672" y="249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12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24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1296" y="2304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V="1">
              <a:off x="2544" y="1968"/>
              <a:ext cx="62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H="1">
              <a:off x="1536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H="1">
              <a:off x="3312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3110" y="1761"/>
              <a:ext cx="190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b="1" i="1"/>
                <a:t>Non-persistent</a:t>
              </a:r>
              <a:r>
                <a:rPr lang="en-US" i="1"/>
                <a:t>:</a:t>
              </a:r>
              <a:endParaRPr lang="en-US"/>
            </a:p>
            <a:p>
              <a:pPr eaLnBrk="0" hangingPunct="0"/>
              <a:r>
                <a:rPr lang="en-US"/>
                <a:t>  Transmit if idle</a:t>
              </a:r>
            </a:p>
            <a:p>
              <a:pPr eaLnBrk="0" hangingPunct="0"/>
              <a:r>
                <a:rPr lang="en-US"/>
                <a:t>  Otherwise, delay, try again</a:t>
              </a:r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1285" y="2111"/>
              <a:ext cx="126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/>
                <a:t>Constant or variable</a:t>
              </a:r>
            </a:p>
            <a:p>
              <a:pPr algn="ctr" eaLnBrk="0" hangingPunct="0"/>
              <a:r>
                <a:rPr lang="en-US" sz="1600"/>
                <a:t>Delay</a:t>
              </a:r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893" y="2495"/>
              <a:ext cx="8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/>
                <a:t>Channel busy</a:t>
              </a:r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052" y="2879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/>
                <a:t>Ready</a:t>
              </a:r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566" y="3153"/>
              <a:ext cx="2205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b="1" i="1"/>
                <a:t>1-persistent</a:t>
              </a:r>
              <a:r>
                <a:rPr lang="en-US"/>
                <a:t>:</a:t>
              </a:r>
            </a:p>
            <a:p>
              <a:pPr eaLnBrk="0" hangingPunct="0"/>
              <a:r>
                <a:rPr lang="en-US"/>
                <a:t>  Transmit as soon as </a:t>
              </a:r>
            </a:p>
            <a:p>
              <a:pPr eaLnBrk="0" hangingPunct="0"/>
              <a:r>
                <a:rPr lang="en-US"/>
                <a:t>     channel goes idle</a:t>
              </a:r>
            </a:p>
            <a:p>
              <a:pPr eaLnBrk="0" hangingPunct="0"/>
              <a:r>
                <a:rPr lang="en-US"/>
                <a:t>If collision, back off and try again</a:t>
              </a:r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4408" y="2447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/>
                <a:t>Time</a:t>
              </a:r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2774" y="3201"/>
              <a:ext cx="292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i="1"/>
                <a:t>p</a:t>
              </a:r>
              <a:r>
                <a:rPr lang="en-US" b="1" i="1"/>
                <a:t>-persistent:</a:t>
              </a:r>
              <a:endParaRPr lang="en-US"/>
            </a:p>
            <a:p>
              <a:pPr eaLnBrk="0" hangingPunct="0"/>
              <a:r>
                <a:rPr lang="en-US"/>
                <a:t>  Transmit as soon as channel goes</a:t>
              </a:r>
            </a:p>
            <a:p>
              <a:pPr eaLnBrk="0" hangingPunct="0"/>
              <a:r>
                <a:rPr lang="en-US"/>
                <a:t>     idle with probability </a:t>
              </a:r>
              <a:r>
                <a:rPr lang="en-US" i="1"/>
                <a:t>p</a:t>
              </a:r>
            </a:p>
            <a:p>
              <a:pPr eaLnBrk="0" hangingPunct="0"/>
              <a:r>
                <a:rPr lang="en-US"/>
                <a:t>    Otherwise, delay one slot, repeat process</a:t>
              </a:r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2677" y="1286"/>
              <a:ext cx="27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u="sng"/>
                <a:t>CSMA persistence and backoff</a:t>
              </a:r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499" y="1196"/>
              <a:ext cx="1573" cy="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</a:rPr>
                <a:t>Nonpersistent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1-persistent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i="1" dirty="0">
                  <a:solidFill>
                    <a:srgbClr val="FF0000"/>
                  </a:solidFill>
                </a:rPr>
                <a:t> p</a:t>
              </a:r>
              <a:r>
                <a:rPr lang="en-US" sz="2800" dirty="0">
                  <a:solidFill>
                    <a:srgbClr val="FF0000"/>
                  </a:solidFill>
                </a:rPr>
                <a:t>-persistent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01258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Persistent and Non-persistent CSMA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1600200"/>
            <a:ext cx="7094538" cy="45259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Comparison of throughput versus load for various random access protocols.</a:t>
            </a:r>
          </a:p>
        </p:txBody>
      </p:sp>
      <p:pic>
        <p:nvPicPr>
          <p:cNvPr id="45060" name="Picture 4" descr="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08920"/>
            <a:ext cx="7351713" cy="35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178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with Collision Detection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Stations can sense the medium while transmitting</a:t>
            </a:r>
          </a:p>
          <a:p>
            <a:r>
              <a:rPr lang="en-US" sz="2800"/>
              <a:t>A station aborts its transmission if it senses another transmission is also happening (that is, it detects collision)</a:t>
            </a:r>
          </a:p>
          <a:p>
            <a:r>
              <a:rPr lang="en-US" sz="2800"/>
              <a:t>Question: When can a station be sure that it has </a:t>
            </a:r>
            <a:r>
              <a:rPr lang="en-US" sz="2800" i="1">
                <a:solidFill>
                  <a:srgbClr val="0000FF"/>
                </a:solidFill>
              </a:rPr>
              <a:t>seized</a:t>
            </a:r>
            <a:r>
              <a:rPr lang="en-US" sz="2800"/>
              <a:t> the channel?</a:t>
            </a:r>
          </a:p>
          <a:p>
            <a:pPr lvl="1"/>
            <a:r>
              <a:rPr lang="en-US" sz="2400"/>
              <a:t>Minimum time to detect collision is the time it takes for a signal to traverse between two farthest apart stations.</a:t>
            </a:r>
          </a:p>
        </p:txBody>
      </p:sp>
    </p:spTree>
    <p:extLst>
      <p:ext uri="{BB962C8B-B14F-4D97-AF65-F5344CB8AC3E}">
        <p14:creationId xmlns:p14="http://schemas.microsoft.com/office/powerpoint/2010/main" val="14822064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station is said to </a:t>
            </a:r>
            <a:r>
              <a:rPr lang="en-US" i="1" dirty="0">
                <a:solidFill>
                  <a:srgbClr val="0000FF"/>
                </a:solidFill>
              </a:rPr>
              <a:t>seize</a:t>
            </a:r>
            <a:r>
              <a:rPr lang="en-US" dirty="0"/>
              <a:t> the channel if all the other stations become aware of its transmission.</a:t>
            </a:r>
          </a:p>
          <a:p>
            <a:r>
              <a:rPr lang="en-US" dirty="0"/>
              <a:t>There has to be a lower bound on the length of each frame for the </a:t>
            </a:r>
            <a:r>
              <a:rPr lang="en-US" i="1" dirty="0">
                <a:solidFill>
                  <a:srgbClr val="0000FF"/>
                </a:solidFill>
              </a:rPr>
              <a:t>collision detection</a:t>
            </a:r>
            <a:r>
              <a:rPr lang="en-US" dirty="0"/>
              <a:t> feature to work out.</a:t>
            </a:r>
          </a:p>
          <a:p>
            <a:r>
              <a:rPr lang="en-US" dirty="0"/>
              <a:t>Ethernet uses CSMA/CD</a:t>
            </a:r>
          </a:p>
        </p:txBody>
      </p:sp>
    </p:spTree>
    <p:extLst>
      <p:ext uri="{BB962C8B-B14F-4D97-AF65-F5344CB8AC3E}">
        <p14:creationId xmlns:p14="http://schemas.microsoft.com/office/powerpoint/2010/main" val="42625655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18312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Carrier sense multiple access with collision detection</a:t>
            </a:r>
          </a:p>
          <a:p>
            <a:r>
              <a:rPr lang="en-US" dirty="0"/>
              <a:t>Key insight: wired protocol allows us to sense the medium</a:t>
            </a:r>
          </a:p>
          <a:p>
            <a:r>
              <a:rPr lang="en-US" dirty="0"/>
              <a:t>Algorithm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Sense for carrier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If carrier is present, wait for it to end</a:t>
            </a:r>
          </a:p>
          <a:p>
            <a:pPr marL="1154430" lvl="2" indent="-514350"/>
            <a:r>
              <a:rPr lang="en-US" dirty="0"/>
              <a:t>Sending would cause a collision and waste time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Send a frame and sense for collision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If no collision, then frame has been delivered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If collision, abort immediately</a:t>
            </a:r>
          </a:p>
          <a:p>
            <a:pPr marL="1154430" lvl="2" indent="-514350"/>
            <a:r>
              <a:rPr lang="en-US" dirty="0"/>
              <a:t>Why keep sending if the frame is already corrupted?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Perform exponential </a:t>
            </a:r>
            <a:r>
              <a:rPr lang="en-US" dirty="0" err="1"/>
              <a:t>backoff</a:t>
            </a:r>
            <a:r>
              <a:rPr lang="en-US" dirty="0"/>
              <a:t> then retransmit</a:t>
            </a:r>
          </a:p>
        </p:txBody>
      </p:sp>
    </p:spTree>
    <p:extLst>
      <p:ext uri="{BB962C8B-B14F-4D97-AF65-F5344CB8AC3E}">
        <p14:creationId xmlns:p14="http://schemas.microsoft.com/office/powerpoint/2010/main" val="1236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7772400" cy="48196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sz="2800" dirty="0"/>
              <a:t>Want to ensure that </a:t>
            </a:r>
            <a:r>
              <a:rPr lang="hu-HU" sz="2800" dirty="0"/>
              <a:t>G</a:t>
            </a:r>
            <a:r>
              <a:rPr lang="en-US" sz="2800" i="1" dirty="0"/>
              <a:t>(x) </a:t>
            </a:r>
            <a:r>
              <a:rPr lang="en-US" sz="2800" dirty="0"/>
              <a:t>does not divide evenly into polynomial </a:t>
            </a:r>
            <a:r>
              <a:rPr lang="en-US" sz="2800" i="1" dirty="0"/>
              <a:t>E(x)</a:t>
            </a:r>
            <a:r>
              <a:rPr lang="en-US" sz="2800" dirty="0"/>
              <a:t>.</a:t>
            </a:r>
          </a:p>
          <a:p>
            <a:r>
              <a:rPr lang="en-US" sz="2800" dirty="0"/>
              <a:t>All single-bit errors, as long as the </a:t>
            </a:r>
            <a:r>
              <a:rPr lang="en-US" sz="2800" i="1" dirty="0" err="1"/>
              <a:t>x</a:t>
            </a:r>
            <a:r>
              <a:rPr lang="en-US" sz="2800" i="1" baseline="30000" dirty="0" err="1"/>
              <a:t>k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i="1" dirty="0"/>
              <a:t>x</a:t>
            </a:r>
            <a:r>
              <a:rPr lang="en-US" sz="2800" i="1" baseline="30000" dirty="0"/>
              <a:t>0</a:t>
            </a:r>
            <a:r>
              <a:rPr lang="en-US" sz="2800" dirty="0"/>
              <a:t> terms have non-zero coefficients.</a:t>
            </a:r>
          </a:p>
          <a:p>
            <a:r>
              <a:rPr lang="en-US" sz="2800" dirty="0"/>
              <a:t>All double-bit errors, as long as </a:t>
            </a:r>
            <a:r>
              <a:rPr lang="hu-HU" sz="2800" i="1" dirty="0"/>
              <a:t>G</a:t>
            </a:r>
            <a:r>
              <a:rPr lang="en-US" sz="2800" i="1" dirty="0"/>
              <a:t>(x) </a:t>
            </a:r>
            <a:r>
              <a:rPr lang="en-US" sz="2800" dirty="0"/>
              <a:t>has a factor with at least three terms.</a:t>
            </a:r>
          </a:p>
          <a:p>
            <a:r>
              <a:rPr lang="en-US" sz="2800" dirty="0"/>
              <a:t>Any odd number of errors, as long as </a:t>
            </a:r>
            <a:r>
              <a:rPr lang="hu-HU" sz="2800" i="1" dirty="0"/>
              <a:t>G</a:t>
            </a:r>
            <a:r>
              <a:rPr lang="en-US" sz="2800" i="1" dirty="0"/>
              <a:t>(x) </a:t>
            </a:r>
            <a:r>
              <a:rPr lang="en-US" sz="2800" dirty="0"/>
              <a:t>contains the factor </a:t>
            </a:r>
            <a:r>
              <a:rPr lang="en-US" sz="2800" i="1" dirty="0"/>
              <a:t>(x + 1)</a:t>
            </a:r>
            <a:r>
              <a:rPr lang="en-US" sz="2800" dirty="0"/>
              <a:t>.</a:t>
            </a:r>
          </a:p>
          <a:p>
            <a:r>
              <a:rPr lang="en-US" sz="2800" dirty="0"/>
              <a:t>Any “burst” error (</a:t>
            </a:r>
            <a:r>
              <a:rPr lang="en-US" sz="2800" dirty="0" err="1"/>
              <a:t>i.e</a:t>
            </a:r>
            <a:r>
              <a:rPr lang="en-US" sz="2800" dirty="0"/>
              <a:t> sequence of consecutive </a:t>
            </a:r>
            <a:r>
              <a:rPr lang="en-US" sz="2800" dirty="0" err="1"/>
              <a:t>errored</a:t>
            </a:r>
            <a:r>
              <a:rPr lang="en-US" sz="2800" dirty="0"/>
              <a:t> bits) for which the length of the burst is less than </a:t>
            </a:r>
            <a:r>
              <a:rPr lang="en-US" sz="2800" i="1" dirty="0"/>
              <a:t>k</a:t>
            </a:r>
            <a:r>
              <a:rPr lang="en-US" sz="2800" dirty="0"/>
              <a:t> bits. </a:t>
            </a:r>
          </a:p>
          <a:p>
            <a:r>
              <a:rPr lang="en-US" sz="2800" dirty="0"/>
              <a:t>Most burst errors of larger than </a:t>
            </a:r>
            <a:r>
              <a:rPr lang="en-US" sz="2800" i="1" dirty="0"/>
              <a:t>k</a:t>
            </a:r>
            <a:r>
              <a:rPr lang="en-US" sz="2800" dirty="0"/>
              <a:t> bits can also be detected.</a:t>
            </a:r>
          </a:p>
        </p:txBody>
      </p:sp>
      <p:sp>
        <p:nvSpPr>
          <p:cNvPr id="3" name="Cím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lang="hu-HU" dirty="0" err="1"/>
              <a:t>Further</a:t>
            </a:r>
            <a:r>
              <a:rPr lang="hu-HU" dirty="0"/>
              <a:t> </a:t>
            </a:r>
            <a:r>
              <a:rPr lang="hu-HU" dirty="0" err="1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8023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Collisions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08795" y="2080885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30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39311" y="2080885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47746" y="2080884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4712847" y="1956009"/>
            <a:ext cx="2348407" cy="5340186"/>
          </a:xfrm>
          <a:prstGeom prst="chevron">
            <a:avLst>
              <a:gd name="adj" fmla="val 4197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6946485" y="991740"/>
            <a:ext cx="2284576" cy="7714690"/>
          </a:xfrm>
          <a:prstGeom prst="chevron">
            <a:avLst>
              <a:gd name="adj" fmla="val 60918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6957" y="2770682"/>
            <a:ext cx="1091838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57144" y="2770683"/>
            <a:ext cx="586856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08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3670026" y="498212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529800" y="3424602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08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8088774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6554" y="3193769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29800" y="347596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900698" y="4503769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98073" y="4264037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56102" y="5212955"/>
            <a:ext cx="2101515" cy="1411844"/>
            <a:chOff x="297300" y="3333623"/>
            <a:chExt cx="8381209" cy="1559285"/>
          </a:xfrm>
        </p:grpSpPr>
        <p:sp>
          <p:nvSpPr>
            <p:cNvPr id="37" name="Rectangle 3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297300" y="3369692"/>
              <a:ext cx="8118847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Detect Collision and Abort</a:t>
              </a: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3886554" cy="5105400"/>
          </a:xfrm>
        </p:spPr>
        <p:txBody>
          <a:bodyPr/>
          <a:lstStyle/>
          <a:p>
            <a:r>
              <a:rPr lang="en-US" dirty="0"/>
              <a:t>Collisions can occur</a:t>
            </a:r>
          </a:p>
          <a:p>
            <a:r>
              <a:rPr lang="en-US" dirty="0"/>
              <a:t>Collisions are quickly detected and aborted</a:t>
            </a:r>
          </a:p>
          <a:p>
            <a:r>
              <a:rPr lang="en-US" dirty="0"/>
              <a:t>Note the role of </a:t>
            </a:r>
            <a:r>
              <a:rPr lang="en-US" dirty="0">
                <a:solidFill>
                  <a:schemeClr val="accent1"/>
                </a:solidFill>
              </a:rPr>
              <a:t>distance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propagation delay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frame length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231428" y="1867285"/>
            <a:ext cx="4298372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3612" y="1433522"/>
            <a:ext cx="3154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Spatial Layout of Hosts</a:t>
            </a:r>
          </a:p>
        </p:txBody>
      </p:sp>
    </p:spTree>
    <p:extLst>
      <p:ext uri="{BB962C8B-B14F-4D97-AF65-F5344CB8AC3E}">
        <p14:creationId xmlns:p14="http://schemas.microsoft.com/office/powerpoint/2010/main" val="35278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Backoff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/>
              <a:t>When a sender detects a collision, send “jam signal”</a:t>
            </a:r>
          </a:p>
          <a:p>
            <a:pPr lvl="1"/>
            <a:r>
              <a:rPr lang="en-US" dirty="0"/>
              <a:t>Make sure all hosts are aware of collision</a:t>
            </a:r>
          </a:p>
          <a:p>
            <a:pPr lvl="1"/>
            <a:r>
              <a:rPr lang="en-US" dirty="0"/>
              <a:t>Jam signal is 32 bits long (plus header overhead)</a:t>
            </a:r>
          </a:p>
          <a:p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 operates</a:t>
            </a:r>
            <a:r>
              <a:rPr lang="hu-HU" dirty="0"/>
              <a:t>:</a:t>
            </a:r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i="1" dirty="0"/>
              <a:t>k</a:t>
            </a:r>
            <a:r>
              <a:rPr lang="en-US" dirty="0"/>
              <a:t> ∈ [0, 2</a:t>
            </a:r>
            <a:r>
              <a:rPr lang="en-US" baseline="30000" dirty="0"/>
              <a:t>n</a:t>
            </a:r>
            <a:r>
              <a:rPr lang="en-US" dirty="0"/>
              <a:t> – 1]</a:t>
            </a:r>
            <a:r>
              <a:rPr lang="hu-HU" dirty="0"/>
              <a:t> </a:t>
            </a:r>
            <a:r>
              <a:rPr lang="hu-HU" dirty="0" err="1"/>
              <a:t>unif</a:t>
            </a:r>
            <a:r>
              <a:rPr lang="hu-HU" dirty="0"/>
              <a:t>. </a:t>
            </a:r>
            <a:r>
              <a:rPr lang="hu-HU" dirty="0" err="1"/>
              <a:t>rnd</a:t>
            </a:r>
            <a:r>
              <a:rPr lang="hu-HU" dirty="0"/>
              <a:t>.</a:t>
            </a:r>
            <a:r>
              <a:rPr lang="en-US" dirty="0"/>
              <a:t>, where </a:t>
            </a:r>
            <a:r>
              <a:rPr lang="en-US" i="1" dirty="0"/>
              <a:t>n</a:t>
            </a:r>
            <a:r>
              <a:rPr lang="en-US" dirty="0"/>
              <a:t> = number of collisions</a:t>
            </a:r>
          </a:p>
          <a:p>
            <a:pPr lvl="1"/>
            <a:r>
              <a:rPr lang="en-US" dirty="0"/>
              <a:t>Wait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units</a:t>
            </a:r>
            <a:r>
              <a:rPr lang="hu-HU" dirty="0"/>
              <a:t> (</a:t>
            </a:r>
            <a:r>
              <a:rPr lang="hu-HU" dirty="0" err="1"/>
              <a:t>packet</a:t>
            </a:r>
            <a:r>
              <a:rPr lang="hu-HU" dirty="0"/>
              <a:t> </a:t>
            </a:r>
            <a:r>
              <a:rPr lang="hu-HU" dirty="0" err="1"/>
              <a:t>times</a:t>
            </a:r>
            <a:r>
              <a:rPr lang="hu-HU" dirty="0"/>
              <a:t>)</a:t>
            </a:r>
            <a:r>
              <a:rPr lang="en-US" dirty="0"/>
              <a:t> before retransmission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is capped at 10, frame dropped after 16 collisions</a:t>
            </a:r>
          </a:p>
          <a:p>
            <a:r>
              <a:rPr lang="en-US" dirty="0" err="1"/>
              <a:t>Backoff</a:t>
            </a:r>
            <a:r>
              <a:rPr lang="en-US" dirty="0"/>
              <a:t> time is divided into </a:t>
            </a:r>
            <a:r>
              <a:rPr lang="en-US" dirty="0">
                <a:solidFill>
                  <a:schemeClr val="accent1"/>
                </a:solidFill>
              </a:rPr>
              <a:t>contention slots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6616321" y="5609054"/>
            <a:ext cx="233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Remember this number</a:t>
            </a:r>
          </a:p>
        </p:txBody>
      </p:sp>
    </p:spTree>
    <p:extLst>
      <p:ext uri="{BB962C8B-B14F-4D97-AF65-F5344CB8AC3E}">
        <p14:creationId xmlns:p14="http://schemas.microsoft.com/office/powerpoint/2010/main" val="9842526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Packet Sizes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1989161"/>
          </a:xfrm>
        </p:spPr>
        <p:txBody>
          <a:bodyPr/>
          <a:lstStyle/>
          <a:p>
            <a:r>
              <a:rPr lang="en-US" dirty="0"/>
              <a:t>Why is the minimum packet size 64 bytes?</a:t>
            </a:r>
          </a:p>
          <a:p>
            <a:pPr lvl="1"/>
            <a:r>
              <a:rPr lang="en-US" dirty="0"/>
              <a:t>To give hosts enough time to detect collisions</a:t>
            </a:r>
          </a:p>
          <a:p>
            <a:r>
              <a:rPr lang="en-US" dirty="0"/>
              <a:t>What is the relationship between packet size and cable length?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23709" y="5010857"/>
            <a:ext cx="45705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16835" y="3895157"/>
            <a:ext cx="813748" cy="1197587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8141064" y="3895157"/>
            <a:ext cx="813748" cy="1197587"/>
            <a:chOff x="5662115" y="2282588"/>
            <a:chExt cx="813748" cy="1197587"/>
          </a:xfrm>
        </p:grpSpPr>
        <p:sp>
          <p:nvSpPr>
            <p:cNvPr id="11" name="Up Arrow Callout 10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8423686" y="4826612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02886" y="4840260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6097858" y="2853664"/>
            <a:ext cx="375929" cy="3710481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57394" y="4108458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Propagation Delay (</a:t>
            </a:r>
            <a:r>
              <a:rPr lang="en-US" sz="2400" i="1" dirty="0"/>
              <a:t>d</a:t>
            </a:r>
            <a:r>
              <a:rPr lang="en-US" sz="2400" dirty="0"/>
              <a:t>)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0" y="3630701"/>
            <a:ext cx="3411940" cy="225527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</a:t>
            </a:r>
            <a:r>
              <a:rPr lang="en-US" dirty="0"/>
              <a:t>: Host A starts transmitting</a:t>
            </a:r>
          </a:p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 + d</a:t>
            </a:r>
            <a:r>
              <a:rPr lang="en-US" dirty="0"/>
              <a:t>: Host B starts transmitting</a:t>
            </a:r>
          </a:p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 + 2*d</a:t>
            </a:r>
            <a:r>
              <a:rPr lang="en-US" dirty="0"/>
              <a:t>: collision detected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38402" y="345446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2631" y="3527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0" y="5896337"/>
            <a:ext cx="9144000" cy="9945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u="sng" dirty="0"/>
              <a:t>Basic idea: Host A must be transmitting at time 2*d!</a:t>
            </a:r>
          </a:p>
        </p:txBody>
      </p:sp>
    </p:spTree>
    <p:extLst>
      <p:ext uri="{BB962C8B-B14F-4D97-AF65-F5344CB8AC3E}">
        <p14:creationId xmlns:p14="http://schemas.microsoft.com/office/powerpoint/2010/main" val="53964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092 L 0.46128 -0.00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162 L -0.45834 0.0011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8" grpId="0" animBg="1"/>
      <p:bldP spid="19" grpId="0"/>
      <p:bldP spid="21" grpId="0"/>
      <p:bldP spid="22" grpId="0"/>
      <p:bldP spid="2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4608512" cy="48965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CSMA/CD can be in one of three states: contention, transmission, or idle.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To detect all the collisions we need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 ≥ 2T</a:t>
            </a:r>
            <a:r>
              <a:rPr lang="en-US" baseline="-25000" dirty="0"/>
              <a:t>pg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 is the time needed to send the frame</a:t>
            </a:r>
          </a:p>
          <a:p>
            <a:pPr lvl="1"/>
            <a:r>
              <a:rPr lang="en-US" dirty="0"/>
              <a:t>And </a:t>
            </a:r>
            <a:r>
              <a:rPr lang="en-US" dirty="0" err="1"/>
              <a:t>T</a:t>
            </a:r>
            <a:r>
              <a:rPr lang="en-US" baseline="-25000" dirty="0" err="1"/>
              <a:t>pg</a:t>
            </a:r>
            <a:r>
              <a:rPr lang="en-US" dirty="0"/>
              <a:t> is the propagation delay between A and B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66" y="1628800"/>
            <a:ext cx="356147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8551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Packet Size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Host A must be transmitting after 2*d time units</a:t>
            </a:r>
          </a:p>
          <a:p>
            <a:pPr lvl="1"/>
            <a:r>
              <a:rPr lang="en-US" dirty="0" err="1"/>
              <a:t>Min_pkt</a:t>
            </a:r>
            <a:r>
              <a:rPr lang="en-US" dirty="0"/>
              <a:t> = </a:t>
            </a:r>
            <a:r>
              <a:rPr lang="hu-HU" dirty="0" err="1"/>
              <a:t>rate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/>
              <a:t> * 2 * d </a:t>
            </a:r>
            <a:r>
              <a:rPr lang="en-US" dirty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/>
              <a:t>… but what is d? propagation delay: limited by speed of light</a:t>
            </a:r>
          </a:p>
          <a:p>
            <a:pPr lvl="2"/>
            <a:r>
              <a:rPr lang="en-US" dirty="0"/>
              <a:t>Propagation delay </a:t>
            </a:r>
            <a:r>
              <a:rPr lang="en-US" dirty="0">
                <a:solidFill>
                  <a:srgbClr val="7F7F7F"/>
                </a:solidFill>
              </a:rPr>
              <a:t>(d) </a:t>
            </a:r>
            <a:r>
              <a:rPr lang="en-US" dirty="0"/>
              <a:t>= distance</a:t>
            </a:r>
            <a:r>
              <a:rPr lang="en-US" dirty="0">
                <a:solidFill>
                  <a:srgbClr val="7F7F7F"/>
                </a:solidFill>
              </a:rPr>
              <a:t> (m) </a:t>
            </a:r>
            <a:r>
              <a:rPr lang="en-US" dirty="0"/>
              <a:t>/ speed of light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en-US" dirty="0"/>
              <a:t>This gives:</a:t>
            </a:r>
          </a:p>
          <a:p>
            <a:pPr lvl="1"/>
            <a:r>
              <a:rPr lang="en-US" dirty="0" err="1"/>
              <a:t>Min_pkt</a:t>
            </a:r>
            <a:r>
              <a:rPr lang="en-US" dirty="0"/>
              <a:t> = </a:t>
            </a:r>
            <a:r>
              <a:rPr lang="hu-HU" dirty="0" err="1"/>
              <a:t>rate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(b/s) </a:t>
            </a:r>
            <a:r>
              <a:rPr lang="en-US" dirty="0"/>
              <a:t>* 2 * 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(m) </a:t>
            </a:r>
            <a:r>
              <a:rPr lang="en-US" dirty="0"/>
              <a:t>/ speed of light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r>
              <a:rPr lang="en-US" dirty="0"/>
              <a:t>So cable length is equal ….</a:t>
            </a:r>
          </a:p>
          <a:p>
            <a:pPr lvl="1"/>
            <a:r>
              <a:rPr lang="en-US" sz="2800" dirty="0" err="1"/>
              <a:t>Dist</a:t>
            </a:r>
            <a:r>
              <a:rPr lang="en-US" sz="2800" dirty="0"/>
              <a:t> = </a:t>
            </a:r>
            <a:r>
              <a:rPr lang="en-US" sz="2800" dirty="0" err="1"/>
              <a:t>min_pkt</a:t>
            </a:r>
            <a:r>
              <a:rPr lang="en-US" sz="2800" dirty="0"/>
              <a:t>  * light speed /(2 * </a:t>
            </a:r>
            <a:r>
              <a:rPr lang="hu-HU" sz="2800" dirty="0" err="1"/>
              <a:t>rate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 flipH="1">
            <a:off x="2393800" y="2807816"/>
            <a:ext cx="6200483" cy="1436683"/>
          </a:xfrm>
          <a:prstGeom prst="wedgeRectCallout">
            <a:avLst>
              <a:gd name="adj1" fmla="val 7709"/>
              <a:gd name="adj2" fmla="val 176435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2393795" y="2898536"/>
            <a:ext cx="6200483" cy="121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10 Mbps Ethernet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kern="0" dirty="0">
                <a:solidFill>
                  <a:sysClr val="window" lastClr="FFFFFF"/>
                </a:solidFill>
              </a:rPr>
              <a:t>Packet and cable lengths change for faster Ethernet standards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(64B*8)*(2.5*10</a:t>
            </a:r>
            <a:r>
              <a:rPr lang="en-US" sz="2400" baseline="30000" dirty="0"/>
              <a:t>8</a:t>
            </a:r>
            <a:r>
              <a:rPr lang="en-US" sz="2400" dirty="0"/>
              <a:t>mps)/(2*10</a:t>
            </a:r>
            <a:r>
              <a:rPr lang="en-US" sz="2400" baseline="30000" dirty="0"/>
              <a:t>7</a:t>
            </a:r>
            <a:r>
              <a:rPr lang="en-US" sz="2400" dirty="0"/>
              <a:t>bps) = 6400 meters</a:t>
            </a:r>
          </a:p>
        </p:txBody>
      </p:sp>
    </p:spTree>
    <p:extLst>
      <p:ext uri="{BB962C8B-B14F-4D97-AF65-F5344CB8AC3E}">
        <p14:creationId xmlns:p14="http://schemas.microsoft.com/office/powerpoint/2010/main" val="27244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Length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/>
              <a:t>min_frame_size</a:t>
            </a:r>
            <a:r>
              <a:rPr lang="en-US" sz="2400" dirty="0"/>
              <a:t>*</a:t>
            </a:r>
            <a:r>
              <a:rPr lang="en-US" sz="2400" dirty="0" err="1"/>
              <a:t>light_speed</a:t>
            </a:r>
            <a:r>
              <a:rPr lang="en-US" sz="2400" dirty="0"/>
              <a:t>/(2*bandwidth) = </a:t>
            </a:r>
            <a:r>
              <a:rPr lang="en-US" sz="2400" dirty="0" err="1"/>
              <a:t>max_cable_length</a:t>
            </a:r>
            <a:endParaRPr lang="en-US" sz="2400" dirty="0"/>
          </a:p>
          <a:p>
            <a:pPr marL="0" indent="0" algn="ctr">
              <a:buNone/>
            </a:pPr>
            <a:r>
              <a:rPr lang="en-US" sz="2800" dirty="0"/>
              <a:t>(64B*8)*(2.5*10</a:t>
            </a:r>
            <a:r>
              <a:rPr lang="en-US" sz="2800" baseline="30000" dirty="0"/>
              <a:t>8</a:t>
            </a:r>
            <a:r>
              <a:rPr lang="en-US" sz="2800" dirty="0"/>
              <a:t>mps)/(2*10Mbps) = 6400 meters</a:t>
            </a:r>
          </a:p>
          <a:p>
            <a:pPr marL="0" indent="0" algn="ctr">
              <a:buNone/>
            </a:pPr>
            <a:endParaRPr lang="en-US" sz="1800" dirty="0"/>
          </a:p>
          <a:p>
            <a:r>
              <a:rPr lang="en-US" sz="2800" dirty="0"/>
              <a:t>What is the max cable length if min packet size were changed to 1024 bytes?</a:t>
            </a:r>
          </a:p>
          <a:p>
            <a:pPr lvl="1"/>
            <a:r>
              <a:rPr lang="en-US" sz="2500" dirty="0"/>
              <a:t>102.4 kilometers</a:t>
            </a:r>
          </a:p>
          <a:p>
            <a:r>
              <a:rPr lang="en-US" sz="2800" dirty="0"/>
              <a:t>What is max cable length if bandwidth were changed to 1 </a:t>
            </a:r>
            <a:r>
              <a:rPr lang="en-US" sz="2800" dirty="0" err="1"/>
              <a:t>Gbps</a:t>
            </a:r>
            <a:r>
              <a:rPr lang="en-US" sz="2800" dirty="0"/>
              <a:t> ?</a:t>
            </a:r>
          </a:p>
          <a:p>
            <a:pPr lvl="1"/>
            <a:r>
              <a:rPr lang="en-US" sz="2500" dirty="0"/>
              <a:t>64 meters</a:t>
            </a:r>
          </a:p>
          <a:p>
            <a:r>
              <a:rPr lang="en-US" sz="2800" dirty="0"/>
              <a:t>What if you changed min packet size to 1024 bytes and bandwidth to 1 </a:t>
            </a:r>
            <a:r>
              <a:rPr lang="en-US" sz="2800" dirty="0" err="1"/>
              <a:t>Gbps</a:t>
            </a:r>
            <a:r>
              <a:rPr lang="en-US" sz="2800" dirty="0"/>
              <a:t>?</a:t>
            </a:r>
          </a:p>
          <a:p>
            <a:pPr lvl="1"/>
            <a:r>
              <a:rPr lang="en-US" sz="2500" dirty="0"/>
              <a:t>1024 meters</a:t>
            </a:r>
          </a:p>
        </p:txBody>
      </p:sp>
    </p:spTree>
    <p:extLst>
      <p:ext uri="{BB962C8B-B14F-4D97-AF65-F5344CB8AC3E}">
        <p14:creationId xmlns:p14="http://schemas.microsoft.com/office/powerpoint/2010/main" val="24420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Packet Size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Maximum Transmission Unit (MTU): 1500 bytes</a:t>
            </a:r>
          </a:p>
          <a:p>
            <a:r>
              <a:rPr lang="en-US" sz="2800" dirty="0"/>
              <a:t>Pros:</a:t>
            </a:r>
          </a:p>
          <a:p>
            <a:pPr lvl="1"/>
            <a:r>
              <a:rPr lang="en-US" sz="2400" dirty="0"/>
              <a:t>Bit errors in long packets incur significant recovery penalty</a:t>
            </a:r>
          </a:p>
          <a:p>
            <a:r>
              <a:rPr lang="en-US" sz="2800" dirty="0"/>
              <a:t>Cons:</a:t>
            </a:r>
          </a:p>
          <a:p>
            <a:pPr lvl="1"/>
            <a:r>
              <a:rPr lang="en-US" sz="2400" dirty="0"/>
              <a:t>More bytes wasted on header information</a:t>
            </a:r>
          </a:p>
          <a:p>
            <a:pPr lvl="1"/>
            <a:r>
              <a:rPr lang="en-US" sz="2400" dirty="0"/>
              <a:t>Higher per packet processing overhead</a:t>
            </a:r>
          </a:p>
          <a:p>
            <a:r>
              <a:rPr lang="en-US" sz="2800" dirty="0"/>
              <a:t>Datacenters shifting towards Jumbo Frames</a:t>
            </a:r>
          </a:p>
          <a:p>
            <a:pPr lvl="1"/>
            <a:r>
              <a:rPr lang="en-US" sz="2400" dirty="0"/>
              <a:t>9000 bytes per packet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644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Live Ethernet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Today’s Ethernet is switched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1Gbit and 10Gbit Ethernet now common</a:t>
            </a:r>
          </a:p>
          <a:p>
            <a:pPr lvl="1"/>
            <a:r>
              <a:rPr lang="en-US" dirty="0"/>
              <a:t>100Gbit on the way</a:t>
            </a:r>
          </a:p>
          <a:p>
            <a:pPr lvl="1"/>
            <a:r>
              <a:rPr lang="en-US" dirty="0"/>
              <a:t>Uses same old packet header</a:t>
            </a:r>
          </a:p>
          <a:p>
            <a:pPr lvl="1"/>
            <a:r>
              <a:rPr lang="en-US" dirty="0"/>
              <a:t>Full duplex (send and receive at the same time)</a:t>
            </a:r>
          </a:p>
          <a:p>
            <a:pPr lvl="1"/>
            <a:r>
              <a:rPr lang="en-US" dirty="0"/>
              <a:t>Auto negotiating (backwards compatibility)</a:t>
            </a:r>
          </a:p>
          <a:p>
            <a:pPr lvl="1"/>
            <a:r>
              <a:rPr lang="en-US" dirty="0"/>
              <a:t>Can also carry power</a:t>
            </a:r>
          </a:p>
        </p:txBody>
      </p:sp>
    </p:spTree>
    <p:extLst>
      <p:ext uri="{BB962C8B-B14F-4D97-AF65-F5344CB8AC3E}">
        <p14:creationId xmlns:p14="http://schemas.microsoft.com/office/powerpoint/2010/main" val="28795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98525" y="2452688"/>
            <a:ext cx="513364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-32" charset="0"/>
              </a:rPr>
              <a:t>Actually consists of using x+1 polynomial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Given message 0111, multiply by x to get 01110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Now divide by x+1=11</a:t>
            </a:r>
          </a:p>
          <a:p>
            <a:pPr eaLnBrk="0" hangingPunct="0"/>
            <a:endParaRPr lang="en-US" sz="2000" dirty="0">
              <a:latin typeface="Times New Roman" pitchFamily="-32" charset="0"/>
            </a:endParaRP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11  01110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11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0010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    11</a:t>
            </a: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              1=remainder</a:t>
            </a:r>
          </a:p>
          <a:p>
            <a:pPr eaLnBrk="0" hangingPunct="0"/>
            <a:endParaRPr lang="en-US" sz="2000" dirty="0">
              <a:latin typeface="Times New Roman" pitchFamily="-32" charset="0"/>
            </a:endParaRPr>
          </a:p>
          <a:p>
            <a:pPr eaLnBrk="0" hangingPunct="0"/>
            <a:r>
              <a:rPr lang="en-US" sz="2000" dirty="0">
                <a:latin typeface="Times New Roman" pitchFamily="-32" charset="0"/>
              </a:rPr>
              <a:t>Message = 01110+1=01111 even parity</a:t>
            </a:r>
          </a:p>
          <a:p>
            <a:pPr eaLnBrk="0" hangingPunct="0"/>
            <a:endParaRPr lang="en-US" sz="2000" dirty="0">
              <a:latin typeface="Times New Roman" pitchFamily="-32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 Parity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295400" y="3657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H="1">
            <a:off x="1295400" y="36576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279525" y="329088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-32" charset="0"/>
              </a:rPr>
              <a:t>0101</a:t>
            </a:r>
          </a:p>
        </p:txBody>
      </p:sp>
    </p:spTree>
    <p:extLst>
      <p:ext uri="{BB962C8B-B14F-4D97-AF65-F5344CB8AC3E}">
        <p14:creationId xmlns:p14="http://schemas.microsoft.com/office/powerpoint/2010/main" val="765930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79001</TotalTime>
  <Words>4479</Words>
  <Application>Microsoft Office PowerPoint</Application>
  <PresentationFormat>Diavetítés a képernyőre (4:3 oldalarány)</PresentationFormat>
  <Paragraphs>806</Paragraphs>
  <Slides>87</Slides>
  <Notes>15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87</vt:i4>
      </vt:variant>
    </vt:vector>
  </HeadingPairs>
  <TitlesOfParts>
    <vt:vector size="100" baseType="lpstr">
      <vt:lpstr>SimSun</vt:lpstr>
      <vt:lpstr>SimSun</vt:lpstr>
      <vt:lpstr>华文仿宋</vt:lpstr>
      <vt:lpstr>Arial</vt:lpstr>
      <vt:lpstr>Calibri</vt:lpstr>
      <vt:lpstr>Symbol</vt:lpstr>
      <vt:lpstr>Tahoma</vt:lpstr>
      <vt:lpstr>Times New Roman</vt:lpstr>
      <vt:lpstr>Tw Cen MT</vt:lpstr>
      <vt:lpstr>Wingdings</vt:lpstr>
      <vt:lpstr>Wingdings 2</vt:lpstr>
      <vt:lpstr>Median</vt:lpstr>
      <vt:lpstr>Equation</vt:lpstr>
      <vt:lpstr>Computer Networks</vt:lpstr>
      <vt:lpstr>Cyclic Redundancy Check (CRC)</vt:lpstr>
      <vt:lpstr>CRC (Cyclic Redundancy Check)</vt:lpstr>
      <vt:lpstr>CRC</vt:lpstr>
      <vt:lpstr>A basic example with numbers</vt:lpstr>
      <vt:lpstr>Mod 2 arithmetic</vt:lpstr>
      <vt:lpstr>A basic example with polynomials</vt:lpstr>
      <vt:lpstr>Further properties</vt:lpstr>
      <vt:lpstr>Even Parity</vt:lpstr>
      <vt:lpstr>PowerPoint-bemutató</vt:lpstr>
      <vt:lpstr>Error control</vt:lpstr>
      <vt:lpstr>Error control</vt:lpstr>
      <vt:lpstr>Should We Error Check in the Data Link?</vt:lpstr>
      <vt:lpstr>Backward Error Correction</vt:lpstr>
      <vt:lpstr>Backward error correction</vt:lpstr>
      <vt:lpstr>Model of Frame Transmission</vt:lpstr>
      <vt:lpstr>Elementary Data Link Protocols</vt:lpstr>
      <vt:lpstr>Simple Stop-and-Wait Protocol</vt:lpstr>
      <vt:lpstr>Simplex Stop-and-Wait Protocol</vt:lpstr>
      <vt:lpstr>Stop-and-Wait Link Utilization</vt:lpstr>
      <vt:lpstr>Stop-and-Wait  Diagram</vt:lpstr>
      <vt:lpstr>What’s the problem?</vt:lpstr>
      <vt:lpstr>Alternating Bit Protocol (ABP)</vt:lpstr>
      <vt:lpstr>Alternating Bit Protocol (ABP)</vt:lpstr>
      <vt:lpstr>Alternating Bit Protocol (ABP)</vt:lpstr>
      <vt:lpstr>Alternating Bit Protocol</vt:lpstr>
      <vt:lpstr>ABP – Channel utilization</vt:lpstr>
      <vt:lpstr>How to improve the efficency?</vt:lpstr>
      <vt:lpstr>Sliding Window Protocols</vt:lpstr>
      <vt:lpstr>Sliding Window Protocols</vt:lpstr>
      <vt:lpstr>Sliding-Window Diagram</vt:lpstr>
      <vt:lpstr>Example Sliding-Window</vt:lpstr>
      <vt:lpstr>Sliding Window Protocols</vt:lpstr>
      <vt:lpstr>Go-Back-N</vt:lpstr>
      <vt:lpstr>Go-Back-N</vt:lpstr>
      <vt:lpstr>Selective Repeat</vt:lpstr>
      <vt:lpstr>Selective Repeat</vt:lpstr>
      <vt:lpstr>Communication channels and piggybacking</vt:lpstr>
      <vt:lpstr>Ethernet frame</vt:lpstr>
      <vt:lpstr>Outline</vt:lpstr>
      <vt:lpstr>What is Media Access?</vt:lpstr>
      <vt:lpstr>Strategies for Media Access</vt:lpstr>
      <vt:lpstr>Channel Partitioning</vt:lpstr>
      <vt:lpstr>What’s the problem?</vt:lpstr>
      <vt:lpstr>Bursty traffic</vt:lpstr>
      <vt:lpstr>Bursty traffic  with Static Channel Allocation</vt:lpstr>
      <vt:lpstr>What’s about delays? </vt:lpstr>
      <vt:lpstr>Dynamic Channel Allocation in LANs and MANs</vt:lpstr>
      <vt:lpstr>Dynamic Channel Allocation in LANs and MANs</vt:lpstr>
      <vt:lpstr>How can the efficiency be measured?</vt:lpstr>
      <vt:lpstr>Throughput and offered load</vt:lpstr>
      <vt:lpstr>Strategies for Media Access</vt:lpstr>
      <vt:lpstr>Contention MAC Goals</vt:lpstr>
      <vt:lpstr>Contention Protocol Evolution</vt:lpstr>
      <vt:lpstr>Pure ALOHA</vt:lpstr>
      <vt:lpstr>ALOHA</vt:lpstr>
      <vt:lpstr>Performance analysis -Poisson Process</vt:lpstr>
      <vt:lpstr>Performance analysis - Poisson Distribution</vt:lpstr>
      <vt:lpstr>FYI: Poisson Distribution</vt:lpstr>
      <vt:lpstr>Analysis of Pure ALOHA </vt:lpstr>
      <vt:lpstr>Analysis of Pure ALOHA…</vt:lpstr>
      <vt:lpstr>Analysis of Pure ALOHA…</vt:lpstr>
      <vt:lpstr>Analysis of Pure ALOHA…</vt:lpstr>
      <vt:lpstr>Analysis of Pure ALOHA…</vt:lpstr>
      <vt:lpstr>Tradeoffs vs. TDMA</vt:lpstr>
      <vt:lpstr>Slotted ALOHA</vt:lpstr>
      <vt:lpstr>Analysis of Slotted ALOHA</vt:lpstr>
      <vt:lpstr>Slotted ALOHA</vt:lpstr>
      <vt:lpstr>802.3 Ethernet</vt:lpstr>
      <vt:lpstr>Broadcast Ethernet</vt:lpstr>
      <vt:lpstr>Carrier Sense Multiple Access (CSMA)</vt:lpstr>
      <vt:lpstr>Non-persistent CSMA</vt:lpstr>
      <vt:lpstr>1-persistent CSMA</vt:lpstr>
      <vt:lpstr>p-persistent CSMA</vt:lpstr>
      <vt:lpstr>CSMA Summary</vt:lpstr>
      <vt:lpstr>Persistent and Non-persistent CSMA</vt:lpstr>
      <vt:lpstr>CSMA with Collision Detection</vt:lpstr>
      <vt:lpstr>CSMA/CD</vt:lpstr>
      <vt:lpstr>CSMA/CD</vt:lpstr>
      <vt:lpstr>CSMA/CD Collisions</vt:lpstr>
      <vt:lpstr>Exponential Backoff</vt:lpstr>
      <vt:lpstr>Minimum Packet Sizes</vt:lpstr>
      <vt:lpstr>CSMA/CD</vt:lpstr>
      <vt:lpstr>Minimum Packet Size</vt:lpstr>
      <vt:lpstr>Cable Length Examples</vt:lpstr>
      <vt:lpstr>Maximum Packet Size</vt:lpstr>
      <vt:lpstr>Long Live Ethernet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</cp:lastModifiedBy>
  <cp:revision>969</cp:revision>
  <cp:lastPrinted>2012-08-22T04:00:45Z</cp:lastPrinted>
  <dcterms:created xsi:type="dcterms:W3CDTF">2012-01-03T02:22:46Z</dcterms:created>
  <dcterms:modified xsi:type="dcterms:W3CDTF">2018-11-14T21:00:25Z</dcterms:modified>
</cp:coreProperties>
</file>