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0"/>
  </p:notesMasterIdLst>
  <p:handoutMasterIdLst>
    <p:handoutMasterId r:id="rId61"/>
  </p:handoutMasterIdLst>
  <p:sldIdLst>
    <p:sldId id="388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390" r:id="rId17"/>
    <p:sldId id="391" r:id="rId18"/>
    <p:sldId id="392" r:id="rId19"/>
    <p:sldId id="393" r:id="rId20"/>
    <p:sldId id="425" r:id="rId21"/>
    <p:sldId id="426" r:id="rId22"/>
    <p:sldId id="427" r:id="rId23"/>
    <p:sldId id="429" r:id="rId24"/>
    <p:sldId id="505" r:id="rId25"/>
    <p:sldId id="430" r:id="rId26"/>
    <p:sldId id="433" r:id="rId27"/>
    <p:sldId id="431" r:id="rId28"/>
    <p:sldId id="435" r:id="rId29"/>
    <p:sldId id="607" r:id="rId30"/>
    <p:sldId id="608" r:id="rId31"/>
    <p:sldId id="428" r:id="rId32"/>
    <p:sldId id="434" r:id="rId33"/>
    <p:sldId id="436" r:id="rId34"/>
    <p:sldId id="438" r:id="rId35"/>
    <p:sldId id="606" r:id="rId36"/>
    <p:sldId id="440" r:id="rId37"/>
    <p:sldId id="441" r:id="rId38"/>
    <p:sldId id="535" r:id="rId39"/>
    <p:sldId id="605" r:id="rId40"/>
    <p:sldId id="536" r:id="rId41"/>
    <p:sldId id="442" r:id="rId42"/>
    <p:sldId id="444" r:id="rId43"/>
    <p:sldId id="474" r:id="rId44"/>
    <p:sldId id="475" r:id="rId45"/>
    <p:sldId id="476" r:id="rId46"/>
    <p:sldId id="477" r:id="rId47"/>
    <p:sldId id="480" r:id="rId48"/>
    <p:sldId id="479" r:id="rId49"/>
    <p:sldId id="481" r:id="rId50"/>
    <p:sldId id="482" r:id="rId51"/>
    <p:sldId id="472" r:id="rId52"/>
    <p:sldId id="609" r:id="rId53"/>
    <p:sldId id="610" r:id="rId54"/>
    <p:sldId id="611" r:id="rId55"/>
    <p:sldId id="612" r:id="rId56"/>
    <p:sldId id="613" r:id="rId57"/>
    <p:sldId id="614" r:id="rId58"/>
    <p:sldId id="615" r:id="rId5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390"/>
            <p14:sldId id="391"/>
            <p14:sldId id="392"/>
            <p14:sldId id="393"/>
            <p14:sldId id="425"/>
            <p14:sldId id="426"/>
            <p14:sldId id="427"/>
            <p14:sldId id="429"/>
            <p14:sldId id="505"/>
            <p14:sldId id="430"/>
            <p14:sldId id="433"/>
            <p14:sldId id="431"/>
            <p14:sldId id="435"/>
            <p14:sldId id="607"/>
            <p14:sldId id="608"/>
            <p14:sldId id="428"/>
            <p14:sldId id="434"/>
            <p14:sldId id="436"/>
            <p14:sldId id="438"/>
            <p14:sldId id="606"/>
            <p14:sldId id="440"/>
            <p14:sldId id="441"/>
            <p14:sldId id="535"/>
            <p14:sldId id="605"/>
            <p14:sldId id="536"/>
            <p14:sldId id="442"/>
          </p14:sldIdLst>
        </p14:section>
        <p14:section name="Got to here" id="{E4969B40-C521-614E-86FE-E2A18C7998A2}">
          <p14:sldIdLst>
            <p14:sldId id="444"/>
            <p14:sldId id="474"/>
            <p14:sldId id="475"/>
            <p14:sldId id="476"/>
            <p14:sldId id="477"/>
            <p14:sldId id="480"/>
            <p14:sldId id="479"/>
            <p14:sldId id="481"/>
            <p14:sldId id="482"/>
            <p14:sldId id="472"/>
            <p14:sldId id="609"/>
            <p14:sldId id="610"/>
            <p14:sldId id="611"/>
            <p14:sldId id="612"/>
            <p14:sldId id="613"/>
            <p14:sldId id="614"/>
            <p14:sldId id="6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2" autoAdjust="0"/>
    <p:restoredTop sz="90532" autoAdjust="0"/>
  </p:normalViewPr>
  <p:slideViewPr>
    <p:cSldViewPr snapToGrid="0">
      <p:cViewPr>
        <p:scale>
          <a:sx n="80" d="100"/>
          <a:sy n="80" d="100"/>
        </p:scale>
        <p:origin x="-58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37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43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44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45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46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47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49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CDE-1140-4800-B7C3-D9B24183AB71}" type="slidenum">
              <a:rPr lang="en-US"/>
              <a:pPr/>
              <a:t>50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1675"/>
            <a:ext cx="4632325" cy="3475038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6537"/>
            <a:ext cx="5046450" cy="41825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circles to rectangles, don’t block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06F22-6FEC-4009-BF14-0F9706B0DEC6}" type="slidenum">
              <a:rPr lang="en-US"/>
              <a:pPr/>
              <a:t>51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can we get away with this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19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28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4F3ED-276B-4EBF-A70E-5AE873389F75}" type="slidenum">
              <a:rPr lang="en-US"/>
              <a:pPr/>
              <a:t>32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  <a:ln/>
        </p:spPr>
        <p:txBody>
          <a:bodyPr wrap="square" lIns="92378" tIns="46972" rIns="92378" bIns="4697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E1850-B239-4BFB-93C7-F623E64A7BC2}" type="slidenum">
              <a:rPr lang="en-US"/>
              <a:pPr/>
              <a:t>33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36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tp://ftp.arin.net/info/asn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 smtClean="0">
                <a:solidFill>
                  <a:schemeClr val="tx1"/>
                </a:solidFill>
              </a:rPr>
              <a:t>8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Network </a:t>
            </a:r>
            <a:r>
              <a:rPr lang="hu-HU" sz="3600" b="1" dirty="0" err="1" smtClean="0">
                <a:solidFill>
                  <a:schemeClr val="tx1"/>
                </a:solidFill>
              </a:rPr>
              <a:t>layer</a:t>
            </a:r>
            <a:r>
              <a:rPr lang="hu-HU" sz="3600" b="1" dirty="0" smtClean="0">
                <a:solidFill>
                  <a:schemeClr val="tx1"/>
                </a:solidFill>
              </a:rPr>
              <a:t> Part III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</a:t>
            </a:r>
            <a:r>
              <a:rPr lang="hu-HU" sz="3600" b="1" dirty="0" smtClean="0">
                <a:solidFill>
                  <a:schemeClr val="tx1"/>
                </a:solidFill>
              </a:rPr>
              <a:t>			</a:t>
            </a:r>
            <a:r>
              <a:rPr lang="en-US" sz="3600" b="1" dirty="0" smtClean="0">
                <a:solidFill>
                  <a:schemeClr val="tx1"/>
                </a:solidFill>
              </a:rPr>
              <a:t>Inter Domain Routing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(It’s all about the Money)</a:t>
            </a:r>
          </a:p>
        </p:txBody>
      </p:sp>
      <p:sp>
        <p:nvSpPr>
          <p:cNvPr id="6" name="Subtitle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knows its connectivity and cost to direct neighbors</a:t>
            </a:r>
          </a:p>
          <a:p>
            <a:r>
              <a:rPr lang="en-US" dirty="0" smtClean="0"/>
              <a:t>Each node tells every other node this information</a:t>
            </a:r>
          </a:p>
          <a:p>
            <a:r>
              <a:rPr lang="en-US" dirty="0" smtClean="0"/>
              <a:t>Each node learns complete network topology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Dijkstra</a:t>
            </a:r>
            <a:r>
              <a:rPr lang="en-US" dirty="0" smtClean="0"/>
              <a:t> to compute shortest paths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cxnSp>
        <p:nvCxnSpPr>
          <p:cNvPr id="14" name="Straight Connector 13"/>
          <p:cNvCxnSpPr>
            <a:stCxn id="9" idx="1"/>
            <a:endCxn id="8" idx="3"/>
          </p:cNvCxnSpPr>
          <p:nvPr/>
        </p:nvCxnSpPr>
        <p:spPr>
          <a:xfrm flipH="1">
            <a:off x="3020690" y="4375452"/>
            <a:ext cx="1144157" cy="51162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8" idx="3"/>
          </p:cNvCxnSpPr>
          <p:nvPr/>
        </p:nvCxnSpPr>
        <p:spPr>
          <a:xfrm flipH="1" flipV="1">
            <a:off x="3020690" y="4887079"/>
            <a:ext cx="1144156" cy="57180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1"/>
            <a:endCxn id="7" idx="3"/>
          </p:cNvCxnSpPr>
          <p:nvPr/>
        </p:nvCxnSpPr>
        <p:spPr>
          <a:xfrm flipH="1">
            <a:off x="3020689" y="5458880"/>
            <a:ext cx="1144157" cy="33109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7" idx="3"/>
          </p:cNvCxnSpPr>
          <p:nvPr/>
        </p:nvCxnSpPr>
        <p:spPr>
          <a:xfrm flipH="1" flipV="1">
            <a:off x="3020689" y="5789979"/>
            <a:ext cx="1144156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7" idx="0"/>
          </p:cNvCxnSpPr>
          <p:nvPr/>
        </p:nvCxnSpPr>
        <p:spPr>
          <a:xfrm flipH="1">
            <a:off x="2698132" y="5077276"/>
            <a:ext cx="1" cy="5225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13" idx="0"/>
          </p:cNvCxnSpPr>
          <p:nvPr/>
        </p:nvCxnSpPr>
        <p:spPr>
          <a:xfrm>
            <a:off x="6283547" y="5077277"/>
            <a:ext cx="0" cy="5225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2" idx="1"/>
          </p:cNvCxnSpPr>
          <p:nvPr/>
        </p:nvCxnSpPr>
        <p:spPr>
          <a:xfrm>
            <a:off x="4809962" y="4375452"/>
            <a:ext cx="1151027" cy="5116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3" idx="1"/>
          </p:cNvCxnSpPr>
          <p:nvPr/>
        </p:nvCxnSpPr>
        <p:spPr>
          <a:xfrm flipV="1">
            <a:off x="4809960" y="5789979"/>
            <a:ext cx="1151029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12" idx="1"/>
          </p:cNvCxnSpPr>
          <p:nvPr/>
        </p:nvCxnSpPr>
        <p:spPr>
          <a:xfrm flipV="1">
            <a:off x="4809961" y="4887080"/>
            <a:ext cx="1151028" cy="5718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4" y="55997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5" y="46968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7" y="418525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6" y="52686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5" y="630857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89" y="46968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89" y="55997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8" idx="2"/>
            <a:endCxn id="7" idx="0"/>
          </p:cNvCxnSpPr>
          <p:nvPr/>
        </p:nvCxnSpPr>
        <p:spPr>
          <a:xfrm flipH="1">
            <a:off x="2698132" y="5077276"/>
            <a:ext cx="1" cy="52250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 flipV="1">
            <a:off x="3020690" y="4375452"/>
            <a:ext cx="1144157" cy="51162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0" idx="1"/>
          </p:cNvCxnSpPr>
          <p:nvPr/>
        </p:nvCxnSpPr>
        <p:spPr>
          <a:xfrm>
            <a:off x="3020690" y="4887079"/>
            <a:ext cx="1144156" cy="57180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10" idx="1"/>
          </p:cNvCxnSpPr>
          <p:nvPr/>
        </p:nvCxnSpPr>
        <p:spPr>
          <a:xfrm flipV="1">
            <a:off x="3020689" y="5458880"/>
            <a:ext cx="1144157" cy="33109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1"/>
          </p:cNvCxnSpPr>
          <p:nvPr/>
        </p:nvCxnSpPr>
        <p:spPr>
          <a:xfrm>
            <a:off x="3020690" y="5789979"/>
            <a:ext cx="1144155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12" idx="1"/>
          </p:cNvCxnSpPr>
          <p:nvPr/>
        </p:nvCxnSpPr>
        <p:spPr>
          <a:xfrm>
            <a:off x="4809962" y="4375452"/>
            <a:ext cx="1151027" cy="51162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  <a:endCxn id="12" idx="1"/>
          </p:cNvCxnSpPr>
          <p:nvPr/>
        </p:nvCxnSpPr>
        <p:spPr>
          <a:xfrm flipV="1">
            <a:off x="4809961" y="4887080"/>
            <a:ext cx="1151028" cy="57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13" idx="1"/>
          </p:cNvCxnSpPr>
          <p:nvPr/>
        </p:nvCxnSpPr>
        <p:spPr>
          <a:xfrm flipV="1">
            <a:off x="4809960" y="5789979"/>
            <a:ext cx="1151029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2"/>
            <a:endCxn id="13" idx="0"/>
          </p:cNvCxnSpPr>
          <p:nvPr/>
        </p:nvCxnSpPr>
        <p:spPr>
          <a:xfrm>
            <a:off x="6283547" y="5077277"/>
            <a:ext cx="0" cy="52250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72649" y="2863206"/>
            <a:ext cx="2226029" cy="1403652"/>
            <a:chOff x="729342" y="2971800"/>
            <a:chExt cx="2226029" cy="1403652"/>
          </a:xfrm>
        </p:grpSpPr>
        <p:sp>
          <p:nvSpPr>
            <p:cNvPr id="95" name="Rectangular Callout 9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80" idx="1"/>
              <a:endCxn id="79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1"/>
              <a:endCxn id="79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1" idx="1"/>
              <a:endCxn id="78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2" idx="1"/>
              <a:endCxn id="78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9" idx="2"/>
              <a:endCxn id="78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2"/>
              <a:endCxn id="84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0" idx="3"/>
              <a:endCxn id="83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3"/>
              <a:endCxn id="84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3"/>
              <a:endCxn id="83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1745371" y="1170896"/>
            <a:ext cx="2226029" cy="1403652"/>
            <a:chOff x="729342" y="2971800"/>
            <a:chExt cx="2226029" cy="1403652"/>
          </a:xfrm>
        </p:grpSpPr>
        <p:sp>
          <p:nvSpPr>
            <p:cNvPr id="99" name="Rectangular Callout 9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4631"/>
                <a:gd name="adj2" fmla="val 2498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00" name="Straight Connector 99"/>
            <p:cNvCxnSpPr>
              <a:stCxn id="111" idx="1"/>
              <a:endCxn id="11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2" idx="1"/>
              <a:endCxn id="11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2" idx="1"/>
              <a:endCxn id="10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1"/>
              <a:endCxn id="10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0" idx="2"/>
              <a:endCxn id="10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4" idx="2"/>
              <a:endCxn id="11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1" idx="3"/>
              <a:endCxn id="11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3" idx="3"/>
              <a:endCxn id="11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2" idx="3"/>
              <a:endCxn id="11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/>
        </p:nvGrpSpPr>
        <p:grpSpPr>
          <a:xfrm>
            <a:off x="5362179" y="1651926"/>
            <a:ext cx="2226029" cy="1403652"/>
            <a:chOff x="729342" y="2971800"/>
            <a:chExt cx="2226029" cy="1403652"/>
          </a:xfrm>
        </p:grpSpPr>
        <p:sp>
          <p:nvSpPr>
            <p:cNvPr id="117" name="Rectangular Callout 116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2635"/>
                <a:gd name="adj2" fmla="val 1715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18" name="Straight Connector 117"/>
            <p:cNvCxnSpPr>
              <a:stCxn id="129" idx="1"/>
              <a:endCxn id="128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0" idx="1"/>
              <a:endCxn id="128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0" idx="1"/>
              <a:endCxn id="127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31" idx="1"/>
              <a:endCxn id="127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8" idx="2"/>
              <a:endCxn id="127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2" idx="2"/>
              <a:endCxn id="133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9" idx="3"/>
              <a:endCxn id="132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1" idx="3"/>
              <a:endCxn id="133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0" idx="3"/>
              <a:endCxn id="132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6780351" y="3161997"/>
            <a:ext cx="2226029" cy="1403652"/>
            <a:chOff x="729342" y="2971800"/>
            <a:chExt cx="2226029" cy="1403652"/>
          </a:xfrm>
        </p:grpSpPr>
        <p:sp>
          <p:nvSpPr>
            <p:cNvPr id="135" name="Rectangular Callout 13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69850"/>
                <a:gd name="adj2" fmla="val 1304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>
              <a:stCxn id="147" idx="1"/>
              <a:endCxn id="146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48" idx="1"/>
              <a:endCxn id="146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8" idx="1"/>
              <a:endCxn id="145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9" idx="1"/>
              <a:endCxn id="145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6" idx="2"/>
              <a:endCxn id="145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0" idx="2"/>
              <a:endCxn id="151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7" idx="3"/>
              <a:endCxn id="150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9" idx="3"/>
              <a:endCxn id="151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8" idx="3"/>
              <a:endCxn id="150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/>
          <p:cNvGrpSpPr/>
          <p:nvPr/>
        </p:nvGrpSpPr>
        <p:grpSpPr>
          <a:xfrm>
            <a:off x="53353" y="4805273"/>
            <a:ext cx="2226029" cy="1403652"/>
            <a:chOff x="729342" y="2971800"/>
            <a:chExt cx="2226029" cy="1403652"/>
          </a:xfrm>
        </p:grpSpPr>
        <p:sp>
          <p:nvSpPr>
            <p:cNvPr id="153" name="Rectangular Callout 152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2674"/>
                <a:gd name="adj2" fmla="val 172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4" name="Straight Connector 153"/>
            <p:cNvCxnSpPr>
              <a:stCxn id="165" idx="1"/>
              <a:endCxn id="164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66" idx="1"/>
              <a:endCxn id="164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66" idx="1"/>
              <a:endCxn id="163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67" idx="1"/>
              <a:endCxn id="163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64" idx="2"/>
              <a:endCxn id="163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68" idx="2"/>
              <a:endCxn id="169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65" idx="3"/>
              <a:endCxn id="168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67" idx="3"/>
              <a:endCxn id="169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6" idx="3"/>
              <a:endCxn id="168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/>
          <p:cNvGrpSpPr/>
          <p:nvPr/>
        </p:nvGrpSpPr>
        <p:grpSpPr>
          <a:xfrm>
            <a:off x="4279543" y="130646"/>
            <a:ext cx="2226029" cy="1403652"/>
            <a:chOff x="729342" y="2971800"/>
            <a:chExt cx="2226029" cy="1403652"/>
          </a:xfrm>
        </p:grpSpPr>
        <p:sp>
          <p:nvSpPr>
            <p:cNvPr id="171" name="Rectangular Callout 170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46378"/>
                <a:gd name="adj2" fmla="val 2460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72" name="Straight Connector 171"/>
            <p:cNvCxnSpPr>
              <a:stCxn id="183" idx="1"/>
              <a:endCxn id="182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4" idx="1"/>
              <a:endCxn id="182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4" idx="1"/>
              <a:endCxn id="181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5" idx="1"/>
              <a:endCxn id="181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2" idx="2"/>
              <a:endCxn id="181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6" idx="2"/>
              <a:endCxn id="187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3" idx="3"/>
              <a:endCxn id="186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3"/>
              <a:endCxn id="187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4" idx="3"/>
              <a:endCxn id="186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6799803" y="5268682"/>
            <a:ext cx="2226029" cy="1403652"/>
            <a:chOff x="729342" y="2971800"/>
            <a:chExt cx="2226029" cy="1403652"/>
          </a:xfrm>
        </p:grpSpPr>
        <p:sp>
          <p:nvSpPr>
            <p:cNvPr id="189" name="Rectangular Callout 18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45159"/>
                <a:gd name="adj2" fmla="val 412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>
              <a:stCxn id="201" idx="1"/>
              <a:endCxn id="20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02" idx="1"/>
              <a:endCxn id="20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202" idx="1"/>
              <a:endCxn id="19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203" idx="1"/>
              <a:endCxn id="19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00" idx="2"/>
              <a:endCxn id="19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204" idx="2"/>
              <a:endCxn id="20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01" idx="3"/>
              <a:endCxn id="20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03" idx="3"/>
              <a:endCxn id="20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202" idx="3"/>
              <a:endCxn id="20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67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Each node periodically generates Link State Packet</a:t>
            </a:r>
          </a:p>
          <a:p>
            <a:pPr lvl="1"/>
            <a:r>
              <a:rPr lang="en-US" dirty="0" smtClean="0"/>
              <a:t>ID of node generating the LSP</a:t>
            </a:r>
          </a:p>
          <a:p>
            <a:pPr lvl="1"/>
            <a:r>
              <a:rPr lang="en-US" dirty="0" smtClean="0"/>
              <a:t>List of direct neighbors and costs</a:t>
            </a:r>
          </a:p>
          <a:p>
            <a:pPr lvl="1"/>
            <a:r>
              <a:rPr lang="en-US" dirty="0" smtClean="0"/>
              <a:t>Sequence number (64-bit, assumed to never wrap)</a:t>
            </a:r>
          </a:p>
          <a:p>
            <a:pPr lvl="1"/>
            <a:r>
              <a:rPr lang="en-US" dirty="0" smtClean="0"/>
              <a:t>Time to live</a:t>
            </a:r>
          </a:p>
          <a:p>
            <a:r>
              <a:rPr lang="en-US" dirty="0" smtClean="0"/>
              <a:t>Flood is reliable (</a:t>
            </a:r>
            <a:r>
              <a:rPr lang="en-US" dirty="0" err="1" smtClean="0"/>
              <a:t>ack</a:t>
            </a:r>
            <a:r>
              <a:rPr lang="en-US" dirty="0" smtClean="0"/>
              <a:t> + retransmission)</a:t>
            </a:r>
          </a:p>
          <a:p>
            <a:r>
              <a:rPr lang="en-US" dirty="0" smtClean="0"/>
              <a:t>Sequence number “versions” each LSP</a:t>
            </a:r>
          </a:p>
          <a:p>
            <a:r>
              <a:rPr lang="en-US" dirty="0" smtClean="0"/>
              <a:t>Receivers flood LSPs to their own neighbors</a:t>
            </a:r>
          </a:p>
          <a:p>
            <a:pPr lvl="1"/>
            <a:r>
              <a:rPr lang="en-US" dirty="0" smtClean="0"/>
              <a:t>Except whoever originated the LSP</a:t>
            </a:r>
          </a:p>
          <a:p>
            <a:r>
              <a:rPr lang="en-US" dirty="0" smtClean="0"/>
              <a:t>LSPs also generated when link states change</a:t>
            </a:r>
          </a:p>
        </p:txBody>
      </p:sp>
    </p:spTree>
    <p:extLst>
      <p:ext uri="{BB962C8B-B14F-4D97-AF65-F5344CB8AC3E}">
        <p14:creationId xmlns:p14="http://schemas.microsoft.com/office/powerpoint/2010/main" val="24242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8110199"/>
              </p:ext>
            </p:extLst>
          </p:nvPr>
        </p:nvGraphicFramePr>
        <p:xfrm>
          <a:off x="152400" y="1600200"/>
          <a:ext cx="88392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F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ADEBCF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60552" y="4606948"/>
            <a:ext cx="3530948" cy="219784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/>
          <p:cNvCxnSpPr>
            <a:stCxn id="18" idx="3"/>
            <a:endCxn id="17" idx="4"/>
          </p:cNvCxnSpPr>
          <p:nvPr/>
        </p:nvCxnSpPr>
        <p:spPr>
          <a:xfrm flipH="1">
            <a:off x="2915386" y="5880338"/>
            <a:ext cx="542242" cy="4845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4"/>
            <a:endCxn id="18" idx="1"/>
          </p:cNvCxnSpPr>
          <p:nvPr/>
        </p:nvCxnSpPr>
        <p:spPr>
          <a:xfrm>
            <a:off x="2915386" y="4998248"/>
            <a:ext cx="542242" cy="5548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4"/>
            <a:endCxn id="15" idx="2"/>
          </p:cNvCxnSpPr>
          <p:nvPr/>
        </p:nvCxnSpPr>
        <p:spPr>
          <a:xfrm>
            <a:off x="1750614" y="4998248"/>
            <a:ext cx="49657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7" idx="2"/>
            <a:endCxn id="16" idx="4"/>
          </p:cNvCxnSpPr>
          <p:nvPr/>
        </p:nvCxnSpPr>
        <p:spPr>
          <a:xfrm flipH="1">
            <a:off x="1750614" y="6364846"/>
            <a:ext cx="496576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3"/>
            <a:endCxn id="16" idx="2"/>
          </p:cNvCxnSpPr>
          <p:nvPr/>
        </p:nvCxnSpPr>
        <p:spPr>
          <a:xfrm>
            <a:off x="614176" y="5880338"/>
            <a:ext cx="468242" cy="48951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614176" y="5161881"/>
            <a:ext cx="802340" cy="39119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1"/>
            <a:endCxn id="14" idx="3"/>
          </p:cNvCxnSpPr>
          <p:nvPr/>
        </p:nvCxnSpPr>
        <p:spPr>
          <a:xfrm flipV="1">
            <a:off x="1416516" y="5161881"/>
            <a:ext cx="0" cy="10443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280078" y="5553071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82418" y="48346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47190" y="48346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082418" y="6206214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47190" y="6201212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3123530" y="5553071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3"/>
            <a:endCxn id="16" idx="4"/>
          </p:cNvCxnSpPr>
          <p:nvPr/>
        </p:nvCxnSpPr>
        <p:spPr>
          <a:xfrm flipH="1">
            <a:off x="1750614" y="5161881"/>
            <a:ext cx="830674" cy="120796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5" idx="1"/>
          </p:cNvCxnSpPr>
          <p:nvPr/>
        </p:nvCxnSpPr>
        <p:spPr>
          <a:xfrm rot="5400000" flipH="1" flipV="1">
            <a:off x="1238504" y="4210287"/>
            <a:ext cx="718457" cy="1967112"/>
          </a:xfrm>
          <a:prstGeom prst="bentConnector3">
            <a:avLst>
              <a:gd name="adj1" fmla="val 13948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3742" y="415913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061" y="4974158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7328" y="4613669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52267" y="489375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9174" y="6088242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329" y="6343132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9978" y="604588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34523" y="547908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9" name="Straight Connector 28"/>
          <p:cNvCxnSpPr>
            <a:stCxn id="15" idx="3"/>
            <a:endCxn id="17" idx="1"/>
          </p:cNvCxnSpPr>
          <p:nvPr/>
        </p:nvCxnSpPr>
        <p:spPr>
          <a:xfrm>
            <a:off x="2581288" y="5161881"/>
            <a:ext cx="0" cy="10393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061" y="5694124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08136" y="548134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552" y="2346593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051" y="2721167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4619" y="309574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552" y="346848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602" y="3832038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89"/>
          <p:cNvSpPr txBox="1">
            <a:spLocks noChangeArrowheads="1"/>
          </p:cNvSpPr>
          <p:nvPr/>
        </p:nvSpPr>
        <p:spPr bwMode="auto">
          <a:xfrm>
            <a:off x="4908015" y="4570739"/>
            <a:ext cx="397713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/>
              <a:t>S = {A};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/>
              <a:t>for all nodes </a:t>
            </a:r>
            <a:r>
              <a:rPr lang="en-US" sz="2000" i="1" dirty="0"/>
              <a:t>v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/>
              <a:t>if </a:t>
            </a:r>
            <a:r>
              <a:rPr lang="en-US" sz="2000" i="1" dirty="0"/>
              <a:t>v</a:t>
            </a:r>
            <a:r>
              <a:rPr lang="en-US" sz="2000" dirty="0"/>
              <a:t> adjacent to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/>
              <a:t>then D(v) = c(</a:t>
            </a:r>
            <a:r>
              <a:rPr lang="en-US" sz="2000" dirty="0" err="1"/>
              <a:t>A,v</a:t>
            </a:r>
            <a:r>
              <a:rPr lang="en-US" sz="2000" dirty="0"/>
              <a:t>);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/>
              <a:t>else D(v)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∞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…</a:t>
            </a:r>
          </a:p>
        </p:txBody>
      </p:sp>
      <p:sp>
        <p:nvSpPr>
          <p:cNvPr id="41" name="Text Box 91"/>
          <p:cNvSpPr txBox="1">
            <a:spLocks noChangeArrowheads="1"/>
          </p:cNvSpPr>
          <p:nvPr/>
        </p:nvSpPr>
        <p:spPr bwMode="auto">
          <a:xfrm>
            <a:off x="3872676" y="4295860"/>
            <a:ext cx="526030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20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 smtClean="0"/>
              <a:t>Loop</a:t>
            </a:r>
            <a:r>
              <a:rPr lang="en-US" sz="2000" i="1" dirty="0" smtClean="0"/>
              <a:t> </a:t>
            </a:r>
            <a:endParaRPr lang="en-US" sz="2000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find </a:t>
            </a:r>
            <a:r>
              <a:rPr lang="en-US" sz="2000" dirty="0"/>
              <a:t>w not in S </a:t>
            </a:r>
            <a:r>
              <a:rPr lang="en-US" sz="2000" dirty="0" err="1"/>
              <a:t>s.t.</a:t>
            </a:r>
            <a:r>
              <a:rPr lang="en-US" sz="2000" dirty="0"/>
              <a:t> </a:t>
            </a:r>
            <a:r>
              <a:rPr lang="en-US" sz="2000" dirty="0" err="1"/>
              <a:t>D(w</a:t>
            </a:r>
            <a:r>
              <a:rPr lang="en-US" sz="2000" dirty="0"/>
              <a:t>) is a minimum;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</a:t>
            </a:r>
            <a:r>
              <a:rPr lang="en-US" sz="2000" dirty="0"/>
              <a:t>add w to S;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update </a:t>
            </a:r>
            <a:r>
              <a:rPr lang="en-US" sz="2000" dirty="0"/>
              <a:t>D(v) for all v adjacent </a:t>
            </a:r>
            <a:endParaRPr lang="en-US" sz="2000" dirty="0" smtClean="0"/>
          </a:p>
          <a:p>
            <a:pPr lvl="1">
              <a:buClr>
                <a:schemeClr val="accent2"/>
              </a:buClr>
              <a:tabLst>
                <a:tab pos="6826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to </a:t>
            </a:r>
            <a:r>
              <a:rPr lang="en-US" sz="2000" dirty="0"/>
              <a:t>w and not in S: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 smtClean="0"/>
              <a:t>      </a:t>
            </a:r>
            <a:r>
              <a:rPr lang="en-US" sz="2000" dirty="0"/>
              <a:t>D(v) = min( D(v), D(w) + c(</a:t>
            </a:r>
            <a:r>
              <a:rPr lang="en-US" sz="2000" dirty="0" err="1"/>
              <a:t>w,v</a:t>
            </a:r>
            <a:r>
              <a:rPr lang="en-US" sz="2000" dirty="0"/>
              <a:t>) 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 smtClean="0"/>
              <a:t>until </a:t>
            </a:r>
            <a:r>
              <a:rPr lang="en-US" sz="2000" b="1" i="1" dirty="0"/>
              <a:t>all nodes in S;</a:t>
            </a:r>
            <a:r>
              <a:rPr lang="en-US" sz="2000" dirty="0"/>
              <a:t> </a:t>
            </a:r>
          </a:p>
        </p:txBody>
      </p:sp>
      <p:cxnSp>
        <p:nvCxnSpPr>
          <p:cNvPr id="42" name="Straight Arrow Connector 41"/>
          <p:cNvCxnSpPr>
            <a:stCxn id="13" idx="3"/>
            <a:endCxn id="16" idx="2"/>
          </p:cNvCxnSpPr>
          <p:nvPr/>
        </p:nvCxnSpPr>
        <p:spPr>
          <a:xfrm>
            <a:off x="614176" y="5880338"/>
            <a:ext cx="468242" cy="48951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4"/>
            <a:endCxn id="17" idx="2"/>
          </p:cNvCxnSpPr>
          <p:nvPr/>
        </p:nvCxnSpPr>
        <p:spPr>
          <a:xfrm flipV="1">
            <a:off x="1750614" y="6364846"/>
            <a:ext cx="496576" cy="50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4" idx="3"/>
          </p:cNvCxnSpPr>
          <p:nvPr/>
        </p:nvCxnSpPr>
        <p:spPr>
          <a:xfrm flipV="1">
            <a:off x="614176" y="5161881"/>
            <a:ext cx="802340" cy="39119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15" idx="3"/>
          </p:cNvCxnSpPr>
          <p:nvPr/>
        </p:nvCxnSpPr>
        <p:spPr>
          <a:xfrm flipV="1">
            <a:off x="2581288" y="5161881"/>
            <a:ext cx="0" cy="103933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4"/>
            <a:endCxn id="18" idx="3"/>
          </p:cNvCxnSpPr>
          <p:nvPr/>
        </p:nvCxnSpPr>
        <p:spPr>
          <a:xfrm flipV="1">
            <a:off x="2915386" y="5880338"/>
            <a:ext cx="542242" cy="4845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1" y="273050"/>
            <a:ext cx="8572109" cy="869950"/>
          </a:xfrm>
        </p:spPr>
        <p:txBody>
          <a:bodyPr/>
          <a:lstStyle/>
          <a:p>
            <a:r>
              <a:rPr lang="en-US" dirty="0" smtClean="0"/>
              <a:t>OSPF vs. IS-IS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994592"/>
            <a:ext cx="4373252" cy="378327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Favored by companies, datacenters</a:t>
            </a:r>
          </a:p>
          <a:p>
            <a:r>
              <a:rPr lang="en-US" sz="2800" dirty="0" smtClean="0"/>
              <a:t>More optional features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Built on top of IPv4</a:t>
            </a:r>
          </a:p>
          <a:p>
            <a:pPr lvl="1"/>
            <a:r>
              <a:rPr lang="en-US" sz="2400" dirty="0" smtClean="0"/>
              <a:t>LSAs are sent via IPv4</a:t>
            </a:r>
          </a:p>
          <a:p>
            <a:pPr lvl="1"/>
            <a:r>
              <a:rPr lang="en-US" sz="2400" dirty="0" smtClean="0"/>
              <a:t>OSPFv3 needed for IPv6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994592"/>
            <a:ext cx="4239705" cy="37927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Favored by ISPs</a:t>
            </a:r>
          </a:p>
          <a:p>
            <a:endParaRPr lang="en-US" sz="1200" dirty="0" smtClean="0"/>
          </a:p>
          <a:p>
            <a:r>
              <a:rPr lang="en-US" sz="2800" dirty="0" smtClean="0"/>
              <a:t>Less “chatty”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Less network overhead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Supports more devices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Not tied to IP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Works with IPv4 or IPv6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308793"/>
            <a:ext cx="4373252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308793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4691" y="1638709"/>
            <a:ext cx="8897333" cy="7368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Two different implementations of link-state routing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4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1" y="273050"/>
            <a:ext cx="8572109" cy="869950"/>
          </a:xfrm>
        </p:spPr>
        <p:txBody>
          <a:bodyPr/>
          <a:lstStyle/>
          <a:p>
            <a:r>
              <a:rPr lang="en-US" dirty="0" smtClean="0"/>
              <a:t>Different Organizational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1601768"/>
            <a:ext cx="4373252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1601768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1367651" y="4479872"/>
            <a:ext cx="1971908" cy="1424867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0</a:t>
              </a:r>
              <a:endParaRPr lang="en-US" b="1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629343"/>
            <a:ext cx="2265922" cy="1821424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1</a:t>
              </a:r>
              <a:endParaRPr lang="en-US" b="1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1" y="3810970"/>
            <a:ext cx="1879535" cy="1591006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2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5286147"/>
            <a:ext cx="2415063" cy="1491728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3</a:t>
              </a:r>
              <a:endParaRPr lang="en-US" b="1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0" y="5009033"/>
            <a:ext cx="2351967" cy="1645024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4</a:t>
              </a:r>
              <a:endParaRPr lang="en-US" b="1" dirty="0"/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296994"/>
            <a:ext cx="4373252" cy="145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around overlapping areas</a:t>
            </a:r>
          </a:p>
          <a:p>
            <a:r>
              <a:rPr lang="en-US" sz="2400" dirty="0" smtClean="0"/>
              <a:t>Area 0 is the core network</a:t>
            </a:r>
            <a:endParaRPr lang="en-US" sz="20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296994"/>
            <a:ext cx="4239705" cy="145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as a 2-level hierarchy</a:t>
            </a:r>
          </a:p>
          <a:p>
            <a:r>
              <a:rPr lang="en-US" sz="2400" dirty="0" smtClean="0"/>
              <a:t>Level 2 is the backbone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4044792"/>
            <a:ext cx="544052" cy="341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1" y="4442165"/>
            <a:ext cx="309531" cy="711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5" y="4044792"/>
            <a:ext cx="348541" cy="81918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5" y="4863979"/>
            <a:ext cx="749290" cy="25051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4" y="4867005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863979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8" y="5487718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8" y="4888621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5154085"/>
            <a:ext cx="169482" cy="6774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5154085"/>
            <a:ext cx="748965" cy="3387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831545"/>
            <a:ext cx="400749" cy="453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5512360"/>
            <a:ext cx="626097" cy="6082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831545"/>
            <a:ext cx="1220310" cy="30809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4" y="5503547"/>
            <a:ext cx="461245" cy="8016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0" y="5492815"/>
            <a:ext cx="1141869" cy="2668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5286147"/>
            <a:ext cx="198996" cy="10442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0" y="5259543"/>
            <a:ext cx="425468" cy="5001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6120561"/>
            <a:ext cx="861999" cy="1846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2" y="4606473"/>
            <a:ext cx="680624" cy="6530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5" y="4215486"/>
            <a:ext cx="246323" cy="648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899738"/>
            <a:ext cx="647308" cy="290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2" y="3899738"/>
            <a:ext cx="495313" cy="67110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863979"/>
            <a:ext cx="686154" cy="39556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5" y="472195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718926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5" y="53456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7" y="5358494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9" y="511449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5" y="442881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7" y="404479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5" y="3754685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5" y="3899738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6" y="50090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5" y="428074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2" y="56146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7" y="618533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6" y="56864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6" y="599458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5" y="6160173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2" y="3662250"/>
            <a:ext cx="3597922" cy="3122748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63332"/>
            <a:ext cx="2036826" cy="3294668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73828" y="451564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2</a:t>
              </a:r>
              <a:endParaRPr lang="en-US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09" y="3563332"/>
            <a:ext cx="2799761" cy="3294668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61998" y="450116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1</a:t>
              </a:r>
              <a:endParaRPr lang="en-US" b="1" dirty="0"/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531619" y="451564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37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vs. Distance 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6607415"/>
              </p:ext>
            </p:extLst>
          </p:nvPr>
        </p:nvGraphicFramePr>
        <p:xfrm>
          <a:off x="228600" y="1719944"/>
          <a:ext cx="875211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1"/>
                <a:gridCol w="2928258"/>
                <a:gridCol w="33636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Vector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Message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*e)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O(d*n*k)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O(n*log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Convergence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 may advertise incorrect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rPr lang="en-US" dirty="0" smtClean="0"/>
                        <a:t> costs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node computes their own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may advertise incorrect 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rPr lang="en-US" baseline="0" dirty="0" smtClean="0"/>
                        <a:t> cost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Errors propagate due to sharing of DV tables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7628" y="4591816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number of nodes in the graph</a:t>
            </a:r>
          </a:p>
          <a:p>
            <a:r>
              <a:rPr lang="en-US" dirty="0"/>
              <a:t>d</a:t>
            </a:r>
            <a:r>
              <a:rPr lang="en-US" dirty="0" smtClean="0"/>
              <a:t> = degree of a given node</a:t>
            </a:r>
          </a:p>
          <a:p>
            <a:r>
              <a:rPr lang="en-US" dirty="0" smtClean="0"/>
              <a:t>k = number of rounds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2080" y="4262124"/>
            <a:ext cx="7848600" cy="2506043"/>
            <a:chOff x="414979" y="3333623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7" y="343594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Which is best?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practice, it depends.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general, link state is more popular.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4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Layer, Control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43272" y="1561831"/>
            <a:ext cx="6351970" cy="2702976"/>
          </a:xfrm>
        </p:spPr>
        <p:txBody>
          <a:bodyPr>
            <a:normAutofit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Set up routes between networks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/>
              <a:t>Implementing provider policies</a:t>
            </a:r>
          </a:p>
          <a:p>
            <a:pPr lvl="1"/>
            <a:r>
              <a:rPr lang="en-US" dirty="0" smtClean="0"/>
              <a:t>Creating stable paths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208" y="2630156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946" y="3205644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077" y="3778821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1077" y="4351998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077" y="4925175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077" y="5502909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208" y="6076086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 rot="5400000" flipV="1">
            <a:off x="5487317" y="3875330"/>
            <a:ext cx="559559" cy="1338515"/>
          </a:xfrm>
          <a:prstGeom prst="leftBrace">
            <a:avLst>
              <a:gd name="adj1" fmla="val 8333"/>
              <a:gd name="adj2" fmla="val 4999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02160" y="4929732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BGP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510245" y="4929732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RIP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863646" y="4929731"/>
            <a:ext cx="1234195" cy="57317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OSPF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1921" y="4954710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 Plane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70273" y="209846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Plane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303493"/>
            <a:ext cx="8562995" cy="323569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BGP Basics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Stable Paths Problem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BGP in the Real World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Debugging BGP Path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  <a:extLst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Interior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0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Numbers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Each AS identified by an ASN number</a:t>
            </a:r>
          </a:p>
          <a:p>
            <a:pPr lvl="1"/>
            <a:r>
              <a:rPr lang="en-US" dirty="0" smtClean="0"/>
              <a:t>16-bit values (latest protocol supports 32-bit ones)</a:t>
            </a:r>
          </a:p>
          <a:p>
            <a:pPr lvl="1"/>
            <a:r>
              <a:rPr lang="en-US" dirty="0" smtClean="0"/>
              <a:t>64512 – 65535 are reserved</a:t>
            </a:r>
          </a:p>
          <a:p>
            <a:r>
              <a:rPr lang="en-US" dirty="0" smtClean="0"/>
              <a:t>Currently, there are ~ 40000 ASNs</a:t>
            </a:r>
          </a:p>
          <a:p>
            <a:pPr lvl="1"/>
            <a:r>
              <a:rPr lang="en-US" dirty="0" smtClean="0"/>
              <a:t>AT&amp;T: 5074, 6341, 7018, …</a:t>
            </a:r>
          </a:p>
          <a:p>
            <a:pPr lvl="1"/>
            <a:r>
              <a:rPr lang="en-US" dirty="0" smtClean="0"/>
              <a:t>Sprint: 1239, 1240, 6211, 6242, …</a:t>
            </a:r>
          </a:p>
          <a:p>
            <a:pPr lvl="1"/>
            <a:r>
              <a:rPr lang="hu-HU" dirty="0" smtClean="0"/>
              <a:t>ELTE</a:t>
            </a:r>
            <a:r>
              <a:rPr lang="en-US" dirty="0" smtClean="0"/>
              <a:t>: </a:t>
            </a:r>
            <a:r>
              <a:rPr lang="hu-HU" dirty="0" smtClean="0"/>
              <a:t>2012</a:t>
            </a:r>
            <a:endParaRPr lang="en-US" dirty="0" smtClean="0"/>
          </a:p>
          <a:p>
            <a:pPr lvl="1"/>
            <a:r>
              <a:rPr lang="en-US" dirty="0" smtClean="0"/>
              <a:t>Google 15169, 36561 (formerly YT), + others</a:t>
            </a:r>
          </a:p>
          <a:p>
            <a:pPr lvl="1"/>
            <a:r>
              <a:rPr lang="en-US" dirty="0" smtClean="0"/>
              <a:t>Facebook 32934</a:t>
            </a:r>
          </a:p>
          <a:p>
            <a:pPr lvl="1"/>
            <a:r>
              <a:rPr lang="en-US" dirty="0" smtClean="0"/>
              <a:t>North America ASs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hlinkClick r:id="rId3"/>
              </a:rPr>
              <a:t>ftp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ftp.arin.net/info/asn.txt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 Routing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6544" y="2318661"/>
            <a:ext cx="6738257" cy="36793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Wait</a:t>
            </a:r>
            <a:r>
              <a:rPr lang="en-US" dirty="0" smtClean="0"/>
              <a:t> for change in local link cost or message from neighbor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Recompute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distance table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least cost path to any destination has changed, </a:t>
            </a:r>
            <a:r>
              <a:rPr lang="en-US" dirty="0" smtClean="0">
                <a:solidFill>
                  <a:schemeClr val="accent1"/>
                </a:solidFill>
              </a:rPr>
              <a:t>notify</a:t>
            </a:r>
            <a:r>
              <a:rPr lang="en-US" dirty="0" smtClean="0"/>
              <a:t> neighbors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4" idx="0"/>
          </p:cNvCxnSpPr>
          <p:nvPr/>
        </p:nvCxnSpPr>
        <p:spPr>
          <a:xfrm rot="5400000" flipH="1">
            <a:off x="2715987" y="4158347"/>
            <a:ext cx="3679371" cy="12700"/>
          </a:xfrm>
          <a:prstGeom prst="bentConnector5">
            <a:avLst>
              <a:gd name="adj1" fmla="val -6213"/>
              <a:gd name="adj2" fmla="val 28328567"/>
              <a:gd name="adj3" fmla="val 111538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9322" y="3276602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9322" y="4343403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Global connectivity is at stake!</a:t>
            </a:r>
          </a:p>
          <a:p>
            <a:pPr lvl="1"/>
            <a:r>
              <a:rPr lang="en-US" dirty="0" smtClean="0"/>
              <a:t>Thus, all ASs must use the same protocol</a:t>
            </a:r>
          </a:p>
          <a:p>
            <a:pPr lvl="1"/>
            <a:r>
              <a:rPr lang="en-US" dirty="0" smtClean="0"/>
              <a:t>Contrast with intra-domain routing</a:t>
            </a:r>
          </a:p>
          <a:p>
            <a:r>
              <a:rPr lang="en-US" dirty="0" smtClean="0"/>
              <a:t>What are the requirements?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Flexibility in choosing routes</a:t>
            </a:r>
          </a:p>
          <a:p>
            <a:pPr lvl="2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Routing around failures</a:t>
            </a:r>
          </a:p>
          <a:p>
            <a:r>
              <a:rPr lang="en-US" dirty="0" smtClean="0"/>
              <a:t>Question: link state or distance vector?</a:t>
            </a:r>
          </a:p>
          <a:p>
            <a:pPr lvl="1"/>
            <a:r>
              <a:rPr lang="en-US" dirty="0" smtClean="0"/>
              <a:t>Trick question: BGP is a </a:t>
            </a:r>
            <a:r>
              <a:rPr lang="en-US" dirty="0" smtClean="0">
                <a:solidFill>
                  <a:schemeClr val="accent1"/>
                </a:solidFill>
              </a:rPr>
              <a:t>path vector </a:t>
            </a:r>
            <a:r>
              <a:rPr lang="en-US" dirty="0" smtClean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27502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65475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Border Gateway Protocol</a:t>
            </a:r>
          </a:p>
          <a:p>
            <a:pPr lvl="1"/>
            <a:r>
              <a:rPr lang="en-US" dirty="0" smtClean="0"/>
              <a:t>De facto inter-domain protocol of the Internet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Policy based </a:t>
            </a:r>
            <a:r>
              <a:rPr lang="en-US" dirty="0" smtClean="0"/>
              <a:t>routing protocol</a:t>
            </a:r>
          </a:p>
          <a:p>
            <a:pPr lvl="1"/>
            <a:r>
              <a:rPr lang="en-US" dirty="0" smtClean="0"/>
              <a:t>Uses a Bellman-Ford path vector protocol</a:t>
            </a:r>
          </a:p>
          <a:p>
            <a:r>
              <a:rPr lang="en-US" dirty="0" smtClean="0"/>
              <a:t>Relatively simple protocol, but…</a:t>
            </a:r>
          </a:p>
          <a:p>
            <a:pPr lvl="1"/>
            <a:r>
              <a:rPr lang="en-US" dirty="0" smtClean="0"/>
              <a:t>Complex, manual configuration</a:t>
            </a:r>
          </a:p>
          <a:p>
            <a:pPr lvl="1"/>
            <a:r>
              <a:rPr lang="en-US" dirty="0" smtClean="0"/>
              <a:t>Entire world sees advertisements</a:t>
            </a:r>
          </a:p>
          <a:p>
            <a:pPr lvl="2"/>
            <a:r>
              <a:rPr lang="en-US" dirty="0" smtClean="0"/>
              <a:t>Errors can screw up traffic </a:t>
            </a:r>
            <a:r>
              <a:rPr lang="en-US" dirty="0" smtClean="0">
                <a:solidFill>
                  <a:schemeClr val="accent1"/>
                </a:solidFill>
              </a:rPr>
              <a:t>globally</a:t>
            </a:r>
          </a:p>
          <a:p>
            <a:pPr lvl="1"/>
            <a:r>
              <a:rPr lang="en-US" dirty="0" smtClean="0"/>
              <a:t>Policies driven by </a:t>
            </a:r>
            <a:r>
              <a:rPr lang="en-US" dirty="0" smtClean="0">
                <a:solidFill>
                  <a:schemeClr val="accent1"/>
                </a:solidFill>
              </a:rPr>
              <a:t>economics</a:t>
            </a:r>
          </a:p>
          <a:p>
            <a:pPr lvl="2"/>
            <a:r>
              <a:rPr lang="en-US" dirty="0" smtClean="0"/>
              <a:t>How much $$$ does it cost to route along a given path?</a:t>
            </a:r>
          </a:p>
          <a:p>
            <a:pPr lvl="2"/>
            <a:r>
              <a:rPr lang="en-US" dirty="0" smtClean="0"/>
              <a:t>Not by performance (e.g. shortest paths)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Relationships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Provider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Peer 3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  <a:endParaRPr lang="en-CA" sz="4400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48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Tier-1 ISP Peering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AT&amp;T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XO Communications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Verizon Business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Sprint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Level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 smtClean="0"/>
              <a:t>So you want to be a tier 1 network?</a:t>
            </a:r>
          </a:p>
          <a:p>
            <a:pPr algn="ctr"/>
            <a:r>
              <a:rPr lang="en-US" sz="2400" b="0" dirty="0" smtClean="0"/>
              <a:t>All you have to do is get all the other tier 1s to peer with you!</a:t>
            </a:r>
          </a:p>
          <a:p>
            <a:pPr algn="ctr"/>
            <a:r>
              <a:rPr lang="en-US" sz="2400" b="0" dirty="0" smtClean="0"/>
              <a:t>(not that easy </a:t>
            </a:r>
            <a:r>
              <a:rPr lang="en-US" sz="2400" b="0" dirty="0" smtClean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419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6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Peering Wars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04172" y="2273145"/>
            <a:ext cx="4391628" cy="3581400"/>
          </a:xfrm>
        </p:spPr>
        <p:txBody>
          <a:bodyPr/>
          <a:lstStyle/>
          <a:p>
            <a:r>
              <a:rPr lang="en-US" dirty="0" smtClean="0"/>
              <a:t>Reduce upstream costs</a:t>
            </a:r>
          </a:p>
          <a:p>
            <a:r>
              <a:rPr lang="en-US" dirty="0" smtClean="0"/>
              <a:t>Improve end-to-end performance</a:t>
            </a:r>
          </a:p>
          <a:p>
            <a:r>
              <a:rPr lang="en-US" dirty="0" smtClean="0"/>
              <a:t>May be the only way to connect to parts of the Internet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273144"/>
            <a:ext cx="4250803" cy="3985549"/>
          </a:xfrm>
        </p:spPr>
        <p:txBody>
          <a:bodyPr>
            <a:normAutofit/>
          </a:bodyPr>
          <a:lstStyle/>
          <a:p>
            <a:r>
              <a:rPr lang="en-US" dirty="0" smtClean="0"/>
              <a:t>You would rather have customers</a:t>
            </a:r>
          </a:p>
          <a:p>
            <a:r>
              <a:rPr lang="en-US" dirty="0" smtClean="0"/>
              <a:t>Peers are often competitors</a:t>
            </a:r>
          </a:p>
          <a:p>
            <a:r>
              <a:rPr lang="en-US" dirty="0" smtClean="0"/>
              <a:t>Peering agreements require periodic renegotiation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04172" y="1587345"/>
            <a:ext cx="4391628" cy="64008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Peer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1587345"/>
            <a:ext cx="4250803" cy="64008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Don’t Peer</a:t>
            </a:r>
            <a:endParaRPr lang="en-US" sz="2400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44886" y="2576750"/>
            <a:ext cx="7818793" cy="316545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 smtClean="0"/>
              <a:t>Peering struggles in the ISP world are extremely contentious agreements are usually confidential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Example: If you are a customer of my peer why should I peer with you? You should pay me too!</a:t>
            </a:r>
            <a:endParaRPr lang="en-US" sz="2400" b="0" dirty="0"/>
          </a:p>
          <a:p>
            <a:pPr algn="ctr"/>
            <a:r>
              <a:rPr lang="en-US" sz="2400" b="0" dirty="0" smtClean="0"/>
              <a:t>Incentive to keep relationships private!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8761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BGP Neighbors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Exterior routers also speak IGP</a:t>
              </a: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  <a:extLst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iBGP</a:t>
            </a:r>
            <a:r>
              <a:rPr lang="en-US" dirty="0" smtClean="0"/>
              <a:t> Meshes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82554" y="1600200"/>
            <a:ext cx="4473310" cy="5105400"/>
          </a:xfrm>
        </p:spPr>
        <p:txBody>
          <a:bodyPr/>
          <a:lstStyle/>
          <a:p>
            <a:r>
              <a:rPr lang="en-US" dirty="0" smtClean="0"/>
              <a:t>Question: why do we need </a:t>
            </a:r>
            <a:r>
              <a:rPr lang="en-US" dirty="0" err="1" smtClean="0"/>
              <a:t>iBGP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OSPF does not include BGP policy info</a:t>
            </a:r>
          </a:p>
          <a:p>
            <a:pPr lvl="1"/>
            <a:r>
              <a:rPr lang="en-US" dirty="0" smtClean="0"/>
              <a:t>Prevents routing loops within the AS</a:t>
            </a:r>
          </a:p>
          <a:p>
            <a:r>
              <a:rPr lang="en-US" dirty="0" err="1" smtClean="0"/>
              <a:t>iBGP</a:t>
            </a:r>
            <a:r>
              <a:rPr lang="en-US" dirty="0" smtClean="0"/>
              <a:t> updates do not trigger announcements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236568" y="3139616"/>
            <a:ext cx="4106678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30" y="4309942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8" y="344588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" y="4856000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43" y="6191990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7" y="5963995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21" y="3140117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45" name="Straight Connector 44"/>
          <p:cNvCxnSpPr>
            <a:stCxn id="23" idx="3"/>
            <a:endCxn id="44" idx="1"/>
          </p:cNvCxnSpPr>
          <p:nvPr/>
        </p:nvCxnSpPr>
        <p:spPr>
          <a:xfrm flipV="1">
            <a:off x="1225543" y="3330315"/>
            <a:ext cx="924378" cy="30576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3"/>
            <a:endCxn id="44" idx="2"/>
          </p:cNvCxnSpPr>
          <p:nvPr/>
        </p:nvCxnSpPr>
        <p:spPr>
          <a:xfrm flipV="1">
            <a:off x="785681" y="3520512"/>
            <a:ext cx="1686798" cy="152568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</p:cNvCxnSpPr>
          <p:nvPr/>
        </p:nvCxnSpPr>
        <p:spPr>
          <a:xfrm flipV="1">
            <a:off x="1548101" y="3520512"/>
            <a:ext cx="924378" cy="267147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0"/>
            <a:endCxn id="44" idx="2"/>
          </p:cNvCxnSpPr>
          <p:nvPr/>
        </p:nvCxnSpPr>
        <p:spPr>
          <a:xfrm flipH="1" flipV="1">
            <a:off x="2472479" y="3520512"/>
            <a:ext cx="1004766" cy="24434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1"/>
            <a:endCxn id="44" idx="3"/>
          </p:cNvCxnSpPr>
          <p:nvPr/>
        </p:nvCxnSpPr>
        <p:spPr>
          <a:xfrm flipH="1" flipV="1">
            <a:off x="2795036" y="3330315"/>
            <a:ext cx="903094" cy="116982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23" idx="2"/>
          </p:cNvCxnSpPr>
          <p:nvPr/>
        </p:nvCxnSpPr>
        <p:spPr>
          <a:xfrm flipV="1">
            <a:off x="463124" y="3826278"/>
            <a:ext cx="439862" cy="102972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0"/>
            <a:endCxn id="23" idx="2"/>
          </p:cNvCxnSpPr>
          <p:nvPr/>
        </p:nvCxnSpPr>
        <p:spPr>
          <a:xfrm flipH="1" flipV="1">
            <a:off x="902986" y="3826278"/>
            <a:ext cx="645115" cy="23657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3" idx="0"/>
            <a:endCxn id="23" idx="2"/>
          </p:cNvCxnSpPr>
          <p:nvPr/>
        </p:nvCxnSpPr>
        <p:spPr>
          <a:xfrm flipH="1" flipV="1">
            <a:off x="902986" y="3826278"/>
            <a:ext cx="2574259" cy="21377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2" idx="1"/>
            <a:endCxn id="23" idx="3"/>
          </p:cNvCxnSpPr>
          <p:nvPr/>
        </p:nvCxnSpPr>
        <p:spPr>
          <a:xfrm flipH="1" flipV="1">
            <a:off x="1225543" y="3636081"/>
            <a:ext cx="2472587" cy="86405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2" idx="1"/>
            <a:endCxn id="41" idx="2"/>
          </p:cNvCxnSpPr>
          <p:nvPr/>
        </p:nvCxnSpPr>
        <p:spPr>
          <a:xfrm flipH="1" flipV="1">
            <a:off x="463124" y="5236395"/>
            <a:ext cx="762419" cy="114579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3" idx="1"/>
            <a:endCxn id="41" idx="3"/>
          </p:cNvCxnSpPr>
          <p:nvPr/>
        </p:nvCxnSpPr>
        <p:spPr>
          <a:xfrm flipH="1" flipV="1">
            <a:off x="785681" y="5046198"/>
            <a:ext cx="2369006" cy="11079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2" idx="1"/>
            <a:endCxn id="41" idx="3"/>
          </p:cNvCxnSpPr>
          <p:nvPr/>
        </p:nvCxnSpPr>
        <p:spPr>
          <a:xfrm flipH="1">
            <a:off x="785681" y="4500140"/>
            <a:ext cx="2912449" cy="5460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43" idx="1"/>
          </p:cNvCxnSpPr>
          <p:nvPr/>
        </p:nvCxnSpPr>
        <p:spPr>
          <a:xfrm flipV="1">
            <a:off x="1870658" y="6154193"/>
            <a:ext cx="1284029" cy="2279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2" idx="3"/>
            <a:endCxn id="22" idx="1"/>
          </p:cNvCxnSpPr>
          <p:nvPr/>
        </p:nvCxnSpPr>
        <p:spPr>
          <a:xfrm flipV="1">
            <a:off x="1870658" y="4500140"/>
            <a:ext cx="1827472" cy="188204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0"/>
            <a:endCxn id="22" idx="1"/>
          </p:cNvCxnSpPr>
          <p:nvPr/>
        </p:nvCxnSpPr>
        <p:spPr>
          <a:xfrm flipV="1">
            <a:off x="3477245" y="4500140"/>
            <a:ext cx="220885" cy="146385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4" idx="1"/>
            <a:endCxn id="23" idx="3"/>
          </p:cNvCxnSpPr>
          <p:nvPr/>
        </p:nvCxnSpPr>
        <p:spPr>
          <a:xfrm flipH="1">
            <a:off x="1225543" y="3330315"/>
            <a:ext cx="924378" cy="30576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4" idx="2"/>
            <a:endCxn id="41" idx="3"/>
          </p:cNvCxnSpPr>
          <p:nvPr/>
        </p:nvCxnSpPr>
        <p:spPr>
          <a:xfrm flipH="1">
            <a:off x="785681" y="3520512"/>
            <a:ext cx="1686798" cy="152568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4" idx="2"/>
            <a:endCxn id="42" idx="0"/>
          </p:cNvCxnSpPr>
          <p:nvPr/>
        </p:nvCxnSpPr>
        <p:spPr>
          <a:xfrm flipH="1">
            <a:off x="1548101" y="3520512"/>
            <a:ext cx="924378" cy="267147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4" idx="2"/>
            <a:endCxn id="43" idx="0"/>
          </p:cNvCxnSpPr>
          <p:nvPr/>
        </p:nvCxnSpPr>
        <p:spPr>
          <a:xfrm>
            <a:off x="2472479" y="3520512"/>
            <a:ext cx="1004766" cy="244348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4" idx="3"/>
            <a:endCxn id="22" idx="1"/>
          </p:cNvCxnSpPr>
          <p:nvPr/>
        </p:nvCxnSpPr>
        <p:spPr>
          <a:xfrm>
            <a:off x="2795036" y="3330315"/>
            <a:ext cx="903094" cy="1169825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1808910" y="1921452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eBGP</a:t>
            </a: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 flipH="1">
            <a:off x="80596" y="2544536"/>
            <a:ext cx="1527474" cy="523220"/>
            <a:chOff x="1219200" y="4876799"/>
            <a:chExt cx="5181605" cy="1519028"/>
          </a:xfrm>
        </p:grpSpPr>
        <p:sp>
          <p:nvSpPr>
            <p:cNvPr id="112" name="Rectangular Callout 11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5951"/>
                <a:gd name="adj2" fmla="val 1260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7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Vector Protocol</a:t>
            </a:r>
            <a:endParaRPr lang="en-US" dirty="0"/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AS-path: sequence of ASs a route traverses</a:t>
            </a:r>
          </a:p>
          <a:p>
            <a:pPr lvl="1">
              <a:spcBef>
                <a:spcPts val="600"/>
              </a:spcBef>
            </a:pPr>
            <a:r>
              <a:rPr lang="en-US" sz="2100" dirty="0" smtClean="0"/>
              <a:t>Like distance vector, plus additional information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Used for loop detection and to apply policy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E.g., pick cheapest/shortest path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Routing done based on longest prefix match</a:t>
            </a:r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1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2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3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4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AS 5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29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Path-Vector Routing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sz="3200" dirty="0"/>
              <a:t>Extension of distance-vector routing</a:t>
            </a:r>
          </a:p>
          <a:p>
            <a:pPr lvl="1"/>
            <a:r>
              <a:rPr lang="en-US" sz="2800" dirty="0"/>
              <a:t>Support flexible routing policies</a:t>
            </a:r>
          </a:p>
          <a:p>
            <a:pPr lvl="1"/>
            <a:r>
              <a:rPr lang="en-US" sz="2800" dirty="0"/>
              <a:t>Avoid count-to-infinity problem</a:t>
            </a:r>
          </a:p>
          <a:p>
            <a:pPr>
              <a:lnSpc>
                <a:spcPct val="70000"/>
              </a:lnSpc>
            </a:pPr>
            <a:r>
              <a:rPr lang="en-US" sz="3200" dirty="0"/>
              <a:t>Key idea: advertise the entire path</a:t>
            </a:r>
          </a:p>
          <a:p>
            <a:pPr lvl="1"/>
            <a:r>
              <a:rPr lang="en-US" sz="2800" dirty="0"/>
              <a:t>Distance vector: send </a:t>
            </a:r>
            <a:r>
              <a:rPr lang="en-US" sz="2800" i="1" dirty="0"/>
              <a:t>distance metric</a:t>
            </a:r>
            <a:r>
              <a:rPr lang="en-US" sz="2800" dirty="0"/>
              <a:t> per </a:t>
            </a:r>
            <a:r>
              <a:rPr lang="en-US" sz="2800" dirty="0" err="1"/>
              <a:t>dest</a:t>
            </a:r>
            <a:r>
              <a:rPr lang="en-US" sz="2800" dirty="0"/>
              <a:t> d</a:t>
            </a:r>
          </a:p>
          <a:p>
            <a:pPr lvl="1"/>
            <a:r>
              <a:rPr lang="en-US" sz="2800" dirty="0"/>
              <a:t>Path vector: send the </a:t>
            </a:r>
            <a:r>
              <a:rPr lang="en-US" sz="2800" i="1" dirty="0"/>
              <a:t>entire path</a:t>
            </a:r>
            <a:r>
              <a:rPr lang="en-US" sz="2800" dirty="0"/>
              <a:t> for each </a:t>
            </a:r>
            <a:r>
              <a:rPr lang="en-US" sz="2800" dirty="0" err="1"/>
              <a:t>dest</a:t>
            </a:r>
            <a:r>
              <a:rPr lang="en-US" sz="2800" dirty="0"/>
              <a:t> d</a:t>
            </a:r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27800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9785248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171389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85405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76465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055406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82770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3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Initialization: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dirty="0"/>
              <a:t>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/>
              <a:t>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42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30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Policies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Each node can apply local policies</a:t>
            </a:r>
          </a:p>
          <a:p>
            <a:pPr lvl="1"/>
            <a:r>
              <a:rPr lang="en-US" sz="2800" dirty="0"/>
              <a:t>Path selection: Which path to use?</a:t>
            </a:r>
          </a:p>
          <a:p>
            <a:pPr lvl="1"/>
            <a:r>
              <a:rPr lang="en-US" sz="2800" dirty="0"/>
              <a:t>Path export: Which paths to advertise?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/>
              <a:t>Node 2 may prefer the path “2, 3, 1” over “2, 1”</a:t>
            </a:r>
          </a:p>
          <a:p>
            <a:pPr lvl="1"/>
            <a:r>
              <a:rPr lang="en-US" sz="2800" dirty="0"/>
              <a:t>Node 1 may not let node 3 hear the path “1, 2”</a:t>
            </a:r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7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8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9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Operations (Simplified)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Establish session on TCP port 179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Exchange active routes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Exchange incremental updates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AS-1</a:t>
            </a:r>
            <a:endParaRPr lang="en-US" sz="2400" dirty="0"/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AS-2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BGP Session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Types of BGP Messages</a:t>
            </a:r>
            <a:endParaRPr lang="en-US"/>
          </a:p>
        </p:txBody>
      </p:sp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71841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</a:t>
            </a:r>
            <a:r>
              <a:rPr lang="en-US" dirty="0" smtClean="0"/>
              <a:t>: Establish a peering session.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Keep Alive</a:t>
            </a:r>
            <a:r>
              <a:rPr lang="en-US" dirty="0" smtClean="0"/>
              <a:t>: Handshake at regular intervals.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Notification</a:t>
            </a:r>
            <a:r>
              <a:rPr lang="en-US" dirty="0" smtClean="0"/>
              <a:t>: Shuts down a peering session.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: Announce new routes or withdraw previously announced routes.  </a:t>
            </a:r>
            <a:endParaRPr lang="en-US" dirty="0"/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254974" y="4522433"/>
            <a:ext cx="8646440" cy="58541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cs typeface="Times New Roman" pitchFamily="18" charset="0"/>
              </a:rPr>
              <a:t>announcement = IP prefix </a:t>
            </a: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+ </a:t>
            </a:r>
            <a:r>
              <a:rPr lang="en-US" sz="3200" u="sng" dirty="0">
                <a:solidFill>
                  <a:schemeClr val="bg1"/>
                </a:solidFill>
                <a:cs typeface="Times New Roman" pitchFamily="18" charset="0"/>
              </a:rPr>
              <a:t>attributes values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Attributes</a:t>
            </a:r>
            <a:endParaRPr lang="en-US" dirty="0"/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Attributes used to select “best” path</a:t>
            </a:r>
          </a:p>
          <a:p>
            <a:pPr lvl="1"/>
            <a:r>
              <a:rPr lang="en-US" dirty="0" err="1" smtClean="0"/>
              <a:t>LocalPref</a:t>
            </a:r>
            <a:endParaRPr lang="en-US" dirty="0" smtClean="0"/>
          </a:p>
          <a:p>
            <a:pPr lvl="2"/>
            <a:r>
              <a:rPr lang="en-US" dirty="0" smtClean="0"/>
              <a:t>Local preference policy to choose most preferred route</a:t>
            </a:r>
          </a:p>
          <a:p>
            <a:pPr lvl="2"/>
            <a:r>
              <a:rPr lang="en-US" dirty="0" smtClean="0"/>
              <a:t>Overrides default fewest AS behavior</a:t>
            </a:r>
          </a:p>
          <a:p>
            <a:pPr lvl="1"/>
            <a:r>
              <a:rPr lang="en-US" dirty="0" smtClean="0"/>
              <a:t>Multi-exit Discriminator (MED)</a:t>
            </a:r>
          </a:p>
          <a:p>
            <a:pPr lvl="2"/>
            <a:r>
              <a:rPr lang="en-US" dirty="0" smtClean="0"/>
              <a:t>Specifies path for external traffic destined for an internal network</a:t>
            </a:r>
          </a:p>
          <a:p>
            <a:pPr lvl="2"/>
            <a:r>
              <a:rPr lang="en-US" dirty="0" smtClean="0"/>
              <a:t>Chooses peering point for your network</a:t>
            </a:r>
          </a:p>
          <a:p>
            <a:pPr lvl="1"/>
            <a:r>
              <a:rPr lang="en-US" dirty="0" smtClean="0"/>
              <a:t>Import Rules</a:t>
            </a:r>
          </a:p>
          <a:p>
            <a:pPr lvl="2"/>
            <a:r>
              <a:rPr lang="en-US" dirty="0" smtClean="0"/>
              <a:t>What route advertisements do I accept?</a:t>
            </a:r>
          </a:p>
          <a:p>
            <a:pPr lvl="1"/>
            <a:r>
              <a:rPr lang="en-US" dirty="0" smtClean="0"/>
              <a:t>Export Rules</a:t>
            </a:r>
          </a:p>
          <a:p>
            <a:pPr lvl="2"/>
            <a:r>
              <a:rPr lang="en-US" dirty="0" smtClean="0"/>
              <a:t>Which routes do I forward to whom?</a:t>
            </a:r>
            <a:endParaRPr lang="en-US" sz="21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AS Path != Shortest 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Destination</a:t>
            </a:r>
            <a:endParaRPr lang="en-US" sz="2400" dirty="0"/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ASs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Potato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  <a:extLst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Destination</a:t>
            </a:r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Source</a:t>
            </a:r>
            <a:endParaRPr lang="en-US" sz="2400" dirty="0"/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  <a:extLst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36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Routes</a:t>
            </a:r>
            <a:endParaRPr lang="en-US" dirty="0"/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From Provider</a:t>
            </a:r>
            <a:endParaRPr lang="en-US" sz="2400" dirty="0"/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From Peer</a:t>
            </a:r>
            <a:endParaRPr lang="en-US" sz="2400" dirty="0"/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From Peer</a:t>
            </a:r>
            <a:endParaRPr lang="en-US" sz="2400" dirty="0"/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From Customer</a:t>
            </a:r>
            <a:endParaRPr lang="en-US" sz="2400" dirty="0"/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37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Routes</a:t>
            </a:r>
            <a:endParaRPr lang="en-US" dirty="0"/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Customer</a:t>
            </a:r>
            <a:endParaRPr lang="en-US" sz="2400" dirty="0"/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Peer</a:t>
            </a:r>
            <a:endParaRPr lang="en-US" sz="2400" dirty="0"/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Peer</a:t>
            </a:r>
            <a:endParaRPr lang="en-US" sz="2400" dirty="0"/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Provider</a:t>
            </a:r>
            <a:endParaRPr lang="en-US" sz="2400" dirty="0"/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BGP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65475"/>
            <a:ext cx="8839200" cy="4042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relationships</a:t>
            </a:r>
          </a:p>
          <a:p>
            <a:pPr lvl="1"/>
            <a:r>
              <a:rPr lang="en-US" dirty="0" smtClean="0"/>
              <a:t>Customer/provider</a:t>
            </a:r>
          </a:p>
          <a:p>
            <a:pPr lvl="1"/>
            <a:r>
              <a:rPr lang="en-US" dirty="0" smtClean="0"/>
              <a:t>Peer</a:t>
            </a:r>
          </a:p>
          <a:p>
            <a:pPr lvl="1"/>
            <a:r>
              <a:rPr lang="en-US" dirty="0" smtClean="0"/>
              <a:t>Sibling, IXP</a:t>
            </a:r>
          </a:p>
          <a:p>
            <a:r>
              <a:rPr lang="en-US" dirty="0" err="1" smtClean="0"/>
              <a:t>Gao</a:t>
            </a:r>
            <a:r>
              <a:rPr lang="en-US" dirty="0" smtClean="0"/>
              <a:t>-Rexford model</a:t>
            </a:r>
          </a:p>
          <a:p>
            <a:pPr lvl="1"/>
            <a:r>
              <a:rPr lang="en-US" dirty="0" smtClean="0"/>
              <a:t>AS prefers to use customer path, then peer, then provider</a:t>
            </a:r>
          </a:p>
          <a:p>
            <a:pPr lvl="2"/>
            <a:r>
              <a:rPr lang="en-US" dirty="0" smtClean="0"/>
              <a:t>Follow the money!</a:t>
            </a:r>
          </a:p>
          <a:p>
            <a:pPr lvl="1"/>
            <a:r>
              <a:rPr lang="en-US" dirty="0" smtClean="0"/>
              <a:t>Valley-free routing</a:t>
            </a:r>
          </a:p>
          <a:p>
            <a:pPr lvl="1"/>
            <a:r>
              <a:rPr lang="en-US" dirty="0" smtClean="0"/>
              <a:t>Hierarchical view of routing (incorrect but frequently used)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0508" y="5933673"/>
            <a:ext cx="809179" cy="707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2178" y="5996169"/>
            <a:ext cx="1110022" cy="1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7992" y="55403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9375" y="59287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C-P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10653" y="6097313"/>
            <a:ext cx="690495" cy="656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70615" y="5979999"/>
            <a:ext cx="1110022" cy="1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429" y="55241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42897" y="6002475"/>
            <a:ext cx="51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P-C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63288" y="5980001"/>
            <a:ext cx="690495" cy="656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88857" y="6570682"/>
            <a:ext cx="1110022" cy="1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74762" y="6148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95532" y="5885163"/>
            <a:ext cx="51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P-C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288906" y="5771408"/>
            <a:ext cx="809179" cy="707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18" y="5855006"/>
            <a:ext cx="853089" cy="75575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381" y="5906264"/>
            <a:ext cx="853089" cy="755757"/>
          </a:xfrm>
          <a:prstGeom prst="rect">
            <a:avLst/>
          </a:prstGeom>
        </p:spPr>
      </p:pic>
      <p:sp>
        <p:nvSpPr>
          <p:cNvPr id="21" name="Multiply 20"/>
          <p:cNvSpPr/>
          <p:nvPr/>
        </p:nvSpPr>
        <p:spPr>
          <a:xfrm>
            <a:off x="6181226" y="5394248"/>
            <a:ext cx="914400" cy="914400"/>
          </a:xfrm>
          <a:prstGeom prst="mathMultiply">
            <a:avLst/>
          </a:prstGeom>
          <a:solidFill>
            <a:srgbClr val="DA1F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1" grpId="0"/>
      <p:bldP spid="45" grpId="0"/>
      <p:bldP spid="47" grpId="0"/>
      <p:bldP spid="51" grpId="0"/>
      <p:bldP spid="53" grpId="0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Relationships: It’s Complicated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 Model is strictly hierarchical</a:t>
            </a:r>
          </a:p>
          <a:p>
            <a:pPr lvl="1"/>
            <a:r>
              <a:rPr lang="en-US" dirty="0" smtClean="0"/>
              <a:t>Each AS pair has exactly one relationship</a:t>
            </a:r>
          </a:p>
          <a:p>
            <a:pPr lvl="1"/>
            <a:r>
              <a:rPr lang="en-US" dirty="0" smtClean="0"/>
              <a:t>Each relationship is the same for all prefixes</a:t>
            </a:r>
            <a:endParaRPr lang="en-US" dirty="0"/>
          </a:p>
          <a:p>
            <a:r>
              <a:rPr lang="en-US" dirty="0" smtClean="0"/>
              <a:t>In practice it’s much more complicated</a:t>
            </a:r>
          </a:p>
          <a:p>
            <a:pPr lvl="1"/>
            <a:r>
              <a:rPr lang="en-US" dirty="0" smtClean="0"/>
              <a:t>Rise of widespread peering</a:t>
            </a:r>
          </a:p>
          <a:p>
            <a:pPr lvl="1"/>
            <a:r>
              <a:rPr lang="en-US" dirty="0" smtClean="0"/>
              <a:t>Regional, per-prefix </a:t>
            </a:r>
            <a:r>
              <a:rPr lang="en-US" dirty="0" err="1" smtClean="0"/>
              <a:t>peerings</a:t>
            </a:r>
            <a:endParaRPr lang="en-US" dirty="0" smtClean="0"/>
          </a:p>
          <a:p>
            <a:pPr lvl="1"/>
            <a:r>
              <a:rPr lang="en-US" dirty="0" smtClean="0"/>
              <a:t>Tier-1’s being shoved out by “</a:t>
            </a:r>
            <a:r>
              <a:rPr lang="en-US" dirty="0" err="1" smtClean="0"/>
              <a:t>hypergiants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IXPs dominating traffic volume</a:t>
            </a:r>
          </a:p>
          <a:p>
            <a:r>
              <a:rPr lang="en-US" dirty="0" smtClean="0"/>
              <a:t>Modeling is very hard, very prone to error</a:t>
            </a:r>
          </a:p>
          <a:p>
            <a:pPr lvl="1"/>
            <a:r>
              <a:rPr lang="en-US" dirty="0" smtClean="0"/>
              <a:t>Huge potential impact for understanding Internet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Vector: 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6264814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073806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188671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357861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4312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89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4549" y="3116706"/>
            <a:ext cx="312906" cy="369332"/>
            <a:chOff x="5736250" y="3828962"/>
            <a:chExt cx="312906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6250" y="38289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13287" y="3116706"/>
            <a:ext cx="351379" cy="369332"/>
            <a:chOff x="5717014" y="3828962"/>
            <a:chExt cx="351379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1" y="4872470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7" y="2360842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5254" y="2726245"/>
            <a:ext cx="312907" cy="369332"/>
            <a:chOff x="5736250" y="3828962"/>
            <a:chExt cx="312907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20404" y="2726245"/>
            <a:ext cx="338555" cy="369332"/>
            <a:chOff x="5723426" y="3828962"/>
            <a:chExt cx="338555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4548" y="3116706"/>
            <a:ext cx="312907" cy="369332"/>
            <a:chOff x="5736250" y="3828962"/>
            <a:chExt cx="312907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19698" y="3116706"/>
            <a:ext cx="338555" cy="369332"/>
            <a:chOff x="5723426" y="3828962"/>
            <a:chExt cx="338555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6" y="4294996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+ 1) = 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1" y="4872470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+ 3) =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2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2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6" y="3566970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5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4" y="3566970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1426" y="3116706"/>
            <a:ext cx="312907" cy="369332"/>
            <a:chOff x="5736250" y="3828962"/>
            <a:chExt cx="312907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00164" y="3116706"/>
            <a:ext cx="351379" cy="369332"/>
            <a:chOff x="5717014" y="3828962"/>
            <a:chExt cx="351379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1623" y="5347231"/>
            <a:ext cx="312907" cy="369332"/>
            <a:chOff x="5736250" y="3828962"/>
            <a:chExt cx="312907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16773" y="5347231"/>
            <a:ext cx="338555" cy="369332"/>
            <a:chOff x="5723426" y="3828962"/>
            <a:chExt cx="338555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6927" y="5342619"/>
            <a:ext cx="312907" cy="369332"/>
            <a:chOff x="5736250" y="3828962"/>
            <a:chExt cx="312907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92077" y="5342619"/>
            <a:ext cx="338555" cy="369332"/>
            <a:chOff x="5723426" y="3828962"/>
            <a:chExt cx="338555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60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BGP Attributes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AS_SET</a:t>
            </a:r>
          </a:p>
          <a:p>
            <a:pPr lvl="1"/>
            <a:r>
              <a:rPr lang="en-US" dirty="0" smtClean="0"/>
              <a:t>Instead of a single AS appearing at a slot, it’s a set of </a:t>
            </a:r>
            <a:r>
              <a:rPr lang="en-US" dirty="0" err="1" smtClean="0"/>
              <a:t>Ases</a:t>
            </a:r>
            <a:endParaRPr lang="en-US" dirty="0" smtClean="0"/>
          </a:p>
          <a:p>
            <a:r>
              <a:rPr lang="en-US" dirty="0" smtClean="0"/>
              <a:t>Communities</a:t>
            </a:r>
          </a:p>
          <a:p>
            <a:pPr lvl="1"/>
            <a:r>
              <a:rPr lang="en-US" dirty="0" smtClean="0"/>
              <a:t>Arbitrary number that is used by neighbors for routing decisions</a:t>
            </a:r>
          </a:p>
          <a:p>
            <a:pPr lvl="2"/>
            <a:r>
              <a:rPr lang="en-US" dirty="0" smtClean="0"/>
              <a:t>Export this route only in Europe</a:t>
            </a:r>
          </a:p>
          <a:p>
            <a:pPr lvl="2"/>
            <a:r>
              <a:rPr lang="en-US" dirty="0" smtClean="0"/>
              <a:t>Do not export to your peers</a:t>
            </a:r>
          </a:p>
          <a:p>
            <a:pPr lvl="1"/>
            <a:r>
              <a:rPr lang="en-US" dirty="0" smtClean="0"/>
              <a:t>Usually stripped after first </a:t>
            </a:r>
            <a:r>
              <a:rPr lang="en-US" dirty="0" err="1" smtClean="0"/>
              <a:t>interdomain</a:t>
            </a:r>
            <a:r>
              <a:rPr lang="en-US" dirty="0" smtClean="0"/>
              <a:t> hop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Prepending</a:t>
            </a:r>
          </a:p>
          <a:p>
            <a:pPr lvl="1"/>
            <a:r>
              <a:rPr lang="en-US" dirty="0" smtClean="0"/>
              <a:t>Lengthening the route by adding multiple instances of ASN</a:t>
            </a:r>
          </a:p>
          <a:p>
            <a:pPr lvl="1"/>
            <a:r>
              <a:rPr lang="en-US" dirty="0" smtClean="0"/>
              <a:t>Why?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439490" y="2303493"/>
            <a:ext cx="8562995" cy="323569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BGP Basics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Stable Paths Problem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BGP in the Real World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Debugging BGP Path Problems</a:t>
            </a:r>
          </a:p>
        </p:txBody>
      </p:sp>
    </p:spTree>
    <p:extLst>
      <p:ext uri="{BB962C8B-B14F-4D97-AF65-F5344CB8AC3E}">
        <p14:creationId xmlns:p14="http://schemas.microsoft.com/office/powerpoint/2010/main" val="14318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3"/>
          <p:cNvSpPr txBox="1">
            <a:spLocks/>
          </p:cNvSpPr>
          <p:nvPr/>
        </p:nvSpPr>
        <p:spPr>
          <a:xfrm>
            <a:off x="14976" y="1674030"/>
            <a:ext cx="5243834" cy="49014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instance of the SPP:</a:t>
            </a:r>
          </a:p>
          <a:p>
            <a:pPr lvl="1"/>
            <a:r>
              <a:rPr lang="en-US" dirty="0" smtClean="0"/>
              <a:t>Graph of nodes and edges</a:t>
            </a:r>
          </a:p>
          <a:p>
            <a:pPr lvl="1"/>
            <a:r>
              <a:rPr lang="en-US" dirty="0" smtClean="0"/>
              <a:t>Node 0, called the origin</a:t>
            </a:r>
          </a:p>
          <a:p>
            <a:pPr lvl="1"/>
            <a:r>
              <a:rPr lang="en-US" dirty="0" smtClean="0"/>
              <a:t>A set of permitted paths from each node to the origin</a:t>
            </a:r>
          </a:p>
          <a:p>
            <a:pPr lvl="1"/>
            <a:r>
              <a:rPr lang="en-US" dirty="0" smtClean="0"/>
              <a:t>Each set of paths is ranked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708072" y="275733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42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Stable Paths Problem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04910" y="425439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4860030" y="497570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804910" y="307573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6977579" y="386831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6977579" y="497570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977579" y="253485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11" name="Straight Connector 10"/>
          <p:cNvCxnSpPr>
            <a:stCxn id="46" idx="4"/>
            <a:endCxn id="9" idx="0"/>
          </p:cNvCxnSpPr>
          <p:nvPr/>
        </p:nvCxnSpPr>
        <p:spPr>
          <a:xfrm>
            <a:off x="6090660" y="3647238"/>
            <a:ext cx="0" cy="6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7"/>
            <a:endCxn id="49" idx="2"/>
          </p:cNvCxnSpPr>
          <p:nvPr/>
        </p:nvCxnSpPr>
        <p:spPr>
          <a:xfrm flipV="1">
            <a:off x="6292716" y="2820605"/>
            <a:ext cx="684863" cy="3388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5"/>
            <a:endCxn id="47" idx="1"/>
          </p:cNvCxnSpPr>
          <p:nvPr/>
        </p:nvCxnSpPr>
        <p:spPr>
          <a:xfrm>
            <a:off x="6292716" y="3563544"/>
            <a:ext cx="768557" cy="3884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3"/>
            <a:endCxn id="45" idx="7"/>
          </p:cNvCxnSpPr>
          <p:nvPr/>
        </p:nvCxnSpPr>
        <p:spPr>
          <a:xfrm flipH="1">
            <a:off x="5347836" y="4742204"/>
            <a:ext cx="540768" cy="3171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3"/>
            <a:endCxn id="45" idx="0"/>
          </p:cNvCxnSpPr>
          <p:nvPr/>
        </p:nvCxnSpPr>
        <p:spPr>
          <a:xfrm flipH="1">
            <a:off x="5145780" y="3563544"/>
            <a:ext cx="742824" cy="14121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2"/>
            <a:endCxn id="45" idx="6"/>
          </p:cNvCxnSpPr>
          <p:nvPr/>
        </p:nvCxnSpPr>
        <p:spPr>
          <a:xfrm flipH="1">
            <a:off x="5431530" y="5261458"/>
            <a:ext cx="154604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5"/>
            <a:endCxn id="48" idx="1"/>
          </p:cNvCxnSpPr>
          <p:nvPr/>
        </p:nvCxnSpPr>
        <p:spPr>
          <a:xfrm>
            <a:off x="6292716" y="4742204"/>
            <a:ext cx="768557" cy="3171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5195212" y="1733014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0499"/>
                <a:gd name="adj2" fmla="val 819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2 1 0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 flipH="1">
            <a:off x="7689272" y="2453170"/>
            <a:ext cx="1353918" cy="608329"/>
            <a:chOff x="1219200" y="4876799"/>
            <a:chExt cx="5181605" cy="1384995"/>
          </a:xfrm>
        </p:grpSpPr>
        <p:sp>
          <p:nvSpPr>
            <p:cNvPr id="85" name="Rectangular Callout 8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4731"/>
                <a:gd name="adj2" fmla="val 317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5 2 1 0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7775632" y="3647238"/>
            <a:ext cx="1181198" cy="1085166"/>
            <a:chOff x="1219200" y="4876799"/>
            <a:chExt cx="5181605" cy="1384995"/>
          </a:xfrm>
        </p:grpSpPr>
        <p:sp>
          <p:nvSpPr>
            <p:cNvPr id="88" name="Rectangular Callout 8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960"/>
                <a:gd name="adj2" fmla="val 71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7689272" y="5261458"/>
            <a:ext cx="805278" cy="569971"/>
            <a:chOff x="1219200" y="4876799"/>
            <a:chExt cx="5181605" cy="1384995"/>
          </a:xfrm>
        </p:grpSpPr>
        <p:sp>
          <p:nvSpPr>
            <p:cNvPr id="91" name="Rectangular Callout 90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78295"/>
                <a:gd name="adj2" fmla="val -4379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19204" y="4936467"/>
              <a:ext cx="5181601" cy="66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 flipH="1">
            <a:off x="5298005" y="5645732"/>
            <a:ext cx="1181198" cy="1085166"/>
            <a:chOff x="1219200" y="4876799"/>
            <a:chExt cx="5181605" cy="1384995"/>
          </a:xfrm>
        </p:grpSpPr>
        <p:sp>
          <p:nvSpPr>
            <p:cNvPr id="94" name="Rectangular Callout 9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7715"/>
                <a:gd name="adj2" fmla="val -743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96" name="Straight Connector 95"/>
          <p:cNvCxnSpPr>
            <a:stCxn id="48" idx="0"/>
            <a:endCxn id="47" idx="4"/>
          </p:cNvCxnSpPr>
          <p:nvPr/>
        </p:nvCxnSpPr>
        <p:spPr>
          <a:xfrm flipV="1">
            <a:off x="7263329" y="4439818"/>
            <a:ext cx="0" cy="535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3"/>
          <p:cNvSpPr txBox="1">
            <a:spLocks/>
          </p:cNvSpPr>
          <p:nvPr/>
        </p:nvSpPr>
        <p:spPr>
          <a:xfrm>
            <a:off x="14976" y="1674030"/>
            <a:ext cx="5243834" cy="49014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solution is an assignment of permitted paths to each node such that:</a:t>
            </a:r>
          </a:p>
          <a:p>
            <a:pPr lvl="1"/>
            <a:r>
              <a:rPr lang="en-US" dirty="0" smtClean="0"/>
              <a:t>Node </a:t>
            </a:r>
            <a:r>
              <a:rPr lang="en-US" i="1" dirty="0" smtClean="0"/>
              <a:t>u</a:t>
            </a:r>
            <a:r>
              <a:rPr lang="en-US" dirty="0" smtClean="0"/>
              <a:t>’s path is either null or </a:t>
            </a:r>
            <a:r>
              <a:rPr lang="en-US" i="1" dirty="0" err="1" smtClean="0"/>
              <a:t>uwP</a:t>
            </a:r>
            <a:r>
              <a:rPr lang="en-US" dirty="0" smtClean="0"/>
              <a:t>, where path </a:t>
            </a:r>
            <a:r>
              <a:rPr lang="en-US" i="1" dirty="0" err="1" smtClean="0"/>
              <a:t>wP</a:t>
            </a:r>
            <a:r>
              <a:rPr lang="en-US" dirty="0" smtClean="0"/>
              <a:t> is assigned to node </a:t>
            </a:r>
            <a:r>
              <a:rPr lang="en-US" i="1" dirty="0" smtClean="0"/>
              <a:t>w</a:t>
            </a:r>
            <a:r>
              <a:rPr lang="en-US" dirty="0" smtClean="0"/>
              <a:t> and edge </a:t>
            </a:r>
            <a:r>
              <a:rPr lang="en-US" i="1" dirty="0" smtClean="0"/>
              <a:t>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w </a:t>
            </a:r>
            <a:r>
              <a:rPr lang="en-US" dirty="0" smtClean="0">
                <a:sym typeface="Wingdings" pitchFamily="2" charset="2"/>
              </a:rPr>
              <a:t>exists</a:t>
            </a:r>
          </a:p>
          <a:p>
            <a:pPr lvl="1"/>
            <a:r>
              <a:rPr lang="en-US" dirty="0" smtClean="0"/>
              <a:t>Each node is assigned the highest ranked path that is consistent with their neighbors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708072" y="275733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43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to the SPP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04910" y="425439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4860030" y="497570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804910" y="307573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6977579" y="386831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6977579" y="497570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977579" y="253485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11" name="Straight Connector 10"/>
          <p:cNvCxnSpPr>
            <a:stCxn id="46" idx="4"/>
            <a:endCxn id="9" idx="0"/>
          </p:cNvCxnSpPr>
          <p:nvPr/>
        </p:nvCxnSpPr>
        <p:spPr>
          <a:xfrm>
            <a:off x="6090660" y="3647238"/>
            <a:ext cx="0" cy="60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7"/>
            <a:endCxn id="49" idx="2"/>
          </p:cNvCxnSpPr>
          <p:nvPr/>
        </p:nvCxnSpPr>
        <p:spPr>
          <a:xfrm flipV="1">
            <a:off x="6292716" y="2820605"/>
            <a:ext cx="684863" cy="3388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5"/>
            <a:endCxn id="47" idx="1"/>
          </p:cNvCxnSpPr>
          <p:nvPr/>
        </p:nvCxnSpPr>
        <p:spPr>
          <a:xfrm>
            <a:off x="6292716" y="3563544"/>
            <a:ext cx="768557" cy="3884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3"/>
            <a:endCxn id="45" idx="7"/>
          </p:cNvCxnSpPr>
          <p:nvPr/>
        </p:nvCxnSpPr>
        <p:spPr>
          <a:xfrm flipH="1">
            <a:off x="5347836" y="4742204"/>
            <a:ext cx="540768" cy="3171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3"/>
            <a:endCxn id="45" idx="0"/>
          </p:cNvCxnSpPr>
          <p:nvPr/>
        </p:nvCxnSpPr>
        <p:spPr>
          <a:xfrm flipH="1">
            <a:off x="5145780" y="3563544"/>
            <a:ext cx="742824" cy="14121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2"/>
            <a:endCxn id="45" idx="6"/>
          </p:cNvCxnSpPr>
          <p:nvPr/>
        </p:nvCxnSpPr>
        <p:spPr>
          <a:xfrm flipH="1">
            <a:off x="5431530" y="5261458"/>
            <a:ext cx="154604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5"/>
            <a:endCxn id="48" idx="1"/>
          </p:cNvCxnSpPr>
          <p:nvPr/>
        </p:nvCxnSpPr>
        <p:spPr>
          <a:xfrm>
            <a:off x="6292716" y="4742204"/>
            <a:ext cx="768557" cy="3171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5195212" y="1733014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0499"/>
                <a:gd name="adj2" fmla="val 819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2 1 0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 flipH="1">
            <a:off x="7689272" y="2453170"/>
            <a:ext cx="1353918" cy="608329"/>
            <a:chOff x="1219200" y="4876799"/>
            <a:chExt cx="5181605" cy="1384995"/>
          </a:xfrm>
        </p:grpSpPr>
        <p:sp>
          <p:nvSpPr>
            <p:cNvPr id="85" name="Rectangular Callout 8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4731"/>
                <a:gd name="adj2" fmla="val 317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5 2 1 0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7775632" y="3647238"/>
            <a:ext cx="1181198" cy="1085166"/>
            <a:chOff x="1219200" y="4876799"/>
            <a:chExt cx="5181605" cy="1384995"/>
          </a:xfrm>
        </p:grpSpPr>
        <p:sp>
          <p:nvSpPr>
            <p:cNvPr id="88" name="Rectangular Callout 8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960"/>
                <a:gd name="adj2" fmla="val 71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7689272" y="5261458"/>
            <a:ext cx="805278" cy="569971"/>
            <a:chOff x="1219200" y="4876799"/>
            <a:chExt cx="5181605" cy="1384995"/>
          </a:xfrm>
        </p:grpSpPr>
        <p:sp>
          <p:nvSpPr>
            <p:cNvPr id="91" name="Rectangular Callout 90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78295"/>
                <a:gd name="adj2" fmla="val -4379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19206" y="4936466"/>
              <a:ext cx="5181599" cy="127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3 0</a:t>
              </a:r>
              <a:endPara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 flipH="1">
            <a:off x="5298005" y="5645732"/>
            <a:ext cx="1181198" cy="1085166"/>
            <a:chOff x="1219200" y="4876799"/>
            <a:chExt cx="5181605" cy="1384995"/>
          </a:xfrm>
        </p:grpSpPr>
        <p:sp>
          <p:nvSpPr>
            <p:cNvPr id="94" name="Rectangular Callout 9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7715"/>
                <a:gd name="adj2" fmla="val -743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9" idx="5"/>
            <a:endCxn id="48" idx="1"/>
          </p:cNvCxnSpPr>
          <p:nvPr/>
        </p:nvCxnSpPr>
        <p:spPr>
          <a:xfrm>
            <a:off x="6292716" y="4742204"/>
            <a:ext cx="768557" cy="31719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96612" y="5753443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10831" y="6157835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54967" y="4166265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0511" y="2698890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2"/>
            <a:endCxn id="45" idx="6"/>
          </p:cNvCxnSpPr>
          <p:nvPr/>
        </p:nvCxnSpPr>
        <p:spPr>
          <a:xfrm flipH="1">
            <a:off x="5431530" y="5261458"/>
            <a:ext cx="1546049" cy="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0"/>
            <a:endCxn id="46" idx="4"/>
          </p:cNvCxnSpPr>
          <p:nvPr/>
        </p:nvCxnSpPr>
        <p:spPr>
          <a:xfrm flipV="1">
            <a:off x="6090660" y="3647238"/>
            <a:ext cx="0" cy="60716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5"/>
            <a:endCxn id="47" idx="1"/>
          </p:cNvCxnSpPr>
          <p:nvPr/>
        </p:nvCxnSpPr>
        <p:spPr>
          <a:xfrm>
            <a:off x="6292716" y="3563544"/>
            <a:ext cx="768557" cy="38846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4"/>
            <a:endCxn id="48" idx="0"/>
          </p:cNvCxnSpPr>
          <p:nvPr/>
        </p:nvCxnSpPr>
        <p:spPr>
          <a:xfrm>
            <a:off x="7263329" y="4439818"/>
            <a:ext cx="0" cy="535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49499" y="3032831"/>
            <a:ext cx="3990089" cy="2486911"/>
            <a:chOff x="414979" y="3333623"/>
            <a:chExt cx="8263530" cy="1523216"/>
          </a:xfrm>
        </p:grpSpPr>
        <p:sp>
          <p:nvSpPr>
            <p:cNvPr id="57" name="Rectangle 5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Solutions need not use the shortest paths, or form a spanning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1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47" idx="2"/>
            <a:endCxn id="48" idx="6"/>
          </p:cNvCxnSpPr>
          <p:nvPr/>
        </p:nvCxnSpPr>
        <p:spPr>
          <a:xfrm flipH="1">
            <a:off x="3156960" y="5161002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850312" y="285893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44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SPP Example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57390" y="379972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2585460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440245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5440245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2585460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Straight Connector 10"/>
          <p:cNvCxnSpPr>
            <a:stCxn id="46" idx="3"/>
            <a:endCxn id="9" idx="7"/>
          </p:cNvCxnSpPr>
          <p:nvPr/>
        </p:nvCxnSpPr>
        <p:spPr>
          <a:xfrm flipH="1">
            <a:off x="4545196" y="3259951"/>
            <a:ext cx="978743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7" idx="0"/>
          </p:cNvCxnSpPr>
          <p:nvPr/>
        </p:nvCxnSpPr>
        <p:spPr>
          <a:xfrm>
            <a:off x="5725995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1"/>
            <a:endCxn id="45" idx="5"/>
          </p:cNvCxnSpPr>
          <p:nvPr/>
        </p:nvCxnSpPr>
        <p:spPr>
          <a:xfrm flipH="1" flipV="1">
            <a:off x="3073266" y="3259951"/>
            <a:ext cx="10678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2"/>
            <a:endCxn id="45" idx="6"/>
          </p:cNvCxnSpPr>
          <p:nvPr/>
        </p:nvCxnSpPr>
        <p:spPr>
          <a:xfrm flipH="1">
            <a:off x="3156960" y="3057895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1404262" y="1715324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6232899" y="1972729"/>
            <a:ext cx="1181198" cy="1085166"/>
            <a:chOff x="1219200" y="4876799"/>
            <a:chExt cx="5181605" cy="1384995"/>
          </a:xfrm>
        </p:grpSpPr>
        <p:sp>
          <p:nvSpPr>
            <p:cNvPr id="88" name="Rectangular Callout 8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100"/>
                <a:gd name="adj2" fmla="val 464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1663342" y="5326653"/>
            <a:ext cx="805278" cy="569971"/>
            <a:chOff x="1219200" y="4876799"/>
            <a:chExt cx="5181605" cy="1384995"/>
          </a:xfrm>
        </p:grpSpPr>
        <p:sp>
          <p:nvSpPr>
            <p:cNvPr id="91" name="Rectangular Callout 90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80676"/>
                <a:gd name="adj2" fmla="val -509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19206" y="4936466"/>
              <a:ext cx="5181599" cy="127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3 0</a:t>
              </a:r>
              <a:endPara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 flipH="1">
            <a:off x="5895155" y="5509253"/>
            <a:ext cx="1181198" cy="1085166"/>
            <a:chOff x="1219200" y="4876799"/>
            <a:chExt cx="5181605" cy="1384995"/>
          </a:xfrm>
        </p:grpSpPr>
        <p:sp>
          <p:nvSpPr>
            <p:cNvPr id="94" name="Rectangular Callout 9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7715"/>
                <a:gd name="adj2" fmla="val -743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1"/>
            <a:endCxn id="45" idx="5"/>
          </p:cNvCxnSpPr>
          <p:nvPr/>
        </p:nvCxnSpPr>
        <p:spPr>
          <a:xfrm flipH="1" flipV="1">
            <a:off x="3073266" y="3259951"/>
            <a:ext cx="1067818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7"/>
            <a:endCxn id="46" idx="3"/>
          </p:cNvCxnSpPr>
          <p:nvPr/>
        </p:nvCxnSpPr>
        <p:spPr>
          <a:xfrm flipV="1">
            <a:off x="4545196" y="3259951"/>
            <a:ext cx="978743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6"/>
            <a:endCxn id="47" idx="2"/>
          </p:cNvCxnSpPr>
          <p:nvPr/>
        </p:nvCxnSpPr>
        <p:spPr>
          <a:xfrm>
            <a:off x="3156960" y="5161002"/>
            <a:ext cx="2283285" cy="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35369" y="2481162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699562" y="2239128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784342" y="5795128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flipH="1">
            <a:off x="5895156" y="5497552"/>
            <a:ext cx="1181198" cy="1085166"/>
            <a:chOff x="1219200" y="4876799"/>
            <a:chExt cx="5181605" cy="1384995"/>
          </a:xfrm>
        </p:grpSpPr>
        <p:sp>
          <p:nvSpPr>
            <p:cNvPr id="110" name="Rectangular Callout 10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7715"/>
                <a:gd name="adj2" fmla="val -743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6084653" y="5988729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6" idx="4"/>
            <a:endCxn id="47" idx="0"/>
          </p:cNvCxnSpPr>
          <p:nvPr/>
        </p:nvCxnSpPr>
        <p:spPr>
          <a:xfrm>
            <a:off x="5725995" y="3343645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863528" y="3326686"/>
            <a:ext cx="7193581" cy="1594662"/>
            <a:chOff x="414979" y="3333623"/>
            <a:chExt cx="8263530" cy="1523216"/>
          </a:xfrm>
        </p:grpSpPr>
        <p:sp>
          <p:nvSpPr>
            <p:cNvPr id="116" name="Rectangle 11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Each node gets its preferred route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Totally stable 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47" idx="2"/>
            <a:endCxn id="48" idx="6"/>
          </p:cNvCxnSpPr>
          <p:nvPr/>
        </p:nvCxnSpPr>
        <p:spPr>
          <a:xfrm flipH="1">
            <a:off x="3156960" y="5161002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850312" y="285893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45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Gadget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57390" y="379972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2585460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440245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5440245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2585460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Straight Connector 10"/>
          <p:cNvCxnSpPr>
            <a:stCxn id="46" idx="3"/>
            <a:endCxn id="9" idx="7"/>
          </p:cNvCxnSpPr>
          <p:nvPr/>
        </p:nvCxnSpPr>
        <p:spPr>
          <a:xfrm flipH="1">
            <a:off x="4545196" y="3259951"/>
            <a:ext cx="978743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7" idx="0"/>
          </p:cNvCxnSpPr>
          <p:nvPr/>
        </p:nvCxnSpPr>
        <p:spPr>
          <a:xfrm>
            <a:off x="5725995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1"/>
            <a:endCxn id="45" idx="5"/>
          </p:cNvCxnSpPr>
          <p:nvPr/>
        </p:nvCxnSpPr>
        <p:spPr>
          <a:xfrm flipH="1" flipV="1">
            <a:off x="3073266" y="3259951"/>
            <a:ext cx="10678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2"/>
            <a:endCxn id="45" idx="6"/>
          </p:cNvCxnSpPr>
          <p:nvPr/>
        </p:nvCxnSpPr>
        <p:spPr>
          <a:xfrm flipH="1">
            <a:off x="3156960" y="3057895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1404262" y="1715324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6232899" y="1972729"/>
            <a:ext cx="1181198" cy="1085166"/>
            <a:chOff x="1219200" y="4876799"/>
            <a:chExt cx="5181605" cy="1384995"/>
          </a:xfrm>
        </p:grpSpPr>
        <p:sp>
          <p:nvSpPr>
            <p:cNvPr id="88" name="Rectangular Callout 8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100"/>
                <a:gd name="adj2" fmla="val 464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2 1 0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1663342" y="5326653"/>
            <a:ext cx="805278" cy="569971"/>
            <a:chOff x="1219200" y="4876799"/>
            <a:chExt cx="5181605" cy="1384995"/>
          </a:xfrm>
        </p:grpSpPr>
        <p:sp>
          <p:nvSpPr>
            <p:cNvPr id="91" name="Rectangular Callout 90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80676"/>
                <a:gd name="adj2" fmla="val -509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19206" y="4936466"/>
              <a:ext cx="5181599" cy="127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3 0</a:t>
              </a:r>
              <a:endPara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7"/>
            <a:endCxn id="46" idx="3"/>
          </p:cNvCxnSpPr>
          <p:nvPr/>
        </p:nvCxnSpPr>
        <p:spPr>
          <a:xfrm flipV="1">
            <a:off x="4545196" y="3259951"/>
            <a:ext cx="978743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6"/>
            <a:endCxn id="47" idx="2"/>
          </p:cNvCxnSpPr>
          <p:nvPr/>
        </p:nvCxnSpPr>
        <p:spPr>
          <a:xfrm>
            <a:off x="3156960" y="5161002"/>
            <a:ext cx="2283285" cy="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46716" y="2943107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669082" y="2239128"/>
            <a:ext cx="6753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784342" y="5795128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flipH="1">
            <a:off x="5870632" y="5454878"/>
            <a:ext cx="1181198" cy="1085166"/>
            <a:chOff x="1219200" y="4876799"/>
            <a:chExt cx="5181605" cy="1384995"/>
          </a:xfrm>
        </p:grpSpPr>
        <p:sp>
          <p:nvSpPr>
            <p:cNvPr id="110" name="Rectangular Callout 10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7715"/>
                <a:gd name="adj2" fmla="val -743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6084653" y="5988729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1239503" y="3017262"/>
            <a:ext cx="6439227" cy="2029524"/>
            <a:chOff x="414979" y="3333623"/>
            <a:chExt cx="8263530" cy="1523216"/>
          </a:xfrm>
        </p:grpSpPr>
        <p:sp>
          <p:nvSpPr>
            <p:cNvPr id="116" name="Rectangle 11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Not every node gets preferred route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r>
                <a:rPr lang="en-US" sz="3200" dirty="0" smtClean="0">
                  <a:solidFill>
                    <a:schemeClr val="bg1"/>
                  </a:solidFill>
                </a:rPr>
                <a:t>opology is still stable</a:t>
              </a:r>
            </a:p>
            <a:p>
              <a:pPr>
                <a:buClr>
                  <a:schemeClr val="bg1"/>
                </a:buClr>
              </a:pPr>
              <a:r>
                <a:rPr lang="en-US" sz="3200" b="1" dirty="0" smtClean="0">
                  <a:solidFill>
                    <a:schemeClr val="bg1"/>
                  </a:solidFill>
                </a:rPr>
                <a:t>Only one stable configuration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i="1" dirty="0" smtClean="0">
                  <a:solidFill>
                    <a:schemeClr val="bg1"/>
                  </a:solidFill>
                </a:rPr>
                <a:t>No matter which node chooses first!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46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SPP May Have Multiple Solutions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67546" y="400178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1256016" y="2974201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1256016" y="507730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58" name="Straight Connector 57"/>
          <p:cNvCxnSpPr>
            <a:stCxn id="9" idx="1"/>
            <a:endCxn id="45" idx="5"/>
          </p:cNvCxnSpPr>
          <p:nvPr/>
        </p:nvCxnSpPr>
        <p:spPr>
          <a:xfrm flipH="1" flipV="1">
            <a:off x="1743822" y="3462007"/>
            <a:ext cx="4074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0"/>
            <a:endCxn id="45" idx="4"/>
          </p:cNvCxnSpPr>
          <p:nvPr/>
        </p:nvCxnSpPr>
        <p:spPr>
          <a:xfrm flipV="1">
            <a:off x="1541766" y="3545701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3"/>
            <a:endCxn id="48" idx="7"/>
          </p:cNvCxnSpPr>
          <p:nvPr/>
        </p:nvCxnSpPr>
        <p:spPr>
          <a:xfrm flipH="1">
            <a:off x="1743822" y="4489588"/>
            <a:ext cx="4074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74818" y="1917380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flipH="1">
            <a:off x="86728" y="5548166"/>
            <a:ext cx="1181198" cy="1085166"/>
            <a:chOff x="1219200" y="4876799"/>
            <a:chExt cx="5181605" cy="1384995"/>
          </a:xfrm>
        </p:grpSpPr>
        <p:sp>
          <p:nvSpPr>
            <p:cNvPr id="110" name="Rectangular Callout 10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6362"/>
                <a:gd name="adj2" fmla="val -630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2 1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5310314" y="4048533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4498784" y="30209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4498784" y="5124059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44" name="Straight Connector 43"/>
          <p:cNvCxnSpPr>
            <a:stCxn id="40" idx="1"/>
            <a:endCxn id="41" idx="5"/>
          </p:cNvCxnSpPr>
          <p:nvPr/>
        </p:nvCxnSpPr>
        <p:spPr>
          <a:xfrm flipH="1" flipV="1">
            <a:off x="4986590" y="3508758"/>
            <a:ext cx="4074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0"/>
            <a:endCxn id="41" idx="4"/>
          </p:cNvCxnSpPr>
          <p:nvPr/>
        </p:nvCxnSpPr>
        <p:spPr>
          <a:xfrm flipV="1">
            <a:off x="4784534" y="3592452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3"/>
            <a:endCxn id="43" idx="7"/>
          </p:cNvCxnSpPr>
          <p:nvPr/>
        </p:nvCxnSpPr>
        <p:spPr>
          <a:xfrm flipH="1">
            <a:off x="4986590" y="4536339"/>
            <a:ext cx="4074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 flipH="1">
            <a:off x="3317586" y="1964131"/>
            <a:ext cx="1181198" cy="1085166"/>
            <a:chOff x="1219200" y="4876799"/>
            <a:chExt cx="5181605" cy="1384995"/>
          </a:xfrm>
        </p:grpSpPr>
        <p:sp>
          <p:nvSpPr>
            <p:cNvPr id="57" name="Rectangular Callout 5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40" idx="3"/>
            <a:endCxn id="43" idx="7"/>
          </p:cNvCxnSpPr>
          <p:nvPr/>
        </p:nvCxnSpPr>
        <p:spPr>
          <a:xfrm flipH="1">
            <a:off x="4986590" y="4536339"/>
            <a:ext cx="407418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3" idx="0"/>
            <a:endCxn id="41" idx="4"/>
          </p:cNvCxnSpPr>
          <p:nvPr/>
        </p:nvCxnSpPr>
        <p:spPr>
          <a:xfrm flipV="1">
            <a:off x="4784534" y="3592452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82406" y="2487935"/>
            <a:ext cx="6753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3329496" y="5594917"/>
            <a:ext cx="1181198" cy="1085166"/>
            <a:chOff x="1219200" y="4876799"/>
            <a:chExt cx="5181605" cy="1384995"/>
          </a:xfrm>
        </p:grpSpPr>
        <p:sp>
          <p:nvSpPr>
            <p:cNvPr id="65" name="Rectangular Callout 6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6362"/>
                <a:gd name="adj2" fmla="val -630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2 1 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3606438" y="6549024"/>
            <a:ext cx="603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514394" y="4095284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0" name="Oval 69"/>
          <p:cNvSpPr/>
          <p:nvPr/>
        </p:nvSpPr>
        <p:spPr>
          <a:xfrm>
            <a:off x="7702864" y="3067703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7702864" y="5170810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72" name="Straight Connector 71"/>
          <p:cNvCxnSpPr>
            <a:stCxn id="69" idx="1"/>
            <a:endCxn id="70" idx="5"/>
          </p:cNvCxnSpPr>
          <p:nvPr/>
        </p:nvCxnSpPr>
        <p:spPr>
          <a:xfrm flipH="1" flipV="1">
            <a:off x="8190670" y="3555509"/>
            <a:ext cx="4074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0"/>
            <a:endCxn id="70" idx="4"/>
          </p:cNvCxnSpPr>
          <p:nvPr/>
        </p:nvCxnSpPr>
        <p:spPr>
          <a:xfrm flipV="1">
            <a:off x="7988614" y="3639203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3"/>
            <a:endCxn id="71" idx="7"/>
          </p:cNvCxnSpPr>
          <p:nvPr/>
        </p:nvCxnSpPr>
        <p:spPr>
          <a:xfrm flipH="1">
            <a:off x="8190670" y="4583090"/>
            <a:ext cx="4074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 flipH="1">
            <a:off x="6521666" y="2010882"/>
            <a:ext cx="1181198" cy="1085166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79" name="Straight Connector 78"/>
          <p:cNvCxnSpPr>
            <a:stCxn id="70" idx="4"/>
            <a:endCxn id="71" idx="0"/>
          </p:cNvCxnSpPr>
          <p:nvPr/>
        </p:nvCxnSpPr>
        <p:spPr>
          <a:xfrm>
            <a:off x="7988614" y="3639203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1"/>
            <a:endCxn id="70" idx="5"/>
          </p:cNvCxnSpPr>
          <p:nvPr/>
        </p:nvCxnSpPr>
        <p:spPr>
          <a:xfrm flipH="1" flipV="1">
            <a:off x="8190670" y="3555509"/>
            <a:ext cx="407418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99057" y="2964989"/>
            <a:ext cx="4426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 flipH="1">
            <a:off x="6533576" y="5641668"/>
            <a:ext cx="1181198" cy="1085166"/>
            <a:chOff x="1219200" y="4876799"/>
            <a:chExt cx="5181605" cy="1384995"/>
          </a:xfrm>
        </p:grpSpPr>
        <p:sp>
          <p:nvSpPr>
            <p:cNvPr id="86" name="Rectangular Callout 8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6362"/>
                <a:gd name="adj2" fmla="val -630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2 1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6747597" y="6175519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  <p:bldP spid="69" grpId="0" animBg="1"/>
      <p:bldP spid="70" grpId="0" animBg="1"/>
      <p:bldP spid="7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47" idx="2"/>
            <a:endCxn id="48" idx="6"/>
          </p:cNvCxnSpPr>
          <p:nvPr/>
        </p:nvCxnSpPr>
        <p:spPr>
          <a:xfrm flipH="1">
            <a:off x="3156960" y="5161002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850312" y="285893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47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Gadget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57390" y="379972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2585460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440245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5440245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2585460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Straight Connector 10"/>
          <p:cNvCxnSpPr>
            <a:stCxn id="46" idx="3"/>
            <a:endCxn id="9" idx="7"/>
          </p:cNvCxnSpPr>
          <p:nvPr/>
        </p:nvCxnSpPr>
        <p:spPr>
          <a:xfrm flipH="1">
            <a:off x="4545196" y="3259951"/>
            <a:ext cx="978743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7" idx="0"/>
          </p:cNvCxnSpPr>
          <p:nvPr/>
        </p:nvCxnSpPr>
        <p:spPr>
          <a:xfrm>
            <a:off x="5725995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1"/>
            <a:endCxn id="45" idx="5"/>
          </p:cNvCxnSpPr>
          <p:nvPr/>
        </p:nvCxnSpPr>
        <p:spPr>
          <a:xfrm flipH="1" flipV="1">
            <a:off x="3073266" y="3259951"/>
            <a:ext cx="10678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2"/>
            <a:endCxn id="45" idx="6"/>
          </p:cNvCxnSpPr>
          <p:nvPr/>
        </p:nvCxnSpPr>
        <p:spPr>
          <a:xfrm flipH="1">
            <a:off x="3156960" y="3057895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1404262" y="1715324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6232899" y="1972729"/>
            <a:ext cx="1181198" cy="1085166"/>
            <a:chOff x="1219200" y="4876799"/>
            <a:chExt cx="5181605" cy="1384995"/>
          </a:xfrm>
        </p:grpSpPr>
        <p:sp>
          <p:nvSpPr>
            <p:cNvPr id="88" name="Rectangular Callout 8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100"/>
                <a:gd name="adj2" fmla="val 464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2 1 0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934720" y="5326653"/>
            <a:ext cx="1533900" cy="1129083"/>
            <a:chOff x="1219200" y="4876799"/>
            <a:chExt cx="5181605" cy="1384995"/>
          </a:xfrm>
        </p:grpSpPr>
        <p:sp>
          <p:nvSpPr>
            <p:cNvPr id="91" name="Rectangular Callout 90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-69416"/>
                <a:gd name="adj2" fmla="val -518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19206" y="4936466"/>
              <a:ext cx="5181599" cy="1170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3 0</a:t>
              </a:r>
              <a:endPara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7"/>
            <a:endCxn id="46" idx="3"/>
          </p:cNvCxnSpPr>
          <p:nvPr/>
        </p:nvCxnSpPr>
        <p:spPr>
          <a:xfrm flipV="1">
            <a:off x="4545196" y="3259951"/>
            <a:ext cx="978743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6"/>
            <a:endCxn id="47" idx="2"/>
          </p:cNvCxnSpPr>
          <p:nvPr/>
        </p:nvCxnSpPr>
        <p:spPr>
          <a:xfrm>
            <a:off x="3156960" y="5161002"/>
            <a:ext cx="2283285" cy="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46716" y="2943107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669082" y="2239128"/>
            <a:ext cx="6753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394331" y="6298580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flipH="1">
            <a:off x="5870632" y="5454878"/>
            <a:ext cx="1181198" cy="1085166"/>
            <a:chOff x="1219200" y="4876799"/>
            <a:chExt cx="5181605" cy="1384995"/>
          </a:xfrm>
        </p:grpSpPr>
        <p:sp>
          <p:nvSpPr>
            <p:cNvPr id="110" name="Rectangular Callout 10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7715"/>
                <a:gd name="adj2" fmla="val -743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6084653" y="5988729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11472" y="2685702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48617" y="2496533"/>
            <a:ext cx="7293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1"/>
            <a:endCxn id="45" idx="5"/>
          </p:cNvCxnSpPr>
          <p:nvPr/>
        </p:nvCxnSpPr>
        <p:spPr>
          <a:xfrm flipH="1" flipV="1">
            <a:off x="3073266" y="3259951"/>
            <a:ext cx="1067818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46" idx="2"/>
          </p:cNvCxnSpPr>
          <p:nvPr/>
        </p:nvCxnSpPr>
        <p:spPr>
          <a:xfrm>
            <a:off x="3156960" y="3057895"/>
            <a:ext cx="2283285" cy="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4652" y="6404366"/>
            <a:ext cx="8022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4"/>
            <a:endCxn id="47" idx="0"/>
          </p:cNvCxnSpPr>
          <p:nvPr/>
        </p:nvCxnSpPr>
        <p:spPr>
          <a:xfrm>
            <a:off x="5725995" y="3343645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2"/>
            <a:endCxn id="48" idx="6"/>
          </p:cNvCxnSpPr>
          <p:nvPr/>
        </p:nvCxnSpPr>
        <p:spPr>
          <a:xfrm flipH="1">
            <a:off x="3156960" y="5161002"/>
            <a:ext cx="2283285" cy="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20874" y="5851157"/>
            <a:ext cx="11811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92607" y="2183309"/>
            <a:ext cx="8463720" cy="3909260"/>
            <a:chOff x="414979" y="3333623"/>
            <a:chExt cx="8263530" cy="1523216"/>
          </a:xfrm>
        </p:grpSpPr>
        <p:sp>
          <p:nvSpPr>
            <p:cNvPr id="60" name="Rectangle 5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That was only one round of oscillation!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This keeps going, infinitely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Problem stems from: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L</a:t>
              </a:r>
              <a:r>
                <a:rPr lang="en-US" sz="2800" dirty="0" smtClean="0">
                  <a:solidFill>
                    <a:schemeClr val="bg1"/>
                  </a:solidFill>
                </a:rPr>
                <a:t>ocal (not global) decisions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Ability of one node to improve its path selection</a:t>
              </a:r>
            </a:p>
            <a:p>
              <a:pPr>
                <a:buClr>
                  <a:schemeClr val="bg1"/>
                </a:buClr>
              </a:pP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SPP Explains BGP Divergence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896" y="1582616"/>
            <a:ext cx="8991598" cy="1591407"/>
          </a:xfrm>
        </p:spPr>
        <p:txBody>
          <a:bodyPr/>
          <a:lstStyle/>
          <a:p>
            <a:r>
              <a:rPr lang="en-US" dirty="0" smtClean="0"/>
              <a:t>BGP is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guaranteed to converge to stable routing</a:t>
            </a:r>
          </a:p>
          <a:p>
            <a:pPr lvl="1"/>
            <a:r>
              <a:rPr lang="en-US" dirty="0" smtClean="0"/>
              <a:t>Policy inconsistencies may lead to “</a:t>
            </a:r>
            <a:r>
              <a:rPr lang="en-US" dirty="0" err="1" smtClean="0"/>
              <a:t>livelock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Protocol oscillation</a:t>
            </a:r>
          </a:p>
        </p:txBody>
      </p:sp>
      <p:sp>
        <p:nvSpPr>
          <p:cNvPr id="5" name="Oval 4"/>
          <p:cNvSpPr/>
          <p:nvPr/>
        </p:nvSpPr>
        <p:spPr>
          <a:xfrm>
            <a:off x="2260303" y="3634896"/>
            <a:ext cx="2599361" cy="259936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1229" y="3634896"/>
            <a:ext cx="2599361" cy="259936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3868" y="4519077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Must</a:t>
            </a:r>
          </a:p>
          <a:p>
            <a:r>
              <a:rPr lang="en-US" sz="2400" dirty="0" smtClean="0"/>
              <a:t>Converge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09468" y="4519077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Must</a:t>
            </a:r>
          </a:p>
          <a:p>
            <a:pPr algn="r"/>
            <a:r>
              <a:rPr lang="en-US" sz="2400" dirty="0" smtClean="0"/>
              <a:t>Diverge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63547" y="3173231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Solvable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94369" y="3201302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Can Diverge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 flipH="1">
            <a:off x="250660" y="3538184"/>
            <a:ext cx="1657266" cy="1085166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81368"/>
                <a:gd name="adj2" fmla="val 35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3" y="4936467"/>
              <a:ext cx="5181602" cy="121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Good Gadgets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7120383" y="3606275"/>
            <a:ext cx="1657266" cy="1085166"/>
            <a:chOff x="1219200" y="4876799"/>
            <a:chExt cx="5181605" cy="1384995"/>
          </a:xfrm>
        </p:grpSpPr>
        <p:sp>
          <p:nvSpPr>
            <p:cNvPr id="15" name="Rectangular Callout 14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77791"/>
                <a:gd name="adj2" fmla="val 35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3" y="4936467"/>
              <a:ext cx="5181602" cy="121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Bad Gadgets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2497057" y="6101861"/>
            <a:ext cx="3235527" cy="602326"/>
            <a:chOff x="1219200" y="4876799"/>
            <a:chExt cx="5181605" cy="1384995"/>
          </a:xfrm>
        </p:grpSpPr>
        <p:sp>
          <p:nvSpPr>
            <p:cNvPr id="18" name="Rectangular Callout 1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12428"/>
                <a:gd name="adj2" fmla="val -1793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3" y="4936467"/>
              <a:ext cx="5181602" cy="121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Naughty Gadgets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6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>
            <a:stCxn id="47" idx="1"/>
            <a:endCxn id="9" idx="5"/>
          </p:cNvCxnSpPr>
          <p:nvPr/>
        </p:nvCxnSpPr>
        <p:spPr>
          <a:xfrm flipH="1" flipV="1">
            <a:off x="4545196" y="4287532"/>
            <a:ext cx="978743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2"/>
            <a:endCxn id="48" idx="6"/>
          </p:cNvCxnSpPr>
          <p:nvPr/>
        </p:nvCxnSpPr>
        <p:spPr>
          <a:xfrm flipH="1">
            <a:off x="3156960" y="5161002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850312" y="285893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49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Beware of Backup Policies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57390" y="3799726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2585460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440245" y="277214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5440245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2585460" y="4875252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Straight Connector 10"/>
          <p:cNvCxnSpPr>
            <a:stCxn id="46" idx="3"/>
            <a:endCxn id="9" idx="7"/>
          </p:cNvCxnSpPr>
          <p:nvPr/>
        </p:nvCxnSpPr>
        <p:spPr>
          <a:xfrm flipH="1">
            <a:off x="4545196" y="3259951"/>
            <a:ext cx="978743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7" idx="0"/>
          </p:cNvCxnSpPr>
          <p:nvPr/>
        </p:nvCxnSpPr>
        <p:spPr>
          <a:xfrm>
            <a:off x="5725995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1"/>
            <a:endCxn id="45" idx="5"/>
          </p:cNvCxnSpPr>
          <p:nvPr/>
        </p:nvCxnSpPr>
        <p:spPr>
          <a:xfrm flipH="1" flipV="1">
            <a:off x="3073266" y="3259951"/>
            <a:ext cx="10678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2"/>
            <a:endCxn id="45" idx="6"/>
          </p:cNvCxnSpPr>
          <p:nvPr/>
        </p:nvCxnSpPr>
        <p:spPr>
          <a:xfrm flipH="1">
            <a:off x="3156960" y="3057895"/>
            <a:ext cx="22832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1404262" y="1715324"/>
            <a:ext cx="1181198" cy="1085166"/>
            <a:chOff x="1219200" y="4876799"/>
            <a:chExt cx="5181605" cy="138499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024"/>
                <a:gd name="adj2" fmla="val 7168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1 3 0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6232899" y="1972729"/>
            <a:ext cx="1181198" cy="1085166"/>
            <a:chOff x="1219200" y="4876799"/>
            <a:chExt cx="5181605" cy="1384995"/>
          </a:xfrm>
        </p:grpSpPr>
        <p:sp>
          <p:nvSpPr>
            <p:cNvPr id="88" name="Rectangular Callout 8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100"/>
                <a:gd name="adj2" fmla="val 464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2 1 0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934720" y="5326653"/>
            <a:ext cx="1533900" cy="1129083"/>
            <a:chOff x="1219200" y="4876799"/>
            <a:chExt cx="5181605" cy="1384995"/>
          </a:xfrm>
        </p:grpSpPr>
        <p:sp>
          <p:nvSpPr>
            <p:cNvPr id="91" name="Rectangular Callout 90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-69416"/>
                <a:gd name="adj2" fmla="val -518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19206" y="4936466"/>
              <a:ext cx="5181599" cy="1170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3 0</a:t>
              </a:r>
              <a:endPara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9" idx="3"/>
            <a:endCxn id="48" idx="7"/>
          </p:cNvCxnSpPr>
          <p:nvPr/>
        </p:nvCxnSpPr>
        <p:spPr>
          <a:xfrm flipH="1">
            <a:off x="3073266" y="4287532"/>
            <a:ext cx="1067818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0"/>
            <a:endCxn id="45" idx="4"/>
          </p:cNvCxnSpPr>
          <p:nvPr/>
        </p:nvCxnSpPr>
        <p:spPr>
          <a:xfrm flipV="1">
            <a:off x="2871210" y="3343645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7"/>
            <a:endCxn id="46" idx="3"/>
          </p:cNvCxnSpPr>
          <p:nvPr/>
        </p:nvCxnSpPr>
        <p:spPr>
          <a:xfrm flipV="1">
            <a:off x="4545196" y="3259951"/>
            <a:ext cx="978743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5"/>
            <a:endCxn id="47" idx="1"/>
          </p:cNvCxnSpPr>
          <p:nvPr/>
        </p:nvCxnSpPr>
        <p:spPr>
          <a:xfrm>
            <a:off x="4545196" y="4287532"/>
            <a:ext cx="978743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46716" y="2943107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669082" y="2239128"/>
            <a:ext cx="6753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394331" y="6298580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flipH="1">
            <a:off x="6000897" y="5326653"/>
            <a:ext cx="1181198" cy="1461050"/>
            <a:chOff x="1219200" y="4876799"/>
            <a:chExt cx="5181605" cy="1384995"/>
          </a:xfrm>
        </p:grpSpPr>
        <p:sp>
          <p:nvSpPr>
            <p:cNvPr id="110" name="Rectangular Callout 10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55543"/>
                <a:gd name="adj2" fmla="val -6167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9204" y="4936467"/>
              <a:ext cx="5181601" cy="131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4 2 0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3 0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6300502" y="5845059"/>
            <a:ext cx="5905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y 64"/>
          <p:cNvSpPr/>
          <p:nvPr/>
        </p:nvSpPr>
        <p:spPr>
          <a:xfrm>
            <a:off x="4693299" y="4287532"/>
            <a:ext cx="768440" cy="76844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313336" y="3259951"/>
            <a:ext cx="8463720" cy="1500021"/>
            <a:chOff x="414979" y="3333623"/>
            <a:chExt cx="8263530" cy="1523216"/>
          </a:xfrm>
        </p:grpSpPr>
        <p:sp>
          <p:nvSpPr>
            <p:cNvPr id="68" name="Rectangle 6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BGP is not robust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It may not recover from link failure</a:t>
              </a:r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Vector: End of 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5786303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948092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550279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392495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4312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5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3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59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5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1750098" y="1738096"/>
            <a:ext cx="3804166" cy="472611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000108" y="1767155"/>
            <a:ext cx="2917861" cy="472611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50</a:t>
            </a:fld>
            <a:endParaRPr lang="en-US" sz="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 Precarious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11639" y="5124059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58" name="Straight Connector 57"/>
          <p:cNvCxnSpPr>
            <a:stCxn id="9" idx="1"/>
            <a:endCxn id="40" idx="5"/>
          </p:cNvCxnSpPr>
          <p:nvPr/>
        </p:nvCxnSpPr>
        <p:spPr>
          <a:xfrm flipH="1" flipV="1">
            <a:off x="3628122" y="4536339"/>
            <a:ext cx="467211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2"/>
            <a:endCxn id="43" idx="6"/>
          </p:cNvCxnSpPr>
          <p:nvPr/>
        </p:nvCxnSpPr>
        <p:spPr>
          <a:xfrm flipH="1">
            <a:off x="2900286" y="5409809"/>
            <a:ext cx="1111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40316" y="4048533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140316" y="2920787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2328786" y="5124059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44" name="Straight Connector 43"/>
          <p:cNvCxnSpPr>
            <a:stCxn id="40" idx="0"/>
            <a:endCxn id="41" idx="4"/>
          </p:cNvCxnSpPr>
          <p:nvPr/>
        </p:nvCxnSpPr>
        <p:spPr>
          <a:xfrm flipV="1">
            <a:off x="3426066" y="3492287"/>
            <a:ext cx="0" cy="5562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0"/>
            <a:endCxn id="41" idx="3"/>
          </p:cNvCxnSpPr>
          <p:nvPr/>
        </p:nvCxnSpPr>
        <p:spPr>
          <a:xfrm flipV="1">
            <a:off x="2614536" y="3408593"/>
            <a:ext cx="609474" cy="17154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3"/>
            <a:endCxn id="43" idx="7"/>
          </p:cNvCxnSpPr>
          <p:nvPr/>
        </p:nvCxnSpPr>
        <p:spPr>
          <a:xfrm flipH="1">
            <a:off x="2816592" y="4536339"/>
            <a:ext cx="4074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 flipH="1">
            <a:off x="863063" y="3577348"/>
            <a:ext cx="1465722" cy="1085166"/>
            <a:chOff x="1219200" y="4876799"/>
            <a:chExt cx="5181605" cy="1384995"/>
          </a:xfrm>
        </p:grpSpPr>
        <p:sp>
          <p:nvSpPr>
            <p:cNvPr id="57" name="Rectangular Callout 5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113421"/>
                <a:gd name="adj2" fmla="val 110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9204" y="4936467"/>
              <a:ext cx="5181601" cy="121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3 1 0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3 1 2 0</a:t>
              </a: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1412408" y="2487935"/>
            <a:ext cx="6753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154147" y="5345467"/>
            <a:ext cx="2001615" cy="1414771"/>
            <a:chOff x="1219200" y="4876799"/>
            <a:chExt cx="5181605" cy="1393030"/>
          </a:xfrm>
        </p:grpSpPr>
        <p:sp>
          <p:nvSpPr>
            <p:cNvPr id="65" name="Rectangular Callout 64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3548"/>
                <a:gd name="adj2" fmla="val -514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3" y="4906118"/>
              <a:ext cx="5181602" cy="13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5 3 1 0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5 6 3 1 2 0</a:t>
              </a:r>
              <a:endParaRPr lang="en-US" sz="2800" kern="0" dirty="0">
                <a:solidFill>
                  <a:sysClr val="window" lastClr="FFFFFF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5 3 1 2 0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Oval 68"/>
          <p:cNvSpPr/>
          <p:nvPr/>
        </p:nvSpPr>
        <p:spPr>
          <a:xfrm>
            <a:off x="8027248" y="4095284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0" name="Oval 69"/>
          <p:cNvSpPr/>
          <p:nvPr/>
        </p:nvSpPr>
        <p:spPr>
          <a:xfrm>
            <a:off x="7215718" y="3067703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7215718" y="5170810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72" name="Straight Connector 71"/>
          <p:cNvCxnSpPr>
            <a:stCxn id="69" idx="1"/>
            <a:endCxn id="70" idx="5"/>
          </p:cNvCxnSpPr>
          <p:nvPr/>
        </p:nvCxnSpPr>
        <p:spPr>
          <a:xfrm flipH="1" flipV="1">
            <a:off x="7703524" y="3555509"/>
            <a:ext cx="407418" cy="623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0"/>
            <a:endCxn id="70" idx="4"/>
          </p:cNvCxnSpPr>
          <p:nvPr/>
        </p:nvCxnSpPr>
        <p:spPr>
          <a:xfrm flipV="1">
            <a:off x="7501468" y="3639203"/>
            <a:ext cx="0" cy="1531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3"/>
            <a:endCxn id="71" idx="7"/>
          </p:cNvCxnSpPr>
          <p:nvPr/>
        </p:nvCxnSpPr>
        <p:spPr>
          <a:xfrm flipH="1">
            <a:off x="7703524" y="4583090"/>
            <a:ext cx="407418" cy="67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 flipH="1">
            <a:off x="7873566" y="2010882"/>
            <a:ext cx="1181198" cy="1085166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4950"/>
                <a:gd name="adj2" fmla="val 694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1 2 0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7885476" y="5641668"/>
            <a:ext cx="1181198" cy="1085166"/>
            <a:chOff x="1219200" y="4876799"/>
            <a:chExt cx="5181605" cy="1384995"/>
          </a:xfrm>
        </p:grpSpPr>
        <p:sp>
          <p:nvSpPr>
            <p:cNvPr id="86" name="Rectangular Callout 8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4193"/>
                <a:gd name="adj2" fmla="val -6660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19204" y="4936467"/>
              <a:ext cx="5181601" cy="121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2 1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flipH="1">
            <a:off x="512031" y="1917380"/>
            <a:ext cx="2001615" cy="1414771"/>
            <a:chOff x="1219200" y="4876799"/>
            <a:chExt cx="5181605" cy="1393030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85106"/>
                <a:gd name="adj2" fmla="val 3989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3" y="4906118"/>
              <a:ext cx="5181602" cy="13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3 1 0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4 5 3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1 2 0</a:t>
              </a:r>
              <a:endParaRPr lang="en-US" sz="2800" kern="0" dirty="0">
                <a:solidFill>
                  <a:sysClr val="window" lastClr="FFFFFF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3 1 2 0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9" name="Straight Connector 88"/>
          <p:cNvCxnSpPr>
            <a:stCxn id="9" idx="0"/>
            <a:endCxn id="41" idx="5"/>
          </p:cNvCxnSpPr>
          <p:nvPr/>
        </p:nvCxnSpPr>
        <p:spPr>
          <a:xfrm flipH="1" flipV="1">
            <a:off x="3628122" y="3408593"/>
            <a:ext cx="669267" cy="17154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0" idx="2"/>
            <a:endCxn id="40" idx="6"/>
          </p:cNvCxnSpPr>
          <p:nvPr/>
        </p:nvCxnSpPr>
        <p:spPr>
          <a:xfrm flipH="1">
            <a:off x="3711816" y="3353453"/>
            <a:ext cx="3503902" cy="9808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flipH="1">
            <a:off x="4775805" y="5360298"/>
            <a:ext cx="2001615" cy="1414771"/>
            <a:chOff x="1219200" y="4876799"/>
            <a:chExt cx="5181605" cy="1393030"/>
          </a:xfrm>
        </p:grpSpPr>
        <p:sp>
          <p:nvSpPr>
            <p:cNvPr id="92" name="Rectangular Callout 9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2722"/>
                <a:gd name="adj2" fmla="val -433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19203" y="4906118"/>
              <a:ext cx="5181602" cy="13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6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3 1 0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6 4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3 1 2 0</a:t>
              </a:r>
              <a:endParaRPr lang="en-US" sz="2800" kern="0" dirty="0">
                <a:solidFill>
                  <a:sysClr val="window" lastClr="FFFFFF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6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3 1 2 0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flipH="1">
            <a:off x="4094414" y="1608476"/>
            <a:ext cx="2903492" cy="1611657"/>
            <a:chOff x="1219200" y="4876799"/>
            <a:chExt cx="5181605" cy="1384995"/>
          </a:xfrm>
        </p:grpSpPr>
        <p:sp>
          <p:nvSpPr>
            <p:cNvPr id="98" name="Rectangular Callout 9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1152"/>
                <a:gd name="adj2" fmla="val 103615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19203" y="4936468"/>
              <a:ext cx="5181602" cy="119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If node 1 uses path 1 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0, this is solvable</a:t>
              </a:r>
              <a:endParaRPr lang="en-US" sz="2800" kern="0" noProof="0" dirty="0" smtClean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69" idx="1"/>
            <a:endCxn id="70" idx="5"/>
          </p:cNvCxnSpPr>
          <p:nvPr/>
        </p:nvCxnSpPr>
        <p:spPr>
          <a:xfrm flipH="1" flipV="1">
            <a:off x="7703524" y="3555509"/>
            <a:ext cx="407418" cy="62346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0" idx="4"/>
            <a:endCxn id="71" idx="0"/>
          </p:cNvCxnSpPr>
          <p:nvPr/>
        </p:nvCxnSpPr>
        <p:spPr>
          <a:xfrm>
            <a:off x="7501468" y="3639203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1" idx="0"/>
            <a:endCxn id="70" idx="4"/>
          </p:cNvCxnSpPr>
          <p:nvPr/>
        </p:nvCxnSpPr>
        <p:spPr>
          <a:xfrm flipV="1">
            <a:off x="7501468" y="3639203"/>
            <a:ext cx="0" cy="153160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9" idx="3"/>
            <a:endCxn id="71" idx="7"/>
          </p:cNvCxnSpPr>
          <p:nvPr/>
        </p:nvCxnSpPr>
        <p:spPr>
          <a:xfrm flipH="1">
            <a:off x="7703524" y="4583090"/>
            <a:ext cx="407418" cy="67141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4312226" y="4074070"/>
            <a:ext cx="2903492" cy="613927"/>
            <a:chOff x="1219200" y="4876799"/>
            <a:chExt cx="5181605" cy="1384995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8523"/>
                <a:gd name="adj2" fmla="val 12696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19204" y="4936468"/>
              <a:ext cx="5181601" cy="44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No longer 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0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BGP Be Fixed?</a:t>
            </a:r>
            <a:endParaRPr lang="en-US" dirty="0"/>
          </a:p>
        </p:txBody>
      </p:sp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615462"/>
          </a:xfrm>
        </p:spPr>
        <p:txBody>
          <a:bodyPr/>
          <a:lstStyle/>
          <a:p>
            <a:r>
              <a:rPr lang="en-US" dirty="0" smtClean="0"/>
              <a:t>Unfortunately, SPP </a:t>
            </a:r>
            <a:r>
              <a:rPr lang="en-US" dirty="0"/>
              <a:t>is </a:t>
            </a:r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84300" y="3149182"/>
            <a:ext cx="2324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Static Approach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52824" y="4798871"/>
            <a:ext cx="23399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Times New Roman" pitchFamily="18" charset="0"/>
              </a:rPr>
              <a:t>Inter-AS</a:t>
            </a:r>
          </a:p>
          <a:p>
            <a:pPr algn="ctr"/>
            <a:r>
              <a:rPr lang="en-US" sz="2800" b="1" dirty="0">
                <a:latin typeface="Arial" pitchFamily="34" charset="0"/>
                <a:cs typeface="Times New Roman" pitchFamily="18" charset="0"/>
              </a:rPr>
              <a:t>coordination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738546"/>
            <a:ext cx="2695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Times New Roman" pitchFamily="18" charset="0"/>
              </a:rPr>
              <a:t>Automated Analysis </a:t>
            </a:r>
          </a:p>
          <a:p>
            <a:pPr algn="ctr"/>
            <a:r>
              <a:rPr lang="en-US" sz="2000" b="1" dirty="0">
                <a:latin typeface="Arial" pitchFamily="34" charset="0"/>
                <a:cs typeface="Times New Roman" pitchFamily="18" charset="0"/>
              </a:rPr>
              <a:t>of Routing Policies</a:t>
            </a:r>
          </a:p>
          <a:p>
            <a:pPr algn="ctr"/>
            <a:r>
              <a:rPr lang="en-US" sz="2000" b="1" dirty="0">
                <a:latin typeface="Arial" pitchFamily="34" charset="0"/>
                <a:cs typeface="Times New Roman" pitchFamily="18" charset="0"/>
              </a:rPr>
              <a:t>(This is very hard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784296" y="2958496"/>
            <a:ext cx="1838503" cy="97610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622799" y="2958496"/>
            <a:ext cx="2288251" cy="97610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1145893" y="3934604"/>
            <a:ext cx="1638401" cy="76471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784295" y="3934604"/>
            <a:ext cx="1838503" cy="76471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931872" y="3149182"/>
            <a:ext cx="25139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Dynamic Approach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7700" y="4015022"/>
            <a:ext cx="344838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Times New Roman" pitchFamily="18" charset="0"/>
              </a:rPr>
              <a:t>Extend BGP 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to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detect 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suppress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Times New Roman" pitchFamily="18" charset="0"/>
              </a:rPr>
              <a:t>policy-based oscillations?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47787" y="6091383"/>
            <a:ext cx="66770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Arial" pitchFamily="34" charset="0"/>
                <a:cs typeface="Times New Roman" pitchFamily="18" charset="0"/>
              </a:rPr>
              <a:t>These approaches are </a:t>
            </a:r>
            <a:r>
              <a:rPr lang="en-US" sz="28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complementary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4634" y="1257917"/>
            <a:ext cx="595184" cy="260728"/>
          </a:xfrm>
        </p:spPr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51</a:t>
            </a:fld>
            <a:endParaRPr lang="en-US" sz="900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179883" y="2521363"/>
            <a:ext cx="288583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Times New Roman" pitchFamily="18" charset="0"/>
              </a:rPr>
              <a:t>Possible Solutions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Multiplexing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/>
          <a:lstStyle/>
          <a:p>
            <a:r>
              <a:rPr lang="en-US" dirty="0" smtClean="0"/>
              <a:t>Datagram network</a:t>
            </a:r>
          </a:p>
          <a:p>
            <a:pPr lvl="1"/>
            <a:r>
              <a:rPr lang="en-US" dirty="0" smtClean="0"/>
              <a:t>No circuits</a:t>
            </a:r>
          </a:p>
          <a:p>
            <a:pPr lvl="1"/>
            <a:r>
              <a:rPr lang="en-US" dirty="0" smtClean="0"/>
              <a:t>No connections</a:t>
            </a:r>
          </a:p>
          <a:p>
            <a:r>
              <a:rPr lang="en-US" dirty="0" smtClean="0"/>
              <a:t>Clients run many applications at the same time</a:t>
            </a:r>
          </a:p>
          <a:p>
            <a:pPr lvl="1"/>
            <a:r>
              <a:rPr lang="en-US" dirty="0" smtClean="0"/>
              <a:t>Who to deliver packets to?</a:t>
            </a:r>
          </a:p>
          <a:p>
            <a:r>
              <a:rPr lang="en-US" dirty="0" smtClean="0"/>
              <a:t>IP header “protocol” field</a:t>
            </a:r>
          </a:p>
          <a:p>
            <a:pPr lvl="1"/>
            <a:r>
              <a:rPr lang="en-US" dirty="0" smtClean="0"/>
              <a:t>8 bits = 256 concurrent streams</a:t>
            </a:r>
          </a:p>
          <a:p>
            <a:r>
              <a:rPr lang="en-US" dirty="0" smtClean="0"/>
              <a:t>Insert Transport Layer to handle</a:t>
            </a:r>
            <a:r>
              <a:rPr lang="en-US" dirty="0"/>
              <a:t>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Endpoints identified by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src_ip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dest_port</a:t>
            </a:r>
            <a:r>
              <a:rPr lang="en-US" sz="2400" i="1" dirty="0" smtClean="0"/>
              <a:t>&gt;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1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2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3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2" y="1708759"/>
            <a:ext cx="2918293" cy="1384995"/>
            <a:chOff x="1219200" y="4876799"/>
            <a:chExt cx="5181605" cy="1591091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29"/>
              <a:ext cx="5181600" cy="142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Unique port for each applicatio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706765" y="2487321"/>
            <a:ext cx="2918293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117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Applications share the same network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Server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applications communicate with multiple clients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 smtClean="0"/>
              <a:t>Lowest level end-to-end protocol </a:t>
            </a:r>
          </a:p>
          <a:p>
            <a:pPr lvl="1"/>
            <a:r>
              <a:rPr lang="en-US" dirty="0" smtClean="0"/>
              <a:t>Transport header only read by source and destination</a:t>
            </a:r>
          </a:p>
          <a:p>
            <a:pPr lvl="1"/>
            <a:r>
              <a:rPr lang="en-US" dirty="0" smtClean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8" y="1203689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 (UDP)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Simple, connectionless datagram</a:t>
            </a:r>
          </a:p>
          <a:p>
            <a:pPr lvl="1"/>
            <a:r>
              <a:rPr lang="en-US" dirty="0" smtClean="0"/>
              <a:t>C sockets: SOCK_DGRAM</a:t>
            </a:r>
          </a:p>
          <a:p>
            <a:r>
              <a:rPr lang="en-US" dirty="0" smtClean="0"/>
              <a:t>Port numbers enable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16 bits = 65535 possible ports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0 is invalid</a:t>
            </a:r>
          </a:p>
          <a:p>
            <a:r>
              <a:rPr lang="en-US" dirty="0" smtClean="0"/>
              <a:t>Checksum for error detection</a:t>
            </a:r>
          </a:p>
          <a:p>
            <a:pPr lvl="1"/>
            <a:r>
              <a:rPr lang="en-US" dirty="0" smtClean="0"/>
              <a:t>Detects (some) corrupt packets</a:t>
            </a:r>
          </a:p>
          <a:p>
            <a:pPr lvl="1"/>
            <a:r>
              <a:rPr lang="en-US" dirty="0" smtClean="0"/>
              <a:t>Does not detect dropped, duplicated, or reordered packets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Payload Length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UDP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Invented after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Not all applications can tolerate TCP</a:t>
            </a:r>
          </a:p>
          <a:p>
            <a:r>
              <a:rPr lang="en-US" dirty="0" smtClean="0"/>
              <a:t>Custom protocols can be built on top of UDP</a:t>
            </a:r>
          </a:p>
          <a:p>
            <a:pPr lvl="1"/>
            <a:r>
              <a:rPr lang="en-US" dirty="0" smtClean="0"/>
              <a:t>Reliability? Strict ordering?</a:t>
            </a:r>
          </a:p>
          <a:p>
            <a:pPr lvl="1"/>
            <a:r>
              <a:rPr lang="en-US" dirty="0" smtClean="0"/>
              <a:t>Flow control? Congestion control?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RTMP, real-time media streaming (e.g. voice, video)</a:t>
            </a:r>
          </a:p>
          <a:p>
            <a:pPr lvl="1"/>
            <a:r>
              <a:rPr lang="en-US" dirty="0" smtClean="0"/>
              <a:t>Facebook datacenter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3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6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34632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0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8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4374" y="12716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1868" y="1284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514" y="198612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5117940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 smtClean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</a:t>
            </a:r>
            <a:r>
              <a:rPr lang="en-US" sz="1600" b="1" dirty="0" smtClean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 </a:t>
            </a:r>
            <a:r>
              <a:rPr lang="en-US" sz="1600" dirty="0"/>
              <a:t>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4374" y="1284635"/>
            <a:ext cx="356187" cy="461665"/>
            <a:chOff x="5743934" y="3828962"/>
            <a:chExt cx="297539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3934" y="3828962"/>
              <a:ext cx="29753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074" y="422897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7257" y="549157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79223" y="6405974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1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06525"/>
              </p:ext>
            </p:extLst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73288"/>
              </p:ext>
            </p:extLst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72147"/>
              </p:ext>
            </p:extLst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65199"/>
              </p:ext>
            </p:extLst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96730"/>
              </p:ext>
            </p:extLst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25334"/>
              </p:ext>
            </p:extLst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2099"/>
              </p:ext>
            </p:extLst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00407"/>
              </p:ext>
            </p:extLst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8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5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6" y="2709623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3" y="2709623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2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6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Infinity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83872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5305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7042"/>
              </p:ext>
            </p:extLst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09174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35487"/>
              </p:ext>
            </p:extLst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87367"/>
              </p:ext>
            </p:extLst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20165"/>
              </p:ext>
            </p:extLst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0029"/>
              </p:ext>
            </p:extLst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1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8" y="4448916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3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6" y="1730831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1" y="5524641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8" y="2813984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78228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66132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78800"/>
              </p:ext>
            </p:extLst>
          </p:nvPr>
        </p:nvGraphicFramePr>
        <p:xfrm>
          <a:off x="3149291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30042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07464"/>
              </p:ext>
            </p:extLst>
          </p:nvPr>
        </p:nvGraphicFramePr>
        <p:xfrm>
          <a:off x="4997938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52635"/>
              </p:ext>
            </p:extLst>
          </p:nvPr>
        </p:nvGraphicFramePr>
        <p:xfrm>
          <a:off x="4997938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8868"/>
              </p:ext>
            </p:extLst>
          </p:nvPr>
        </p:nvGraphicFramePr>
        <p:xfrm>
          <a:off x="6846584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8746"/>
              </p:ext>
            </p:extLst>
          </p:nvPr>
        </p:nvGraphicFramePr>
        <p:xfrm>
          <a:off x="6846584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1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6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/>
          </a:bodyPr>
          <a:lstStyle/>
          <a:p>
            <a:r>
              <a:rPr lang="en-US" dirty="0" smtClean="0"/>
              <a:t>If C routes through B to get to A</a:t>
            </a:r>
          </a:p>
          <a:p>
            <a:pPr lvl="1"/>
            <a:r>
              <a:rPr lang="en-US" dirty="0" smtClean="0"/>
              <a:t>C tells B that D(C, A) =</a:t>
            </a:r>
            <a:r>
              <a:rPr lang="en-US" sz="2800" dirty="0" smtClean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endParaRPr lang="en-US" sz="2800" dirty="0"/>
          </a:p>
          <a:p>
            <a:pPr lvl="1"/>
            <a:r>
              <a:rPr lang="en-US" dirty="0" smtClean="0"/>
              <a:t>Thus, B won’t route to A via C</a:t>
            </a:r>
          </a:p>
        </p:txBody>
      </p:sp>
    </p:spTree>
    <p:extLst>
      <p:ext uri="{BB962C8B-B14F-4D97-AF65-F5344CB8AC3E}">
        <p14:creationId xmlns:p14="http://schemas.microsoft.com/office/powerpoint/2010/main" val="8467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127102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RIP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IS-IS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71920</TotalTime>
  <Words>3409</Words>
  <Application>Microsoft Office PowerPoint</Application>
  <PresentationFormat>Diavetítés a képernyőre (4:3 oldalarány)</PresentationFormat>
  <Paragraphs>1297</Paragraphs>
  <Slides>58</Slides>
  <Notes>20</Notes>
  <HiddenSlides>1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58</vt:i4>
      </vt:variant>
    </vt:vector>
  </HeadingPairs>
  <TitlesOfParts>
    <vt:vector size="60" baseType="lpstr">
      <vt:lpstr>Median</vt:lpstr>
      <vt:lpstr>Photo Editor Photo</vt:lpstr>
      <vt:lpstr>Computer Networks</vt:lpstr>
      <vt:lpstr>Distance Vector Routing Algorithm</vt:lpstr>
      <vt:lpstr>Distance Vector Initialization</vt:lpstr>
      <vt:lpstr>Distance Vector: 1st Iteration</vt:lpstr>
      <vt:lpstr>Distance Vector: End of 3rd Iteration</vt:lpstr>
      <vt:lpstr>PowerPoint bemutató</vt:lpstr>
      <vt:lpstr>Count to Infinity Problem</vt:lpstr>
      <vt:lpstr>Poisoned Reverse</vt:lpstr>
      <vt:lpstr>Outline</vt:lpstr>
      <vt:lpstr>Link State Routing</vt:lpstr>
      <vt:lpstr>Flooding Details</vt:lpstr>
      <vt:lpstr>Dijkstra’s Algorithm</vt:lpstr>
      <vt:lpstr>OSPF vs. IS-IS</vt:lpstr>
      <vt:lpstr>Different Organizational Structure</vt:lpstr>
      <vt:lpstr>Link State vs. Distance Vector</vt:lpstr>
      <vt:lpstr>Network Layer, Control Plane</vt:lpstr>
      <vt:lpstr>Outline</vt:lpstr>
      <vt:lpstr>ASs, Revisited</vt:lpstr>
      <vt:lpstr>AS Numbers</vt:lpstr>
      <vt:lpstr>Inter-Domain Routing</vt:lpstr>
      <vt:lpstr>BGP</vt:lpstr>
      <vt:lpstr>BGP Relationships</vt:lpstr>
      <vt:lpstr>Tier-1 ISP Peering</vt:lpstr>
      <vt:lpstr>PowerPoint bemutató</vt:lpstr>
      <vt:lpstr>Peering Wars</vt:lpstr>
      <vt:lpstr>Two Types of BGP Neighbors</vt:lpstr>
      <vt:lpstr>Full iBGP Meshes</vt:lpstr>
      <vt:lpstr>Path Vector Protocol</vt:lpstr>
      <vt:lpstr>Path-Vector Routing</vt:lpstr>
      <vt:lpstr>Flexible Policies</vt:lpstr>
      <vt:lpstr>BGP Operations (Simplified)</vt:lpstr>
      <vt:lpstr>Four Types of BGP Messages</vt:lpstr>
      <vt:lpstr>BGP Attributes</vt:lpstr>
      <vt:lpstr>Shortest AS Path != Shortest Path</vt:lpstr>
      <vt:lpstr>Hot Potato Routing</vt:lpstr>
      <vt:lpstr>Importing Routes</vt:lpstr>
      <vt:lpstr>Exporting Routes</vt:lpstr>
      <vt:lpstr>Modeling BGP</vt:lpstr>
      <vt:lpstr>AS Relationships: It’s Complicated</vt:lpstr>
      <vt:lpstr>Other BGP Attributes</vt:lpstr>
      <vt:lpstr>Outline</vt:lpstr>
      <vt:lpstr>The Stable Paths Problem</vt:lpstr>
      <vt:lpstr>A Solution to the SPP</vt:lpstr>
      <vt:lpstr>Simple SPP Example</vt:lpstr>
      <vt:lpstr>Good Gadget</vt:lpstr>
      <vt:lpstr>SPP May Have Multiple Solutions</vt:lpstr>
      <vt:lpstr>Bad Gadget</vt:lpstr>
      <vt:lpstr>SPP Explains BGP Divergence</vt:lpstr>
      <vt:lpstr>Beware of Backup Policies</vt:lpstr>
      <vt:lpstr>BGP is Precarious</vt:lpstr>
      <vt:lpstr>Can BGP Be Fixed?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1041</cp:revision>
  <cp:lastPrinted>2012-08-22T04:00:45Z</cp:lastPrinted>
  <dcterms:created xsi:type="dcterms:W3CDTF">2012-01-03T02:22:46Z</dcterms:created>
  <dcterms:modified xsi:type="dcterms:W3CDTF">2017-11-14T11:28:00Z</dcterms:modified>
</cp:coreProperties>
</file>