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04" r:id="rId1"/>
  </p:sldMasterIdLst>
  <p:notesMasterIdLst>
    <p:notesMasterId r:id="rId102"/>
  </p:notesMasterIdLst>
  <p:handoutMasterIdLst>
    <p:handoutMasterId r:id="rId103"/>
  </p:handoutMasterIdLst>
  <p:sldIdLst>
    <p:sldId id="388" r:id="rId2"/>
    <p:sldId id="498" r:id="rId3"/>
    <p:sldId id="499" r:id="rId4"/>
    <p:sldId id="500" r:id="rId5"/>
    <p:sldId id="501" r:id="rId6"/>
    <p:sldId id="502" r:id="rId7"/>
    <p:sldId id="503" r:id="rId8"/>
    <p:sldId id="504" r:id="rId9"/>
    <p:sldId id="505" r:id="rId10"/>
    <p:sldId id="506" r:id="rId11"/>
    <p:sldId id="508" r:id="rId12"/>
    <p:sldId id="509" r:id="rId13"/>
    <p:sldId id="510" r:id="rId14"/>
    <p:sldId id="511" r:id="rId15"/>
    <p:sldId id="512" r:id="rId16"/>
    <p:sldId id="538" r:id="rId17"/>
    <p:sldId id="539" r:id="rId18"/>
    <p:sldId id="540" r:id="rId19"/>
    <p:sldId id="541" r:id="rId20"/>
    <p:sldId id="542" r:id="rId21"/>
    <p:sldId id="543" r:id="rId22"/>
    <p:sldId id="544" r:id="rId23"/>
    <p:sldId id="545" r:id="rId24"/>
    <p:sldId id="546" r:id="rId25"/>
    <p:sldId id="547" r:id="rId26"/>
    <p:sldId id="548" r:id="rId27"/>
    <p:sldId id="549" r:id="rId28"/>
    <p:sldId id="550" r:id="rId29"/>
    <p:sldId id="551" r:id="rId30"/>
    <p:sldId id="552" r:id="rId31"/>
    <p:sldId id="553" r:id="rId32"/>
    <p:sldId id="554" r:id="rId33"/>
    <p:sldId id="555" r:id="rId34"/>
    <p:sldId id="557" r:id="rId35"/>
    <p:sldId id="558" r:id="rId36"/>
    <p:sldId id="559" r:id="rId37"/>
    <p:sldId id="560" r:id="rId38"/>
    <p:sldId id="561" r:id="rId39"/>
    <p:sldId id="563" r:id="rId40"/>
    <p:sldId id="564" r:id="rId41"/>
    <p:sldId id="565" r:id="rId42"/>
    <p:sldId id="566" r:id="rId43"/>
    <p:sldId id="567" r:id="rId44"/>
    <p:sldId id="568" r:id="rId45"/>
    <p:sldId id="569" r:id="rId46"/>
    <p:sldId id="570" r:id="rId47"/>
    <p:sldId id="571" r:id="rId48"/>
    <p:sldId id="572" r:id="rId49"/>
    <p:sldId id="573" r:id="rId50"/>
    <p:sldId id="574" r:id="rId51"/>
    <p:sldId id="575" r:id="rId52"/>
    <p:sldId id="576" r:id="rId53"/>
    <p:sldId id="577" r:id="rId54"/>
    <p:sldId id="578" r:id="rId55"/>
    <p:sldId id="579" r:id="rId56"/>
    <p:sldId id="580" r:id="rId57"/>
    <p:sldId id="581" r:id="rId58"/>
    <p:sldId id="582" r:id="rId59"/>
    <p:sldId id="583" r:id="rId60"/>
    <p:sldId id="584" r:id="rId61"/>
    <p:sldId id="585" r:id="rId62"/>
    <p:sldId id="586" r:id="rId63"/>
    <p:sldId id="611" r:id="rId64"/>
    <p:sldId id="612" r:id="rId65"/>
    <p:sldId id="613" r:id="rId66"/>
    <p:sldId id="614" r:id="rId67"/>
    <p:sldId id="615" r:id="rId68"/>
    <p:sldId id="589" r:id="rId69"/>
    <p:sldId id="590" r:id="rId70"/>
    <p:sldId id="591" r:id="rId71"/>
    <p:sldId id="592" r:id="rId72"/>
    <p:sldId id="593" r:id="rId73"/>
    <p:sldId id="594" r:id="rId74"/>
    <p:sldId id="595" r:id="rId75"/>
    <p:sldId id="596" r:id="rId76"/>
    <p:sldId id="597" r:id="rId77"/>
    <p:sldId id="598" r:id="rId78"/>
    <p:sldId id="599" r:id="rId79"/>
    <p:sldId id="600" r:id="rId80"/>
    <p:sldId id="601" r:id="rId81"/>
    <p:sldId id="602" r:id="rId82"/>
    <p:sldId id="603" r:id="rId83"/>
    <p:sldId id="604" r:id="rId84"/>
    <p:sldId id="605" r:id="rId85"/>
    <p:sldId id="606" r:id="rId86"/>
    <p:sldId id="607" r:id="rId87"/>
    <p:sldId id="608" r:id="rId88"/>
    <p:sldId id="609" r:id="rId89"/>
    <p:sldId id="610" r:id="rId90"/>
    <p:sldId id="616" r:id="rId91"/>
    <p:sldId id="617" r:id="rId92"/>
    <p:sldId id="618" r:id="rId93"/>
    <p:sldId id="619" r:id="rId94"/>
    <p:sldId id="620" r:id="rId95"/>
    <p:sldId id="621" r:id="rId96"/>
    <p:sldId id="622" r:id="rId97"/>
    <p:sldId id="623" r:id="rId98"/>
    <p:sldId id="624" r:id="rId99"/>
    <p:sldId id="625" r:id="rId100"/>
    <p:sldId id="626" r:id="rId101"/>
  </p:sldIdLst>
  <p:sldSz cx="9144000" cy="6858000" type="screen4x3"/>
  <p:notesSz cx="6881813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1206C271-A17B-4745-8409-D19C184D271D}">
          <p14:sldIdLst>
            <p14:sldId id="388"/>
            <p14:sldId id="498"/>
            <p14:sldId id="499"/>
            <p14:sldId id="500"/>
            <p14:sldId id="501"/>
            <p14:sldId id="502"/>
            <p14:sldId id="503"/>
            <p14:sldId id="504"/>
            <p14:sldId id="505"/>
            <p14:sldId id="506"/>
            <p14:sldId id="508"/>
            <p14:sldId id="509"/>
            <p14:sldId id="510"/>
            <p14:sldId id="511"/>
            <p14:sldId id="512"/>
            <p14:sldId id="538"/>
            <p14:sldId id="539"/>
            <p14:sldId id="540"/>
            <p14:sldId id="541"/>
            <p14:sldId id="542"/>
            <p14:sldId id="543"/>
            <p14:sldId id="544"/>
            <p14:sldId id="545"/>
            <p14:sldId id="546"/>
            <p14:sldId id="547"/>
            <p14:sldId id="548"/>
            <p14:sldId id="549"/>
            <p14:sldId id="550"/>
            <p14:sldId id="551"/>
            <p14:sldId id="552"/>
            <p14:sldId id="553"/>
            <p14:sldId id="554"/>
            <p14:sldId id="555"/>
            <p14:sldId id="557"/>
            <p14:sldId id="558"/>
            <p14:sldId id="559"/>
            <p14:sldId id="560"/>
            <p14:sldId id="561"/>
            <p14:sldId id="563"/>
            <p14:sldId id="564"/>
            <p14:sldId id="565"/>
            <p14:sldId id="566"/>
            <p14:sldId id="567"/>
            <p14:sldId id="568"/>
            <p14:sldId id="569"/>
            <p14:sldId id="570"/>
            <p14:sldId id="571"/>
            <p14:sldId id="572"/>
            <p14:sldId id="573"/>
            <p14:sldId id="574"/>
            <p14:sldId id="575"/>
            <p14:sldId id="576"/>
            <p14:sldId id="577"/>
            <p14:sldId id="578"/>
            <p14:sldId id="579"/>
            <p14:sldId id="580"/>
            <p14:sldId id="581"/>
            <p14:sldId id="582"/>
            <p14:sldId id="583"/>
            <p14:sldId id="584"/>
            <p14:sldId id="585"/>
            <p14:sldId id="586"/>
            <p14:sldId id="611"/>
            <p14:sldId id="612"/>
            <p14:sldId id="613"/>
            <p14:sldId id="614"/>
            <p14:sldId id="615"/>
            <p14:sldId id="589"/>
            <p14:sldId id="590"/>
            <p14:sldId id="591"/>
            <p14:sldId id="592"/>
            <p14:sldId id="593"/>
            <p14:sldId id="594"/>
            <p14:sldId id="595"/>
            <p14:sldId id="596"/>
            <p14:sldId id="597"/>
            <p14:sldId id="598"/>
            <p14:sldId id="599"/>
            <p14:sldId id="600"/>
            <p14:sldId id="601"/>
            <p14:sldId id="602"/>
            <p14:sldId id="603"/>
            <p14:sldId id="604"/>
            <p14:sldId id="605"/>
            <p14:sldId id="606"/>
            <p14:sldId id="607"/>
            <p14:sldId id="608"/>
            <p14:sldId id="609"/>
            <p14:sldId id="610"/>
            <p14:sldId id="616"/>
            <p14:sldId id="617"/>
            <p14:sldId id="618"/>
            <p14:sldId id="619"/>
            <p14:sldId id="620"/>
            <p14:sldId id="621"/>
            <p14:sldId id="622"/>
            <p14:sldId id="623"/>
            <p14:sldId id="624"/>
            <p14:sldId id="625"/>
            <p14:sldId id="62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556" autoAdjust="0"/>
    <p:restoredTop sz="90232" autoAdjust="0"/>
  </p:normalViewPr>
  <p:slideViewPr>
    <p:cSldViewPr snapToGrid="0">
      <p:cViewPr varScale="1">
        <p:scale>
          <a:sx n="66" d="100"/>
          <a:sy n="66" d="100"/>
        </p:scale>
        <p:origin x="918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-2520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tableStyles" Target="tableStyles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r>
              <a:rPr lang="en-US"/>
              <a:t>Christo Wilson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8102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r>
              <a:rPr lang="en-US"/>
              <a:t>8/22/2012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r>
              <a:rPr lang="en-US"/>
              <a:t>Defense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03CF3CE8-99B9-4E0D-8156-BD8D62DE6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499058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r>
              <a:rPr lang="en-US"/>
              <a:t>Christo Wilson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8102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r>
              <a:rPr lang="en-US"/>
              <a:t>8/22/2012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46" tIns="46223" rIns="92446" bIns="4622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182" y="4415790"/>
            <a:ext cx="5505450" cy="4183380"/>
          </a:xfrm>
          <a:prstGeom prst="rect">
            <a:avLst/>
          </a:prstGeom>
        </p:spPr>
        <p:txBody>
          <a:bodyPr vert="horz" lIns="92446" tIns="46223" rIns="92446" bIns="46223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r>
              <a:rPr lang="en-US"/>
              <a:t>Defense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77FBF96E-C445-4FF1-86A3-96F5585B6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190809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BF96E-C445-4FF1-86A3-96F5585B6DBD}" type="slidenum">
              <a:rPr lang="en-US" smtClean="0"/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8/22/2012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Defense</a:t>
            </a:r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/>
              <a:t>Christo Wilson</a:t>
            </a:r>
          </a:p>
        </p:txBody>
      </p:sp>
    </p:spTree>
    <p:extLst>
      <p:ext uri="{BB962C8B-B14F-4D97-AF65-F5344CB8AC3E}">
        <p14:creationId xmlns:p14="http://schemas.microsoft.com/office/powerpoint/2010/main" val="26206059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Change circles to rectangles, don’t block the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BF96E-C445-4FF1-86A3-96F5585B6DBD}" type="slidenum">
              <a:rPr lang="en-US" smtClean="0"/>
              <a:t>98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8/22/2012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Defense</a:t>
            </a:r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/>
              <a:t>Christo Wilson</a:t>
            </a:r>
          </a:p>
        </p:txBody>
      </p:sp>
    </p:spTree>
    <p:extLst>
      <p:ext uri="{BB962C8B-B14F-4D97-AF65-F5344CB8AC3E}">
        <p14:creationId xmlns:p14="http://schemas.microsoft.com/office/powerpoint/2010/main" val="34124535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Flooding packets</a:t>
            </a:r>
            <a:r>
              <a:rPr lang="en-US" baseline="0" dirty="0"/>
              <a:t> until routes figured out</a:t>
            </a:r>
          </a:p>
          <a:p>
            <a:r>
              <a:rPr lang="en-US" baseline="0" dirty="0"/>
              <a:t>No load balancing</a:t>
            </a:r>
          </a:p>
          <a:p>
            <a:r>
              <a:rPr lang="en-US" baseline="0" dirty="0"/>
              <a:t>Addressing!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Christo Wilson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8/22/2012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Defense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7FBF96E-C445-4FF1-86A3-96F5585B6DB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9829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BF96E-C445-4FF1-86A3-96F5585B6DBD}" type="slidenum">
              <a:rPr lang="en-US" smtClean="0"/>
              <a:t>16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8/22/2012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Defense</a:t>
            </a:r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/>
              <a:t>Christo Wilson</a:t>
            </a:r>
          </a:p>
        </p:txBody>
      </p:sp>
    </p:spTree>
    <p:extLst>
      <p:ext uri="{BB962C8B-B14F-4D97-AF65-F5344CB8AC3E}">
        <p14:creationId xmlns:p14="http://schemas.microsoft.com/office/powerpoint/2010/main" val="26206059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time, show</a:t>
            </a:r>
            <a:r>
              <a:rPr lang="en-US" baseline="0" dirty="0"/>
              <a:t> correlation between lookup speed and maximum line rate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Christo Wilson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8/22/2012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Defense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7FBF96E-C445-4FF1-86A3-96F5585B6DB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188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Christo Wilson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8/22/2012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Defense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7FBF96E-C445-4FF1-86A3-96F5585B6DB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4317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3C52DFB-4EDA-410F-839E-B359D4BF755C}" type="slidenum">
              <a:rPr lang="en-US"/>
              <a:pPr/>
              <a:t>64</a:t>
            </a:fld>
            <a:endParaRPr lang="en-US"/>
          </a:p>
        </p:txBody>
      </p:sp>
      <p:sp>
        <p:nvSpPr>
          <p:cNvPr id="911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0775" y="700088"/>
            <a:ext cx="4643438" cy="3484562"/>
          </a:xfrm>
          <a:ln/>
        </p:spPr>
      </p:sp>
      <p:sp>
        <p:nvSpPr>
          <p:cNvPr id="911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6519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342C7A1-342C-477F-B6FA-1A84ABDFBAED}" type="slidenum">
              <a:rPr lang="en-US"/>
              <a:pPr/>
              <a:t>67</a:t>
            </a:fld>
            <a:endParaRPr lang="en-US"/>
          </a:p>
        </p:txBody>
      </p:sp>
      <p:sp>
        <p:nvSpPr>
          <p:cNvPr id="914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0775" y="700088"/>
            <a:ext cx="4643438" cy="3484562"/>
          </a:xfrm>
          <a:ln/>
        </p:spPr>
      </p:sp>
      <p:sp>
        <p:nvSpPr>
          <p:cNvPr id="914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0032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342C7A1-342C-477F-B6FA-1A84ABDFBAED}" type="slidenum">
              <a:rPr lang="en-US"/>
              <a:pPr/>
              <a:t>90</a:t>
            </a:fld>
            <a:endParaRPr lang="en-US"/>
          </a:p>
        </p:txBody>
      </p:sp>
      <p:sp>
        <p:nvSpPr>
          <p:cNvPr id="914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0775" y="700088"/>
            <a:ext cx="4643438" cy="3484562"/>
          </a:xfrm>
          <a:ln/>
        </p:spPr>
      </p:sp>
      <p:sp>
        <p:nvSpPr>
          <p:cNvPr id="914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5918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DB78D6-E512-4DE2-8202-B82B352C4A17}" type="slidenum">
              <a:rPr lang="en-US"/>
              <a:pPr/>
              <a:t>91</a:t>
            </a:fld>
            <a:endParaRPr lang="en-US"/>
          </a:p>
        </p:txBody>
      </p:sp>
      <p:sp>
        <p:nvSpPr>
          <p:cNvPr id="913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0775" y="700088"/>
            <a:ext cx="4643438" cy="3484562"/>
          </a:xfrm>
          <a:ln/>
        </p:spPr>
      </p:sp>
      <p:sp>
        <p:nvSpPr>
          <p:cNvPr id="913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8041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8392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1256270"/>
            <a:ext cx="533400" cy="304800"/>
          </a:xfrm>
        </p:spPr>
        <p:txBody>
          <a:bodyPr/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fld id="{283B9EA5-CE9A-4950-A80C-5ADF06B45B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8839200" cy="5105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2286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3048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3048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3048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572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8392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152400" y="1600200"/>
            <a:ext cx="8839200" cy="51054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-4634" y="1257917"/>
            <a:ext cx="595184" cy="260728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800" b="1">
                <a:solidFill>
                  <a:srgbClr val="FFFFFF"/>
                </a:solidFill>
              </a:defRPr>
            </a:lvl1pPr>
          </a:lstStyle>
          <a:p>
            <a:fld id="{283B9EA5-CE9A-4950-A80C-5ADF06B45B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://www.cidr-report.org/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99" y="1143000"/>
            <a:ext cx="7395883" cy="1828800"/>
          </a:xfrm>
        </p:spPr>
        <p:txBody>
          <a:bodyPr>
            <a:normAutofit/>
          </a:bodyPr>
          <a:lstStyle/>
          <a:p>
            <a:r>
              <a:rPr lang="en-US" sz="6000" cap="none" dirty="0"/>
              <a:t>Computer Networks</a:t>
            </a:r>
            <a:endParaRPr lang="en-US" sz="4900" cap="none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685799" y="3496235"/>
            <a:ext cx="6662784" cy="2133600"/>
          </a:xfrm>
          <a:prstGeom prst="rect">
            <a:avLst/>
          </a:prstGeom>
        </p:spPr>
        <p:txBody>
          <a:bodyPr vert="horz" anchor="t">
            <a:normAutofit/>
          </a:bodyPr>
          <a:lstStyle>
            <a:lvl1pPr marL="0" indent="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None/>
              <a:defRPr kumimoji="0" sz="2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None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dirty="0">
                <a:solidFill>
                  <a:schemeClr val="tx1"/>
                </a:solidFill>
              </a:rPr>
              <a:t>Lecture </a:t>
            </a:r>
            <a:r>
              <a:rPr lang="hu-HU" sz="3600" b="1" dirty="0">
                <a:solidFill>
                  <a:schemeClr val="tx1"/>
                </a:solidFill>
              </a:rPr>
              <a:t>8</a:t>
            </a:r>
            <a:r>
              <a:rPr lang="en-US" sz="3600" b="1" dirty="0">
                <a:solidFill>
                  <a:schemeClr val="tx1"/>
                </a:solidFill>
              </a:rPr>
              <a:t>: </a:t>
            </a:r>
            <a:r>
              <a:rPr lang="hu-HU" sz="3600" b="1" dirty="0" err="1">
                <a:solidFill>
                  <a:schemeClr val="tx1"/>
                </a:solidFill>
              </a:rPr>
              <a:t>Interconnecting</a:t>
            </a:r>
            <a:r>
              <a:rPr lang="hu-HU" sz="3600" b="1" dirty="0">
                <a:solidFill>
                  <a:schemeClr val="tx1"/>
                </a:solidFill>
              </a:rPr>
              <a:t> </a:t>
            </a:r>
            <a:r>
              <a:rPr lang="hu-HU" sz="3600" b="1" dirty="0" err="1">
                <a:solidFill>
                  <a:schemeClr val="tx1"/>
                </a:solidFill>
              </a:rPr>
              <a:t>LANs</a:t>
            </a:r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6" name="Subtitle 4"/>
          <p:cNvSpPr txBox="1">
            <a:spLocks/>
          </p:cNvSpPr>
          <p:nvPr/>
        </p:nvSpPr>
        <p:spPr>
          <a:xfrm>
            <a:off x="2514600" y="6202437"/>
            <a:ext cx="6705600" cy="6858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None/>
              <a:defRPr kumimoji="0" sz="2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None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8" name="Subtitle 4"/>
          <p:cNvSpPr txBox="1">
            <a:spLocks/>
          </p:cNvSpPr>
          <p:nvPr/>
        </p:nvSpPr>
        <p:spPr>
          <a:xfrm>
            <a:off x="2438400" y="6021009"/>
            <a:ext cx="6705600" cy="685800"/>
          </a:xfrm>
          <a:prstGeom prst="rect">
            <a:avLst/>
          </a:prstGeom>
        </p:spPr>
        <p:txBody>
          <a:bodyPr vert="horz" anchor="ctr">
            <a:normAutofit fontScale="55000" lnSpcReduction="20000"/>
          </a:bodyPr>
          <a:lstStyle>
            <a:lvl1pPr marL="0" indent="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None/>
              <a:defRPr kumimoji="0" sz="2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None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Based on slides from D. </a:t>
            </a:r>
            <a:r>
              <a:rPr lang="en-US" dirty="0" err="1"/>
              <a:t>Choffnes</a:t>
            </a:r>
            <a:r>
              <a:rPr lang="en-US" dirty="0"/>
              <a:t> Northeastern U. </a:t>
            </a:r>
            <a:r>
              <a:rPr lang="hu-HU" dirty="0"/>
              <a:t>and P. </a:t>
            </a:r>
            <a:r>
              <a:rPr lang="hu-HU" dirty="0" err="1"/>
              <a:t>Gill</a:t>
            </a:r>
            <a:r>
              <a:rPr lang="hu-HU" dirty="0"/>
              <a:t> </a:t>
            </a:r>
            <a:r>
              <a:rPr lang="hu-HU" dirty="0" err="1"/>
              <a:t>from</a:t>
            </a:r>
            <a:r>
              <a:rPr lang="hu-HU" dirty="0"/>
              <a:t> </a:t>
            </a:r>
            <a:r>
              <a:rPr lang="hu-HU" dirty="0" err="1"/>
              <a:t>StonyBrook</a:t>
            </a:r>
            <a:r>
              <a:rPr lang="hu-HU" dirty="0"/>
              <a:t> University</a:t>
            </a:r>
          </a:p>
          <a:p>
            <a:r>
              <a:rPr lang="en-US" dirty="0"/>
              <a:t>Revised </a:t>
            </a:r>
            <a:r>
              <a:rPr lang="hu-HU" dirty="0" err="1"/>
              <a:t>Autumn</a:t>
            </a:r>
            <a:r>
              <a:rPr lang="en-US" dirty="0"/>
              <a:t> 2015 by </a:t>
            </a:r>
            <a:r>
              <a:rPr lang="hu-HU" dirty="0"/>
              <a:t>S</a:t>
            </a:r>
            <a:r>
              <a:rPr lang="en-US" dirty="0"/>
              <a:t>. </a:t>
            </a:r>
            <a:r>
              <a:rPr lang="hu-HU" dirty="0"/>
              <a:t>Laki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5099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802.1 Spanning Tree Approach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Elect a bridge to be the root of the tree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Every bridge finds shortest path to the root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Union of these paths becomes the spanning tree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r>
              <a:rPr lang="en-US" dirty="0"/>
              <a:t>Bridges exchange Configuration Bridge Protocol Data Units (</a:t>
            </a:r>
            <a:r>
              <a:rPr lang="en-US" dirty="0">
                <a:solidFill>
                  <a:schemeClr val="accent1"/>
                </a:solidFill>
              </a:rPr>
              <a:t>BPDU</a:t>
            </a:r>
            <a:r>
              <a:rPr lang="en-US" dirty="0"/>
              <a:t>s) to build the tree</a:t>
            </a:r>
          </a:p>
          <a:p>
            <a:pPr lvl="1"/>
            <a:r>
              <a:rPr lang="en-US" dirty="0"/>
              <a:t>Used to elect the root bridge</a:t>
            </a:r>
          </a:p>
          <a:p>
            <a:pPr lvl="1"/>
            <a:r>
              <a:rPr lang="en-US" dirty="0"/>
              <a:t>Calculate shortest paths</a:t>
            </a:r>
          </a:p>
          <a:p>
            <a:pPr lvl="1"/>
            <a:r>
              <a:rPr lang="en-US" dirty="0"/>
              <a:t>Locate the next hop closest to the root, and its port</a:t>
            </a:r>
          </a:p>
          <a:p>
            <a:pPr lvl="1"/>
            <a:r>
              <a:rPr lang="en-US" dirty="0"/>
              <a:t>Select ports to be included in the spanning trees</a:t>
            </a:r>
          </a:p>
        </p:txBody>
      </p:sp>
    </p:spTree>
    <p:extLst>
      <p:ext uri="{BB962C8B-B14F-4D97-AF65-F5344CB8AC3E}">
        <p14:creationId xmlns:p14="http://schemas.microsoft.com/office/powerpoint/2010/main" val="604718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Poisoned Reverse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t>100</a:t>
            </a:fld>
            <a:endParaRPr lang="en-US"/>
          </a:p>
        </p:txBody>
      </p:sp>
      <p:sp>
        <p:nvSpPr>
          <p:cNvPr id="7" name="Cloud 6"/>
          <p:cNvSpPr/>
          <p:nvPr/>
        </p:nvSpPr>
        <p:spPr>
          <a:xfrm>
            <a:off x="6324301" y="1574311"/>
            <a:ext cx="2579844" cy="2134402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cxnSp>
        <p:nvCxnSpPr>
          <p:cNvPr id="8" name="Straight Connector 7"/>
          <p:cNvCxnSpPr>
            <a:stCxn id="13" idx="4"/>
            <a:endCxn id="15" idx="2"/>
          </p:cNvCxnSpPr>
          <p:nvPr/>
        </p:nvCxnSpPr>
        <p:spPr>
          <a:xfrm>
            <a:off x="7287491" y="3001928"/>
            <a:ext cx="443932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13" idx="1"/>
            <a:endCxn id="14" idx="3"/>
          </p:cNvCxnSpPr>
          <p:nvPr/>
        </p:nvCxnSpPr>
        <p:spPr>
          <a:xfrm flipV="1">
            <a:off x="6915659" y="2313182"/>
            <a:ext cx="593798" cy="506631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15" idx="1"/>
            <a:endCxn id="14" idx="3"/>
          </p:cNvCxnSpPr>
          <p:nvPr/>
        </p:nvCxnSpPr>
        <p:spPr>
          <a:xfrm flipH="1" flipV="1">
            <a:off x="7509457" y="2313182"/>
            <a:ext cx="593798" cy="506631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683463" y="2238691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4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820957" y="2251722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1</a:t>
            </a:r>
            <a:endParaRPr lang="en-US" dirty="0"/>
          </a:p>
        </p:txBody>
      </p:sp>
      <p:sp>
        <p:nvSpPr>
          <p:cNvPr id="13" name="Flowchart: Magnetic Disk 12"/>
          <p:cNvSpPr/>
          <p:nvPr/>
        </p:nvSpPr>
        <p:spPr>
          <a:xfrm>
            <a:off x="6543827" y="2819813"/>
            <a:ext cx="743664" cy="36423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</a:t>
            </a:r>
            <a:endParaRPr lang="en-US" dirty="0"/>
          </a:p>
        </p:txBody>
      </p:sp>
      <p:sp>
        <p:nvSpPr>
          <p:cNvPr id="14" name="Flowchart: Magnetic Disk 13"/>
          <p:cNvSpPr/>
          <p:nvPr/>
        </p:nvSpPr>
        <p:spPr>
          <a:xfrm>
            <a:off x="7137625" y="1948952"/>
            <a:ext cx="743664" cy="36423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</a:t>
            </a:r>
            <a:endParaRPr lang="en-US" dirty="0"/>
          </a:p>
        </p:txBody>
      </p:sp>
      <p:sp>
        <p:nvSpPr>
          <p:cNvPr id="15" name="Flowchart: Magnetic Disk 14"/>
          <p:cNvSpPr/>
          <p:nvPr/>
        </p:nvSpPr>
        <p:spPr>
          <a:xfrm>
            <a:off x="7731423" y="2819813"/>
            <a:ext cx="743664" cy="36423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245603" y="2953210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50</a:t>
            </a:r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6445313" y="2251722"/>
            <a:ext cx="689774" cy="461665"/>
            <a:chOff x="5672293" y="3828962"/>
            <a:chExt cx="440818" cy="384721"/>
          </a:xfrm>
        </p:grpSpPr>
        <p:sp>
          <p:nvSpPr>
            <p:cNvPr id="18" name="Rectangle 17"/>
            <p:cNvSpPr/>
            <p:nvPr/>
          </p:nvSpPr>
          <p:spPr>
            <a:xfrm>
              <a:off x="5744635" y="3855346"/>
              <a:ext cx="296137" cy="31656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672293" y="3828962"/>
              <a:ext cx="440818" cy="3847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60</a:t>
              </a: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8817" y="4228971"/>
            <a:ext cx="12121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Node B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0" y="5491574"/>
            <a:ext cx="1229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Node C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261966" y="6396335"/>
            <a:ext cx="8577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Time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1311534" y="6405972"/>
            <a:ext cx="7021295" cy="1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Table 23"/>
          <p:cNvGraphicFramePr>
            <a:graphicFrameLocks noGrp="1"/>
          </p:cNvGraphicFramePr>
          <p:nvPr>
            <p:extLst/>
          </p:nvPr>
        </p:nvGraphicFramePr>
        <p:xfrm>
          <a:off x="1300644" y="3892657"/>
          <a:ext cx="123444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>
            <p:extLst/>
          </p:nvPr>
        </p:nvGraphicFramePr>
        <p:xfrm>
          <a:off x="1300644" y="5166286"/>
          <a:ext cx="123444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>
            <p:extLst/>
          </p:nvPr>
        </p:nvGraphicFramePr>
        <p:xfrm>
          <a:off x="3149291" y="3892517"/>
          <a:ext cx="132334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0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2"/>
                          </a:solidFill>
                        </a:rPr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/>
          </p:nvPr>
        </p:nvGraphicFramePr>
        <p:xfrm>
          <a:off x="3149291" y="5166146"/>
          <a:ext cx="123444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>
            <p:extLst/>
          </p:nvPr>
        </p:nvGraphicFramePr>
        <p:xfrm>
          <a:off x="4997938" y="3892656"/>
          <a:ext cx="132334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0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>
            <p:extLst/>
          </p:nvPr>
        </p:nvGraphicFramePr>
        <p:xfrm>
          <a:off x="4997938" y="5166285"/>
          <a:ext cx="132334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0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2"/>
                          </a:solidFill>
                        </a:rPr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2"/>
                          </a:solidFill>
                        </a:rPr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>
            <p:extLst/>
          </p:nvPr>
        </p:nvGraphicFramePr>
        <p:xfrm>
          <a:off x="6846584" y="3892656"/>
          <a:ext cx="132334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0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2"/>
                          </a:solidFill>
                        </a:rPr>
                        <a:t>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2"/>
                          </a:solidFill>
                        </a:rPr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>
            <p:extLst/>
          </p:nvPr>
        </p:nvGraphicFramePr>
        <p:xfrm>
          <a:off x="6846584" y="5166285"/>
          <a:ext cx="132334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0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32" name="Straight Arrow Connector 31"/>
          <p:cNvCxnSpPr>
            <a:stCxn id="26" idx="3"/>
            <a:endCxn id="29" idx="1"/>
          </p:cNvCxnSpPr>
          <p:nvPr/>
        </p:nvCxnSpPr>
        <p:spPr>
          <a:xfrm>
            <a:off x="4472631" y="4448777"/>
            <a:ext cx="525307" cy="1273768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9" idx="3"/>
            <a:endCxn id="30" idx="1"/>
          </p:cNvCxnSpPr>
          <p:nvPr/>
        </p:nvCxnSpPr>
        <p:spPr>
          <a:xfrm flipV="1">
            <a:off x="6321278" y="4448916"/>
            <a:ext cx="525306" cy="1273629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ontent Placeholder 5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8839200" cy="1872342"/>
          </a:xfrm>
        </p:spPr>
        <p:txBody>
          <a:bodyPr>
            <a:normAutofit/>
          </a:bodyPr>
          <a:lstStyle/>
          <a:p>
            <a:r>
              <a:rPr lang="en-US" dirty="0"/>
              <a:t>If C routes through B to get to A</a:t>
            </a:r>
          </a:p>
          <a:p>
            <a:pPr lvl="1"/>
            <a:r>
              <a:rPr lang="en-US" dirty="0"/>
              <a:t>C tells B that D(C, A) =</a:t>
            </a:r>
            <a:r>
              <a:rPr lang="en-US" sz="2800" dirty="0"/>
              <a:t> </a:t>
            </a:r>
            <a:r>
              <a:rPr lang="en-US" sz="3200" dirty="0">
                <a:latin typeface="Consolas" pitchFamily="49" charset="0"/>
                <a:cs typeface="Consolas" pitchFamily="49" charset="0"/>
              </a:rPr>
              <a:t>∞</a:t>
            </a:r>
            <a:endParaRPr lang="en-US" sz="2800" dirty="0"/>
          </a:p>
          <a:p>
            <a:pPr lvl="1"/>
            <a:r>
              <a:rPr lang="en-US" dirty="0"/>
              <a:t>Thus, B won’t route to A via C</a:t>
            </a:r>
          </a:p>
        </p:txBody>
      </p:sp>
    </p:spTree>
    <p:extLst>
      <p:ext uri="{BB962C8B-B14F-4D97-AF65-F5344CB8AC3E}">
        <p14:creationId xmlns:p14="http://schemas.microsoft.com/office/powerpoint/2010/main" val="217581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Determining the Root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683327"/>
            <a:ext cx="8839200" cy="5022273"/>
          </a:xfrm>
        </p:spPr>
        <p:txBody>
          <a:bodyPr/>
          <a:lstStyle/>
          <a:p>
            <a:r>
              <a:rPr lang="en-US" dirty="0"/>
              <a:t>Initially, all hosts assume they are the root</a:t>
            </a:r>
          </a:p>
          <a:p>
            <a:r>
              <a:rPr lang="en-US" dirty="0"/>
              <a:t>Bridges broadcast BPDUs: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Based on received BPDUs, each switch chooses:</a:t>
            </a:r>
          </a:p>
          <a:p>
            <a:pPr lvl="1"/>
            <a:r>
              <a:rPr lang="en-US" dirty="0"/>
              <a:t>A new root (smallest known Root ID)</a:t>
            </a:r>
          </a:p>
          <a:p>
            <a:pPr lvl="1"/>
            <a:r>
              <a:rPr lang="en-US" dirty="0"/>
              <a:t>A new root port (what interface goes towards the root)</a:t>
            </a:r>
          </a:p>
          <a:p>
            <a:pPr lvl="1"/>
            <a:r>
              <a:rPr lang="en-US" dirty="0"/>
              <a:t>A new designated bridge (who is the next hop to root)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1782955" y="3071423"/>
            <a:ext cx="5202193" cy="400110"/>
            <a:chOff x="457396" y="1885296"/>
            <a:chExt cx="5202193" cy="400110"/>
          </a:xfrm>
        </p:grpSpPr>
        <p:sp>
          <p:nvSpPr>
            <p:cNvPr id="5" name="TextBox 4"/>
            <p:cNvSpPr txBox="1"/>
            <p:nvPr/>
          </p:nvSpPr>
          <p:spPr>
            <a:xfrm>
              <a:off x="1938564" y="1885296"/>
              <a:ext cx="1337481" cy="400110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</a:rPr>
                <a:t>Root ID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276044" y="1885296"/>
              <a:ext cx="2383545" cy="400110"/>
            </a:xfrm>
            <a:prstGeom prst="rect">
              <a:avLst/>
            </a:prstGeom>
            <a:solidFill>
              <a:schemeClr val="accent3"/>
            </a:solidFill>
            <a:ln w="38100">
              <a:solidFill>
                <a:schemeClr val="accent3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</a:rPr>
                <a:t>Path Cost to Root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57396" y="1885296"/>
              <a:ext cx="1471063" cy="400110"/>
            </a:xfrm>
            <a:prstGeom prst="rect">
              <a:avLst/>
            </a:prstGeom>
            <a:solidFill>
              <a:schemeClr val="accent4"/>
            </a:solidFill>
            <a:ln w="38100">
              <a:solidFill>
                <a:schemeClr val="accent4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</a:rPr>
                <a:t>Bridge ID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231315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Spanning Tree Construction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12</a:t>
            </a:fld>
            <a:endParaRPr lang="en-US" dirty="0"/>
          </a:p>
        </p:txBody>
      </p:sp>
      <p:cxnSp>
        <p:nvCxnSpPr>
          <p:cNvPr id="13" name="Straight Connector 12"/>
          <p:cNvCxnSpPr>
            <a:stCxn id="5" idx="2"/>
            <a:endCxn id="6" idx="0"/>
          </p:cNvCxnSpPr>
          <p:nvPr/>
        </p:nvCxnSpPr>
        <p:spPr>
          <a:xfrm>
            <a:off x="1981188" y="2975455"/>
            <a:ext cx="0" cy="1215466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5" idx="3"/>
            <a:endCxn id="7" idx="1"/>
          </p:cNvCxnSpPr>
          <p:nvPr/>
        </p:nvCxnSpPr>
        <p:spPr>
          <a:xfrm>
            <a:off x="2419029" y="2791101"/>
            <a:ext cx="1854533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7" idx="3"/>
            <a:endCxn id="8" idx="1"/>
          </p:cNvCxnSpPr>
          <p:nvPr/>
        </p:nvCxnSpPr>
        <p:spPr>
          <a:xfrm flipV="1">
            <a:off x="5149245" y="2791100"/>
            <a:ext cx="1749758" cy="1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8" idx="2"/>
            <a:endCxn id="9" idx="3"/>
          </p:cNvCxnSpPr>
          <p:nvPr/>
        </p:nvCxnSpPr>
        <p:spPr>
          <a:xfrm rot="5400000">
            <a:off x="5543134" y="2581565"/>
            <a:ext cx="1399822" cy="2187601"/>
          </a:xfrm>
          <a:prstGeom prst="bentConnector2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endCxn id="11" idx="0"/>
          </p:cNvCxnSpPr>
          <p:nvPr/>
        </p:nvCxnSpPr>
        <p:spPr>
          <a:xfrm rot="16200000" flipH="1">
            <a:off x="4405145" y="4943037"/>
            <a:ext cx="1793187" cy="895779"/>
          </a:xfrm>
          <a:prstGeom prst="bentConnector3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10" idx="0"/>
          </p:cNvCxnSpPr>
          <p:nvPr/>
        </p:nvCxnSpPr>
        <p:spPr>
          <a:xfrm rot="5400000" flipH="1" flipV="1">
            <a:off x="3122972" y="4911189"/>
            <a:ext cx="1793189" cy="959476"/>
          </a:xfrm>
          <a:prstGeom prst="bentConnector3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0" idx="3"/>
            <a:endCxn id="11" idx="1"/>
          </p:cNvCxnSpPr>
          <p:nvPr/>
        </p:nvCxnSpPr>
        <p:spPr>
          <a:xfrm>
            <a:off x="3977669" y="6471876"/>
            <a:ext cx="1334117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6" idx="3"/>
            <a:endCxn id="9" idx="1"/>
          </p:cNvCxnSpPr>
          <p:nvPr/>
        </p:nvCxnSpPr>
        <p:spPr>
          <a:xfrm>
            <a:off x="2419029" y="4375276"/>
            <a:ext cx="1854532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endCxn id="32" idx="1"/>
          </p:cNvCxnSpPr>
          <p:nvPr/>
        </p:nvCxnSpPr>
        <p:spPr>
          <a:xfrm>
            <a:off x="403934" y="2473554"/>
            <a:ext cx="485527" cy="317545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endCxn id="32" idx="1"/>
          </p:cNvCxnSpPr>
          <p:nvPr/>
        </p:nvCxnSpPr>
        <p:spPr>
          <a:xfrm flipV="1">
            <a:off x="403934" y="2791099"/>
            <a:ext cx="485527" cy="313155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148" y="2832467"/>
            <a:ext cx="543573" cy="543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148" y="2201768"/>
            <a:ext cx="543573" cy="543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8" name="Straight Connector 37"/>
          <p:cNvCxnSpPr>
            <a:stCxn id="32" idx="3"/>
            <a:endCxn id="5" idx="1"/>
          </p:cNvCxnSpPr>
          <p:nvPr/>
        </p:nvCxnSpPr>
        <p:spPr>
          <a:xfrm>
            <a:off x="1147063" y="2791099"/>
            <a:ext cx="396283" cy="2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endCxn id="44" idx="1"/>
          </p:cNvCxnSpPr>
          <p:nvPr/>
        </p:nvCxnSpPr>
        <p:spPr>
          <a:xfrm>
            <a:off x="403934" y="4135419"/>
            <a:ext cx="485527" cy="317545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endCxn id="44" idx="1"/>
          </p:cNvCxnSpPr>
          <p:nvPr/>
        </p:nvCxnSpPr>
        <p:spPr>
          <a:xfrm flipV="1">
            <a:off x="403934" y="4452964"/>
            <a:ext cx="485527" cy="313155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148" y="4494332"/>
            <a:ext cx="543573" cy="543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148" y="3863633"/>
            <a:ext cx="543573" cy="543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5" name="Straight Connector 44"/>
          <p:cNvCxnSpPr>
            <a:stCxn id="44" idx="3"/>
          </p:cNvCxnSpPr>
          <p:nvPr/>
        </p:nvCxnSpPr>
        <p:spPr>
          <a:xfrm>
            <a:off x="1147063" y="4452964"/>
            <a:ext cx="499781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endCxn id="52" idx="1"/>
          </p:cNvCxnSpPr>
          <p:nvPr/>
        </p:nvCxnSpPr>
        <p:spPr>
          <a:xfrm>
            <a:off x="2002369" y="6015734"/>
            <a:ext cx="0" cy="524305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endCxn id="52" idx="1"/>
          </p:cNvCxnSpPr>
          <p:nvPr/>
        </p:nvCxnSpPr>
        <p:spPr>
          <a:xfrm flipV="1">
            <a:off x="1516842" y="6540039"/>
            <a:ext cx="485527" cy="41368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5056" y="6268252"/>
            <a:ext cx="543573" cy="543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2667" y="5743948"/>
            <a:ext cx="543573" cy="543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3" name="Straight Connector 52"/>
          <p:cNvCxnSpPr>
            <a:stCxn id="52" idx="3"/>
          </p:cNvCxnSpPr>
          <p:nvPr/>
        </p:nvCxnSpPr>
        <p:spPr>
          <a:xfrm flipV="1">
            <a:off x="2259971" y="6540038"/>
            <a:ext cx="1086324" cy="1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V="1">
            <a:off x="6722460" y="6507870"/>
            <a:ext cx="485527" cy="1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V="1">
            <a:off x="6722459" y="6017984"/>
            <a:ext cx="122907" cy="489888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6027384" y="6510067"/>
            <a:ext cx="499781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8309676" y="2793116"/>
            <a:ext cx="485527" cy="317545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V="1">
            <a:off x="8309675" y="2479961"/>
            <a:ext cx="485527" cy="313155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8894" y="2866652"/>
            <a:ext cx="543573" cy="543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8894" y="2235953"/>
            <a:ext cx="543573" cy="543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5" name="Straight Connector 64"/>
          <p:cNvCxnSpPr/>
          <p:nvPr/>
        </p:nvCxnSpPr>
        <p:spPr>
          <a:xfrm>
            <a:off x="7614600" y="2795312"/>
            <a:ext cx="499781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endCxn id="70" idx="0"/>
          </p:cNvCxnSpPr>
          <p:nvPr/>
        </p:nvCxnSpPr>
        <p:spPr>
          <a:xfrm>
            <a:off x="4273562" y="1851884"/>
            <a:ext cx="451484" cy="169588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70" idx="0"/>
          </p:cNvCxnSpPr>
          <p:nvPr/>
        </p:nvCxnSpPr>
        <p:spPr>
          <a:xfrm flipV="1">
            <a:off x="4725046" y="1836810"/>
            <a:ext cx="424198" cy="184662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8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0243" y="1565024"/>
            <a:ext cx="543573" cy="543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5727" y="1565024"/>
            <a:ext cx="543573" cy="543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1" name="Straight Connector 70"/>
          <p:cNvCxnSpPr>
            <a:endCxn id="70" idx="2"/>
          </p:cNvCxnSpPr>
          <p:nvPr/>
        </p:nvCxnSpPr>
        <p:spPr>
          <a:xfrm flipV="1">
            <a:off x="4725046" y="2279074"/>
            <a:ext cx="0" cy="354578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2" descr="C:\Users\t0ph3r\Documents\CS 4700\assets\cisco-switch-ic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346" y="2606746"/>
            <a:ext cx="875683" cy="368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t0ph3r\Documents\CS 4700\assets\cisco-switch-ic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346" y="4190921"/>
            <a:ext cx="875683" cy="368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t0ph3r\Documents\CS 4700\assets\cisco-switch-ic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3562" y="2606746"/>
            <a:ext cx="875683" cy="368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Users\t0ph3r\Documents\CS 4700\assets\cisco-switch-ic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9003" y="2606745"/>
            <a:ext cx="875683" cy="368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t0ph3r\Documents\CS 4700\assets\cisco-switch-ic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3561" y="4190921"/>
            <a:ext cx="875683" cy="368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C:\Users\t0ph3r\Documents\CS 4700\assets\cisco-switch-ic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1986" y="6287521"/>
            <a:ext cx="875683" cy="368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:\Users\t0ph3r\Documents\CS 4700\assets\cisco-switch-ic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1786" y="6287521"/>
            <a:ext cx="875683" cy="368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Rectangle 31"/>
          <p:cNvSpPr/>
          <p:nvPr/>
        </p:nvSpPr>
        <p:spPr>
          <a:xfrm>
            <a:off x="889461" y="2662298"/>
            <a:ext cx="257602" cy="257602"/>
          </a:xfrm>
          <a:prstGeom prst="rect">
            <a:avLst/>
          </a:prstGeom>
          <a:solidFill>
            <a:schemeClr val="accent4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889461" y="4324163"/>
            <a:ext cx="257602" cy="257602"/>
          </a:xfrm>
          <a:prstGeom prst="rect">
            <a:avLst/>
          </a:prstGeom>
          <a:solidFill>
            <a:schemeClr val="accent4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2002369" y="6411238"/>
            <a:ext cx="257602" cy="257602"/>
          </a:xfrm>
          <a:prstGeom prst="rect">
            <a:avLst/>
          </a:prstGeom>
          <a:solidFill>
            <a:schemeClr val="accent4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6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1403" y="6236084"/>
            <a:ext cx="543573" cy="543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3580" y="5746198"/>
            <a:ext cx="543573" cy="543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Rectangle 57"/>
          <p:cNvSpPr/>
          <p:nvPr/>
        </p:nvSpPr>
        <p:spPr>
          <a:xfrm>
            <a:off x="6464858" y="6381266"/>
            <a:ext cx="257602" cy="257602"/>
          </a:xfrm>
          <a:prstGeom prst="rect">
            <a:avLst/>
          </a:prstGeom>
          <a:solidFill>
            <a:schemeClr val="accent4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8052074" y="2666511"/>
            <a:ext cx="257602" cy="257602"/>
          </a:xfrm>
          <a:prstGeom prst="rect">
            <a:avLst/>
          </a:prstGeom>
          <a:solidFill>
            <a:schemeClr val="accent4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96245" y="2021472"/>
            <a:ext cx="257602" cy="257602"/>
          </a:xfrm>
          <a:prstGeom prst="rect">
            <a:avLst/>
          </a:prstGeom>
          <a:solidFill>
            <a:schemeClr val="accent4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1067071" y="2145080"/>
            <a:ext cx="9541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0: 0/0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3242083" y="2167655"/>
            <a:ext cx="12971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12: 12/0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6368315" y="2101211"/>
            <a:ext cx="9541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3: 3/0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736747" y="3729256"/>
            <a:ext cx="1297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27: 27/0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3637625" y="3682956"/>
            <a:ext cx="12971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41: 41/0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2553471" y="5801263"/>
            <a:ext cx="954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9: 9/0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4363699" y="5793381"/>
            <a:ext cx="12971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68: 68/0</a:t>
            </a:r>
          </a:p>
        </p:txBody>
      </p:sp>
      <p:cxnSp>
        <p:nvCxnSpPr>
          <p:cNvPr id="29" name="Straight Arrow Connector 28"/>
          <p:cNvCxnSpPr>
            <a:stCxn id="7" idx="1"/>
            <a:endCxn id="5" idx="3"/>
          </p:cNvCxnSpPr>
          <p:nvPr/>
        </p:nvCxnSpPr>
        <p:spPr>
          <a:xfrm flipH="1">
            <a:off x="2419029" y="2791101"/>
            <a:ext cx="1854533" cy="0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6" idx="0"/>
            <a:endCxn id="5" idx="2"/>
          </p:cNvCxnSpPr>
          <p:nvPr/>
        </p:nvCxnSpPr>
        <p:spPr>
          <a:xfrm flipV="1">
            <a:off x="1981188" y="2975455"/>
            <a:ext cx="0" cy="1215466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801243" y="3682956"/>
            <a:ext cx="1125629" cy="4616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27: 0/1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3327843" y="2167654"/>
            <a:ext cx="1125629" cy="4616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12: 0/1</a:t>
            </a:r>
          </a:p>
        </p:txBody>
      </p:sp>
      <p:cxnSp>
        <p:nvCxnSpPr>
          <p:cNvPr id="47" name="Elbow Connector 46"/>
          <p:cNvCxnSpPr>
            <a:stCxn id="9" idx="3"/>
            <a:endCxn id="8" idx="2"/>
          </p:cNvCxnSpPr>
          <p:nvPr/>
        </p:nvCxnSpPr>
        <p:spPr>
          <a:xfrm flipV="1">
            <a:off x="5149244" y="2975454"/>
            <a:ext cx="2187601" cy="1399822"/>
          </a:xfrm>
          <a:prstGeom prst="bentConnector2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3710746" y="3673754"/>
            <a:ext cx="1125629" cy="4616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41: 3/1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438727" y="5764992"/>
            <a:ext cx="1125629" cy="4616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68: 9/1</a:t>
            </a:r>
          </a:p>
        </p:txBody>
      </p:sp>
      <p:cxnSp>
        <p:nvCxnSpPr>
          <p:cNvPr id="89" name="Straight Arrow Connector 88"/>
          <p:cNvCxnSpPr>
            <a:stCxn id="11" idx="1"/>
            <a:endCxn id="10" idx="3"/>
          </p:cNvCxnSpPr>
          <p:nvPr/>
        </p:nvCxnSpPr>
        <p:spPr>
          <a:xfrm flipH="1">
            <a:off x="3977669" y="6471876"/>
            <a:ext cx="1334117" cy="0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3710745" y="3682955"/>
            <a:ext cx="1125629" cy="461665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41: 0/2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6368312" y="2099794"/>
            <a:ext cx="954108" cy="461665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3: 0/2</a:t>
            </a:r>
          </a:p>
        </p:txBody>
      </p:sp>
      <p:cxnSp>
        <p:nvCxnSpPr>
          <p:cNvPr id="94" name="Straight Arrow Connector 93"/>
          <p:cNvCxnSpPr>
            <a:stCxn id="9" idx="1"/>
            <a:endCxn id="6" idx="3"/>
          </p:cNvCxnSpPr>
          <p:nvPr/>
        </p:nvCxnSpPr>
        <p:spPr>
          <a:xfrm flipH="1">
            <a:off x="2419029" y="4375276"/>
            <a:ext cx="1854532" cy="0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8" idx="1"/>
            <a:endCxn id="7" idx="3"/>
          </p:cNvCxnSpPr>
          <p:nvPr/>
        </p:nvCxnSpPr>
        <p:spPr>
          <a:xfrm flipH="1">
            <a:off x="5149245" y="2791100"/>
            <a:ext cx="1749758" cy="1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4436855" y="5764991"/>
            <a:ext cx="1125629" cy="461665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68: 3/2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2527674" y="5793380"/>
            <a:ext cx="954108" cy="461665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9: 3/2</a:t>
            </a:r>
          </a:p>
        </p:txBody>
      </p:sp>
      <p:cxnSp>
        <p:nvCxnSpPr>
          <p:cNvPr id="103" name="Elbow Connector 102"/>
          <p:cNvCxnSpPr>
            <a:stCxn id="10" idx="0"/>
          </p:cNvCxnSpPr>
          <p:nvPr/>
        </p:nvCxnSpPr>
        <p:spPr>
          <a:xfrm rot="5400000" flipH="1" flipV="1">
            <a:off x="3155621" y="4943838"/>
            <a:ext cx="1727891" cy="959477"/>
          </a:xfrm>
          <a:prstGeom prst="bentConnector3">
            <a:avLst>
              <a:gd name="adj1" fmla="val 52010"/>
            </a:avLst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Elbow Connector 105"/>
          <p:cNvCxnSpPr>
            <a:stCxn id="11" idx="0"/>
          </p:cNvCxnSpPr>
          <p:nvPr/>
        </p:nvCxnSpPr>
        <p:spPr>
          <a:xfrm rot="16200000" flipV="1">
            <a:off x="4437794" y="4975686"/>
            <a:ext cx="1727891" cy="895779"/>
          </a:xfrm>
          <a:prstGeom prst="bentConnector3">
            <a:avLst>
              <a:gd name="adj1" fmla="val 52009"/>
            </a:avLst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4436490" y="5769543"/>
            <a:ext cx="1125629" cy="461665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68: 0/3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2527106" y="5795531"/>
            <a:ext cx="954108" cy="461665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9: 0/3</a:t>
            </a:r>
          </a:p>
        </p:txBody>
      </p:sp>
      <p:sp>
        <p:nvSpPr>
          <p:cNvPr id="114" name="Multiply 113"/>
          <p:cNvSpPr/>
          <p:nvPr/>
        </p:nvSpPr>
        <p:spPr>
          <a:xfrm>
            <a:off x="4398045" y="6244763"/>
            <a:ext cx="559257" cy="530608"/>
          </a:xfrm>
          <a:prstGeom prst="mathMultiply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Multiply 114"/>
          <p:cNvSpPr/>
          <p:nvPr/>
        </p:nvSpPr>
        <p:spPr>
          <a:xfrm>
            <a:off x="7055343" y="4109973"/>
            <a:ext cx="559257" cy="530608"/>
          </a:xfrm>
          <a:prstGeom prst="mathMultiply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733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5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000"/>
                            </p:stCondLst>
                            <p:childTnLst>
                              <p:par>
                                <p:cTn id="8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animBg="1"/>
      <p:bldP spid="80" grpId="0" animBg="1"/>
      <p:bldP spid="81" grpId="0" animBg="1"/>
      <p:bldP spid="82" grpId="0" animBg="1"/>
      <p:bldP spid="92" grpId="0" animBg="1"/>
      <p:bldP spid="93" grpId="0" animBg="1"/>
      <p:bldP spid="100" grpId="0" animBg="1"/>
      <p:bldP spid="101" grpId="0" animBg="1"/>
      <p:bldP spid="112" grpId="0" animBg="1"/>
      <p:bldP spid="113" grpId="0" animBg="1"/>
      <p:bldP spid="114" grpId="0" animBg="1"/>
      <p:bldP spid="11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Bridges vs. Switches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Bridges make it possible to increase LAN capacity</a:t>
            </a:r>
          </a:p>
          <a:p>
            <a:pPr lvl="1"/>
            <a:r>
              <a:rPr lang="en-US" dirty="0"/>
              <a:t>Reduces the amount of broadcast packets</a:t>
            </a:r>
          </a:p>
          <a:p>
            <a:pPr lvl="1"/>
            <a:r>
              <a:rPr lang="en-US" dirty="0"/>
              <a:t>No loops</a:t>
            </a:r>
          </a:p>
          <a:p>
            <a:r>
              <a:rPr lang="en-US" dirty="0"/>
              <a:t>Switch is a special case of a bridge</a:t>
            </a:r>
          </a:p>
          <a:p>
            <a:pPr lvl="1"/>
            <a:r>
              <a:rPr lang="en-US" dirty="0"/>
              <a:t>Each port is connected to a </a:t>
            </a:r>
            <a:r>
              <a:rPr lang="en-US" dirty="0">
                <a:solidFill>
                  <a:schemeClr val="accent1"/>
                </a:solidFill>
              </a:rPr>
              <a:t>single </a:t>
            </a:r>
            <a:r>
              <a:rPr lang="en-US" dirty="0"/>
              <a:t>host</a:t>
            </a:r>
          </a:p>
          <a:p>
            <a:pPr lvl="2"/>
            <a:r>
              <a:rPr lang="en-US" dirty="0"/>
              <a:t>Either a client machine</a:t>
            </a:r>
          </a:p>
          <a:p>
            <a:pPr lvl="2"/>
            <a:r>
              <a:rPr lang="en-US" dirty="0"/>
              <a:t>Or another switch</a:t>
            </a:r>
          </a:p>
          <a:p>
            <a:pPr lvl="1"/>
            <a:r>
              <a:rPr lang="en-US" dirty="0"/>
              <a:t>Links are full duplex</a:t>
            </a:r>
          </a:p>
          <a:p>
            <a:pPr lvl="1"/>
            <a:r>
              <a:rPr lang="en-US" dirty="0"/>
              <a:t>Simplified hardware: no need for CSMA/CD!</a:t>
            </a:r>
          </a:p>
          <a:p>
            <a:pPr lvl="1"/>
            <a:r>
              <a:rPr lang="en-US" dirty="0"/>
              <a:t>Can have different speeds on each port</a:t>
            </a:r>
          </a:p>
        </p:txBody>
      </p:sp>
    </p:spTree>
    <p:extLst>
      <p:ext uri="{BB962C8B-B14F-4D97-AF65-F5344CB8AC3E}">
        <p14:creationId xmlns:p14="http://schemas.microsoft.com/office/powerpoint/2010/main" val="1129648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Switching the Internet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71375" y="1600200"/>
            <a:ext cx="8991600" cy="5105400"/>
          </a:xfrm>
        </p:spPr>
        <p:txBody>
          <a:bodyPr/>
          <a:lstStyle/>
          <a:p>
            <a:r>
              <a:rPr lang="en-US" dirty="0"/>
              <a:t>Capabilities of switches:</a:t>
            </a:r>
          </a:p>
          <a:p>
            <a:pPr lvl="1"/>
            <a:r>
              <a:rPr lang="en-US" dirty="0"/>
              <a:t>Network-wide routing based on MAC addresses</a:t>
            </a:r>
          </a:p>
          <a:p>
            <a:pPr lvl="1"/>
            <a:r>
              <a:rPr lang="en-US" dirty="0"/>
              <a:t>Learn routes to new hosts automatically</a:t>
            </a:r>
          </a:p>
          <a:p>
            <a:pPr lvl="1"/>
            <a:r>
              <a:rPr lang="en-US" dirty="0"/>
              <a:t>Resolve loops</a:t>
            </a:r>
          </a:p>
          <a:p>
            <a:r>
              <a:rPr lang="en-US" dirty="0"/>
              <a:t>Could the whole Internet be one switching domain?</a:t>
            </a:r>
          </a:p>
          <a:p>
            <a:pPr marL="0" indent="0" algn="ctr">
              <a:buNone/>
            </a:pPr>
            <a:endParaRPr lang="en-US" sz="4000" dirty="0">
              <a:solidFill>
                <a:schemeClr val="accent2"/>
              </a:solidFill>
            </a:endParaRPr>
          </a:p>
          <a:p>
            <a:pPr marL="0" indent="0" algn="ctr">
              <a:buNone/>
            </a:pPr>
            <a:r>
              <a:rPr lang="en-US" sz="4000" dirty="0">
                <a:solidFill>
                  <a:schemeClr val="accent2"/>
                </a:solidFill>
              </a:rPr>
              <a:t>NO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5746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of MAC Routing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Inefficient</a:t>
            </a:r>
          </a:p>
          <a:p>
            <a:pPr lvl="1"/>
            <a:r>
              <a:rPr lang="en-US" dirty="0"/>
              <a:t>Flooding packets to locate unknown hosts</a:t>
            </a:r>
          </a:p>
          <a:p>
            <a:r>
              <a:rPr lang="en-US" dirty="0"/>
              <a:t>Poor Performance</a:t>
            </a:r>
          </a:p>
          <a:p>
            <a:pPr lvl="1"/>
            <a:r>
              <a:rPr lang="en-US" dirty="0"/>
              <a:t>Spanning tree does not balance load</a:t>
            </a:r>
          </a:p>
          <a:p>
            <a:pPr lvl="1"/>
            <a:r>
              <a:rPr lang="en-US" dirty="0"/>
              <a:t>Hot spots</a:t>
            </a:r>
          </a:p>
          <a:p>
            <a:r>
              <a:rPr lang="en-US" dirty="0"/>
              <a:t>Extremely Poor Scalability</a:t>
            </a:r>
          </a:p>
          <a:p>
            <a:pPr lvl="1"/>
            <a:r>
              <a:rPr lang="en-US" dirty="0"/>
              <a:t>Every switch needs every MAC address on the Internet in its routing table!</a:t>
            </a:r>
          </a:p>
          <a:p>
            <a:pPr marL="3200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dirty="0"/>
              <a:t>IP addresses these problems (next …)</a:t>
            </a:r>
          </a:p>
        </p:txBody>
      </p:sp>
      <p:sp>
        <p:nvSpPr>
          <p:cNvPr id="5" name="Rectangle 4"/>
          <p:cNvSpPr/>
          <p:nvPr/>
        </p:nvSpPr>
        <p:spPr>
          <a:xfrm>
            <a:off x="160775" y="4039439"/>
            <a:ext cx="8671498" cy="1446963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000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99" y="1143000"/>
            <a:ext cx="7395883" cy="1828800"/>
          </a:xfrm>
        </p:spPr>
        <p:txBody>
          <a:bodyPr>
            <a:normAutofit/>
          </a:bodyPr>
          <a:lstStyle/>
          <a:p>
            <a:r>
              <a:rPr lang="en-US" sz="6000" cap="none" dirty="0"/>
              <a:t>Computer Networks</a:t>
            </a:r>
            <a:endParaRPr lang="en-US" sz="4900" cap="none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685799" y="3496235"/>
            <a:ext cx="6662784" cy="2133600"/>
          </a:xfrm>
          <a:prstGeom prst="rect">
            <a:avLst/>
          </a:prstGeom>
        </p:spPr>
        <p:txBody>
          <a:bodyPr vert="horz" anchor="t">
            <a:normAutofit/>
          </a:bodyPr>
          <a:lstStyle>
            <a:lvl1pPr marL="0" indent="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None/>
              <a:defRPr kumimoji="0" sz="2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None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dirty="0">
                <a:solidFill>
                  <a:schemeClr val="tx1"/>
                </a:solidFill>
              </a:rPr>
              <a:t>Lecture </a:t>
            </a:r>
            <a:r>
              <a:rPr lang="hu-HU" sz="3600" b="1" dirty="0">
                <a:solidFill>
                  <a:schemeClr val="tx1"/>
                </a:solidFill>
              </a:rPr>
              <a:t>8</a:t>
            </a:r>
            <a:r>
              <a:rPr lang="en-US" sz="3600" b="1" dirty="0">
                <a:solidFill>
                  <a:schemeClr val="tx1"/>
                </a:solidFill>
              </a:rPr>
              <a:t>: Network Layer</a:t>
            </a:r>
          </a:p>
        </p:txBody>
      </p:sp>
      <p:sp>
        <p:nvSpPr>
          <p:cNvPr id="7" name="Subtitle 4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vert="horz" anchor="ctr">
            <a:normAutofit fontScale="55000" lnSpcReduction="20000"/>
          </a:bodyPr>
          <a:lstStyle>
            <a:lvl1pPr marL="0" indent="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None/>
              <a:defRPr kumimoji="0" sz="2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None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Based on slides from D. </a:t>
            </a:r>
            <a:r>
              <a:rPr lang="en-US" dirty="0" err="1"/>
              <a:t>Choffnes</a:t>
            </a:r>
            <a:r>
              <a:rPr lang="en-US" dirty="0"/>
              <a:t> Northeastern U. </a:t>
            </a:r>
            <a:r>
              <a:rPr lang="hu-HU" dirty="0"/>
              <a:t>and P. </a:t>
            </a:r>
            <a:r>
              <a:rPr lang="hu-HU" dirty="0" err="1"/>
              <a:t>Gill</a:t>
            </a:r>
            <a:r>
              <a:rPr lang="hu-HU" dirty="0"/>
              <a:t> </a:t>
            </a:r>
            <a:r>
              <a:rPr lang="hu-HU" dirty="0" err="1"/>
              <a:t>from</a:t>
            </a:r>
            <a:r>
              <a:rPr lang="hu-HU" dirty="0"/>
              <a:t> </a:t>
            </a:r>
            <a:r>
              <a:rPr lang="hu-HU" dirty="0" err="1"/>
              <a:t>StonyBrook</a:t>
            </a:r>
            <a:r>
              <a:rPr lang="hu-HU" dirty="0"/>
              <a:t> University</a:t>
            </a:r>
          </a:p>
          <a:p>
            <a:r>
              <a:rPr lang="en-US" dirty="0"/>
              <a:t>Revised </a:t>
            </a:r>
            <a:r>
              <a:rPr lang="hu-HU" dirty="0" err="1"/>
              <a:t>Autumn</a:t>
            </a:r>
            <a:r>
              <a:rPr lang="en-US" dirty="0"/>
              <a:t> 2015 by </a:t>
            </a:r>
            <a:r>
              <a:rPr lang="hu-HU" dirty="0"/>
              <a:t>S</a:t>
            </a:r>
            <a:r>
              <a:rPr lang="en-US" dirty="0"/>
              <a:t>. </a:t>
            </a:r>
            <a:r>
              <a:rPr lang="hu-HU" dirty="0"/>
              <a:t>Laki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803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Layer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452884" y="1600200"/>
            <a:ext cx="5538716" cy="5105400"/>
          </a:xfrm>
        </p:spPr>
        <p:txBody>
          <a:bodyPr/>
          <a:lstStyle/>
          <a:p>
            <a:r>
              <a:rPr lang="en-US" dirty="0"/>
              <a:t>Function:</a:t>
            </a:r>
          </a:p>
          <a:p>
            <a:pPr lvl="1"/>
            <a:r>
              <a:rPr lang="en-US" dirty="0"/>
              <a:t>Route packets end-to-end on a network, through multiple hops</a:t>
            </a:r>
          </a:p>
          <a:p>
            <a:r>
              <a:rPr lang="en-US" dirty="0"/>
              <a:t>Key challenge:</a:t>
            </a:r>
          </a:p>
          <a:p>
            <a:pPr lvl="1"/>
            <a:r>
              <a:rPr lang="en-US" dirty="0"/>
              <a:t>How to represent addresses</a:t>
            </a:r>
          </a:p>
          <a:p>
            <a:pPr lvl="1"/>
            <a:r>
              <a:rPr lang="en-US" dirty="0"/>
              <a:t>How to route packets</a:t>
            </a:r>
          </a:p>
          <a:p>
            <a:pPr lvl="2"/>
            <a:r>
              <a:rPr lang="en-US" dirty="0"/>
              <a:t>Scalability</a:t>
            </a:r>
          </a:p>
          <a:p>
            <a:pPr lvl="2"/>
            <a:r>
              <a:rPr lang="en-US" dirty="0"/>
              <a:t>Convergence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70798" y="2238270"/>
            <a:ext cx="2242663" cy="573177"/>
          </a:xfrm>
          <a:prstGeom prst="rect">
            <a:avLst/>
          </a:prstGeom>
          <a:solidFill>
            <a:srgbClr val="7030A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>
                <a:solidFill>
                  <a:schemeClr val="bg1"/>
                </a:solidFill>
              </a:rPr>
              <a:t>Application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70536" y="2813758"/>
            <a:ext cx="2242654" cy="573177"/>
          </a:xfrm>
          <a:prstGeom prst="rect">
            <a:avLst/>
          </a:prstGeom>
          <a:solidFill>
            <a:srgbClr val="00206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925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>
                <a:solidFill>
                  <a:schemeClr val="bg1"/>
                </a:solidFill>
              </a:rPr>
              <a:t>Presentation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70667" y="3386935"/>
            <a:ext cx="2242654" cy="573177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>
                <a:solidFill>
                  <a:schemeClr val="bg1"/>
                </a:solidFill>
              </a:rPr>
              <a:t>Session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270667" y="3960112"/>
            <a:ext cx="2242654" cy="573177"/>
          </a:xfrm>
          <a:prstGeom prst="rect">
            <a:avLst/>
          </a:prstGeom>
          <a:solidFill>
            <a:srgbClr val="00B05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>
                <a:solidFill>
                  <a:schemeClr val="bg1"/>
                </a:solidFill>
              </a:rPr>
              <a:t>Transport</a:t>
            </a: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270667" y="4533289"/>
            <a:ext cx="2242654" cy="573177"/>
          </a:xfrm>
          <a:prstGeom prst="rect">
            <a:avLst/>
          </a:prstGeom>
          <a:solidFill>
            <a:srgbClr val="92D05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>
                <a:solidFill>
                  <a:schemeClr val="bg1"/>
                </a:solidFill>
              </a:rPr>
              <a:t>Network</a:t>
            </a: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270667" y="5111023"/>
            <a:ext cx="2242654" cy="573177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>
                <a:solidFill>
                  <a:schemeClr val="bg1"/>
                </a:solidFill>
              </a:rPr>
              <a:t>Data Link</a:t>
            </a: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270798" y="5684200"/>
            <a:ext cx="2242654" cy="573177"/>
          </a:xfrm>
          <a:prstGeom prst="rect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>
                <a:solidFill>
                  <a:schemeClr val="bg1"/>
                </a:solidFill>
              </a:rPr>
              <a:t>Physical</a:t>
            </a:r>
          </a:p>
        </p:txBody>
      </p:sp>
      <p:sp>
        <p:nvSpPr>
          <p:cNvPr id="20" name="Left Brace 19"/>
          <p:cNvSpPr/>
          <p:nvPr/>
        </p:nvSpPr>
        <p:spPr>
          <a:xfrm>
            <a:off x="2647665" y="1869744"/>
            <a:ext cx="559559" cy="4653886"/>
          </a:xfrm>
          <a:prstGeom prst="leftBrace">
            <a:avLst>
              <a:gd name="adj1" fmla="val 8333"/>
              <a:gd name="adj2" fmla="val 63271"/>
            </a:avLst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661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Routers, Revisited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-1" y="1600200"/>
            <a:ext cx="3949005" cy="5105400"/>
          </a:xfrm>
        </p:spPr>
        <p:txBody>
          <a:bodyPr>
            <a:normAutofit/>
          </a:bodyPr>
          <a:lstStyle/>
          <a:p>
            <a:r>
              <a:rPr lang="en-US" sz="2800" dirty="0"/>
              <a:t>How to connect multiple LANs?</a:t>
            </a:r>
          </a:p>
          <a:p>
            <a:r>
              <a:rPr lang="en-US" sz="2800" dirty="0"/>
              <a:t>LANs may be incompatible</a:t>
            </a:r>
          </a:p>
          <a:p>
            <a:pPr lvl="1"/>
            <a:r>
              <a:rPr lang="en-US" sz="2500" dirty="0"/>
              <a:t>Ethernet, </a:t>
            </a:r>
            <a:r>
              <a:rPr lang="en-US" sz="2500" dirty="0" err="1"/>
              <a:t>Wifi</a:t>
            </a:r>
            <a:r>
              <a:rPr lang="en-US" sz="2500" dirty="0"/>
              <a:t>, etc…</a:t>
            </a:r>
          </a:p>
          <a:p>
            <a:r>
              <a:rPr lang="en-US" sz="2800" dirty="0"/>
              <a:t>Connected networks form an </a:t>
            </a:r>
            <a:r>
              <a:rPr lang="en-US" sz="2800" dirty="0">
                <a:solidFill>
                  <a:schemeClr val="accent1"/>
                </a:solidFill>
              </a:rPr>
              <a:t>internetwork</a:t>
            </a:r>
          </a:p>
          <a:p>
            <a:pPr lvl="1"/>
            <a:r>
              <a:rPr lang="en-US" sz="2500" dirty="0"/>
              <a:t>The Internet is the best known example</a:t>
            </a:r>
          </a:p>
          <a:p>
            <a:endParaRPr lang="en-US" sz="2800" dirty="0"/>
          </a:p>
        </p:txBody>
      </p:sp>
      <p:sp>
        <p:nvSpPr>
          <p:cNvPr id="5" name="Cloud 4"/>
          <p:cNvSpPr/>
          <p:nvPr/>
        </p:nvSpPr>
        <p:spPr>
          <a:xfrm>
            <a:off x="4730814" y="1837096"/>
            <a:ext cx="2528974" cy="1592317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loud 5"/>
          <p:cNvSpPr/>
          <p:nvPr/>
        </p:nvSpPr>
        <p:spPr>
          <a:xfrm>
            <a:off x="6536206" y="3408053"/>
            <a:ext cx="2528974" cy="1592317"/>
          </a:xfrm>
          <a:prstGeom prst="cloud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loud 6"/>
          <p:cNvSpPr/>
          <p:nvPr/>
        </p:nvSpPr>
        <p:spPr>
          <a:xfrm>
            <a:off x="3946542" y="5151706"/>
            <a:ext cx="2528974" cy="1592317"/>
          </a:xfrm>
          <a:prstGeom prst="cloud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4320911" y="2411004"/>
            <a:ext cx="977462" cy="105761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4320911" y="3014253"/>
            <a:ext cx="1150541" cy="651642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 flipV="1">
            <a:off x="5298374" y="2411005"/>
            <a:ext cx="140324" cy="468482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 flipV="1">
            <a:off x="5298373" y="2411005"/>
            <a:ext cx="1165446" cy="276444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5916349" y="2633255"/>
            <a:ext cx="547470" cy="246232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6643697" y="2142115"/>
            <a:ext cx="843760" cy="545334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 flipV="1">
            <a:off x="4320911" y="4724322"/>
            <a:ext cx="241724" cy="964507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 flipV="1">
            <a:off x="4562633" y="5640985"/>
            <a:ext cx="173079" cy="603248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 flipV="1">
            <a:off x="7026730" y="3941616"/>
            <a:ext cx="173079" cy="603248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 flipV="1">
            <a:off x="4617223" y="5683571"/>
            <a:ext cx="1165446" cy="276444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4790302" y="5905821"/>
            <a:ext cx="992367" cy="380998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 flipV="1">
            <a:off x="7052478" y="4005061"/>
            <a:ext cx="1165446" cy="276444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7225557" y="4227311"/>
            <a:ext cx="992367" cy="380998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8472106" y="3014253"/>
            <a:ext cx="83948" cy="1228987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8489107" y="4241681"/>
            <a:ext cx="66947" cy="965283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5844222" y="5937352"/>
            <a:ext cx="866323" cy="244789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4337" y="1837096"/>
            <a:ext cx="850353" cy="850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4337" y="3014253"/>
            <a:ext cx="850353" cy="850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0997" y="4281505"/>
            <a:ext cx="850353" cy="850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4558" y="5825626"/>
            <a:ext cx="850353" cy="850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0878" y="2454311"/>
            <a:ext cx="850353" cy="850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7924" y="4971440"/>
            <a:ext cx="850353" cy="850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9788" y="1613531"/>
            <a:ext cx="850353" cy="850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6" name="Straight Connector 35"/>
          <p:cNvCxnSpPr/>
          <p:nvPr/>
        </p:nvCxnSpPr>
        <p:spPr>
          <a:xfrm flipH="1">
            <a:off x="6198800" y="4608309"/>
            <a:ext cx="1001010" cy="269584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5883595" y="4877893"/>
            <a:ext cx="154938" cy="810935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4735712" y="3981962"/>
            <a:ext cx="735740" cy="1659023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5617900" y="2820579"/>
            <a:ext cx="1025797" cy="857568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7783" y="3593143"/>
            <a:ext cx="920750" cy="54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7900" y="4486470"/>
            <a:ext cx="920750" cy="54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2" name="Group 71"/>
          <p:cNvGrpSpPr/>
          <p:nvPr/>
        </p:nvGrpSpPr>
        <p:grpSpPr>
          <a:xfrm>
            <a:off x="5026555" y="2142115"/>
            <a:ext cx="889794" cy="374650"/>
            <a:chOff x="5026555" y="2142115"/>
            <a:chExt cx="889794" cy="374650"/>
          </a:xfrm>
        </p:grpSpPr>
        <p:sp>
          <p:nvSpPr>
            <p:cNvPr id="71" name="Parallelogram 70"/>
            <p:cNvSpPr/>
            <p:nvPr/>
          </p:nvSpPr>
          <p:spPr>
            <a:xfrm>
              <a:off x="5082067" y="2158782"/>
              <a:ext cx="763313" cy="187325"/>
            </a:xfrm>
            <a:prstGeom prst="parallelogram">
              <a:avLst>
                <a:gd name="adj" fmla="val 103814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" name="Picture 3" descr="C:\Users\t0ph3r\Documents\CS 4700\assets\cisco-switch-icon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26555" y="2142115"/>
              <a:ext cx="889794" cy="3746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4" name="Group 73"/>
          <p:cNvGrpSpPr/>
          <p:nvPr/>
        </p:nvGrpSpPr>
        <p:grpSpPr>
          <a:xfrm>
            <a:off x="6093713" y="2516765"/>
            <a:ext cx="889794" cy="374650"/>
            <a:chOff x="5026555" y="2142115"/>
            <a:chExt cx="889794" cy="374650"/>
          </a:xfrm>
        </p:grpSpPr>
        <p:sp>
          <p:nvSpPr>
            <p:cNvPr id="75" name="Parallelogram 74"/>
            <p:cNvSpPr/>
            <p:nvPr/>
          </p:nvSpPr>
          <p:spPr>
            <a:xfrm>
              <a:off x="5082067" y="2158782"/>
              <a:ext cx="763313" cy="187325"/>
            </a:xfrm>
            <a:prstGeom prst="parallelogram">
              <a:avLst>
                <a:gd name="adj" fmla="val 103814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6" name="Picture 3" descr="C:\Users\t0ph3r\Documents\CS 4700\assets\cisco-switch-icon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26555" y="2142115"/>
              <a:ext cx="889794" cy="3746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7" name="Group 76"/>
          <p:cNvGrpSpPr/>
          <p:nvPr/>
        </p:nvGrpSpPr>
        <p:grpSpPr>
          <a:xfrm>
            <a:off x="5148739" y="2751981"/>
            <a:ext cx="889794" cy="374650"/>
            <a:chOff x="5026555" y="2142115"/>
            <a:chExt cx="889794" cy="374650"/>
          </a:xfrm>
        </p:grpSpPr>
        <p:sp>
          <p:nvSpPr>
            <p:cNvPr id="78" name="Parallelogram 77"/>
            <p:cNvSpPr/>
            <p:nvPr/>
          </p:nvSpPr>
          <p:spPr>
            <a:xfrm>
              <a:off x="5082067" y="2158782"/>
              <a:ext cx="763313" cy="187325"/>
            </a:xfrm>
            <a:prstGeom prst="parallelogram">
              <a:avLst>
                <a:gd name="adj" fmla="val 103814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9" name="Picture 3" descr="C:\Users\t0ph3r\Documents\CS 4700\assets\cisco-switch-icon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26555" y="2142115"/>
              <a:ext cx="889794" cy="3746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0" name="Group 79"/>
          <p:cNvGrpSpPr/>
          <p:nvPr/>
        </p:nvGrpSpPr>
        <p:grpSpPr>
          <a:xfrm>
            <a:off x="6778106" y="3754291"/>
            <a:ext cx="889794" cy="374650"/>
            <a:chOff x="5026555" y="2142115"/>
            <a:chExt cx="889794" cy="374650"/>
          </a:xfrm>
        </p:grpSpPr>
        <p:sp>
          <p:nvSpPr>
            <p:cNvPr id="81" name="Parallelogram 80"/>
            <p:cNvSpPr/>
            <p:nvPr/>
          </p:nvSpPr>
          <p:spPr>
            <a:xfrm>
              <a:off x="5082067" y="2158782"/>
              <a:ext cx="763313" cy="187325"/>
            </a:xfrm>
            <a:prstGeom prst="parallelogram">
              <a:avLst>
                <a:gd name="adj" fmla="val 103814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2" name="Picture 3" descr="C:\Users\t0ph3r\Documents\CS 4700\assets\cisco-switch-icon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26555" y="2142115"/>
              <a:ext cx="889794" cy="3746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3" name="Group 82"/>
          <p:cNvGrpSpPr/>
          <p:nvPr/>
        </p:nvGrpSpPr>
        <p:grpSpPr>
          <a:xfrm>
            <a:off x="7904091" y="4043160"/>
            <a:ext cx="889794" cy="374650"/>
            <a:chOff x="5026555" y="2142115"/>
            <a:chExt cx="889794" cy="374650"/>
          </a:xfrm>
        </p:grpSpPr>
        <p:sp>
          <p:nvSpPr>
            <p:cNvPr id="84" name="Parallelogram 83"/>
            <p:cNvSpPr/>
            <p:nvPr/>
          </p:nvSpPr>
          <p:spPr>
            <a:xfrm>
              <a:off x="5082067" y="2158782"/>
              <a:ext cx="763313" cy="187325"/>
            </a:xfrm>
            <a:prstGeom prst="parallelogram">
              <a:avLst>
                <a:gd name="adj" fmla="val 103814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5" name="Picture 3" descr="C:\Users\t0ph3r\Documents\CS 4700\assets\cisco-switch-icon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26555" y="2142115"/>
              <a:ext cx="889794" cy="3746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6" name="Group 85"/>
          <p:cNvGrpSpPr/>
          <p:nvPr/>
        </p:nvGrpSpPr>
        <p:grpSpPr>
          <a:xfrm>
            <a:off x="6938152" y="4332031"/>
            <a:ext cx="889794" cy="374650"/>
            <a:chOff x="5026555" y="2142115"/>
            <a:chExt cx="889794" cy="374650"/>
          </a:xfrm>
        </p:grpSpPr>
        <p:sp>
          <p:nvSpPr>
            <p:cNvPr id="87" name="Parallelogram 86"/>
            <p:cNvSpPr/>
            <p:nvPr/>
          </p:nvSpPr>
          <p:spPr>
            <a:xfrm>
              <a:off x="5082067" y="2158782"/>
              <a:ext cx="763313" cy="187325"/>
            </a:xfrm>
            <a:prstGeom prst="parallelogram">
              <a:avLst>
                <a:gd name="adj" fmla="val 103814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8" name="Picture 3" descr="C:\Users\t0ph3r\Documents\CS 4700\assets\cisco-switch-icon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26555" y="2142115"/>
              <a:ext cx="889794" cy="3746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9" name="Group 88"/>
          <p:cNvGrpSpPr/>
          <p:nvPr/>
        </p:nvGrpSpPr>
        <p:grpSpPr>
          <a:xfrm>
            <a:off x="5438698" y="5683571"/>
            <a:ext cx="889794" cy="374650"/>
            <a:chOff x="5026555" y="2142115"/>
            <a:chExt cx="889794" cy="374650"/>
          </a:xfrm>
        </p:grpSpPr>
        <p:sp>
          <p:nvSpPr>
            <p:cNvPr id="90" name="Parallelogram 89"/>
            <p:cNvSpPr/>
            <p:nvPr/>
          </p:nvSpPr>
          <p:spPr>
            <a:xfrm>
              <a:off x="5082067" y="2158782"/>
              <a:ext cx="763313" cy="187325"/>
            </a:xfrm>
            <a:prstGeom prst="parallelogram">
              <a:avLst>
                <a:gd name="adj" fmla="val 103814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1" name="Picture 3" descr="C:\Users\t0ph3r\Documents\CS 4700\assets\cisco-switch-icon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26555" y="2142115"/>
              <a:ext cx="889794" cy="3746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2" name="Group 91"/>
          <p:cNvGrpSpPr/>
          <p:nvPr/>
        </p:nvGrpSpPr>
        <p:grpSpPr>
          <a:xfrm>
            <a:off x="4364745" y="6099494"/>
            <a:ext cx="889794" cy="374650"/>
            <a:chOff x="5026555" y="2142115"/>
            <a:chExt cx="889794" cy="374650"/>
          </a:xfrm>
        </p:grpSpPr>
        <p:sp>
          <p:nvSpPr>
            <p:cNvPr id="93" name="Parallelogram 92"/>
            <p:cNvSpPr/>
            <p:nvPr/>
          </p:nvSpPr>
          <p:spPr>
            <a:xfrm>
              <a:off x="5082067" y="2158782"/>
              <a:ext cx="763313" cy="187325"/>
            </a:xfrm>
            <a:prstGeom prst="parallelogram">
              <a:avLst>
                <a:gd name="adj" fmla="val 103814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4" name="Picture 3" descr="C:\Users\t0ph3r\Documents\CS 4700\assets\cisco-switch-icon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26555" y="2142115"/>
              <a:ext cx="889794" cy="3746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5" name="Group 94"/>
          <p:cNvGrpSpPr/>
          <p:nvPr/>
        </p:nvGrpSpPr>
        <p:grpSpPr>
          <a:xfrm>
            <a:off x="4286173" y="5496246"/>
            <a:ext cx="889794" cy="374650"/>
            <a:chOff x="5026555" y="2142115"/>
            <a:chExt cx="889794" cy="374650"/>
          </a:xfrm>
        </p:grpSpPr>
        <p:sp>
          <p:nvSpPr>
            <p:cNvPr id="96" name="Parallelogram 95"/>
            <p:cNvSpPr/>
            <p:nvPr/>
          </p:nvSpPr>
          <p:spPr>
            <a:xfrm>
              <a:off x="5082067" y="2158782"/>
              <a:ext cx="763313" cy="187325"/>
            </a:xfrm>
            <a:prstGeom prst="parallelogram">
              <a:avLst>
                <a:gd name="adj" fmla="val 103814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7" name="Picture 3" descr="C:\Users\t0ph3r\Documents\CS 4700\assets\cisco-switch-icon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26555" y="2142115"/>
              <a:ext cx="889794" cy="3746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9" name="Group 98"/>
          <p:cNvGrpSpPr/>
          <p:nvPr/>
        </p:nvGrpSpPr>
        <p:grpSpPr>
          <a:xfrm flipH="1">
            <a:off x="4093055" y="2775808"/>
            <a:ext cx="1492852" cy="535897"/>
            <a:chOff x="1219200" y="4876799"/>
            <a:chExt cx="5181605" cy="1384995"/>
          </a:xfrm>
        </p:grpSpPr>
        <p:sp>
          <p:nvSpPr>
            <p:cNvPr id="100" name="Rectangular Callout 99"/>
            <p:cNvSpPr/>
            <p:nvPr/>
          </p:nvSpPr>
          <p:spPr>
            <a:xfrm>
              <a:off x="1219200" y="4876799"/>
              <a:ext cx="5181601" cy="1384995"/>
            </a:xfrm>
            <a:prstGeom prst="wedgeRectCallout">
              <a:avLst>
                <a:gd name="adj1" fmla="val -33822"/>
                <a:gd name="adj2" fmla="val 92456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1219203" y="4876799"/>
              <a:ext cx="5181602" cy="13522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Routers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14348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Internetworking Issues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Naming / Addressing</a:t>
            </a:r>
          </a:p>
          <a:p>
            <a:pPr lvl="1"/>
            <a:r>
              <a:rPr lang="en-US" dirty="0"/>
              <a:t>How do you designate hosts?</a:t>
            </a:r>
          </a:p>
          <a:p>
            <a:r>
              <a:rPr lang="en-US" dirty="0"/>
              <a:t>Routing</a:t>
            </a:r>
          </a:p>
          <a:p>
            <a:pPr lvl="1"/>
            <a:r>
              <a:rPr lang="en-US" dirty="0"/>
              <a:t>Must be </a:t>
            </a:r>
            <a:r>
              <a:rPr lang="en-US" dirty="0">
                <a:solidFill>
                  <a:schemeClr val="accent1"/>
                </a:solidFill>
              </a:rPr>
              <a:t>scalable</a:t>
            </a:r>
            <a:r>
              <a:rPr lang="en-US" dirty="0"/>
              <a:t> (i.e. a switched Internet won’t work)</a:t>
            </a:r>
          </a:p>
          <a:p>
            <a:r>
              <a:rPr lang="en-US" dirty="0"/>
              <a:t>Service Model</a:t>
            </a:r>
          </a:p>
          <a:p>
            <a:pPr lvl="1"/>
            <a:r>
              <a:rPr lang="en-US" dirty="0"/>
              <a:t>What gets sent?</a:t>
            </a:r>
          </a:p>
          <a:p>
            <a:pPr lvl="1"/>
            <a:r>
              <a:rPr lang="en-US" dirty="0"/>
              <a:t>How fast will it go?</a:t>
            </a:r>
          </a:p>
          <a:p>
            <a:pPr lvl="1"/>
            <a:r>
              <a:rPr lang="en-US" dirty="0"/>
              <a:t>What happens if there are failures?</a:t>
            </a:r>
          </a:p>
          <a:p>
            <a:pPr lvl="1"/>
            <a:r>
              <a:rPr lang="en-US" dirty="0"/>
              <a:t>Must deal with </a:t>
            </a:r>
            <a:r>
              <a:rPr lang="en-US" dirty="0">
                <a:solidFill>
                  <a:schemeClr val="accent1"/>
                </a:solidFill>
              </a:rPr>
              <a:t>heterogeneity</a:t>
            </a:r>
          </a:p>
          <a:p>
            <a:pPr lvl="2"/>
            <a:r>
              <a:rPr lang="en-US" dirty="0"/>
              <a:t>Remember, every network is different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879922" y="256717"/>
            <a:ext cx="7677109" cy="3287072"/>
            <a:chOff x="414979" y="3333623"/>
            <a:chExt cx="8263530" cy="1523216"/>
          </a:xfrm>
        </p:grpSpPr>
        <p:sp>
          <p:nvSpPr>
            <p:cNvPr id="6" name="Rectangle 5"/>
            <p:cNvSpPr/>
            <p:nvPr/>
          </p:nvSpPr>
          <p:spPr>
            <a:xfrm>
              <a:off x="414979" y="3333623"/>
              <a:ext cx="8263530" cy="1523216"/>
            </a:xfrm>
            <a:prstGeom prst="rect">
              <a:avLst/>
            </a:prstGeom>
            <a:ln w="571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Content Placeholder 2"/>
            <p:cNvSpPr txBox="1">
              <a:spLocks/>
            </p:cNvSpPr>
            <p:nvPr/>
          </p:nvSpPr>
          <p:spPr>
            <a:xfrm>
              <a:off x="487320" y="3414917"/>
              <a:ext cx="8118848" cy="136062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lIns="91440" tIns="45720" rIns="91440" bIns="45720" rtlCol="0">
              <a:normAutofit/>
            </a:bodyPr>
            <a:lstStyle>
              <a:lvl1pPr marL="342900" indent="-22860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40080" indent="-22860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05840" indent="-22860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80160" indent="-228600" algn="l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54480" indent="-228600" algn="l" defTabSz="914400" rtl="0" eaLnBrk="1" latinLnBrk="0" hangingPunct="1">
                <a:spcBef>
                  <a:spcPct val="20000"/>
                </a:spcBef>
                <a:buClr>
                  <a:schemeClr val="accent5"/>
                </a:buClr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37360" indent="-18288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920240" indent="-18288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03120" indent="-18288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286000" indent="-182880" algn="l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4300" indent="0" algn="ctr">
                <a:buClr>
                  <a:schemeClr val="bg1"/>
                </a:buClr>
                <a:buNone/>
              </a:pPr>
              <a:r>
                <a:rPr lang="en-US" sz="3200" u="sng" dirty="0">
                  <a:solidFill>
                    <a:schemeClr val="bg1"/>
                  </a:solidFill>
                </a:rPr>
                <a:t>Internet Service Model</a:t>
              </a:r>
            </a:p>
            <a:p>
              <a:pPr>
                <a:buClr>
                  <a:schemeClr val="bg1"/>
                </a:buClr>
              </a:pPr>
              <a:r>
                <a:rPr lang="en-US" sz="3200" dirty="0">
                  <a:solidFill>
                    <a:schemeClr val="bg1"/>
                  </a:solidFill>
                </a:rPr>
                <a:t>Best-effort (i.e. things may break)</a:t>
              </a:r>
            </a:p>
            <a:p>
              <a:pPr>
                <a:buClr>
                  <a:schemeClr val="bg1"/>
                </a:buClr>
              </a:pPr>
              <a:r>
                <a:rPr lang="en-US" sz="3200" dirty="0">
                  <a:solidFill>
                    <a:schemeClr val="bg1"/>
                  </a:solidFill>
                </a:rPr>
                <a:t>Store-and-forward datagram network</a:t>
              </a:r>
            </a:p>
            <a:p>
              <a:pPr marL="114300" indent="0">
                <a:buClr>
                  <a:schemeClr val="bg1"/>
                </a:buClr>
                <a:buNone/>
              </a:pPr>
              <a:endParaRPr lang="en-US" sz="3200" dirty="0">
                <a:solidFill>
                  <a:schemeClr val="bg1"/>
                </a:solidFill>
              </a:endParaRPr>
            </a:p>
            <a:p>
              <a:pPr marL="114300" indent="0" algn="ctr">
                <a:buClr>
                  <a:schemeClr val="bg1"/>
                </a:buClr>
                <a:buNone/>
              </a:pPr>
              <a:r>
                <a:rPr lang="en-US" sz="3200" dirty="0">
                  <a:solidFill>
                    <a:schemeClr val="bg1"/>
                  </a:solidFill>
                </a:rPr>
                <a:t>Lowest common denominator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76602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Just Above the Data Link Layer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452884" y="1600200"/>
            <a:ext cx="5538716" cy="5105400"/>
          </a:xfrm>
        </p:spPr>
        <p:txBody>
          <a:bodyPr/>
          <a:lstStyle/>
          <a:p>
            <a:r>
              <a:rPr lang="en-US" dirty="0"/>
              <a:t>Bridging</a:t>
            </a:r>
          </a:p>
          <a:p>
            <a:pPr lvl="1"/>
            <a:r>
              <a:rPr lang="en-US" dirty="0"/>
              <a:t>How do we connect LANs?</a:t>
            </a:r>
          </a:p>
          <a:p>
            <a:r>
              <a:rPr lang="en-US" dirty="0"/>
              <a:t>Function:</a:t>
            </a:r>
          </a:p>
          <a:p>
            <a:pPr lvl="1"/>
            <a:r>
              <a:rPr lang="en-US" dirty="0"/>
              <a:t>Route packets between LANs</a:t>
            </a:r>
          </a:p>
          <a:p>
            <a:r>
              <a:rPr lang="en-US" dirty="0"/>
              <a:t>Key challenges:</a:t>
            </a:r>
          </a:p>
          <a:p>
            <a:pPr lvl="1"/>
            <a:r>
              <a:rPr lang="en-US" dirty="0"/>
              <a:t>Plug-and-play, self configuration</a:t>
            </a:r>
          </a:p>
          <a:p>
            <a:pPr lvl="1"/>
            <a:r>
              <a:rPr lang="en-US" dirty="0"/>
              <a:t>How to resolve loops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70798" y="2238270"/>
            <a:ext cx="2242663" cy="573177"/>
          </a:xfrm>
          <a:prstGeom prst="rect">
            <a:avLst/>
          </a:prstGeom>
          <a:solidFill>
            <a:srgbClr val="7030A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>
                <a:solidFill>
                  <a:schemeClr val="bg1"/>
                </a:solidFill>
              </a:rPr>
              <a:t>Application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70536" y="2813758"/>
            <a:ext cx="2242654" cy="573177"/>
          </a:xfrm>
          <a:prstGeom prst="rect">
            <a:avLst/>
          </a:prstGeom>
          <a:solidFill>
            <a:srgbClr val="00206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925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>
                <a:solidFill>
                  <a:schemeClr val="bg1"/>
                </a:solidFill>
              </a:rPr>
              <a:t>Presentation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70667" y="3386935"/>
            <a:ext cx="2242654" cy="573177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>
                <a:solidFill>
                  <a:schemeClr val="bg1"/>
                </a:solidFill>
              </a:rPr>
              <a:t>Session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270667" y="3960112"/>
            <a:ext cx="2242654" cy="573177"/>
          </a:xfrm>
          <a:prstGeom prst="rect">
            <a:avLst/>
          </a:prstGeom>
          <a:solidFill>
            <a:srgbClr val="00B05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>
                <a:solidFill>
                  <a:schemeClr val="bg1"/>
                </a:solidFill>
              </a:rPr>
              <a:t>Transport</a:t>
            </a: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270667" y="4533289"/>
            <a:ext cx="2242654" cy="573177"/>
          </a:xfrm>
          <a:prstGeom prst="rect">
            <a:avLst/>
          </a:prstGeom>
          <a:solidFill>
            <a:srgbClr val="92D05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>
                <a:solidFill>
                  <a:schemeClr val="bg1"/>
                </a:solidFill>
              </a:rPr>
              <a:t>Network</a:t>
            </a: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270667" y="5111023"/>
            <a:ext cx="2242654" cy="573177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>
                <a:solidFill>
                  <a:schemeClr val="bg1"/>
                </a:solidFill>
              </a:rPr>
              <a:t>Data Link</a:t>
            </a: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270798" y="5684200"/>
            <a:ext cx="2242654" cy="573177"/>
          </a:xfrm>
          <a:prstGeom prst="rect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>
                <a:solidFill>
                  <a:schemeClr val="bg1"/>
                </a:solidFill>
              </a:rPr>
              <a:t>Physical</a:t>
            </a:r>
          </a:p>
        </p:txBody>
      </p:sp>
      <p:sp>
        <p:nvSpPr>
          <p:cNvPr id="20" name="Left Brace 19"/>
          <p:cNvSpPr/>
          <p:nvPr/>
        </p:nvSpPr>
        <p:spPr>
          <a:xfrm>
            <a:off x="2647665" y="1869744"/>
            <a:ext cx="559559" cy="4653886"/>
          </a:xfrm>
          <a:prstGeom prst="leftBrace">
            <a:avLst>
              <a:gd name="adj1" fmla="val 8333"/>
              <a:gd name="adj2" fmla="val 69478"/>
            </a:avLst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7640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450376" y="1416819"/>
            <a:ext cx="8338782" cy="4779266"/>
          </a:xfrm>
        </p:spPr>
        <p:txBody>
          <a:bodyPr>
            <a:noAutofit/>
          </a:bodyPr>
          <a:lstStyle/>
          <a:p>
            <a:pPr marL="571500" indent="-571500">
              <a:buFont typeface="Wingdings" pitchFamily="2" charset="2"/>
              <a:buChar char="q"/>
            </a:pPr>
            <a:r>
              <a:rPr lang="en-US" sz="4400" dirty="0"/>
              <a:t>Addressing</a:t>
            </a:r>
          </a:p>
          <a:p>
            <a:pPr marL="1211580" lvl="1" indent="-571500">
              <a:buFont typeface="Wingdings" pitchFamily="2" charset="2"/>
              <a:buChar char="q"/>
            </a:pPr>
            <a:r>
              <a:rPr lang="en-US" sz="3400" dirty="0"/>
              <a:t>Class-based</a:t>
            </a:r>
          </a:p>
          <a:p>
            <a:pPr marL="1211580" lvl="1" indent="-571500">
              <a:buFont typeface="Wingdings" pitchFamily="2" charset="2"/>
              <a:buChar char="q"/>
            </a:pPr>
            <a:r>
              <a:rPr lang="en-US" sz="3400" dirty="0"/>
              <a:t>CIDR</a:t>
            </a:r>
          </a:p>
          <a:p>
            <a:pPr marL="571500" indent="-571500">
              <a:buFont typeface="Wingdings" pitchFamily="2" charset="2"/>
              <a:buChar char="q"/>
            </a:pPr>
            <a:r>
              <a:rPr lang="en-US" sz="4400" dirty="0"/>
              <a:t>IPv4 Protocol Details</a:t>
            </a:r>
          </a:p>
          <a:p>
            <a:pPr marL="1211580" lvl="1" indent="-571500">
              <a:buFont typeface="Wingdings" pitchFamily="2" charset="2"/>
              <a:buChar char="q"/>
            </a:pPr>
            <a:r>
              <a:rPr lang="en-US" sz="3200" dirty="0"/>
              <a:t>Packed Header</a:t>
            </a:r>
          </a:p>
          <a:p>
            <a:pPr marL="1211580" lvl="1" indent="-571500">
              <a:buFont typeface="Wingdings" pitchFamily="2" charset="2"/>
              <a:buChar char="q"/>
            </a:pPr>
            <a:r>
              <a:rPr lang="en-US" sz="3200" dirty="0"/>
              <a:t>Fragmentation</a:t>
            </a:r>
          </a:p>
          <a:p>
            <a:pPr marL="571500" indent="-571500">
              <a:buFont typeface="Wingdings" pitchFamily="2" charset="2"/>
              <a:buChar char="q"/>
            </a:pPr>
            <a:r>
              <a:rPr lang="en-US" sz="4200" dirty="0"/>
              <a:t>IPv6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fld id="{283B9EA5-CE9A-4950-A80C-5ADF06B45BB8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5565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Addressing Schemes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Flat</a:t>
            </a:r>
          </a:p>
          <a:p>
            <a:pPr lvl="1"/>
            <a:r>
              <a:rPr lang="en-US" dirty="0"/>
              <a:t>e.g. each host is identified by a 48-bit MAC address</a:t>
            </a:r>
          </a:p>
          <a:p>
            <a:pPr lvl="1"/>
            <a:r>
              <a:rPr lang="en-US" dirty="0"/>
              <a:t>Router needs an entry for every host in the world</a:t>
            </a:r>
          </a:p>
          <a:p>
            <a:pPr lvl="2"/>
            <a:r>
              <a:rPr lang="en-US" dirty="0"/>
              <a:t>Too big</a:t>
            </a:r>
          </a:p>
          <a:p>
            <a:pPr lvl="2"/>
            <a:r>
              <a:rPr lang="en-US" dirty="0"/>
              <a:t>Too hard to maintain (hosts come and go all the time)</a:t>
            </a:r>
          </a:p>
          <a:p>
            <a:pPr lvl="2"/>
            <a:r>
              <a:rPr lang="en-US" dirty="0"/>
              <a:t>Too slow (more later)</a:t>
            </a:r>
          </a:p>
          <a:p>
            <a:r>
              <a:rPr lang="en-US" dirty="0"/>
              <a:t>Hierarchy</a:t>
            </a:r>
          </a:p>
          <a:p>
            <a:pPr lvl="1"/>
            <a:r>
              <a:rPr lang="en-US" dirty="0"/>
              <a:t>Addresses broken down into segments</a:t>
            </a:r>
          </a:p>
          <a:p>
            <a:pPr lvl="1"/>
            <a:r>
              <a:rPr lang="en-US" dirty="0"/>
              <a:t>Each segment has a different level of specificity</a:t>
            </a:r>
          </a:p>
        </p:txBody>
      </p:sp>
    </p:spTree>
    <p:extLst>
      <p:ext uri="{BB962C8B-B14F-4D97-AF65-F5344CB8AC3E}">
        <p14:creationId xmlns:p14="http://schemas.microsoft.com/office/powerpoint/2010/main" val="2667314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Classes\CS 4700\assets\usa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25" t="15244" r="-1130" b="9834"/>
          <a:stretch/>
        </p:blipFill>
        <p:spPr bwMode="auto">
          <a:xfrm>
            <a:off x="91250" y="2315526"/>
            <a:ext cx="4282094" cy="269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Telephone Numbers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2823588" y="1507251"/>
            <a:ext cx="3143458" cy="73687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1-617-373-1234</a:t>
            </a:r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3066713" y="2006923"/>
            <a:ext cx="188953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3313590" y="2006923"/>
            <a:ext cx="715799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4109084" y="2006923"/>
            <a:ext cx="715799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4912953" y="2006923"/>
            <a:ext cx="715799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 descr="D:\Classes\CS 4700\assets\massachusetts-county-map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1136" y="2315526"/>
            <a:ext cx="4347569" cy="2417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Up Arrow 13"/>
          <p:cNvSpPr/>
          <p:nvPr/>
        </p:nvSpPr>
        <p:spPr>
          <a:xfrm rot="12646508">
            <a:off x="7177077" y="2119908"/>
            <a:ext cx="846247" cy="1003031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D:\Classes\CS 4700\assets\northeastern-university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962" y="5009750"/>
            <a:ext cx="6207256" cy="894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6687590" y="5041429"/>
            <a:ext cx="20389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West Village H</a:t>
            </a:r>
          </a:p>
          <a:p>
            <a:pPr algn="ctr"/>
            <a:r>
              <a:rPr lang="en-US" sz="2400" dirty="0"/>
              <a:t>Room 256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670561" y="3130167"/>
            <a:ext cx="2799961" cy="724742"/>
            <a:chOff x="414979" y="3333623"/>
            <a:chExt cx="8263530" cy="1523216"/>
          </a:xfrm>
        </p:grpSpPr>
        <p:sp>
          <p:nvSpPr>
            <p:cNvPr id="18" name="Rectangle 17"/>
            <p:cNvSpPr/>
            <p:nvPr/>
          </p:nvSpPr>
          <p:spPr>
            <a:xfrm>
              <a:off x="414979" y="3333623"/>
              <a:ext cx="8263530" cy="1523216"/>
            </a:xfrm>
            <a:prstGeom prst="rect">
              <a:avLst/>
            </a:prstGeom>
            <a:ln w="571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Content Placeholder 2"/>
            <p:cNvSpPr txBox="1">
              <a:spLocks/>
            </p:cNvSpPr>
            <p:nvPr/>
          </p:nvSpPr>
          <p:spPr>
            <a:xfrm>
              <a:off x="514376" y="3496212"/>
              <a:ext cx="8164133" cy="136062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lIns="91440" tIns="45720" rIns="91440" bIns="45720" rtlCol="0">
              <a:normAutofit/>
            </a:bodyPr>
            <a:lstStyle>
              <a:lvl1pPr marL="342900" indent="-22860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40080" indent="-22860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05840" indent="-22860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80160" indent="-228600" algn="l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54480" indent="-228600" algn="l" defTabSz="914400" rtl="0" eaLnBrk="1" latinLnBrk="0" hangingPunct="1">
                <a:spcBef>
                  <a:spcPct val="20000"/>
                </a:spcBef>
                <a:buClr>
                  <a:schemeClr val="accent5"/>
                </a:buClr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37360" indent="-18288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920240" indent="-18288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03120" indent="-18288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286000" indent="-182880" algn="l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4300" indent="0">
                <a:buClr>
                  <a:schemeClr val="bg1"/>
                </a:buClr>
                <a:buNone/>
              </a:pPr>
              <a:r>
                <a:rPr lang="en-US" sz="3200" dirty="0">
                  <a:solidFill>
                    <a:schemeClr val="bg1"/>
                  </a:solidFill>
                </a:rPr>
                <a:t>Very General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217058" y="5904106"/>
            <a:ext cx="2799961" cy="724742"/>
            <a:chOff x="414979" y="3333623"/>
            <a:chExt cx="8263530" cy="1523216"/>
          </a:xfrm>
        </p:grpSpPr>
        <p:sp>
          <p:nvSpPr>
            <p:cNvPr id="21" name="Rectangle 20"/>
            <p:cNvSpPr/>
            <p:nvPr/>
          </p:nvSpPr>
          <p:spPr>
            <a:xfrm>
              <a:off x="414979" y="3333623"/>
              <a:ext cx="8263530" cy="1523216"/>
            </a:xfrm>
            <a:prstGeom prst="rect">
              <a:avLst/>
            </a:prstGeom>
            <a:ln w="571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Content Placeholder 2"/>
            <p:cNvSpPr txBox="1">
              <a:spLocks/>
            </p:cNvSpPr>
            <p:nvPr/>
          </p:nvSpPr>
          <p:spPr>
            <a:xfrm>
              <a:off x="514376" y="3496212"/>
              <a:ext cx="8164133" cy="136062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lIns="91440" tIns="45720" rIns="91440" bIns="45720" rtlCol="0">
              <a:normAutofit/>
            </a:bodyPr>
            <a:lstStyle>
              <a:lvl1pPr marL="342900" indent="-22860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40080" indent="-22860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05840" indent="-22860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80160" indent="-228600" algn="l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54480" indent="-228600" algn="l" defTabSz="914400" rtl="0" eaLnBrk="1" latinLnBrk="0" hangingPunct="1">
                <a:spcBef>
                  <a:spcPct val="20000"/>
                </a:spcBef>
                <a:buClr>
                  <a:schemeClr val="accent5"/>
                </a:buClr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37360" indent="-18288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920240" indent="-18288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03120" indent="-18288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286000" indent="-182880" algn="l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4300" indent="0">
                <a:buClr>
                  <a:schemeClr val="bg1"/>
                </a:buClr>
                <a:buNone/>
              </a:pPr>
              <a:r>
                <a:rPr lang="en-US" sz="3200" dirty="0">
                  <a:solidFill>
                    <a:schemeClr val="bg1"/>
                  </a:solidFill>
                </a:rPr>
                <a:t>Very Specific</a:t>
              </a: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6605619" y="5075295"/>
            <a:ext cx="20903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West Village G</a:t>
            </a:r>
          </a:p>
          <a:p>
            <a:pPr algn="ctr"/>
            <a:r>
              <a:rPr lang="en-US" sz="2400" dirty="0"/>
              <a:t>Room 1234</a:t>
            </a:r>
          </a:p>
        </p:txBody>
      </p:sp>
      <p:sp>
        <p:nvSpPr>
          <p:cNvPr id="13" name="Curved Down Arrow 12"/>
          <p:cNvSpPr/>
          <p:nvPr/>
        </p:nvSpPr>
        <p:spPr>
          <a:xfrm rot="10800000">
            <a:off x="4912953" y="5816812"/>
            <a:ext cx="2934810" cy="899325"/>
          </a:xfrm>
          <a:prstGeom prst="curvedDownArrow">
            <a:avLst>
              <a:gd name="adj1" fmla="val 44797"/>
              <a:gd name="adj2" fmla="val 83788"/>
              <a:gd name="adj3" fmla="val 384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Content Placeholder 3"/>
          <p:cNvSpPr txBox="1">
            <a:spLocks/>
          </p:cNvSpPr>
          <p:nvPr/>
        </p:nvSpPr>
        <p:spPr>
          <a:xfrm>
            <a:off x="4882809" y="1517907"/>
            <a:ext cx="1015574" cy="552055"/>
          </a:xfrm>
          <a:prstGeom prst="rect">
            <a:avLst/>
          </a:prstGeom>
          <a:solidFill>
            <a:schemeClr val="bg1"/>
          </a:solidFill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/>
              <a:buNone/>
            </a:pPr>
            <a:r>
              <a:rPr lang="en-US" dirty="0"/>
              <a:t>3278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1041464" y="5904106"/>
            <a:ext cx="3769329" cy="724742"/>
            <a:chOff x="414979" y="3333623"/>
            <a:chExt cx="8263530" cy="1523216"/>
          </a:xfrm>
        </p:grpSpPr>
        <p:sp>
          <p:nvSpPr>
            <p:cNvPr id="27" name="Rectangle 26"/>
            <p:cNvSpPr/>
            <p:nvPr/>
          </p:nvSpPr>
          <p:spPr>
            <a:xfrm>
              <a:off x="414979" y="3333623"/>
              <a:ext cx="8263530" cy="1523216"/>
            </a:xfrm>
            <a:prstGeom prst="rect">
              <a:avLst/>
            </a:prstGeom>
            <a:ln w="571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Content Placeholder 2"/>
            <p:cNvSpPr txBox="1">
              <a:spLocks/>
            </p:cNvSpPr>
            <p:nvPr/>
          </p:nvSpPr>
          <p:spPr>
            <a:xfrm>
              <a:off x="514376" y="3496212"/>
              <a:ext cx="8164133" cy="136062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lIns="91440" tIns="45720" rIns="91440" bIns="45720" rtlCol="0">
              <a:normAutofit/>
            </a:bodyPr>
            <a:lstStyle>
              <a:lvl1pPr marL="342900" indent="-22860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40080" indent="-22860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05840" indent="-22860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80160" indent="-228600" algn="l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54480" indent="-228600" algn="l" defTabSz="914400" rtl="0" eaLnBrk="1" latinLnBrk="0" hangingPunct="1">
                <a:spcBef>
                  <a:spcPct val="20000"/>
                </a:spcBef>
                <a:buClr>
                  <a:schemeClr val="accent5"/>
                </a:buClr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37360" indent="-18288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920240" indent="-18288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03120" indent="-18288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286000" indent="-182880" algn="l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4300" indent="0">
                <a:buClr>
                  <a:schemeClr val="bg1"/>
                </a:buClr>
                <a:buNone/>
              </a:pPr>
              <a:r>
                <a:rPr lang="en-US" sz="3200" dirty="0">
                  <a:solidFill>
                    <a:schemeClr val="bg1"/>
                  </a:solidFill>
                </a:rPr>
                <a:t>Updates are Local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66869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8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8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000"/>
                            </p:stCondLst>
                            <p:childTnLst>
                              <p:par>
                                <p:cTn id="10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0" grpId="0"/>
      <p:bldP spid="10" grpId="1"/>
      <p:bldP spid="23" grpId="0"/>
      <p:bldP spid="13" grpId="0" animBg="1"/>
      <p:bldP spid="2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Hierarchy Example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Cloud 4"/>
          <p:cNvSpPr/>
          <p:nvPr/>
        </p:nvSpPr>
        <p:spPr>
          <a:xfrm rot="1048252">
            <a:off x="203670" y="1736711"/>
            <a:ext cx="4207178" cy="3566548"/>
          </a:xfrm>
          <a:prstGeom prst="cloud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loud 6"/>
          <p:cNvSpPr/>
          <p:nvPr/>
        </p:nvSpPr>
        <p:spPr>
          <a:xfrm>
            <a:off x="745252" y="2280944"/>
            <a:ext cx="1696497" cy="1362405"/>
          </a:xfrm>
          <a:prstGeom prst="cloud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loud 7"/>
          <p:cNvSpPr/>
          <p:nvPr/>
        </p:nvSpPr>
        <p:spPr>
          <a:xfrm>
            <a:off x="1673886" y="3394225"/>
            <a:ext cx="1696497" cy="1362405"/>
          </a:xfrm>
          <a:prstGeom prst="cloud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731074" y="1738645"/>
            <a:ext cx="5966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1**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258143" y="2141399"/>
            <a:ext cx="6479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10*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964386" y="3016025"/>
            <a:ext cx="6251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11*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361332" y="2483863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100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361332" y="2980123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101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275948" y="3579167"/>
            <a:ext cx="6764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110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275948" y="4075427"/>
            <a:ext cx="6535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111</a:t>
            </a:r>
          </a:p>
        </p:txBody>
      </p:sp>
      <p:sp>
        <p:nvSpPr>
          <p:cNvPr id="35" name="Cloud 34"/>
          <p:cNvSpPr/>
          <p:nvPr/>
        </p:nvSpPr>
        <p:spPr>
          <a:xfrm rot="1048252">
            <a:off x="4617002" y="3249161"/>
            <a:ext cx="4207178" cy="3566548"/>
          </a:xfrm>
          <a:prstGeom prst="cloud">
            <a:avLst/>
          </a:prstGeom>
          <a:noFill/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Cloud 35"/>
          <p:cNvSpPr/>
          <p:nvPr/>
        </p:nvSpPr>
        <p:spPr>
          <a:xfrm>
            <a:off x="5158584" y="3793394"/>
            <a:ext cx="1696497" cy="1362405"/>
          </a:xfrm>
          <a:prstGeom prst="cloud">
            <a:avLst/>
          </a:prstGeom>
          <a:noFill/>
          <a:ln w="381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Cloud 36"/>
          <p:cNvSpPr/>
          <p:nvPr/>
        </p:nvSpPr>
        <p:spPr>
          <a:xfrm>
            <a:off x="6087218" y="4906675"/>
            <a:ext cx="1696497" cy="1362405"/>
          </a:xfrm>
          <a:prstGeom prst="cloud">
            <a:avLst/>
          </a:prstGeom>
          <a:noFill/>
          <a:ln w="381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8144406" y="3251095"/>
            <a:ext cx="5966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0**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608896" y="3653849"/>
            <a:ext cx="6479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00*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331574" y="4474596"/>
            <a:ext cx="6479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01*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774664" y="3996313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000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774664" y="4492573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001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608896" y="5091617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010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608896" y="5587877"/>
            <a:ext cx="6764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011</a:t>
            </a:r>
          </a:p>
        </p:txBody>
      </p:sp>
      <p:pic>
        <p:nvPicPr>
          <p:cNvPr id="2050" name="Picture 2" descr="D:\Classes\CS 4700\assets\Rou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1074" y="2135207"/>
            <a:ext cx="694830" cy="409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D:\Classes\CS 4700\assets\black_serve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6515" y="5099206"/>
            <a:ext cx="454076" cy="454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3" descr="D:\Classes\CS 4700\assets\black_serve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6515" y="5625500"/>
            <a:ext cx="454076" cy="454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3" descr="D:\Classes\CS 4700\assets\black_serve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4080" y="4003902"/>
            <a:ext cx="454076" cy="454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3" descr="D:\Classes\CS 4700\assets\black_serve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4080" y="4530196"/>
            <a:ext cx="454076" cy="454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3" descr="D:\Classes\CS 4700\assets\black_serve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350" y="3594780"/>
            <a:ext cx="454076" cy="454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3" descr="D:\Classes\CS 4700\assets\black_serve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350" y="4121074"/>
            <a:ext cx="454076" cy="454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3" descr="D:\Classes\CS 4700\assets\black_serve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431" y="2502517"/>
            <a:ext cx="454076" cy="454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3" descr="D:\Classes\CS 4700\assets\black_serve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431" y="3028811"/>
            <a:ext cx="454076" cy="454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" descr="D:\Classes\CS 4700\assets\Rou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4695" y="2524700"/>
            <a:ext cx="694830" cy="409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2" descr="D:\Classes\CS 4700\assets\Rou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9525" y="3374312"/>
            <a:ext cx="694830" cy="409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2" descr="D:\Classes\CS 4700\assets\Rou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5310" y="3616963"/>
            <a:ext cx="694830" cy="409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2" descr="D:\Classes\CS 4700\assets\Rou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1587" y="4032124"/>
            <a:ext cx="694830" cy="409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2" descr="D:\Classes\CS 4700\assets\Rou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126" y="4906675"/>
            <a:ext cx="694830" cy="409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Rectangle 48"/>
          <p:cNvSpPr/>
          <p:nvPr/>
        </p:nvSpPr>
        <p:spPr>
          <a:xfrm>
            <a:off x="5868156" y="1767718"/>
            <a:ext cx="2936726" cy="7473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Datagram, Destination = 101</a:t>
            </a:r>
          </a:p>
        </p:txBody>
      </p:sp>
      <p:cxnSp>
        <p:nvCxnSpPr>
          <p:cNvPr id="63" name="Straight Arrow Connector 62"/>
          <p:cNvCxnSpPr>
            <a:stCxn id="49" idx="1"/>
            <a:endCxn id="2050" idx="3"/>
          </p:cNvCxnSpPr>
          <p:nvPr/>
        </p:nvCxnSpPr>
        <p:spPr>
          <a:xfrm flipH="1">
            <a:off x="4425904" y="2141399"/>
            <a:ext cx="1442252" cy="198663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2050" idx="1"/>
            <a:endCxn id="58" idx="3"/>
          </p:cNvCxnSpPr>
          <p:nvPr/>
        </p:nvCxnSpPr>
        <p:spPr>
          <a:xfrm flipH="1">
            <a:off x="2929525" y="2340062"/>
            <a:ext cx="801549" cy="389493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58" idx="1"/>
            <a:endCxn id="57" idx="3"/>
          </p:cNvCxnSpPr>
          <p:nvPr/>
        </p:nvCxnSpPr>
        <p:spPr>
          <a:xfrm flipH="1">
            <a:off x="1438507" y="2729555"/>
            <a:ext cx="796188" cy="526294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9391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Addressing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8839200" cy="2127738"/>
          </a:xfrm>
        </p:spPr>
        <p:txBody>
          <a:bodyPr/>
          <a:lstStyle/>
          <a:p>
            <a:r>
              <a:rPr lang="en-US" dirty="0"/>
              <a:t>IPv4: 32-bit addresses</a:t>
            </a:r>
          </a:p>
          <a:p>
            <a:pPr lvl="1"/>
            <a:r>
              <a:rPr lang="en-US" dirty="0"/>
              <a:t>Usually written in dotted notation, e.g. 192.168.21.76</a:t>
            </a:r>
          </a:p>
          <a:p>
            <a:pPr lvl="1"/>
            <a:r>
              <a:rPr lang="en-US" dirty="0"/>
              <a:t>Each number is a byte</a:t>
            </a:r>
          </a:p>
        </p:txBody>
      </p:sp>
      <p:sp>
        <p:nvSpPr>
          <p:cNvPr id="5" name="Rectangle 4"/>
          <p:cNvSpPr/>
          <p:nvPr/>
        </p:nvSpPr>
        <p:spPr>
          <a:xfrm>
            <a:off x="1487273" y="5711281"/>
            <a:ext cx="1714918" cy="602901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11000000</a:t>
            </a:r>
          </a:p>
        </p:txBody>
      </p:sp>
      <p:sp>
        <p:nvSpPr>
          <p:cNvPr id="6" name="Rectangle 5"/>
          <p:cNvSpPr/>
          <p:nvPr/>
        </p:nvSpPr>
        <p:spPr>
          <a:xfrm>
            <a:off x="1487273" y="4908250"/>
            <a:ext cx="1714918" cy="602901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C0</a:t>
            </a:r>
          </a:p>
        </p:txBody>
      </p:sp>
      <p:sp>
        <p:nvSpPr>
          <p:cNvPr id="7" name="Rectangle 6"/>
          <p:cNvSpPr/>
          <p:nvPr/>
        </p:nvSpPr>
        <p:spPr>
          <a:xfrm>
            <a:off x="1487273" y="4105220"/>
            <a:ext cx="1714918" cy="602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192</a:t>
            </a:r>
          </a:p>
        </p:txBody>
      </p:sp>
      <p:sp>
        <p:nvSpPr>
          <p:cNvPr id="8" name="Rectangle 7"/>
          <p:cNvSpPr/>
          <p:nvPr/>
        </p:nvSpPr>
        <p:spPr>
          <a:xfrm>
            <a:off x="3347892" y="5711279"/>
            <a:ext cx="1714918" cy="602901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10101000</a:t>
            </a:r>
          </a:p>
        </p:txBody>
      </p:sp>
      <p:sp>
        <p:nvSpPr>
          <p:cNvPr id="9" name="Rectangle 8"/>
          <p:cNvSpPr/>
          <p:nvPr/>
        </p:nvSpPr>
        <p:spPr>
          <a:xfrm>
            <a:off x="3347892" y="4908248"/>
            <a:ext cx="1714918" cy="602901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A8</a:t>
            </a:r>
          </a:p>
        </p:txBody>
      </p:sp>
      <p:sp>
        <p:nvSpPr>
          <p:cNvPr id="10" name="Rectangle 9"/>
          <p:cNvSpPr/>
          <p:nvPr/>
        </p:nvSpPr>
        <p:spPr>
          <a:xfrm>
            <a:off x="3347892" y="4105218"/>
            <a:ext cx="1714918" cy="602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168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228608" y="5711281"/>
            <a:ext cx="1714918" cy="602901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00010101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228608" y="4908250"/>
            <a:ext cx="1714918" cy="602901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15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228608" y="4105220"/>
            <a:ext cx="1714918" cy="602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21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095926" y="5711278"/>
            <a:ext cx="1714918" cy="602901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01001100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095926" y="4908247"/>
            <a:ext cx="1714918" cy="602901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4C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095926" y="4105217"/>
            <a:ext cx="1714918" cy="602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76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1372" y="4105220"/>
            <a:ext cx="1351127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dirty="0">
                <a:solidFill>
                  <a:schemeClr val="tx1"/>
                </a:solidFill>
              </a:rPr>
              <a:t>Decimal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1371" y="4909095"/>
            <a:ext cx="1351127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dirty="0">
                <a:solidFill>
                  <a:schemeClr val="tx1"/>
                </a:solidFill>
              </a:rPr>
              <a:t>Hex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1372" y="5711281"/>
            <a:ext cx="1351127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dirty="0">
                <a:solidFill>
                  <a:schemeClr val="tx1"/>
                </a:solidFill>
              </a:rPr>
              <a:t>Binary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187826" y="3615333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995210" y="3615333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853120" y="3615333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721305" y="3615332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24</a:t>
            </a:r>
          </a:p>
        </p:txBody>
      </p:sp>
      <p:sp>
        <p:nvSpPr>
          <p:cNvPr id="24" name="Rectangle 23"/>
          <p:cNvSpPr/>
          <p:nvPr/>
        </p:nvSpPr>
        <p:spPr>
          <a:xfrm>
            <a:off x="8511397" y="3615331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31</a:t>
            </a:r>
          </a:p>
        </p:txBody>
      </p:sp>
    </p:spTree>
    <p:extLst>
      <p:ext uri="{BB962C8B-B14F-4D97-AF65-F5344CB8AC3E}">
        <p14:creationId xmlns:p14="http://schemas.microsoft.com/office/powerpoint/2010/main" val="19309127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Addressing and Forwarding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600198"/>
            <a:ext cx="8839200" cy="3039535"/>
          </a:xfrm>
        </p:spPr>
        <p:txBody>
          <a:bodyPr>
            <a:normAutofit/>
          </a:bodyPr>
          <a:lstStyle/>
          <a:p>
            <a:r>
              <a:rPr lang="en-US" dirty="0"/>
              <a:t>Routing Table Requirements</a:t>
            </a:r>
          </a:p>
          <a:p>
            <a:pPr lvl="1"/>
            <a:r>
              <a:rPr lang="en-US" dirty="0"/>
              <a:t>For every possible IP, give the next hop</a:t>
            </a:r>
          </a:p>
          <a:p>
            <a:pPr lvl="1"/>
            <a:r>
              <a:rPr lang="en-US" dirty="0"/>
              <a:t>But for 32-bit addresses, 2</a:t>
            </a:r>
            <a:r>
              <a:rPr lang="en-US" baseline="30000" dirty="0"/>
              <a:t>32</a:t>
            </a:r>
            <a:r>
              <a:rPr lang="en-US" dirty="0"/>
              <a:t> possibilities!</a:t>
            </a:r>
          </a:p>
          <a:p>
            <a:r>
              <a:rPr lang="en-US" dirty="0"/>
              <a:t>Hierarchical address scheme</a:t>
            </a:r>
          </a:p>
          <a:p>
            <a:pPr lvl="1"/>
            <a:r>
              <a:rPr lang="en-US" dirty="0"/>
              <a:t>Separate the address into a network and a host</a:t>
            </a:r>
          </a:p>
        </p:txBody>
      </p:sp>
      <p:sp>
        <p:nvSpPr>
          <p:cNvPr id="5" name="Rectangle 4"/>
          <p:cNvSpPr/>
          <p:nvPr/>
        </p:nvSpPr>
        <p:spPr>
          <a:xfrm>
            <a:off x="4726191" y="4903272"/>
            <a:ext cx="1714918" cy="602901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Host</a:t>
            </a:r>
          </a:p>
        </p:txBody>
      </p:sp>
      <p:sp>
        <p:nvSpPr>
          <p:cNvPr id="6" name="Rectangle 5"/>
          <p:cNvSpPr/>
          <p:nvPr/>
        </p:nvSpPr>
        <p:spPr>
          <a:xfrm>
            <a:off x="3011273" y="4903272"/>
            <a:ext cx="1714918" cy="602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Network</a:t>
            </a:r>
          </a:p>
        </p:txBody>
      </p:sp>
      <p:sp>
        <p:nvSpPr>
          <p:cNvPr id="7" name="Rectangle 6"/>
          <p:cNvSpPr/>
          <p:nvPr/>
        </p:nvSpPr>
        <p:spPr>
          <a:xfrm>
            <a:off x="2295673" y="4903272"/>
            <a:ext cx="715600" cy="602901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Pfx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1996226" y="4406327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" name="Rectangle 8"/>
          <p:cNvSpPr/>
          <p:nvPr/>
        </p:nvSpPr>
        <p:spPr>
          <a:xfrm>
            <a:off x="6141661" y="4406327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31</a:t>
            </a:r>
          </a:p>
        </p:txBody>
      </p:sp>
      <p:grpSp>
        <p:nvGrpSpPr>
          <p:cNvPr id="10" name="Group 9"/>
          <p:cNvGrpSpPr/>
          <p:nvPr/>
        </p:nvGrpSpPr>
        <p:grpSpPr>
          <a:xfrm flipH="1">
            <a:off x="1375664" y="5820146"/>
            <a:ext cx="2178028" cy="954107"/>
            <a:chOff x="1219204" y="4876799"/>
            <a:chExt cx="5227799" cy="1384995"/>
          </a:xfrm>
        </p:grpSpPr>
        <p:sp>
          <p:nvSpPr>
            <p:cNvPr id="11" name="Rectangular Callout 10"/>
            <p:cNvSpPr/>
            <p:nvPr/>
          </p:nvSpPr>
          <p:spPr>
            <a:xfrm>
              <a:off x="1265401" y="4876799"/>
              <a:ext cx="5181602" cy="1384995"/>
            </a:xfrm>
            <a:prstGeom prst="wedgeRectCallout">
              <a:avLst>
                <a:gd name="adj1" fmla="val -41847"/>
                <a:gd name="adj2" fmla="val -89419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219204" y="4876799"/>
              <a:ext cx="5181601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Known by </a:t>
              </a:r>
              <a:r>
                <a:rPr kumimoji="0" lang="en-US" sz="28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all</a:t>
              </a: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 routers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 flipH="1">
            <a:off x="5265346" y="5820145"/>
            <a:ext cx="2735653" cy="1384995"/>
            <a:chOff x="1219204" y="4876799"/>
            <a:chExt cx="5227799" cy="2010478"/>
          </a:xfrm>
        </p:grpSpPr>
        <p:sp>
          <p:nvSpPr>
            <p:cNvPr id="14" name="Rectangular Callout 13"/>
            <p:cNvSpPr/>
            <p:nvPr/>
          </p:nvSpPr>
          <p:spPr>
            <a:xfrm>
              <a:off x="1265400" y="4876799"/>
              <a:ext cx="5181603" cy="1384995"/>
            </a:xfrm>
            <a:prstGeom prst="wedgeRectCallout">
              <a:avLst>
                <a:gd name="adj1" fmla="val 40162"/>
                <a:gd name="adj2" fmla="val -92686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219204" y="4876799"/>
              <a:ext cx="5181602" cy="20104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Known by edge (LAN) routers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23073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/>
      <p:bldP spid="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of IP Addresses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926" y="1942699"/>
            <a:ext cx="1842978" cy="540327"/>
          </a:xfrm>
        </p:spPr>
        <p:txBody>
          <a:bodyPr/>
          <a:lstStyle/>
          <a:p>
            <a:r>
              <a:rPr lang="en-US" dirty="0"/>
              <a:t>Class A</a:t>
            </a:r>
          </a:p>
        </p:txBody>
      </p:sp>
      <p:sp>
        <p:nvSpPr>
          <p:cNvPr id="5" name="Rectangle 4"/>
          <p:cNvSpPr/>
          <p:nvPr/>
        </p:nvSpPr>
        <p:spPr>
          <a:xfrm>
            <a:off x="3321498" y="1961572"/>
            <a:ext cx="3463766" cy="602901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Host</a:t>
            </a:r>
          </a:p>
        </p:txBody>
      </p:sp>
      <p:sp>
        <p:nvSpPr>
          <p:cNvPr id="6" name="Rectangle 5"/>
          <p:cNvSpPr/>
          <p:nvPr/>
        </p:nvSpPr>
        <p:spPr>
          <a:xfrm>
            <a:off x="2278549" y="1961572"/>
            <a:ext cx="1024905" cy="602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Ntwk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1920749" y="1961572"/>
            <a:ext cx="357800" cy="602901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0</a:t>
            </a:r>
          </a:p>
        </p:txBody>
      </p:sp>
      <p:sp>
        <p:nvSpPr>
          <p:cNvPr id="8" name="Rectangle 7"/>
          <p:cNvSpPr/>
          <p:nvPr/>
        </p:nvSpPr>
        <p:spPr>
          <a:xfrm>
            <a:off x="1621302" y="1464627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" name="Rectangle 8"/>
          <p:cNvSpPr/>
          <p:nvPr/>
        </p:nvSpPr>
        <p:spPr>
          <a:xfrm>
            <a:off x="6481822" y="1464625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31</a:t>
            </a:r>
          </a:p>
        </p:txBody>
      </p:sp>
      <p:sp>
        <p:nvSpPr>
          <p:cNvPr id="10" name="Rectangle 9"/>
          <p:cNvSpPr/>
          <p:nvPr/>
        </p:nvSpPr>
        <p:spPr>
          <a:xfrm>
            <a:off x="1962313" y="1464627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004008" y="1464626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993402" y="1847523"/>
            <a:ext cx="20826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Example: MIT</a:t>
            </a:r>
          </a:p>
          <a:p>
            <a:pPr algn="ctr"/>
            <a:r>
              <a:rPr lang="en-US" sz="2400" dirty="0"/>
              <a:t>18.*.*.*</a:t>
            </a:r>
          </a:p>
        </p:txBody>
      </p:sp>
      <p:sp>
        <p:nvSpPr>
          <p:cNvPr id="13" name="Left Brace 12"/>
          <p:cNvSpPr/>
          <p:nvPr/>
        </p:nvSpPr>
        <p:spPr>
          <a:xfrm rot="16200000">
            <a:off x="2467761" y="2080299"/>
            <a:ext cx="282657" cy="1388729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131440" y="2832865"/>
            <a:ext cx="9733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1-126</a:t>
            </a:r>
          </a:p>
        </p:txBody>
      </p:sp>
      <p:sp>
        <p:nvSpPr>
          <p:cNvPr id="15" name="Content Placeholder 3"/>
          <p:cNvSpPr txBox="1">
            <a:spLocks/>
          </p:cNvSpPr>
          <p:nvPr/>
        </p:nvSpPr>
        <p:spPr>
          <a:xfrm>
            <a:off x="6926" y="3617648"/>
            <a:ext cx="1842978" cy="540327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Class B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392612" y="3636521"/>
            <a:ext cx="2392651" cy="602901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Host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483423" y="3636521"/>
            <a:ext cx="1909189" cy="602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Network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920748" y="3636521"/>
            <a:ext cx="562675" cy="602901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10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621302" y="3139576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485817" y="3139576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31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177050" y="3139576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084668" y="3139576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932486" y="3522472"/>
            <a:ext cx="22044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Example: NEU</a:t>
            </a:r>
          </a:p>
          <a:p>
            <a:pPr algn="ctr"/>
            <a:r>
              <a:rPr lang="en-US" sz="2400" dirty="0"/>
              <a:t>129.10.*.*</a:t>
            </a:r>
          </a:p>
        </p:txBody>
      </p:sp>
      <p:sp>
        <p:nvSpPr>
          <p:cNvPr id="24" name="Left Brace 23"/>
          <p:cNvSpPr/>
          <p:nvPr/>
        </p:nvSpPr>
        <p:spPr>
          <a:xfrm rot="16200000">
            <a:off x="2476785" y="3746224"/>
            <a:ext cx="282657" cy="1406776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1959919" y="4497422"/>
            <a:ext cx="13163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128-191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022052" y="3139575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7" name="Content Placeholder 3"/>
          <p:cNvSpPr txBox="1">
            <a:spLocks/>
          </p:cNvSpPr>
          <p:nvPr/>
        </p:nvSpPr>
        <p:spPr>
          <a:xfrm>
            <a:off x="0" y="5305139"/>
            <a:ext cx="1842978" cy="540327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Class C</a:t>
            </a:r>
          </a:p>
        </p:txBody>
      </p:sp>
      <p:sp>
        <p:nvSpPr>
          <p:cNvPr id="28" name="Rectangle 27"/>
          <p:cNvSpPr/>
          <p:nvPr/>
        </p:nvSpPr>
        <p:spPr>
          <a:xfrm>
            <a:off x="5582011" y="5324012"/>
            <a:ext cx="1196326" cy="602901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Host</a:t>
            </a:r>
          </a:p>
        </p:txBody>
      </p:sp>
      <p:sp>
        <p:nvSpPr>
          <p:cNvPr id="29" name="Rectangle 28"/>
          <p:cNvSpPr/>
          <p:nvPr/>
        </p:nvSpPr>
        <p:spPr>
          <a:xfrm>
            <a:off x="2618113" y="5324012"/>
            <a:ext cx="2963898" cy="602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Network</a:t>
            </a:r>
          </a:p>
        </p:txBody>
      </p:sp>
      <p:sp>
        <p:nvSpPr>
          <p:cNvPr id="30" name="Rectangle 29"/>
          <p:cNvSpPr/>
          <p:nvPr/>
        </p:nvSpPr>
        <p:spPr>
          <a:xfrm>
            <a:off x="1913821" y="5324012"/>
            <a:ext cx="695267" cy="602901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110</a:t>
            </a:r>
          </a:p>
        </p:txBody>
      </p:sp>
      <p:sp>
        <p:nvSpPr>
          <p:cNvPr id="31" name="Rectangle 30"/>
          <p:cNvSpPr/>
          <p:nvPr/>
        </p:nvSpPr>
        <p:spPr>
          <a:xfrm>
            <a:off x="1614376" y="4827067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478891" y="4827067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31</a:t>
            </a:r>
          </a:p>
        </p:txBody>
      </p:sp>
      <p:sp>
        <p:nvSpPr>
          <p:cNvPr id="33" name="Rectangle 32"/>
          <p:cNvSpPr/>
          <p:nvPr/>
        </p:nvSpPr>
        <p:spPr>
          <a:xfrm>
            <a:off x="2309641" y="4827067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4" name="Rectangle 33"/>
          <p:cNvSpPr/>
          <p:nvPr/>
        </p:nvSpPr>
        <p:spPr>
          <a:xfrm>
            <a:off x="5282564" y="4827067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24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147579" y="5209963"/>
            <a:ext cx="17604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Example:</a:t>
            </a:r>
          </a:p>
          <a:p>
            <a:pPr algn="ctr"/>
            <a:r>
              <a:rPr lang="en-US" sz="2400" dirty="0"/>
              <a:t>216.63.78.*</a:t>
            </a:r>
          </a:p>
        </p:txBody>
      </p:sp>
      <p:sp>
        <p:nvSpPr>
          <p:cNvPr id="36" name="Left Brace 35"/>
          <p:cNvSpPr/>
          <p:nvPr/>
        </p:nvSpPr>
        <p:spPr>
          <a:xfrm rot="16200000">
            <a:off x="2469858" y="5464889"/>
            <a:ext cx="282657" cy="1406774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1952995" y="6257650"/>
            <a:ext cx="13163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192-223</a:t>
            </a:r>
          </a:p>
        </p:txBody>
      </p:sp>
      <p:sp>
        <p:nvSpPr>
          <p:cNvPr id="38" name="Rectangle 37"/>
          <p:cNvSpPr/>
          <p:nvPr/>
        </p:nvSpPr>
        <p:spPr>
          <a:xfrm>
            <a:off x="3015126" y="4827066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39" name="Rectangle 38"/>
          <p:cNvSpPr/>
          <p:nvPr/>
        </p:nvSpPr>
        <p:spPr>
          <a:xfrm>
            <a:off x="4084668" y="1464624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40" name="Rectangle 39"/>
          <p:cNvSpPr/>
          <p:nvPr/>
        </p:nvSpPr>
        <p:spPr>
          <a:xfrm>
            <a:off x="4084668" y="4827065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41" name="Rectangle 40"/>
          <p:cNvSpPr/>
          <p:nvPr/>
        </p:nvSpPr>
        <p:spPr>
          <a:xfrm>
            <a:off x="5282564" y="3139576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24</a:t>
            </a:r>
          </a:p>
        </p:txBody>
      </p:sp>
      <p:sp>
        <p:nvSpPr>
          <p:cNvPr id="42" name="Rectangle 41"/>
          <p:cNvSpPr/>
          <p:nvPr/>
        </p:nvSpPr>
        <p:spPr>
          <a:xfrm>
            <a:off x="5282563" y="1464623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24</a:t>
            </a:r>
          </a:p>
        </p:txBody>
      </p:sp>
    </p:spTree>
    <p:extLst>
      <p:ext uri="{BB962C8B-B14F-4D97-AF65-F5344CB8AC3E}">
        <p14:creationId xmlns:p14="http://schemas.microsoft.com/office/powerpoint/2010/main" val="1271334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  <p:bldP spid="15" grpId="0"/>
      <p:bldP spid="16" grpId="0" animBg="1"/>
      <p:bldP spid="17" grpId="0" animBg="1"/>
      <p:bldP spid="18" grpId="0" animBg="1"/>
      <p:bldP spid="19" grpId="0"/>
      <p:bldP spid="20" grpId="0"/>
      <p:bldP spid="21" grpId="0"/>
      <p:bldP spid="22" grpId="0"/>
      <p:bldP spid="23" grpId="0"/>
      <p:bldP spid="24" grpId="0" animBg="1"/>
      <p:bldP spid="25" grpId="0"/>
      <p:bldP spid="26" grpId="0"/>
      <p:bldP spid="27" grpId="0"/>
      <p:bldP spid="28" grpId="0" animBg="1"/>
      <p:bldP spid="29" grpId="0" animBg="1"/>
      <p:bldP spid="30" grpId="0" animBg="1"/>
      <p:bldP spid="31" grpId="0"/>
      <p:bldP spid="32" grpId="0"/>
      <p:bldP spid="33" grpId="0"/>
      <p:bldP spid="34" grpId="0"/>
      <p:bldP spid="35" grpId="0"/>
      <p:bldP spid="36" grpId="0" animBg="1"/>
      <p:bldP spid="37" grpId="0"/>
      <p:bldP spid="38" grpId="0"/>
      <p:bldP spid="40" grpId="0"/>
      <p:bldP spid="4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You Get IPs?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IP address ranges controlled by IANA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Internet Assigned Number Authority</a:t>
            </a:r>
          </a:p>
          <a:p>
            <a:pPr lvl="1"/>
            <a:r>
              <a:rPr lang="en-US" dirty="0"/>
              <a:t>Roots go back to 1972, ARPANET, UCLA</a:t>
            </a:r>
          </a:p>
          <a:p>
            <a:pPr lvl="1"/>
            <a:r>
              <a:rPr lang="en-US" dirty="0"/>
              <a:t>Today, part of ICANN</a:t>
            </a:r>
          </a:p>
          <a:p>
            <a:r>
              <a:rPr lang="en-US" dirty="0"/>
              <a:t>IANA grants IPs to regional authorities</a:t>
            </a:r>
          </a:p>
          <a:p>
            <a:pPr lvl="1"/>
            <a:r>
              <a:rPr lang="en-US" dirty="0"/>
              <a:t>ARIN (American Registry of Internet Numbers) may grant you a range of IPs</a:t>
            </a:r>
          </a:p>
          <a:p>
            <a:pPr lvl="1"/>
            <a:r>
              <a:rPr lang="en-US" dirty="0"/>
              <a:t>You may then advertise routes to your new IP range</a:t>
            </a:r>
          </a:p>
          <a:p>
            <a:pPr lvl="1"/>
            <a:r>
              <a:rPr lang="en-US" dirty="0"/>
              <a:t>There are now secondary markets, auctions, …</a:t>
            </a:r>
          </a:p>
        </p:txBody>
      </p:sp>
      <p:pic>
        <p:nvPicPr>
          <p:cNvPr id="3074" name="Picture 2" descr="D:\Classes\CS 4700\assets\FileIAN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8712" y="2146412"/>
            <a:ext cx="3561822" cy="1354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30593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Level Hierarchy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1026" name="Picture 2" descr="D:\Classes\CS 4700\assets\Rou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9325" y="2085340"/>
            <a:ext cx="920750" cy="54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D:\Classes\CS 4700\assets\Rou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1485" y="3731260"/>
            <a:ext cx="920750" cy="54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D:\Classes\CS 4700\assets\Rou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3725" y="3731260"/>
            <a:ext cx="920750" cy="54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D:\Classes\CS 4700\assets\Rou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5725" y="3731260"/>
            <a:ext cx="920750" cy="54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886235" y="3179930"/>
            <a:ext cx="9626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…</a:t>
            </a:r>
          </a:p>
        </p:txBody>
      </p:sp>
      <p:cxnSp>
        <p:nvCxnSpPr>
          <p:cNvPr id="10" name="Straight Arrow Connector 9"/>
          <p:cNvCxnSpPr>
            <a:stCxn id="1026" idx="2"/>
            <a:endCxn id="6" idx="0"/>
          </p:cNvCxnSpPr>
          <p:nvPr/>
        </p:nvCxnSpPr>
        <p:spPr>
          <a:xfrm flipH="1">
            <a:off x="1901860" y="2628265"/>
            <a:ext cx="1767840" cy="110299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026" idx="2"/>
            <a:endCxn id="7" idx="0"/>
          </p:cNvCxnSpPr>
          <p:nvPr/>
        </p:nvCxnSpPr>
        <p:spPr>
          <a:xfrm flipH="1">
            <a:off x="3314100" y="2628265"/>
            <a:ext cx="355600" cy="110299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026" idx="2"/>
            <a:endCxn id="8" idx="0"/>
          </p:cNvCxnSpPr>
          <p:nvPr/>
        </p:nvCxnSpPr>
        <p:spPr>
          <a:xfrm>
            <a:off x="3669700" y="2628265"/>
            <a:ext cx="1676400" cy="110299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3" descr="D:\Classes\CS 4700\assets\black_serve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8241" y="5366546"/>
            <a:ext cx="739645" cy="739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3" descr="D:\Classes\CS 4700\assets\black_serve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5902" y="5366545"/>
            <a:ext cx="739645" cy="739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3" descr="D:\Classes\CS 4700\assets\black_serve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5029" y="5366544"/>
            <a:ext cx="739645" cy="739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5341657" y="5000954"/>
            <a:ext cx="9626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…</a:t>
            </a:r>
          </a:p>
        </p:txBody>
      </p:sp>
      <p:cxnSp>
        <p:nvCxnSpPr>
          <p:cNvPr id="22" name="Straight Arrow Connector 21"/>
          <p:cNvCxnSpPr>
            <a:stCxn id="8" idx="2"/>
            <a:endCxn id="18" idx="0"/>
          </p:cNvCxnSpPr>
          <p:nvPr/>
        </p:nvCxnSpPr>
        <p:spPr>
          <a:xfrm flipH="1">
            <a:off x="4018064" y="4274185"/>
            <a:ext cx="1328036" cy="109236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8" idx="2"/>
            <a:endCxn id="19" idx="0"/>
          </p:cNvCxnSpPr>
          <p:nvPr/>
        </p:nvCxnSpPr>
        <p:spPr>
          <a:xfrm flipH="1">
            <a:off x="4885725" y="4274185"/>
            <a:ext cx="460375" cy="109236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8" idx="2"/>
            <a:endCxn id="20" idx="0"/>
          </p:cNvCxnSpPr>
          <p:nvPr/>
        </p:nvCxnSpPr>
        <p:spPr>
          <a:xfrm>
            <a:off x="5346100" y="4274185"/>
            <a:ext cx="1428752" cy="109235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7566433" y="2234192"/>
            <a:ext cx="1498862" cy="602901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Host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261135" y="2234192"/>
            <a:ext cx="1305298" cy="602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Network</a:t>
            </a:r>
          </a:p>
        </p:txBody>
      </p:sp>
      <p:sp>
        <p:nvSpPr>
          <p:cNvPr id="37" name="Curved Up Arrow 36"/>
          <p:cNvSpPr/>
          <p:nvPr/>
        </p:nvSpPr>
        <p:spPr>
          <a:xfrm rot="10800000">
            <a:off x="2785779" y="853440"/>
            <a:ext cx="4511675" cy="1239520"/>
          </a:xfrm>
          <a:prstGeom prst="curvedUpArrow">
            <a:avLst>
              <a:gd name="adj1" fmla="val 94758"/>
              <a:gd name="adj2" fmla="val 137889"/>
              <a:gd name="adj3" fmla="val 364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9" name="Straight Arrow Connector 38"/>
          <p:cNvCxnSpPr>
            <a:stCxn id="1026" idx="2"/>
            <a:endCxn id="8" idx="0"/>
          </p:cNvCxnSpPr>
          <p:nvPr/>
        </p:nvCxnSpPr>
        <p:spPr>
          <a:xfrm>
            <a:off x="3669700" y="2628265"/>
            <a:ext cx="1676400" cy="1102995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Bent Arrow 40"/>
          <p:cNvSpPr/>
          <p:nvPr/>
        </p:nvSpPr>
        <p:spPr>
          <a:xfrm rot="10800000">
            <a:off x="5906805" y="2966719"/>
            <a:ext cx="2782570" cy="1544320"/>
          </a:xfrm>
          <a:prstGeom prst="bentArrow">
            <a:avLst>
              <a:gd name="adj1" fmla="val 41319"/>
              <a:gd name="adj2" fmla="val 37433"/>
              <a:gd name="adj3" fmla="val 3821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3" name="Straight Arrow Connector 42"/>
          <p:cNvCxnSpPr>
            <a:stCxn id="8" idx="2"/>
            <a:endCxn id="19" idx="0"/>
          </p:cNvCxnSpPr>
          <p:nvPr/>
        </p:nvCxnSpPr>
        <p:spPr>
          <a:xfrm flipH="1">
            <a:off x="4885725" y="4274185"/>
            <a:ext cx="460375" cy="1092360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Left Brace 44"/>
          <p:cNvSpPr/>
          <p:nvPr/>
        </p:nvSpPr>
        <p:spPr>
          <a:xfrm rot="16200000">
            <a:off x="5177510" y="4790136"/>
            <a:ext cx="368300" cy="3383917"/>
          </a:xfrm>
          <a:prstGeom prst="leftBrac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Group 46"/>
          <p:cNvGrpSpPr/>
          <p:nvPr/>
        </p:nvGrpSpPr>
        <p:grpSpPr>
          <a:xfrm flipH="1">
            <a:off x="544009" y="5127584"/>
            <a:ext cx="2770089" cy="1456095"/>
            <a:chOff x="1219200" y="4876799"/>
            <a:chExt cx="5181605" cy="1384995"/>
          </a:xfrm>
        </p:grpSpPr>
        <p:sp>
          <p:nvSpPr>
            <p:cNvPr id="48" name="Rectangular Callout 47"/>
            <p:cNvSpPr/>
            <p:nvPr/>
          </p:nvSpPr>
          <p:spPr>
            <a:xfrm>
              <a:off x="1219200" y="4876799"/>
              <a:ext cx="5181601" cy="1384995"/>
            </a:xfrm>
            <a:prstGeom prst="wedgeRectCallout">
              <a:avLst>
                <a:gd name="adj1" fmla="val -68770"/>
                <a:gd name="adj2" fmla="val 17976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219203" y="4876799"/>
              <a:ext cx="5181602" cy="8834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kern="0" dirty="0" err="1">
                  <a:solidFill>
                    <a:sysClr val="window" lastClr="FFFFFF"/>
                  </a:solidFill>
                </a:rPr>
                <a:t>Subtree</a:t>
              </a:r>
              <a:r>
                <a:rPr lang="en-US" sz="2800" kern="0" dirty="0">
                  <a:solidFill>
                    <a:sysClr val="window" lastClr="FFFFFF"/>
                  </a:solidFill>
                </a:rPr>
                <a:t> size determined by network class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30" name="Rectangle 29"/>
          <p:cNvSpPr/>
          <p:nvPr/>
        </p:nvSpPr>
        <p:spPr>
          <a:xfrm>
            <a:off x="5562635" y="2234192"/>
            <a:ext cx="688340" cy="602901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Pfx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35536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41" grpId="0" animBg="1"/>
      <p:bldP spid="4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Sizes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29</a:t>
            </a:fld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552476744"/>
              </p:ext>
            </p:extLst>
          </p:nvPr>
        </p:nvGraphicFramePr>
        <p:xfrm>
          <a:off x="187125" y="2396664"/>
          <a:ext cx="8783256" cy="2931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6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12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27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779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946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Prefix Bits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Network Bits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Number</a:t>
                      </a:r>
                      <a:r>
                        <a:rPr lang="en-US" baseline="0" dirty="0"/>
                        <a:t> of Classes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Hosts</a:t>
                      </a:r>
                      <a:r>
                        <a:rPr lang="en-US" baseline="0" dirty="0"/>
                        <a:t> per Class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7</a:t>
                      </a:r>
                      <a:r>
                        <a:rPr lang="en-US" baseline="0" dirty="0"/>
                        <a:t> – 2 = 126</a:t>
                      </a:r>
                    </a:p>
                    <a:p>
                      <a:r>
                        <a:rPr lang="en-US" baseline="0" dirty="0"/>
                        <a:t>(0 and 127 are reserved)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24</a:t>
                      </a:r>
                      <a:r>
                        <a:rPr lang="en-US" dirty="0"/>
                        <a:t> – 2 = 16,777,214</a:t>
                      </a:r>
                    </a:p>
                    <a:p>
                      <a:r>
                        <a:rPr lang="en-US" dirty="0"/>
                        <a:t>(All 0 and</a:t>
                      </a:r>
                      <a:r>
                        <a:rPr lang="en-US" baseline="0" dirty="0"/>
                        <a:t> all 1 are reserved)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14</a:t>
                      </a:r>
                      <a:r>
                        <a:rPr lang="en-US" dirty="0"/>
                        <a:t> = 16,398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16</a:t>
                      </a:r>
                      <a:r>
                        <a:rPr lang="en-US" dirty="0"/>
                        <a:t> – 2 = 65,534</a:t>
                      </a:r>
                    </a:p>
                    <a:p>
                      <a:r>
                        <a:rPr lang="en-US" dirty="0"/>
                        <a:t>(All 0 and</a:t>
                      </a:r>
                      <a:r>
                        <a:rPr lang="en-US" baseline="0" dirty="0"/>
                        <a:t> all 1 are reserved)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21</a:t>
                      </a:r>
                      <a:r>
                        <a:rPr lang="en-US" dirty="0"/>
                        <a:t> = 2,097,512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8</a:t>
                      </a:r>
                      <a:r>
                        <a:rPr lang="en-US" dirty="0"/>
                        <a:t> – 2 = 254</a:t>
                      </a:r>
                    </a:p>
                    <a:p>
                      <a:r>
                        <a:rPr lang="en-US" dirty="0"/>
                        <a:t>(All 0 and</a:t>
                      </a:r>
                      <a:r>
                        <a:rPr lang="en-US" baseline="0" dirty="0"/>
                        <a:t> all 1 are reserved)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Total: 2,114,036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6" name="Group 5"/>
          <p:cNvGrpSpPr/>
          <p:nvPr/>
        </p:nvGrpSpPr>
        <p:grpSpPr>
          <a:xfrm flipH="1">
            <a:off x="2098952" y="5591628"/>
            <a:ext cx="2330741" cy="954107"/>
            <a:chOff x="1219200" y="4876799"/>
            <a:chExt cx="5181605" cy="1384995"/>
          </a:xfrm>
        </p:grpSpPr>
        <p:sp>
          <p:nvSpPr>
            <p:cNvPr id="7" name="Rectangular Callout 6"/>
            <p:cNvSpPr/>
            <p:nvPr/>
          </p:nvSpPr>
          <p:spPr>
            <a:xfrm>
              <a:off x="1219200" y="4876799"/>
              <a:ext cx="5181601" cy="1384995"/>
            </a:xfrm>
            <a:prstGeom prst="wedgeRectCallout">
              <a:avLst>
                <a:gd name="adj1" fmla="val -33325"/>
                <a:gd name="adj2" fmla="val -84663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219204" y="4876799"/>
              <a:ext cx="5181601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Too many network</a:t>
              </a:r>
              <a:r>
                <a:rPr kumimoji="0" lang="en-US" sz="2800" b="0" i="0" u="none" strike="noStrike" kern="0" cap="none" spc="0" normalizeH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 IDs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 flipH="1">
            <a:off x="5006126" y="5591627"/>
            <a:ext cx="2330741" cy="954107"/>
            <a:chOff x="1219200" y="4876799"/>
            <a:chExt cx="5181605" cy="1384995"/>
          </a:xfrm>
        </p:grpSpPr>
        <p:sp>
          <p:nvSpPr>
            <p:cNvPr id="10" name="Rectangular Callout 9"/>
            <p:cNvSpPr/>
            <p:nvPr/>
          </p:nvSpPr>
          <p:spPr>
            <a:xfrm>
              <a:off x="1219200" y="4876799"/>
              <a:ext cx="5181601" cy="1384995"/>
            </a:xfrm>
            <a:prstGeom prst="wedgeRectCallout">
              <a:avLst>
                <a:gd name="adj1" fmla="val -32332"/>
                <a:gd name="adj2" fmla="val -148960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219204" y="4876799"/>
              <a:ext cx="5181601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Too small to be useful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 flipH="1">
            <a:off x="5214911" y="1736196"/>
            <a:ext cx="2330741" cy="586707"/>
            <a:chOff x="1219200" y="4876799"/>
            <a:chExt cx="5181605" cy="1384995"/>
          </a:xfrm>
        </p:grpSpPr>
        <p:sp>
          <p:nvSpPr>
            <p:cNvPr id="13" name="Rectangular Callout 12"/>
            <p:cNvSpPr/>
            <p:nvPr/>
          </p:nvSpPr>
          <p:spPr>
            <a:xfrm>
              <a:off x="1219200" y="4876799"/>
              <a:ext cx="5181601" cy="1384995"/>
            </a:xfrm>
            <a:prstGeom prst="wedgeRectCallout">
              <a:avLst>
                <a:gd name="adj1" fmla="val -25876"/>
                <a:gd name="adj2" fmla="val 173012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219204" y="4876799"/>
              <a:ext cx="5181601" cy="7595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Way too big</a:t>
              </a:r>
            </a:p>
          </p:txBody>
        </p:sp>
      </p:grpSp>
      <p:sp>
        <p:nvSpPr>
          <p:cNvPr id="15" name="Rectangle 14"/>
          <p:cNvSpPr/>
          <p:nvPr/>
        </p:nvSpPr>
        <p:spPr>
          <a:xfrm>
            <a:off x="196771" y="3020992"/>
            <a:ext cx="8750460" cy="648183"/>
          </a:xfrm>
          <a:prstGeom prst="rect">
            <a:avLst/>
          </a:prstGeom>
          <a:noFill/>
          <a:ln w="76200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98696" y="3647967"/>
            <a:ext cx="8750460" cy="648183"/>
          </a:xfrm>
          <a:prstGeom prst="rect">
            <a:avLst/>
          </a:prstGeom>
          <a:noFill/>
          <a:ln w="76200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200621" y="4298092"/>
            <a:ext cx="8750460" cy="648183"/>
          </a:xfrm>
          <a:prstGeom prst="rect">
            <a:avLst/>
          </a:prstGeom>
          <a:noFill/>
          <a:ln w="76200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716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ontent Placeholder 3"/>
          <p:cNvSpPr txBox="1">
            <a:spLocks/>
          </p:cNvSpPr>
          <p:nvPr/>
        </p:nvSpPr>
        <p:spPr>
          <a:xfrm>
            <a:off x="-1" y="4700947"/>
            <a:ext cx="7149540" cy="2158525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Pros: Simplicity</a:t>
            </a:r>
          </a:p>
          <a:p>
            <a:pPr lvl="1"/>
            <a:r>
              <a:rPr lang="en-US" sz="2400" dirty="0"/>
              <a:t>Hardware is stupid and cheap</a:t>
            </a:r>
          </a:p>
          <a:p>
            <a:r>
              <a:rPr lang="en-US" sz="2800" dirty="0"/>
              <a:t>Cons: No scalability</a:t>
            </a:r>
          </a:p>
          <a:p>
            <a:pPr lvl="1"/>
            <a:r>
              <a:rPr lang="en-US" sz="2400" dirty="0"/>
              <a:t>More hosts = more collisions = pandemonium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123566" y="3343695"/>
            <a:ext cx="6204615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531960"/>
            <a:ext cx="8839200" cy="638033"/>
          </a:xfrm>
        </p:spPr>
        <p:txBody>
          <a:bodyPr/>
          <a:lstStyle/>
          <a:p>
            <a:r>
              <a:rPr lang="en-US" dirty="0"/>
              <a:t>Originally, Ethernet was a broadcast technology</a:t>
            </a:r>
          </a:p>
        </p:txBody>
      </p:sp>
      <p:sp>
        <p:nvSpPr>
          <p:cNvPr id="18" name="Rectangle 17"/>
          <p:cNvSpPr/>
          <p:nvPr/>
        </p:nvSpPr>
        <p:spPr>
          <a:xfrm>
            <a:off x="890994" y="3214894"/>
            <a:ext cx="257602" cy="257602"/>
          </a:xfrm>
          <a:prstGeom prst="rect">
            <a:avLst/>
          </a:prstGeom>
          <a:solidFill>
            <a:schemeClr val="accent4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1478414" y="2227995"/>
            <a:ext cx="813748" cy="1197587"/>
            <a:chOff x="769390" y="2282588"/>
            <a:chExt cx="813748" cy="1197587"/>
          </a:xfrm>
        </p:grpSpPr>
        <p:sp>
          <p:nvSpPr>
            <p:cNvPr id="16" name="Up Arrow Callout 15"/>
            <p:cNvSpPr/>
            <p:nvPr/>
          </p:nvSpPr>
          <p:spPr>
            <a:xfrm>
              <a:off x="972401" y="2998498"/>
              <a:ext cx="489613" cy="481677"/>
            </a:xfrm>
            <a:prstGeom prst="upArrowCallout">
              <a:avLst>
                <a:gd name="adj1" fmla="val 50000"/>
                <a:gd name="adj2" fmla="val 19783"/>
                <a:gd name="adj3" fmla="val 0"/>
                <a:gd name="adj4" fmla="val 3913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74" name="Picture 2" descr="C:\Users\t0ph3r\Documents\CS 4700\assets\black_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390" y="2282588"/>
              <a:ext cx="813748" cy="8137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2" name="Group 21"/>
          <p:cNvGrpSpPr/>
          <p:nvPr/>
        </p:nvGrpSpPr>
        <p:grpSpPr>
          <a:xfrm>
            <a:off x="2986490" y="2227995"/>
            <a:ext cx="813748" cy="1197586"/>
            <a:chOff x="2354807" y="2282588"/>
            <a:chExt cx="813748" cy="1197586"/>
          </a:xfrm>
        </p:grpSpPr>
        <p:sp>
          <p:nvSpPr>
            <p:cNvPr id="14" name="Up Arrow Callout 13"/>
            <p:cNvSpPr/>
            <p:nvPr/>
          </p:nvSpPr>
          <p:spPr>
            <a:xfrm>
              <a:off x="2557818" y="2998497"/>
              <a:ext cx="489613" cy="481677"/>
            </a:xfrm>
            <a:prstGeom prst="upArrowCallout">
              <a:avLst>
                <a:gd name="adj1" fmla="val 50000"/>
                <a:gd name="adj2" fmla="val 19783"/>
                <a:gd name="adj3" fmla="val 0"/>
                <a:gd name="adj4" fmla="val 3913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2" descr="C:\Users\t0ph3r\Documents\CS 4700\assets\black_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4807" y="2282588"/>
              <a:ext cx="813748" cy="8137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1" name="Group 20"/>
          <p:cNvGrpSpPr/>
          <p:nvPr/>
        </p:nvGrpSpPr>
        <p:grpSpPr>
          <a:xfrm>
            <a:off x="4494566" y="2227995"/>
            <a:ext cx="813748" cy="1197587"/>
            <a:chOff x="3967518" y="2282588"/>
            <a:chExt cx="813748" cy="1197587"/>
          </a:xfrm>
        </p:grpSpPr>
        <p:sp>
          <p:nvSpPr>
            <p:cNvPr id="12" name="Up Arrow Callout 11"/>
            <p:cNvSpPr/>
            <p:nvPr/>
          </p:nvSpPr>
          <p:spPr>
            <a:xfrm>
              <a:off x="4170529" y="2998498"/>
              <a:ext cx="489613" cy="481677"/>
            </a:xfrm>
            <a:prstGeom prst="upArrowCallout">
              <a:avLst>
                <a:gd name="adj1" fmla="val 50000"/>
                <a:gd name="adj2" fmla="val 19783"/>
                <a:gd name="adj3" fmla="val 0"/>
                <a:gd name="adj4" fmla="val 3913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2" descr="C:\Users\t0ph3r\Documents\CS 4700\assets\black_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67518" y="2282588"/>
              <a:ext cx="813748" cy="8137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0" name="Group 19"/>
          <p:cNvGrpSpPr/>
          <p:nvPr/>
        </p:nvGrpSpPr>
        <p:grpSpPr>
          <a:xfrm>
            <a:off x="6002643" y="2227995"/>
            <a:ext cx="813748" cy="1197587"/>
            <a:chOff x="5662115" y="2282588"/>
            <a:chExt cx="813748" cy="1197587"/>
          </a:xfrm>
        </p:grpSpPr>
        <p:sp>
          <p:nvSpPr>
            <p:cNvPr id="15" name="Up Arrow Callout 14"/>
            <p:cNvSpPr/>
            <p:nvPr/>
          </p:nvSpPr>
          <p:spPr>
            <a:xfrm>
              <a:off x="5870528" y="2998498"/>
              <a:ext cx="489613" cy="481677"/>
            </a:xfrm>
            <a:prstGeom prst="upArrowCallout">
              <a:avLst>
                <a:gd name="adj1" fmla="val 50000"/>
                <a:gd name="adj2" fmla="val 19783"/>
                <a:gd name="adj3" fmla="val 0"/>
                <a:gd name="adj4" fmla="val 3913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2" descr="C:\Users\t0ph3r\Documents\CS 4700\assets\black_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62115" y="2282588"/>
              <a:ext cx="813748" cy="8137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075" name="Picture 3" descr="C:\Users\t0ph3r\Documents\CS 4700\assets\20620842-260x260-0-0_Ctg%2B7%2Bft%2BCoaxial%2BEthernet%2B10Base%2B2%2BCable%2B03183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3" r="13790"/>
          <a:stretch/>
        </p:blipFill>
        <p:spPr bwMode="auto">
          <a:xfrm>
            <a:off x="7863840" y="2012710"/>
            <a:ext cx="1280160" cy="1926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971771" y="3848667"/>
            <a:ext cx="19089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Tee Connector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0" y="2261494"/>
            <a:ext cx="14742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Terminator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855875" y="2723159"/>
            <a:ext cx="163920" cy="449938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1926231" y="3489276"/>
            <a:ext cx="0" cy="450375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5652456" y="4950619"/>
            <a:ext cx="1817429" cy="0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6359305" y="4950619"/>
            <a:ext cx="1110580" cy="882054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6359305" y="4317518"/>
            <a:ext cx="1110580" cy="633101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6" name="Picture 4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1169" y="4430180"/>
            <a:ext cx="882054" cy="88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4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6307" y="5229596"/>
            <a:ext cx="882054" cy="88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4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6857" y="3924245"/>
            <a:ext cx="882054" cy="88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/>
          <p:cNvSpPr txBox="1"/>
          <p:nvPr/>
        </p:nvSpPr>
        <p:spPr>
          <a:xfrm>
            <a:off x="7225078" y="4658231"/>
            <a:ext cx="1309616" cy="584775"/>
          </a:xfrm>
          <a:prstGeom prst="rect">
            <a:avLst/>
          </a:prstGeom>
          <a:solidFill>
            <a:schemeClr val="accent4"/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Hub</a:t>
            </a:r>
          </a:p>
        </p:txBody>
      </p:sp>
      <p:sp>
        <p:nvSpPr>
          <p:cNvPr id="73" name="TextBox 72"/>
          <p:cNvSpPr txBox="1"/>
          <p:nvPr/>
        </p:nvSpPr>
        <p:spPr>
          <a:xfrm rot="16200000">
            <a:off x="6764303" y="3023608"/>
            <a:ext cx="1524230" cy="461665"/>
          </a:xfrm>
          <a:prstGeom prst="rect">
            <a:avLst/>
          </a:prstGeom>
          <a:solidFill>
            <a:schemeClr val="accent4"/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Repeater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4771786" y="3173098"/>
            <a:ext cx="341194" cy="34119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4766376" y="3173097"/>
            <a:ext cx="341194" cy="34119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959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1.97965E-6 L -0.42535 -0.00046 " pathEditMode="relative" rAng="0" ptsTypes="AA">
                                      <p:cBhvr>
                                        <p:cTn id="1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267" y="-23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4.99537E-6 L 0.27309 -0.00046 " pathEditMode="relative" rAng="0" ptsTypes="AA">
                                      <p:cBhvr>
                                        <p:cTn id="1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646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31" grpId="0" animBg="1"/>
      <p:bldP spid="30" grpId="0" animBg="1"/>
      <p:bldP spid="30" grpId="1" animBg="1"/>
      <p:bldP spid="34" grpId="0" animBg="1"/>
      <p:bldP spid="34" grpId="1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Subnets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8839200" cy="2970975"/>
          </a:xfrm>
        </p:spPr>
        <p:txBody>
          <a:bodyPr/>
          <a:lstStyle/>
          <a:p>
            <a:r>
              <a:rPr lang="en-US" dirty="0"/>
              <a:t>Problem: need to break up large A and B classes</a:t>
            </a:r>
          </a:p>
          <a:p>
            <a:r>
              <a:rPr lang="en-US" dirty="0"/>
              <a:t>Solution: add another layer to the hierarchy</a:t>
            </a:r>
          </a:p>
          <a:p>
            <a:pPr lvl="1"/>
            <a:r>
              <a:rPr lang="en-US" dirty="0"/>
              <a:t>From the outside, appears to be a single network</a:t>
            </a:r>
          </a:p>
          <a:p>
            <a:pPr lvl="2"/>
            <a:r>
              <a:rPr lang="en-US" dirty="0"/>
              <a:t>Only 1 entry in routing tables</a:t>
            </a:r>
          </a:p>
          <a:p>
            <a:pPr lvl="1"/>
            <a:r>
              <a:rPr lang="en-US" dirty="0"/>
              <a:t>Internally, manage multiple </a:t>
            </a:r>
            <a:r>
              <a:rPr lang="en-US" dirty="0" err="1"/>
              <a:t>subnetworks</a:t>
            </a:r>
            <a:endParaRPr lang="en-US" dirty="0"/>
          </a:p>
          <a:p>
            <a:pPr lvl="2"/>
            <a:r>
              <a:rPr lang="en-US" dirty="0"/>
              <a:t>Split the address range using a </a:t>
            </a:r>
            <a:r>
              <a:rPr lang="en-US" dirty="0">
                <a:solidFill>
                  <a:schemeClr val="accent1"/>
                </a:solidFill>
              </a:rPr>
              <a:t>subnet mask</a:t>
            </a:r>
          </a:p>
        </p:txBody>
      </p:sp>
      <p:sp>
        <p:nvSpPr>
          <p:cNvPr id="5" name="Rectangle 4"/>
          <p:cNvSpPr/>
          <p:nvPr/>
        </p:nvSpPr>
        <p:spPr>
          <a:xfrm>
            <a:off x="5671616" y="4766949"/>
            <a:ext cx="2963098" cy="602901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Host</a:t>
            </a:r>
          </a:p>
        </p:txBody>
      </p:sp>
      <p:sp>
        <p:nvSpPr>
          <p:cNvPr id="6" name="Rectangle 5"/>
          <p:cNvSpPr/>
          <p:nvPr/>
        </p:nvSpPr>
        <p:spPr>
          <a:xfrm>
            <a:off x="2955464" y="4766949"/>
            <a:ext cx="910500" cy="602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Ntwk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2256964" y="4766949"/>
            <a:ext cx="688340" cy="602901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Pfx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3865964" y="4766949"/>
            <a:ext cx="1805652" cy="602901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Subnet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268659" y="5406056"/>
            <a:ext cx="64947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11111111 11111111 11000000 00000000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0466" y="5436833"/>
            <a:ext cx="20665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Subnet Mask:</a:t>
            </a:r>
          </a:p>
        </p:txBody>
      </p:sp>
    </p:spTree>
    <p:extLst>
      <p:ext uri="{BB962C8B-B14F-4D97-AF65-F5344CB8AC3E}">
        <p14:creationId xmlns:p14="http://schemas.microsoft.com/office/powerpoint/2010/main" val="8699233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Subnet Example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8839200" cy="598990"/>
          </a:xfrm>
        </p:spPr>
        <p:txBody>
          <a:bodyPr/>
          <a:lstStyle/>
          <a:p>
            <a:r>
              <a:rPr lang="en-US" dirty="0"/>
              <a:t>Extract network:</a:t>
            </a: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154325" y="4021300"/>
            <a:ext cx="8839200" cy="59899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Extract host: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53592" y="2203683"/>
            <a:ext cx="66848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Lucida Sans Unicode" pitchFamily="34" charset="0"/>
                <a:cs typeface="Lucida Sans Unicode" pitchFamily="34" charset="0"/>
              </a:rPr>
              <a:t>10110101 11011101 01010100 01110010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6363" y="2203683"/>
            <a:ext cx="1752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/>
              <a:t>IP Address: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48247" y="2670711"/>
            <a:ext cx="70758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Lucida Sans Unicode" pitchFamily="34" charset="0"/>
                <a:cs typeface="Lucida Sans Unicode" pitchFamily="34" charset="0"/>
              </a:rPr>
              <a:t>&amp; 11111111 11111111 11000000 00000000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-107953" y="2670711"/>
            <a:ext cx="20665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/>
              <a:t>Subnet Mask: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453592" y="3148130"/>
            <a:ext cx="66848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Lucida Sans Unicode" pitchFamily="34" charset="0"/>
                <a:cs typeface="Lucida Sans Unicode" pitchFamily="34" charset="0"/>
              </a:rPr>
              <a:t>10110101 11011101 01000000 00000000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15376" y="3148130"/>
            <a:ext cx="1143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/>
              <a:t>Result: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2223655" y="3111594"/>
            <a:ext cx="6691745" cy="0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474374" y="4620976"/>
            <a:ext cx="66848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Lucida Sans Unicode" pitchFamily="34" charset="0"/>
                <a:cs typeface="Lucida Sans Unicode" pitchFamily="34" charset="0"/>
              </a:rPr>
              <a:t>10110101 11011101 01010100 01110010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06363" y="4620976"/>
            <a:ext cx="1752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/>
              <a:t>IP Address: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704110" y="5088004"/>
            <a:ext cx="74343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Lucida Sans Unicode" pitchFamily="34" charset="0"/>
                <a:cs typeface="Lucida Sans Unicode" pitchFamily="34" charset="0"/>
              </a:rPr>
              <a:t>&amp; ~(11111111 11111111 11000000 00000000)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-107953" y="5088004"/>
            <a:ext cx="20665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/>
              <a:t>Subnet Mask: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474374" y="5565423"/>
            <a:ext cx="6878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Lucida Sans Unicode" pitchFamily="34" charset="0"/>
                <a:cs typeface="Lucida Sans Unicode" pitchFamily="34" charset="0"/>
              </a:rPr>
              <a:t>00000000 00000000 00010100 01110010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15376" y="5565423"/>
            <a:ext cx="1143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/>
              <a:t>Result: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2244437" y="5528887"/>
            <a:ext cx="6691745" cy="0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6223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4" grpId="0"/>
      <p:bldP spid="15" grpId="0"/>
      <p:bldP spid="16" grpId="0"/>
      <p:bldP spid="17" grpId="0"/>
      <p:bldP spid="18" grpId="0"/>
      <p:bldP spid="1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N-Level Subnet Hierarchy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32</a:t>
            </a:fld>
            <a:endParaRPr lang="en-US" dirty="0"/>
          </a:p>
        </p:txBody>
      </p:sp>
      <p:pic>
        <p:nvPicPr>
          <p:cNvPr id="5" name="Picture 2" descr="D:\Classes\CS 4700\assets\Rou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9325" y="1750060"/>
            <a:ext cx="920750" cy="54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D:\Classes\CS 4700\assets\Rou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1485" y="3045460"/>
            <a:ext cx="920750" cy="54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D:\Classes\CS 4700\assets\Rou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3725" y="3045460"/>
            <a:ext cx="920750" cy="54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D:\Classes\CS 4700\assets\Rou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5725" y="3045460"/>
            <a:ext cx="920750" cy="54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886235" y="2494130"/>
            <a:ext cx="9626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…</a:t>
            </a:r>
          </a:p>
        </p:txBody>
      </p:sp>
      <p:cxnSp>
        <p:nvCxnSpPr>
          <p:cNvPr id="10" name="Straight Arrow Connector 9"/>
          <p:cNvCxnSpPr>
            <a:stCxn id="5" idx="2"/>
            <a:endCxn id="6" idx="0"/>
          </p:cNvCxnSpPr>
          <p:nvPr/>
        </p:nvCxnSpPr>
        <p:spPr>
          <a:xfrm flipH="1">
            <a:off x="1901860" y="2292985"/>
            <a:ext cx="1767840" cy="75247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2"/>
            <a:endCxn id="7" idx="0"/>
          </p:cNvCxnSpPr>
          <p:nvPr/>
        </p:nvCxnSpPr>
        <p:spPr>
          <a:xfrm flipH="1">
            <a:off x="3314100" y="2292985"/>
            <a:ext cx="355600" cy="75247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2"/>
            <a:endCxn id="8" idx="0"/>
          </p:cNvCxnSpPr>
          <p:nvPr/>
        </p:nvCxnSpPr>
        <p:spPr>
          <a:xfrm>
            <a:off x="3669700" y="2292985"/>
            <a:ext cx="1676400" cy="75247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3" descr="D:\Classes\CS 4700\assets\black_serve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1281" y="5694206"/>
            <a:ext cx="739645" cy="739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D:\Classes\CS 4700\assets\black_serve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8942" y="5694205"/>
            <a:ext cx="739645" cy="739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D:\Classes\CS 4700\assets\black_serve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8069" y="5694204"/>
            <a:ext cx="739645" cy="739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6869119" y="5292525"/>
            <a:ext cx="9626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…</a:t>
            </a:r>
          </a:p>
        </p:txBody>
      </p:sp>
      <p:cxnSp>
        <p:nvCxnSpPr>
          <p:cNvPr id="17" name="Straight Arrow Connector 16"/>
          <p:cNvCxnSpPr>
            <a:stCxn id="46" idx="2"/>
            <a:endCxn id="13" idx="0"/>
          </p:cNvCxnSpPr>
          <p:nvPr/>
        </p:nvCxnSpPr>
        <p:spPr>
          <a:xfrm flipH="1">
            <a:off x="5481104" y="4860367"/>
            <a:ext cx="1677024" cy="83383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46" idx="2"/>
            <a:endCxn id="14" idx="0"/>
          </p:cNvCxnSpPr>
          <p:nvPr/>
        </p:nvCxnSpPr>
        <p:spPr>
          <a:xfrm flipH="1">
            <a:off x="6348765" y="4860367"/>
            <a:ext cx="809363" cy="83383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46" idx="2"/>
            <a:endCxn id="15" idx="0"/>
          </p:cNvCxnSpPr>
          <p:nvPr/>
        </p:nvCxnSpPr>
        <p:spPr>
          <a:xfrm>
            <a:off x="7158128" y="4860367"/>
            <a:ext cx="1079764" cy="83383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8000999" y="1792232"/>
            <a:ext cx="1064295" cy="602901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Host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392455" y="1792232"/>
            <a:ext cx="1305298" cy="602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Network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693955" y="1792232"/>
            <a:ext cx="688340" cy="602901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Pfx</a:t>
            </a:r>
            <a:endParaRPr lang="en-US" sz="2400" dirty="0"/>
          </a:p>
        </p:txBody>
      </p:sp>
      <p:sp>
        <p:nvSpPr>
          <p:cNvPr id="23" name="Curved Up Arrow 22"/>
          <p:cNvSpPr/>
          <p:nvPr/>
        </p:nvSpPr>
        <p:spPr>
          <a:xfrm rot="10800000">
            <a:off x="3063239" y="831807"/>
            <a:ext cx="2759747" cy="834431"/>
          </a:xfrm>
          <a:prstGeom prst="curvedUpArrow">
            <a:avLst>
              <a:gd name="adj1" fmla="val 94758"/>
              <a:gd name="adj2" fmla="val 137889"/>
              <a:gd name="adj3" fmla="val 364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>
            <a:stCxn id="5" idx="2"/>
            <a:endCxn id="8" idx="0"/>
          </p:cNvCxnSpPr>
          <p:nvPr/>
        </p:nvCxnSpPr>
        <p:spPr>
          <a:xfrm>
            <a:off x="3669700" y="2292985"/>
            <a:ext cx="1676400" cy="752475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Bent Arrow 24"/>
          <p:cNvSpPr/>
          <p:nvPr/>
        </p:nvSpPr>
        <p:spPr>
          <a:xfrm rot="10800000">
            <a:off x="5896414" y="2504521"/>
            <a:ext cx="1740904" cy="1232395"/>
          </a:xfrm>
          <a:prstGeom prst="bentArrow">
            <a:avLst>
              <a:gd name="adj1" fmla="val 41319"/>
              <a:gd name="adj2" fmla="val 37433"/>
              <a:gd name="adj3" fmla="val 3821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6" name="Straight Arrow Connector 25"/>
          <p:cNvCxnSpPr>
            <a:stCxn id="46" idx="2"/>
            <a:endCxn id="14" idx="0"/>
          </p:cNvCxnSpPr>
          <p:nvPr/>
        </p:nvCxnSpPr>
        <p:spPr>
          <a:xfrm flipH="1">
            <a:off x="6348765" y="4860367"/>
            <a:ext cx="809363" cy="833838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Left Brace 26"/>
          <p:cNvSpPr/>
          <p:nvPr/>
        </p:nvSpPr>
        <p:spPr>
          <a:xfrm rot="16200000">
            <a:off x="6640550" y="4897871"/>
            <a:ext cx="368300" cy="3383917"/>
          </a:xfrm>
          <a:prstGeom prst="leftBrac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 flipH="1">
            <a:off x="975360" y="5253749"/>
            <a:ext cx="3663196" cy="1456095"/>
            <a:chOff x="1219200" y="4876799"/>
            <a:chExt cx="5181605" cy="1384995"/>
          </a:xfrm>
        </p:grpSpPr>
        <p:sp>
          <p:nvSpPr>
            <p:cNvPr id="29" name="Rectangular Callout 28"/>
            <p:cNvSpPr/>
            <p:nvPr/>
          </p:nvSpPr>
          <p:spPr>
            <a:xfrm>
              <a:off x="1219200" y="4876799"/>
              <a:ext cx="5181601" cy="1384995"/>
            </a:xfrm>
            <a:prstGeom prst="wedgeRectCallout">
              <a:avLst>
                <a:gd name="adj1" fmla="val -64610"/>
                <a:gd name="adj2" fmla="val 18499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219204" y="4876799"/>
              <a:ext cx="5181601" cy="13173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kern="0" dirty="0" err="1">
                  <a:solidFill>
                    <a:sysClr val="window" lastClr="FFFFFF"/>
                  </a:solidFill>
                </a:rPr>
                <a:t>Subtree</a:t>
              </a:r>
              <a:r>
                <a:rPr lang="en-US" sz="2800" kern="0" dirty="0">
                  <a:solidFill>
                    <a:sysClr val="window" lastClr="FFFFFF"/>
                  </a:solidFill>
                </a:rPr>
                <a:t> size determined by length of subnet mask</a:t>
              </a:r>
            </a:p>
          </p:txBody>
        </p:sp>
      </p:grpSp>
      <p:sp>
        <p:nvSpPr>
          <p:cNvPr id="43" name="Rectangle 42"/>
          <p:cNvSpPr/>
          <p:nvPr/>
        </p:nvSpPr>
        <p:spPr>
          <a:xfrm>
            <a:off x="6684660" y="1792232"/>
            <a:ext cx="1316339" cy="602901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Subnet</a:t>
            </a:r>
          </a:p>
        </p:txBody>
      </p:sp>
      <p:pic>
        <p:nvPicPr>
          <p:cNvPr id="44" name="Picture 2" descr="D:\Classes\CS 4700\assets\Rou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3513" y="4317442"/>
            <a:ext cx="920750" cy="54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2" descr="D:\Classes\CS 4700\assets\Rou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5753" y="4317442"/>
            <a:ext cx="920750" cy="54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" descr="D:\Classes\CS 4700\assets\Rou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7753" y="4317442"/>
            <a:ext cx="920750" cy="54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TextBox 46"/>
          <p:cNvSpPr txBox="1"/>
          <p:nvPr/>
        </p:nvSpPr>
        <p:spPr>
          <a:xfrm>
            <a:off x="5698263" y="3766112"/>
            <a:ext cx="9626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…</a:t>
            </a:r>
          </a:p>
        </p:txBody>
      </p:sp>
      <p:cxnSp>
        <p:nvCxnSpPr>
          <p:cNvPr id="48" name="Straight Arrow Connector 47"/>
          <p:cNvCxnSpPr>
            <a:stCxn id="8" idx="2"/>
            <a:endCxn id="44" idx="0"/>
          </p:cNvCxnSpPr>
          <p:nvPr/>
        </p:nvCxnSpPr>
        <p:spPr>
          <a:xfrm flipH="1">
            <a:off x="3713888" y="3588385"/>
            <a:ext cx="1632212" cy="72905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8" idx="2"/>
            <a:endCxn id="45" idx="0"/>
          </p:cNvCxnSpPr>
          <p:nvPr/>
        </p:nvCxnSpPr>
        <p:spPr>
          <a:xfrm flipH="1">
            <a:off x="5126128" y="3588385"/>
            <a:ext cx="219972" cy="72905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8" idx="2"/>
            <a:endCxn id="46" idx="0"/>
          </p:cNvCxnSpPr>
          <p:nvPr/>
        </p:nvCxnSpPr>
        <p:spPr>
          <a:xfrm>
            <a:off x="5346100" y="3588385"/>
            <a:ext cx="1812028" cy="72905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8" idx="2"/>
            <a:endCxn id="46" idx="0"/>
          </p:cNvCxnSpPr>
          <p:nvPr/>
        </p:nvCxnSpPr>
        <p:spPr>
          <a:xfrm>
            <a:off x="5346100" y="3588385"/>
            <a:ext cx="1812028" cy="729057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Bent Arrow 64"/>
          <p:cNvSpPr/>
          <p:nvPr/>
        </p:nvSpPr>
        <p:spPr>
          <a:xfrm rot="10800000">
            <a:off x="7698009" y="2494129"/>
            <a:ext cx="1173441" cy="2542690"/>
          </a:xfrm>
          <a:prstGeom prst="bentArrow">
            <a:avLst>
              <a:gd name="adj1" fmla="val 41319"/>
              <a:gd name="adj2" fmla="val 37433"/>
              <a:gd name="adj3" fmla="val 3821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66" name="Group 65"/>
          <p:cNvGrpSpPr/>
          <p:nvPr/>
        </p:nvGrpSpPr>
        <p:grpSpPr>
          <a:xfrm>
            <a:off x="1082919" y="3097568"/>
            <a:ext cx="7129471" cy="1531092"/>
            <a:chOff x="414979" y="3333623"/>
            <a:chExt cx="8263530" cy="1523216"/>
          </a:xfrm>
        </p:grpSpPr>
        <p:sp>
          <p:nvSpPr>
            <p:cNvPr id="67" name="Rectangle 66"/>
            <p:cNvSpPr/>
            <p:nvPr/>
          </p:nvSpPr>
          <p:spPr>
            <a:xfrm>
              <a:off x="414979" y="3333623"/>
              <a:ext cx="8263530" cy="1523216"/>
            </a:xfrm>
            <a:prstGeom prst="rect">
              <a:avLst/>
            </a:prstGeom>
            <a:ln w="571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Content Placeholder 2"/>
            <p:cNvSpPr txBox="1">
              <a:spLocks/>
            </p:cNvSpPr>
            <p:nvPr/>
          </p:nvSpPr>
          <p:spPr>
            <a:xfrm>
              <a:off x="514376" y="3496212"/>
              <a:ext cx="8118848" cy="120830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lIns="91440" tIns="45720" rIns="91440" bIns="45720" rtlCol="0">
              <a:normAutofit/>
            </a:bodyPr>
            <a:lstStyle>
              <a:lvl1pPr marL="342900" indent="-22860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40080" indent="-22860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05840" indent="-22860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80160" indent="-228600" algn="l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54480" indent="-228600" algn="l" defTabSz="914400" rtl="0" eaLnBrk="1" latinLnBrk="0" hangingPunct="1">
                <a:spcBef>
                  <a:spcPct val="20000"/>
                </a:spcBef>
                <a:buClr>
                  <a:schemeClr val="accent5"/>
                </a:buClr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37360" indent="-18288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920240" indent="-18288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03120" indent="-18288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286000" indent="-182880" algn="l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buClr>
                  <a:schemeClr val="bg1"/>
                </a:buClr>
              </a:pPr>
              <a:r>
                <a:rPr lang="en-US" sz="3200" dirty="0">
                  <a:solidFill>
                    <a:schemeClr val="bg1"/>
                  </a:solidFill>
                </a:rPr>
                <a:t>Tree does not have a fixed depth</a:t>
              </a:r>
            </a:p>
            <a:p>
              <a:pPr>
                <a:buClr>
                  <a:schemeClr val="bg1"/>
                </a:buClr>
              </a:pPr>
              <a:r>
                <a:rPr lang="en-US" sz="3200" dirty="0">
                  <a:solidFill>
                    <a:schemeClr val="bg1"/>
                  </a:solidFill>
                </a:rPr>
                <a:t>Increasingly specific subnet masks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02164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5" grpId="0" animBg="1"/>
      <p:bldP spid="27" grpId="0" animBg="1"/>
      <p:bldP spid="6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Routing Table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33</a:t>
            </a:fld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30662826"/>
              </p:ext>
            </p:extLst>
          </p:nvPr>
        </p:nvGraphicFramePr>
        <p:xfrm>
          <a:off x="671937" y="1683471"/>
          <a:ext cx="8003541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2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79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927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Address Pattern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Subnet Mask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Destination Router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0.0.0.0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0.0.0.0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Router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18.0.0.0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255.0.0.0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Router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128.42.0.0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255.255.0.0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Router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128.42.128.0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255.255.128.0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Router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128.42.222.0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2555.255.255.0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Router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Content Placeholder 3"/>
          <p:cNvSpPr txBox="1">
            <a:spLocks/>
          </p:cNvSpPr>
          <p:nvPr/>
        </p:nvSpPr>
        <p:spPr>
          <a:xfrm>
            <a:off x="152400" y="4623954"/>
            <a:ext cx="8991600" cy="2234045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Question: 128.42.222.198 matches four rows</a:t>
            </a:r>
          </a:p>
          <a:p>
            <a:pPr lvl="1"/>
            <a:r>
              <a:rPr lang="en-US" dirty="0"/>
              <a:t>Which router do we forward to?</a:t>
            </a:r>
          </a:p>
          <a:p>
            <a:r>
              <a:rPr lang="en-US" dirty="0"/>
              <a:t>Longest prefix matching</a:t>
            </a:r>
          </a:p>
          <a:p>
            <a:pPr lvl="1"/>
            <a:r>
              <a:rPr lang="en-US" dirty="0"/>
              <a:t>Use the row with the longest number of 1’s in the mask</a:t>
            </a:r>
          </a:p>
          <a:p>
            <a:pPr lvl="1"/>
            <a:r>
              <a:rPr lang="en-US" dirty="0"/>
              <a:t>This is the </a:t>
            </a:r>
            <a:r>
              <a:rPr lang="en-US" dirty="0">
                <a:solidFill>
                  <a:schemeClr val="accent1"/>
                </a:solidFill>
              </a:rPr>
              <a:t>most specific match</a:t>
            </a:r>
          </a:p>
        </p:txBody>
      </p:sp>
    </p:spTree>
    <p:extLst>
      <p:ext uri="{BB962C8B-B14F-4D97-AF65-F5344CB8AC3E}">
        <p14:creationId xmlns:p14="http://schemas.microsoft.com/office/powerpoint/2010/main" val="3041168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Subnetting</a:t>
            </a:r>
            <a:r>
              <a:rPr lang="en-US" dirty="0"/>
              <a:t> Revisited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Question: does </a:t>
            </a:r>
            <a:r>
              <a:rPr lang="en-US" dirty="0" err="1"/>
              <a:t>subnetting</a:t>
            </a:r>
            <a:r>
              <a:rPr lang="en-US" dirty="0"/>
              <a:t> solve all the problems of class-based routing?</a:t>
            </a:r>
          </a:p>
          <a:p>
            <a:pPr marL="0" indent="0">
              <a:buNone/>
            </a:pPr>
            <a:endParaRPr lang="en-US" sz="800" dirty="0"/>
          </a:p>
          <a:p>
            <a:pPr marL="0" indent="0" algn="ctr">
              <a:buNone/>
            </a:pPr>
            <a:r>
              <a:rPr lang="en-US" dirty="0">
                <a:solidFill>
                  <a:schemeClr val="accent2"/>
                </a:solidFill>
              </a:rPr>
              <a:t>NO</a:t>
            </a:r>
          </a:p>
          <a:p>
            <a:pPr marL="0" indent="0" algn="ctr">
              <a:buNone/>
            </a:pPr>
            <a:endParaRPr lang="en-US" sz="800" dirty="0">
              <a:solidFill>
                <a:schemeClr val="accent2"/>
              </a:solidFill>
            </a:endParaRPr>
          </a:p>
          <a:p>
            <a:r>
              <a:rPr lang="en-US" dirty="0"/>
              <a:t>Classes are still too coarse</a:t>
            </a:r>
          </a:p>
          <a:p>
            <a:pPr lvl="1"/>
            <a:r>
              <a:rPr lang="en-US" dirty="0"/>
              <a:t>Class A can be </a:t>
            </a:r>
            <a:r>
              <a:rPr lang="en-US" dirty="0" err="1"/>
              <a:t>subnetted</a:t>
            </a:r>
            <a:r>
              <a:rPr lang="en-US" dirty="0"/>
              <a:t>, but only 126 available</a:t>
            </a:r>
          </a:p>
          <a:p>
            <a:pPr lvl="1"/>
            <a:r>
              <a:rPr lang="en-US" dirty="0"/>
              <a:t>Class C is too small</a:t>
            </a:r>
          </a:p>
          <a:p>
            <a:pPr lvl="1"/>
            <a:r>
              <a:rPr lang="en-US" dirty="0"/>
              <a:t>Class B is nice, but there are only 16,398 available</a:t>
            </a:r>
          </a:p>
          <a:p>
            <a:r>
              <a:rPr lang="en-US" dirty="0"/>
              <a:t>Routing tables are still too big</a:t>
            </a:r>
          </a:p>
          <a:p>
            <a:pPr lvl="1"/>
            <a:r>
              <a:rPr lang="en-US" dirty="0"/>
              <a:t>2.1 million entries per router</a:t>
            </a:r>
          </a:p>
        </p:txBody>
      </p:sp>
    </p:spTree>
    <p:extLst>
      <p:ext uri="{BB962C8B-B14F-4D97-AF65-F5344CB8AC3E}">
        <p14:creationId xmlns:p14="http://schemas.microsoft.com/office/powerpoint/2010/main" val="2531852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Classless Inter Domain Routing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CIDR, pronounced ‘cider’</a:t>
            </a:r>
          </a:p>
          <a:p>
            <a:r>
              <a:rPr lang="en-US" dirty="0"/>
              <a:t>Key ideas:</a:t>
            </a:r>
          </a:p>
          <a:p>
            <a:pPr lvl="1"/>
            <a:r>
              <a:rPr lang="en-US" dirty="0"/>
              <a:t>Get rid of IP classes</a:t>
            </a:r>
          </a:p>
          <a:p>
            <a:pPr lvl="1"/>
            <a:r>
              <a:rPr lang="en-US" dirty="0"/>
              <a:t>Use bitmasks for all levels of routing</a:t>
            </a:r>
          </a:p>
          <a:p>
            <a:pPr lvl="1"/>
            <a:r>
              <a:rPr lang="en-US" b="1" dirty="0"/>
              <a:t>Aggregation</a:t>
            </a:r>
            <a:r>
              <a:rPr lang="en-US" dirty="0"/>
              <a:t> to minimize FIB (forwarding information base)</a:t>
            </a:r>
          </a:p>
          <a:p>
            <a:r>
              <a:rPr lang="en-US" dirty="0"/>
              <a:t>Arbitrary split between network and host</a:t>
            </a:r>
          </a:p>
          <a:p>
            <a:pPr lvl="1"/>
            <a:r>
              <a:rPr lang="en-US" dirty="0"/>
              <a:t>Specified as a bitmask or prefix length</a:t>
            </a:r>
          </a:p>
          <a:p>
            <a:pPr lvl="1"/>
            <a:r>
              <a:rPr lang="en-US" dirty="0"/>
              <a:t>Example: Stony Brook</a:t>
            </a:r>
          </a:p>
          <a:p>
            <a:pPr lvl="2"/>
            <a:r>
              <a:rPr lang="en-US" dirty="0"/>
              <a:t>130.245.0.0 with </a:t>
            </a:r>
            <a:r>
              <a:rPr lang="en-US" dirty="0" err="1">
                <a:solidFill>
                  <a:schemeClr val="accent1"/>
                </a:solidFill>
              </a:rPr>
              <a:t>netmask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255.255.0.0</a:t>
            </a:r>
          </a:p>
          <a:p>
            <a:pPr lvl="2"/>
            <a:r>
              <a:rPr lang="en-US" dirty="0"/>
              <a:t>130.245.0.0 / 16</a:t>
            </a:r>
          </a:p>
        </p:txBody>
      </p:sp>
    </p:spTree>
    <p:extLst>
      <p:ext uri="{BB962C8B-B14F-4D97-AF65-F5344CB8AC3E}">
        <p14:creationId xmlns:p14="http://schemas.microsoft.com/office/powerpoint/2010/main" val="2659391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Aggregation with CIDR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8839200" cy="2545773"/>
          </a:xfrm>
        </p:spPr>
        <p:txBody>
          <a:bodyPr>
            <a:normAutofit/>
          </a:bodyPr>
          <a:lstStyle/>
          <a:p>
            <a:r>
              <a:rPr lang="en-US" sz="2800" dirty="0"/>
              <a:t>Original use: aggregating class C ranges</a:t>
            </a:r>
          </a:p>
          <a:p>
            <a:r>
              <a:rPr lang="en-US" sz="2800" dirty="0"/>
              <a:t>One organization given contiguous class C ranges</a:t>
            </a:r>
          </a:p>
          <a:p>
            <a:pPr lvl="1"/>
            <a:r>
              <a:rPr lang="en-US" sz="2400" dirty="0"/>
              <a:t>Example: Microsoft, 207.46.192.* – 207.46.255.*</a:t>
            </a:r>
          </a:p>
          <a:p>
            <a:pPr lvl="1"/>
            <a:r>
              <a:rPr lang="en-US" sz="2400" dirty="0"/>
              <a:t>Represents 2</a:t>
            </a:r>
            <a:r>
              <a:rPr lang="en-US" sz="2400" baseline="30000" dirty="0"/>
              <a:t>6</a:t>
            </a:r>
            <a:r>
              <a:rPr lang="en-US" sz="2400" dirty="0"/>
              <a:t> = 64 class C ranges</a:t>
            </a:r>
          </a:p>
          <a:p>
            <a:pPr lvl="1"/>
            <a:r>
              <a:rPr lang="en-US" sz="2400" dirty="0"/>
              <a:t>Specified as CIDR address 207.46.192.0/18</a:t>
            </a:r>
          </a:p>
        </p:txBody>
      </p:sp>
      <p:sp>
        <p:nvSpPr>
          <p:cNvPr id="5" name="Rectangle 4"/>
          <p:cNvSpPr/>
          <p:nvPr/>
        </p:nvSpPr>
        <p:spPr>
          <a:xfrm>
            <a:off x="1434037" y="5441113"/>
            <a:ext cx="1714918" cy="429745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11001111</a:t>
            </a:r>
          </a:p>
        </p:txBody>
      </p:sp>
      <p:sp>
        <p:nvSpPr>
          <p:cNvPr id="6" name="Rectangle 5"/>
          <p:cNvSpPr/>
          <p:nvPr/>
        </p:nvSpPr>
        <p:spPr>
          <a:xfrm>
            <a:off x="1434037" y="4949812"/>
            <a:ext cx="1714918" cy="422288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CF</a:t>
            </a:r>
          </a:p>
        </p:txBody>
      </p:sp>
      <p:sp>
        <p:nvSpPr>
          <p:cNvPr id="7" name="Rectangle 6"/>
          <p:cNvSpPr/>
          <p:nvPr/>
        </p:nvSpPr>
        <p:spPr>
          <a:xfrm>
            <a:off x="1434037" y="4489685"/>
            <a:ext cx="1714918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207</a:t>
            </a:r>
          </a:p>
        </p:txBody>
      </p:sp>
      <p:sp>
        <p:nvSpPr>
          <p:cNvPr id="8" name="Rectangle 7"/>
          <p:cNvSpPr/>
          <p:nvPr/>
        </p:nvSpPr>
        <p:spPr>
          <a:xfrm>
            <a:off x="3294656" y="5441111"/>
            <a:ext cx="1714918" cy="429745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00101110</a:t>
            </a:r>
          </a:p>
        </p:txBody>
      </p:sp>
      <p:sp>
        <p:nvSpPr>
          <p:cNvPr id="9" name="Rectangle 8"/>
          <p:cNvSpPr/>
          <p:nvPr/>
        </p:nvSpPr>
        <p:spPr>
          <a:xfrm>
            <a:off x="3294656" y="4949810"/>
            <a:ext cx="1714918" cy="422288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2E</a:t>
            </a:r>
          </a:p>
        </p:txBody>
      </p:sp>
      <p:sp>
        <p:nvSpPr>
          <p:cNvPr id="10" name="Rectangle 9"/>
          <p:cNvSpPr/>
          <p:nvPr/>
        </p:nvSpPr>
        <p:spPr>
          <a:xfrm>
            <a:off x="3294656" y="4489683"/>
            <a:ext cx="1714918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46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175372" y="5441113"/>
            <a:ext cx="1714918" cy="429745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11xxxxxx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175372" y="4949812"/>
            <a:ext cx="1714918" cy="422288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C0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175372" y="4489685"/>
            <a:ext cx="1714918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192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042690" y="5441110"/>
            <a:ext cx="1714918" cy="429745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xxxxxxxx</a:t>
            </a:r>
            <a:endParaRPr lang="en-US" sz="2400" dirty="0"/>
          </a:p>
        </p:txBody>
      </p:sp>
      <p:sp>
        <p:nvSpPr>
          <p:cNvPr id="15" name="Rectangle 14"/>
          <p:cNvSpPr/>
          <p:nvPr/>
        </p:nvSpPr>
        <p:spPr>
          <a:xfrm>
            <a:off x="7042690" y="4949809"/>
            <a:ext cx="1714918" cy="422288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00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042690" y="4489682"/>
            <a:ext cx="1714918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0</a:t>
            </a:r>
          </a:p>
        </p:txBody>
      </p:sp>
      <p:sp>
        <p:nvSpPr>
          <p:cNvPr id="17" name="Rectangle 16"/>
          <p:cNvSpPr/>
          <p:nvPr/>
        </p:nvSpPr>
        <p:spPr>
          <a:xfrm>
            <a:off x="-1864" y="4489685"/>
            <a:ext cx="1351127" cy="3836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dirty="0">
                <a:solidFill>
                  <a:schemeClr val="tx1"/>
                </a:solidFill>
              </a:rPr>
              <a:t>Decimal</a:t>
            </a:r>
          </a:p>
        </p:txBody>
      </p:sp>
      <p:sp>
        <p:nvSpPr>
          <p:cNvPr id="18" name="Rectangle 17"/>
          <p:cNvSpPr/>
          <p:nvPr/>
        </p:nvSpPr>
        <p:spPr>
          <a:xfrm>
            <a:off x="-1865" y="4950657"/>
            <a:ext cx="1351127" cy="4222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dirty="0">
                <a:solidFill>
                  <a:schemeClr val="tx1"/>
                </a:solidFill>
              </a:rPr>
              <a:t>Hex</a:t>
            </a:r>
          </a:p>
        </p:txBody>
      </p:sp>
      <p:sp>
        <p:nvSpPr>
          <p:cNvPr id="19" name="Rectangle 18"/>
          <p:cNvSpPr/>
          <p:nvPr/>
        </p:nvSpPr>
        <p:spPr>
          <a:xfrm>
            <a:off x="-1864" y="5441113"/>
            <a:ext cx="1351127" cy="4297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dirty="0">
                <a:solidFill>
                  <a:schemeClr val="tx1"/>
                </a:solidFill>
              </a:rPr>
              <a:t>Binary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134590" y="3999797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941974" y="3999797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799884" y="3999797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668069" y="3999796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24</a:t>
            </a:r>
          </a:p>
        </p:txBody>
      </p:sp>
      <p:sp>
        <p:nvSpPr>
          <p:cNvPr id="24" name="Rectangle 23"/>
          <p:cNvSpPr/>
          <p:nvPr/>
        </p:nvSpPr>
        <p:spPr>
          <a:xfrm>
            <a:off x="8458161" y="3999795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31</a:t>
            </a:r>
          </a:p>
        </p:txBody>
      </p:sp>
      <p:sp>
        <p:nvSpPr>
          <p:cNvPr id="25" name="Left Brace 24"/>
          <p:cNvSpPr/>
          <p:nvPr/>
        </p:nvSpPr>
        <p:spPr>
          <a:xfrm rot="16200000">
            <a:off x="3400762" y="3947060"/>
            <a:ext cx="368300" cy="4301747"/>
          </a:xfrm>
          <a:prstGeom prst="leftBrac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Left Brace 25"/>
          <p:cNvSpPr/>
          <p:nvPr/>
        </p:nvSpPr>
        <p:spPr>
          <a:xfrm rot="16200000">
            <a:off x="7106102" y="4638976"/>
            <a:ext cx="385097" cy="2917914"/>
          </a:xfrm>
          <a:prstGeom prst="leftBrac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1628286" y="6242703"/>
            <a:ext cx="39132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18 Bits Frozen By </a:t>
            </a:r>
            <a:r>
              <a:rPr lang="en-US" sz="2400" dirty="0" err="1"/>
              <a:t>Netmask</a:t>
            </a:r>
            <a:endParaRPr lang="en-US" sz="2400" dirty="0"/>
          </a:p>
        </p:txBody>
      </p:sp>
      <p:sp>
        <p:nvSpPr>
          <p:cNvPr id="28" name="TextBox 27"/>
          <p:cNvSpPr txBox="1"/>
          <p:nvPr/>
        </p:nvSpPr>
        <p:spPr>
          <a:xfrm>
            <a:off x="6119963" y="6242702"/>
            <a:ext cx="23573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14 Arbitrary Bits</a:t>
            </a:r>
          </a:p>
        </p:txBody>
      </p:sp>
    </p:spTree>
    <p:extLst>
      <p:ext uri="{BB962C8B-B14F-4D97-AF65-F5344CB8AC3E}">
        <p14:creationId xmlns:p14="http://schemas.microsoft.com/office/powerpoint/2010/main" val="1012508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500"/>
                            </p:stCondLst>
                            <p:childTnLst>
                              <p:par>
                                <p:cTn id="1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 animBg="1"/>
      <p:bldP spid="26" grpId="0" animBg="1"/>
      <p:bldP spid="27" grpId="0"/>
      <p:bldP spid="28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Size of CIDR Routing Tables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5394960"/>
            <a:ext cx="8839200" cy="146304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From </a:t>
            </a:r>
            <a:r>
              <a:rPr lang="en-US" dirty="0">
                <a:hlinkClick r:id="rId2"/>
              </a:rPr>
              <a:t>www.cidr-report.org</a:t>
            </a:r>
            <a:endParaRPr lang="en-US" dirty="0"/>
          </a:p>
          <a:p>
            <a:r>
              <a:rPr lang="en-US" dirty="0"/>
              <a:t>CIDR has kept IP routing table sizes in check</a:t>
            </a:r>
          </a:p>
          <a:p>
            <a:pPr lvl="1"/>
            <a:r>
              <a:rPr lang="en-US" dirty="0"/>
              <a:t>Currently ~500,000 entries for a complete IP routing table</a:t>
            </a:r>
          </a:p>
          <a:p>
            <a:pPr lvl="1"/>
            <a:r>
              <a:rPr lang="en-US" dirty="0"/>
              <a:t>Only required by backbone routers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1567" y="1586940"/>
            <a:ext cx="5109633" cy="3852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43136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We had a special day </a:t>
            </a:r>
            <a:r>
              <a:rPr lang="hu-HU" dirty="0" err="1"/>
              <a:t>in</a:t>
            </a:r>
            <a:r>
              <a:rPr lang="hu-HU" dirty="0"/>
              <a:t> </a:t>
            </a:r>
            <a:r>
              <a:rPr lang="en-US" dirty="0"/>
              <a:t>summer</a:t>
            </a:r>
            <a:r>
              <a:rPr lang="hu-HU" dirty="0"/>
              <a:t> 2014</a:t>
            </a:r>
            <a:r>
              <a:rPr lang="en-US" dirty="0"/>
              <a:t>!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512K day – August 12, 2014</a:t>
            </a:r>
          </a:p>
          <a:p>
            <a:r>
              <a:rPr lang="en-US" dirty="0"/>
              <a:t>Default threshold size for IPv4 route data in older Cisco routers </a:t>
            </a:r>
            <a:r>
              <a:rPr lang="en-US" dirty="0">
                <a:sym typeface="Wingdings"/>
              </a:rPr>
              <a:t> 512K routes</a:t>
            </a:r>
          </a:p>
          <a:p>
            <a:pPr lvl="1"/>
            <a:r>
              <a:rPr lang="en-US" dirty="0">
                <a:sym typeface="Wingdings"/>
              </a:rPr>
              <a:t>Some routers failed over to slower memory </a:t>
            </a:r>
          </a:p>
          <a:p>
            <a:pPr lvl="2"/>
            <a:r>
              <a:rPr lang="en-US" dirty="0">
                <a:sym typeface="Wingdings"/>
              </a:rPr>
              <a:t>RAM vs. CAM (content addressable memory)</a:t>
            </a:r>
          </a:p>
          <a:p>
            <a:pPr lvl="1"/>
            <a:r>
              <a:rPr lang="en-US" dirty="0">
                <a:sym typeface="Wingdings"/>
              </a:rPr>
              <a:t>Some routes dropped</a:t>
            </a:r>
          </a:p>
          <a:p>
            <a:r>
              <a:rPr lang="en-US" dirty="0"/>
              <a:t>Cisco issues update in May anticipating this issue</a:t>
            </a:r>
          </a:p>
          <a:p>
            <a:pPr lvl="1"/>
            <a:r>
              <a:rPr lang="en-US" dirty="0"/>
              <a:t>Reallocated some IPv6 space for IPv4 routes</a:t>
            </a:r>
          </a:p>
          <a:p>
            <a:r>
              <a:rPr lang="en-US" dirty="0"/>
              <a:t>Part of the cause</a:t>
            </a:r>
          </a:p>
          <a:p>
            <a:pPr lvl="1"/>
            <a:r>
              <a:rPr lang="en-US" dirty="0"/>
              <a:t>Growth in emerging markets</a:t>
            </a:r>
          </a:p>
          <a:p>
            <a:r>
              <a:rPr lang="en-US" sz="2200" dirty="0"/>
              <a:t>http://</a:t>
            </a:r>
            <a:r>
              <a:rPr lang="en-US" sz="2200" dirty="0" err="1"/>
              <a:t>cacm.acm.org</a:t>
            </a:r>
            <a:r>
              <a:rPr lang="en-US" sz="2200" dirty="0"/>
              <a:t>/news/178293-internet-routing-failures-bring-architecture-changes-back-to-the-table/</a:t>
            </a:r>
            <a:r>
              <a:rPr lang="en-US" sz="2200" dirty="0" err="1"/>
              <a:t>fulltext</a:t>
            </a:r>
            <a:r>
              <a:rPr lang="en-US" sz="2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07574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Takeaways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0054" y="1600200"/>
            <a:ext cx="8991600" cy="5105400"/>
          </a:xfrm>
        </p:spPr>
        <p:txBody>
          <a:bodyPr/>
          <a:lstStyle/>
          <a:p>
            <a:r>
              <a:rPr lang="en-US" dirty="0"/>
              <a:t>Hierarchical addressing is critical for scalability</a:t>
            </a:r>
          </a:p>
          <a:p>
            <a:pPr lvl="1"/>
            <a:r>
              <a:rPr lang="en-US" dirty="0"/>
              <a:t>Not all routers need all information</a:t>
            </a:r>
          </a:p>
          <a:p>
            <a:pPr lvl="1"/>
            <a:r>
              <a:rPr lang="en-US" dirty="0"/>
              <a:t>Limited number of routers need to know about changes</a:t>
            </a:r>
          </a:p>
          <a:p>
            <a:r>
              <a:rPr lang="en-US" dirty="0"/>
              <a:t>Non-uniform hierarchy useful for heterogeneous networks</a:t>
            </a:r>
          </a:p>
          <a:p>
            <a:pPr lvl="1"/>
            <a:r>
              <a:rPr lang="en-US" dirty="0"/>
              <a:t>Class-based addressing is too course</a:t>
            </a:r>
          </a:p>
          <a:p>
            <a:pPr lvl="1"/>
            <a:r>
              <a:rPr lang="en-US" dirty="0"/>
              <a:t>CIDR improves scalability and granularity</a:t>
            </a:r>
          </a:p>
          <a:p>
            <a:r>
              <a:rPr lang="en-US" dirty="0"/>
              <a:t>Implementation challenges</a:t>
            </a:r>
          </a:p>
          <a:p>
            <a:pPr lvl="1"/>
            <a:r>
              <a:rPr lang="en-US" dirty="0"/>
              <a:t>Longest prefix matching is more difficult than schemes with no ambiguity</a:t>
            </a:r>
          </a:p>
        </p:txBody>
      </p:sp>
    </p:spTree>
    <p:extLst>
      <p:ext uri="{BB962C8B-B14F-4D97-AF65-F5344CB8AC3E}">
        <p14:creationId xmlns:p14="http://schemas.microsoft.com/office/powerpoint/2010/main" val="4090206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Bridging the LANs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29568" y="4166327"/>
            <a:ext cx="9050030" cy="260751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Bridging limits the size of collision domains</a:t>
            </a:r>
          </a:p>
          <a:p>
            <a:pPr lvl="1"/>
            <a:r>
              <a:rPr lang="en-US" dirty="0"/>
              <a:t>Vastly improves scalability</a:t>
            </a:r>
          </a:p>
          <a:p>
            <a:pPr lvl="1"/>
            <a:r>
              <a:rPr lang="en-US" dirty="0"/>
              <a:t>Question: could the whole Internet be one bridging domain?</a:t>
            </a:r>
          </a:p>
          <a:p>
            <a:r>
              <a:rPr lang="en-US" dirty="0"/>
              <a:t>Tradeoff: bridges are more complex than hubs</a:t>
            </a:r>
          </a:p>
          <a:p>
            <a:pPr lvl="1"/>
            <a:r>
              <a:rPr lang="en-US" dirty="0"/>
              <a:t>Physical layer device vs. data link layer device</a:t>
            </a:r>
          </a:p>
          <a:p>
            <a:pPr lvl="1"/>
            <a:r>
              <a:rPr lang="en-US" dirty="0"/>
              <a:t>Need memory buffers, packet processing hardware, routing tables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97823" y="2563324"/>
            <a:ext cx="4003906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240221" y="2434523"/>
            <a:ext cx="257602" cy="257602"/>
          </a:xfrm>
          <a:prstGeom prst="rect">
            <a:avLst/>
          </a:prstGeom>
          <a:solidFill>
            <a:schemeClr val="accent4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552415" y="1607987"/>
            <a:ext cx="704783" cy="1037224"/>
            <a:chOff x="769390" y="2282588"/>
            <a:chExt cx="813748" cy="1197587"/>
          </a:xfrm>
        </p:grpSpPr>
        <p:sp>
          <p:nvSpPr>
            <p:cNvPr id="8" name="Up Arrow Callout 7"/>
            <p:cNvSpPr/>
            <p:nvPr/>
          </p:nvSpPr>
          <p:spPr>
            <a:xfrm>
              <a:off x="972401" y="2998498"/>
              <a:ext cx="489613" cy="481677"/>
            </a:xfrm>
            <a:prstGeom prst="upArrowCallout">
              <a:avLst>
                <a:gd name="adj1" fmla="val 50000"/>
                <a:gd name="adj2" fmla="val 19783"/>
                <a:gd name="adj3" fmla="val 0"/>
                <a:gd name="adj4" fmla="val 3913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2" descr="C:\Users\t0ph3r\Documents\CS 4700\assets\black_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390" y="2282588"/>
              <a:ext cx="813748" cy="8137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" name="Group 9"/>
          <p:cNvGrpSpPr/>
          <p:nvPr/>
        </p:nvGrpSpPr>
        <p:grpSpPr>
          <a:xfrm>
            <a:off x="1590671" y="1607986"/>
            <a:ext cx="704783" cy="1037223"/>
            <a:chOff x="2354807" y="2282588"/>
            <a:chExt cx="813748" cy="1197586"/>
          </a:xfrm>
        </p:grpSpPr>
        <p:sp>
          <p:nvSpPr>
            <p:cNvPr id="11" name="Up Arrow Callout 10"/>
            <p:cNvSpPr/>
            <p:nvPr/>
          </p:nvSpPr>
          <p:spPr>
            <a:xfrm>
              <a:off x="2557818" y="2998497"/>
              <a:ext cx="489613" cy="481677"/>
            </a:xfrm>
            <a:prstGeom prst="upArrowCallout">
              <a:avLst>
                <a:gd name="adj1" fmla="val 50000"/>
                <a:gd name="adj2" fmla="val 19783"/>
                <a:gd name="adj3" fmla="val 0"/>
                <a:gd name="adj4" fmla="val 3913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2" descr="C:\Users\t0ph3r\Documents\CS 4700\assets\black_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4807" y="2282588"/>
              <a:ext cx="813748" cy="8137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3" name="Group 12"/>
          <p:cNvGrpSpPr/>
          <p:nvPr/>
        </p:nvGrpSpPr>
        <p:grpSpPr>
          <a:xfrm>
            <a:off x="2601631" y="1607987"/>
            <a:ext cx="704783" cy="1037224"/>
            <a:chOff x="3967518" y="2282588"/>
            <a:chExt cx="813748" cy="1197587"/>
          </a:xfrm>
        </p:grpSpPr>
        <p:sp>
          <p:nvSpPr>
            <p:cNvPr id="14" name="Up Arrow Callout 13"/>
            <p:cNvSpPr/>
            <p:nvPr/>
          </p:nvSpPr>
          <p:spPr>
            <a:xfrm>
              <a:off x="4170529" y="2998498"/>
              <a:ext cx="489613" cy="481677"/>
            </a:xfrm>
            <a:prstGeom prst="upArrowCallout">
              <a:avLst>
                <a:gd name="adj1" fmla="val 50000"/>
                <a:gd name="adj2" fmla="val 19783"/>
                <a:gd name="adj3" fmla="val 0"/>
                <a:gd name="adj4" fmla="val 3913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2" descr="C:\Users\t0ph3r\Documents\CS 4700\assets\black_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67518" y="2282588"/>
              <a:ext cx="813748" cy="8137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" name="Group 15"/>
          <p:cNvGrpSpPr/>
          <p:nvPr/>
        </p:nvGrpSpPr>
        <p:grpSpPr>
          <a:xfrm>
            <a:off x="3639888" y="1607987"/>
            <a:ext cx="704783" cy="1037224"/>
            <a:chOff x="5662115" y="2282588"/>
            <a:chExt cx="813748" cy="1197587"/>
          </a:xfrm>
        </p:grpSpPr>
        <p:sp>
          <p:nvSpPr>
            <p:cNvPr id="17" name="Up Arrow Callout 16"/>
            <p:cNvSpPr/>
            <p:nvPr/>
          </p:nvSpPr>
          <p:spPr>
            <a:xfrm>
              <a:off x="5870528" y="2998498"/>
              <a:ext cx="489613" cy="481677"/>
            </a:xfrm>
            <a:prstGeom prst="upArrowCallout">
              <a:avLst>
                <a:gd name="adj1" fmla="val 50000"/>
                <a:gd name="adj2" fmla="val 19783"/>
                <a:gd name="adj3" fmla="val 0"/>
                <a:gd name="adj4" fmla="val 3913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" name="Picture 2" descr="C:\Users\t0ph3r\Documents\CS 4700\assets\black_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62115" y="2282588"/>
              <a:ext cx="813748" cy="8137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5" name="Straight Connector 24"/>
          <p:cNvCxnSpPr/>
          <p:nvPr/>
        </p:nvCxnSpPr>
        <p:spPr>
          <a:xfrm>
            <a:off x="497823" y="3815222"/>
            <a:ext cx="4003906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240221" y="3686421"/>
            <a:ext cx="257602" cy="257602"/>
          </a:xfrm>
          <a:prstGeom prst="rect">
            <a:avLst/>
          </a:prstGeom>
          <a:solidFill>
            <a:schemeClr val="accent4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552415" y="2859885"/>
            <a:ext cx="704783" cy="1037224"/>
            <a:chOff x="769390" y="2282588"/>
            <a:chExt cx="813748" cy="1197587"/>
          </a:xfrm>
        </p:grpSpPr>
        <p:sp>
          <p:nvSpPr>
            <p:cNvPr id="28" name="Up Arrow Callout 27"/>
            <p:cNvSpPr/>
            <p:nvPr/>
          </p:nvSpPr>
          <p:spPr>
            <a:xfrm>
              <a:off x="972401" y="2998498"/>
              <a:ext cx="489613" cy="481677"/>
            </a:xfrm>
            <a:prstGeom prst="upArrowCallout">
              <a:avLst>
                <a:gd name="adj1" fmla="val 50000"/>
                <a:gd name="adj2" fmla="val 19783"/>
                <a:gd name="adj3" fmla="val 0"/>
                <a:gd name="adj4" fmla="val 3913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9" name="Picture 2" descr="C:\Users\t0ph3r\Documents\CS 4700\assets\black_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390" y="2282588"/>
              <a:ext cx="813748" cy="8137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0" name="Group 29"/>
          <p:cNvGrpSpPr/>
          <p:nvPr/>
        </p:nvGrpSpPr>
        <p:grpSpPr>
          <a:xfrm>
            <a:off x="1590671" y="2859884"/>
            <a:ext cx="704783" cy="1037223"/>
            <a:chOff x="2354807" y="2282588"/>
            <a:chExt cx="813748" cy="1197586"/>
          </a:xfrm>
        </p:grpSpPr>
        <p:sp>
          <p:nvSpPr>
            <p:cNvPr id="31" name="Up Arrow Callout 30"/>
            <p:cNvSpPr/>
            <p:nvPr/>
          </p:nvSpPr>
          <p:spPr>
            <a:xfrm>
              <a:off x="2557818" y="2998497"/>
              <a:ext cx="489613" cy="481677"/>
            </a:xfrm>
            <a:prstGeom prst="upArrowCallout">
              <a:avLst>
                <a:gd name="adj1" fmla="val 50000"/>
                <a:gd name="adj2" fmla="val 19783"/>
                <a:gd name="adj3" fmla="val 0"/>
                <a:gd name="adj4" fmla="val 3913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2" name="Picture 2" descr="C:\Users\t0ph3r\Documents\CS 4700\assets\black_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4807" y="2282588"/>
              <a:ext cx="813748" cy="8137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3" name="Group 32"/>
          <p:cNvGrpSpPr/>
          <p:nvPr/>
        </p:nvGrpSpPr>
        <p:grpSpPr>
          <a:xfrm>
            <a:off x="2601631" y="2859885"/>
            <a:ext cx="704783" cy="1037224"/>
            <a:chOff x="3967518" y="2282588"/>
            <a:chExt cx="813748" cy="1197587"/>
          </a:xfrm>
        </p:grpSpPr>
        <p:sp>
          <p:nvSpPr>
            <p:cNvPr id="34" name="Up Arrow Callout 33"/>
            <p:cNvSpPr/>
            <p:nvPr/>
          </p:nvSpPr>
          <p:spPr>
            <a:xfrm>
              <a:off x="4170529" y="2998498"/>
              <a:ext cx="489613" cy="481677"/>
            </a:xfrm>
            <a:prstGeom prst="upArrowCallout">
              <a:avLst>
                <a:gd name="adj1" fmla="val 50000"/>
                <a:gd name="adj2" fmla="val 19783"/>
                <a:gd name="adj3" fmla="val 0"/>
                <a:gd name="adj4" fmla="val 3913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5" name="Picture 2" descr="C:\Users\t0ph3r\Documents\CS 4700\assets\black_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67518" y="2282588"/>
              <a:ext cx="813748" cy="8137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6" name="Group 35"/>
          <p:cNvGrpSpPr/>
          <p:nvPr/>
        </p:nvGrpSpPr>
        <p:grpSpPr>
          <a:xfrm>
            <a:off x="3639888" y="2859885"/>
            <a:ext cx="704783" cy="1037224"/>
            <a:chOff x="5662115" y="2282588"/>
            <a:chExt cx="813748" cy="1197587"/>
          </a:xfrm>
        </p:grpSpPr>
        <p:sp>
          <p:nvSpPr>
            <p:cNvPr id="37" name="Up Arrow Callout 36"/>
            <p:cNvSpPr/>
            <p:nvPr/>
          </p:nvSpPr>
          <p:spPr>
            <a:xfrm>
              <a:off x="5870528" y="2998498"/>
              <a:ext cx="489613" cy="481677"/>
            </a:xfrm>
            <a:prstGeom prst="upArrowCallout">
              <a:avLst>
                <a:gd name="adj1" fmla="val 50000"/>
                <a:gd name="adj2" fmla="val 19783"/>
                <a:gd name="adj3" fmla="val 0"/>
                <a:gd name="adj4" fmla="val 3913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8" name="Picture 2" descr="C:\Users\t0ph3r\Documents\CS 4700\assets\black_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62115" y="2282588"/>
              <a:ext cx="813748" cy="8137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40" name="Straight Connector 39"/>
          <p:cNvCxnSpPr/>
          <p:nvPr/>
        </p:nvCxnSpPr>
        <p:spPr>
          <a:xfrm>
            <a:off x="7431075" y="3733334"/>
            <a:ext cx="1057836" cy="0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7478610" y="3727259"/>
            <a:ext cx="860175" cy="741657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5110" y="3439214"/>
            <a:ext cx="704783" cy="704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6519" y="4143821"/>
            <a:ext cx="704783" cy="704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6" name="Straight Connector 55"/>
          <p:cNvCxnSpPr/>
          <p:nvPr/>
        </p:nvCxnSpPr>
        <p:spPr>
          <a:xfrm flipV="1">
            <a:off x="7519920" y="2924051"/>
            <a:ext cx="818864" cy="774487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6518" y="2598956"/>
            <a:ext cx="704783" cy="704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9" name="Straight Connector 58"/>
          <p:cNvCxnSpPr/>
          <p:nvPr/>
        </p:nvCxnSpPr>
        <p:spPr>
          <a:xfrm flipV="1">
            <a:off x="6464098" y="1837546"/>
            <a:ext cx="0" cy="973203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 flipV="1">
            <a:off x="5624894" y="2028762"/>
            <a:ext cx="886739" cy="775912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706" y="1606908"/>
            <a:ext cx="704783" cy="704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2503" y="1606908"/>
            <a:ext cx="704783" cy="704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3" name="Straight Connector 62"/>
          <p:cNvCxnSpPr/>
          <p:nvPr/>
        </p:nvCxnSpPr>
        <p:spPr>
          <a:xfrm flipV="1">
            <a:off x="6552943" y="2001466"/>
            <a:ext cx="818864" cy="774487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4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9447" y="1606908"/>
            <a:ext cx="704783" cy="704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0" name="Elbow Connector 69"/>
          <p:cNvCxnSpPr>
            <a:stCxn id="24" idx="3"/>
          </p:cNvCxnSpPr>
          <p:nvPr/>
        </p:nvCxnSpPr>
        <p:spPr>
          <a:xfrm>
            <a:off x="4736874" y="2563324"/>
            <a:ext cx="888020" cy="916834"/>
          </a:xfrm>
          <a:prstGeom prst="bentConnector2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Elbow Connector 71"/>
          <p:cNvCxnSpPr>
            <a:stCxn id="39" idx="3"/>
          </p:cNvCxnSpPr>
          <p:nvPr/>
        </p:nvCxnSpPr>
        <p:spPr>
          <a:xfrm flipV="1">
            <a:off x="4736874" y="3658853"/>
            <a:ext cx="541377" cy="156369"/>
          </a:xfrm>
          <a:prstGeom prst="bentConnector3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/>
          <p:cNvCxnSpPr>
            <a:stCxn id="46" idx="1"/>
          </p:cNvCxnSpPr>
          <p:nvPr/>
        </p:nvCxnSpPr>
        <p:spPr>
          <a:xfrm rot="10800000">
            <a:off x="6366947" y="3713612"/>
            <a:ext cx="679673" cy="1"/>
          </a:xfrm>
          <a:prstGeom prst="bentConnector3">
            <a:avLst/>
          </a:prstGeom>
          <a:ln w="57150">
            <a:solidFill>
              <a:schemeClr val="accent3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Elbow Connector 76"/>
          <p:cNvCxnSpPr>
            <a:stCxn id="65" idx="2"/>
            <a:endCxn id="1026" idx="0"/>
          </p:cNvCxnSpPr>
          <p:nvPr/>
        </p:nvCxnSpPr>
        <p:spPr>
          <a:xfrm rot="5400000">
            <a:off x="5960540" y="2915792"/>
            <a:ext cx="397493" cy="609627"/>
          </a:xfrm>
          <a:prstGeom prst="bentConnector3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:\Users\t0ph3r\Documents\CS 4700\assets\cisco-switch-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6001" y="3419352"/>
            <a:ext cx="1396942" cy="58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TextBox 64"/>
          <p:cNvSpPr txBox="1"/>
          <p:nvPr/>
        </p:nvSpPr>
        <p:spPr>
          <a:xfrm>
            <a:off x="6079642" y="2560194"/>
            <a:ext cx="768913" cy="461665"/>
          </a:xfrm>
          <a:prstGeom prst="rect">
            <a:avLst/>
          </a:prstGeom>
          <a:solidFill>
            <a:schemeClr val="accent4"/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Hub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046619" y="3482779"/>
            <a:ext cx="768913" cy="461665"/>
          </a:xfrm>
          <a:prstGeom prst="rect">
            <a:avLst/>
          </a:prstGeom>
          <a:solidFill>
            <a:schemeClr val="accent4"/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Hub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479272" y="2434523"/>
            <a:ext cx="257602" cy="257602"/>
          </a:xfrm>
          <a:prstGeom prst="rect">
            <a:avLst/>
          </a:prstGeom>
          <a:solidFill>
            <a:schemeClr val="accent4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4479272" y="3686421"/>
            <a:ext cx="257602" cy="257602"/>
          </a:xfrm>
          <a:prstGeom prst="rect">
            <a:avLst/>
          </a:prstGeom>
          <a:solidFill>
            <a:schemeClr val="accent4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ounded Rectangle 83"/>
          <p:cNvSpPr/>
          <p:nvPr/>
        </p:nvSpPr>
        <p:spPr>
          <a:xfrm>
            <a:off x="113834" y="1565494"/>
            <a:ext cx="4771883" cy="1224108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ounded Rectangle 85"/>
          <p:cNvSpPr/>
          <p:nvPr/>
        </p:nvSpPr>
        <p:spPr>
          <a:xfrm>
            <a:off x="6962375" y="2517838"/>
            <a:ext cx="2112730" cy="2399005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ounded Rectangle 86"/>
          <p:cNvSpPr/>
          <p:nvPr/>
        </p:nvSpPr>
        <p:spPr>
          <a:xfrm>
            <a:off x="113834" y="2799864"/>
            <a:ext cx="4771883" cy="1224108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ounded Rectangle 87"/>
          <p:cNvSpPr/>
          <p:nvPr/>
        </p:nvSpPr>
        <p:spPr>
          <a:xfrm>
            <a:off x="5077160" y="1538198"/>
            <a:ext cx="2683780" cy="1646781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349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  <p:bldP spid="84" grpId="1" animBg="1"/>
      <p:bldP spid="86" grpId="0" animBg="1"/>
      <p:bldP spid="86" grpId="1" animBg="1"/>
      <p:bldP spid="87" grpId="0" animBg="1"/>
      <p:bldP spid="87" grpId="1" animBg="1"/>
      <p:bldP spid="88" grpId="0" animBg="1"/>
      <p:bldP spid="88" grpId="1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450376" y="1416819"/>
            <a:ext cx="8338782" cy="4779266"/>
          </a:xfrm>
        </p:spPr>
        <p:txBody>
          <a:bodyPr>
            <a:noAutofit/>
          </a:bodyPr>
          <a:lstStyle/>
          <a:p>
            <a:pPr marL="571500" indent="-571500">
              <a:buFont typeface="Wingdings" pitchFamily="2" charset="2"/>
              <a:buChar char="q"/>
            </a:pPr>
            <a:r>
              <a:rPr lang="en-US" sz="4400" dirty="0"/>
              <a:t>Addressing</a:t>
            </a:r>
          </a:p>
          <a:p>
            <a:pPr marL="1211580" lvl="1" indent="-571500">
              <a:buFont typeface="Wingdings" pitchFamily="2" charset="2"/>
              <a:buChar char="q"/>
            </a:pPr>
            <a:r>
              <a:rPr lang="en-US" sz="3400" dirty="0"/>
              <a:t>Class-based</a:t>
            </a:r>
          </a:p>
          <a:p>
            <a:pPr marL="1211580" lvl="1" indent="-571500">
              <a:buFont typeface="Wingdings" pitchFamily="2" charset="2"/>
              <a:buChar char="q"/>
            </a:pPr>
            <a:r>
              <a:rPr lang="en-US" sz="3400" dirty="0"/>
              <a:t>CIDR</a:t>
            </a:r>
          </a:p>
          <a:p>
            <a:pPr marL="571500" indent="-571500">
              <a:buFont typeface="Wingdings" pitchFamily="2" charset="2"/>
              <a:buChar char="q"/>
            </a:pPr>
            <a:r>
              <a:rPr lang="en-US" sz="4400" dirty="0"/>
              <a:t>IPv4 Protocol Details</a:t>
            </a:r>
          </a:p>
          <a:p>
            <a:pPr marL="1211580" lvl="1" indent="-571500">
              <a:buFont typeface="Wingdings" pitchFamily="2" charset="2"/>
              <a:buChar char="q"/>
            </a:pPr>
            <a:r>
              <a:rPr lang="en-US" sz="3200" dirty="0"/>
              <a:t>Packed Header</a:t>
            </a:r>
          </a:p>
          <a:p>
            <a:pPr marL="1211580" lvl="1" indent="-571500">
              <a:buFont typeface="Wingdings" pitchFamily="2" charset="2"/>
              <a:buChar char="q"/>
            </a:pPr>
            <a:r>
              <a:rPr lang="en-US" sz="3200" dirty="0"/>
              <a:t>Fragmentation</a:t>
            </a:r>
          </a:p>
          <a:p>
            <a:pPr marL="571500" indent="-571500">
              <a:buFont typeface="Wingdings" pitchFamily="2" charset="2"/>
              <a:buChar char="q"/>
            </a:pPr>
            <a:r>
              <a:rPr lang="en-US" sz="4200" dirty="0"/>
              <a:t>IPv6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fld id="{283B9EA5-CE9A-4950-A80C-5ADF06B45BB8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64375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Datagrams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t>41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152400" y="1518920"/>
            <a:ext cx="8839200" cy="2057400"/>
          </a:xfrm>
        </p:spPr>
        <p:txBody>
          <a:bodyPr>
            <a:normAutofit/>
          </a:bodyPr>
          <a:lstStyle/>
          <a:p>
            <a:r>
              <a:rPr lang="en-US" sz="2800" dirty="0"/>
              <a:t>IP Datagrams are like a letter</a:t>
            </a:r>
          </a:p>
          <a:p>
            <a:pPr lvl="1"/>
            <a:r>
              <a:rPr lang="en-US" sz="2400" dirty="0"/>
              <a:t>Totally self-contained</a:t>
            </a:r>
          </a:p>
          <a:p>
            <a:pPr lvl="1"/>
            <a:r>
              <a:rPr lang="en-US" sz="2400" dirty="0"/>
              <a:t>Include all necessary addressing information</a:t>
            </a:r>
          </a:p>
          <a:p>
            <a:pPr lvl="1"/>
            <a:r>
              <a:rPr lang="en-US" sz="2400" dirty="0"/>
              <a:t>No advanced setup of connections or circuits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87" y="3814270"/>
            <a:ext cx="857458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Version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1771945" y="3814268"/>
            <a:ext cx="949925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HLen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2721870" y="3814270"/>
            <a:ext cx="1857910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DSCP/ECN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4579780" y="3814267"/>
            <a:ext cx="3658278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Datagram Length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15040" y="3324382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422424" y="3324382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280334" y="3324382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148519" y="3324381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24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938611" y="3324380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472499" y="3324382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333118" y="3324379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016405" y="3324382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19" name="Rectangle 18"/>
          <p:cNvSpPr/>
          <p:nvPr/>
        </p:nvSpPr>
        <p:spPr>
          <a:xfrm>
            <a:off x="914487" y="4197922"/>
            <a:ext cx="3665293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Identifier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579780" y="4197924"/>
            <a:ext cx="729974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Flags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315850" y="4197921"/>
            <a:ext cx="2922207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Offset</a:t>
            </a:r>
          </a:p>
        </p:txBody>
      </p:sp>
      <p:sp>
        <p:nvSpPr>
          <p:cNvPr id="22" name="Rectangle 21"/>
          <p:cNvSpPr/>
          <p:nvPr/>
        </p:nvSpPr>
        <p:spPr>
          <a:xfrm>
            <a:off x="914486" y="4581573"/>
            <a:ext cx="1807384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TTL</a:t>
            </a:r>
          </a:p>
        </p:txBody>
      </p:sp>
      <p:sp>
        <p:nvSpPr>
          <p:cNvPr id="24" name="Rectangle 23"/>
          <p:cNvSpPr/>
          <p:nvPr/>
        </p:nvSpPr>
        <p:spPr>
          <a:xfrm>
            <a:off x="2721869" y="4581573"/>
            <a:ext cx="1857910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Protocol</a:t>
            </a:r>
          </a:p>
        </p:txBody>
      </p:sp>
      <p:sp>
        <p:nvSpPr>
          <p:cNvPr id="25" name="Rectangle 24"/>
          <p:cNvSpPr/>
          <p:nvPr/>
        </p:nvSpPr>
        <p:spPr>
          <a:xfrm>
            <a:off x="4579779" y="4581570"/>
            <a:ext cx="3658278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Checksum</a:t>
            </a:r>
          </a:p>
        </p:txBody>
      </p:sp>
      <p:sp>
        <p:nvSpPr>
          <p:cNvPr id="26" name="Rectangle 25"/>
          <p:cNvSpPr/>
          <p:nvPr/>
        </p:nvSpPr>
        <p:spPr>
          <a:xfrm>
            <a:off x="911111" y="4965225"/>
            <a:ext cx="7326946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Source IP Address</a:t>
            </a:r>
          </a:p>
        </p:txBody>
      </p:sp>
      <p:sp>
        <p:nvSpPr>
          <p:cNvPr id="27" name="Rectangle 26"/>
          <p:cNvSpPr/>
          <p:nvPr/>
        </p:nvSpPr>
        <p:spPr>
          <a:xfrm>
            <a:off x="916307" y="5348877"/>
            <a:ext cx="7326946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Destination IP Address</a:t>
            </a:r>
          </a:p>
        </p:txBody>
      </p:sp>
      <p:sp>
        <p:nvSpPr>
          <p:cNvPr id="28" name="Rectangle 27"/>
          <p:cNvSpPr/>
          <p:nvPr/>
        </p:nvSpPr>
        <p:spPr>
          <a:xfrm>
            <a:off x="916307" y="5732529"/>
            <a:ext cx="7326946" cy="383652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Options (if any, usually not)</a:t>
            </a:r>
          </a:p>
        </p:txBody>
      </p:sp>
      <p:sp>
        <p:nvSpPr>
          <p:cNvPr id="29" name="Rectangle 28"/>
          <p:cNvSpPr/>
          <p:nvPr/>
        </p:nvSpPr>
        <p:spPr>
          <a:xfrm>
            <a:off x="916307" y="6112930"/>
            <a:ext cx="7326946" cy="578813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275011260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Header Fields: Word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t>42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152400" y="1517072"/>
            <a:ext cx="8839200" cy="2057400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Version: 4 for IPv4</a:t>
            </a:r>
          </a:p>
          <a:p>
            <a:r>
              <a:rPr lang="en-US" sz="2800" dirty="0"/>
              <a:t>Header Length: Number of 32-bit words (usually 5)</a:t>
            </a:r>
          </a:p>
          <a:p>
            <a:r>
              <a:rPr lang="en-US" sz="2800" dirty="0"/>
              <a:t>Type of Service: Priority information (unused)</a:t>
            </a:r>
          </a:p>
          <a:p>
            <a:r>
              <a:rPr lang="en-US" sz="2800" dirty="0"/>
              <a:t>Datagram Length: Length of header + data in bytes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914487" y="3918180"/>
            <a:ext cx="857458" cy="38365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Version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1771945" y="3918178"/>
            <a:ext cx="949925" cy="38365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HLen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2721870" y="3918180"/>
            <a:ext cx="1857910" cy="38365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DSCP/ECN</a:t>
            </a:r>
          </a:p>
        </p:txBody>
      </p:sp>
      <p:sp>
        <p:nvSpPr>
          <p:cNvPr id="10" name="Rectangle 9"/>
          <p:cNvSpPr/>
          <p:nvPr/>
        </p:nvSpPr>
        <p:spPr>
          <a:xfrm>
            <a:off x="4579780" y="3918177"/>
            <a:ext cx="3658278" cy="38365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Datagram Length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15040" y="3428292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422424" y="3428292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280334" y="3428292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148519" y="3428291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24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938611" y="3428290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472499" y="3428292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333118" y="3428289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016405" y="3428292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19" name="Rectangle 18"/>
          <p:cNvSpPr/>
          <p:nvPr/>
        </p:nvSpPr>
        <p:spPr>
          <a:xfrm>
            <a:off x="914487" y="4301832"/>
            <a:ext cx="3665293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Identifier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579780" y="4301834"/>
            <a:ext cx="729974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Flags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315850" y="4301831"/>
            <a:ext cx="2922207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Offset</a:t>
            </a:r>
          </a:p>
        </p:txBody>
      </p:sp>
      <p:sp>
        <p:nvSpPr>
          <p:cNvPr id="22" name="Rectangle 21"/>
          <p:cNvSpPr/>
          <p:nvPr/>
        </p:nvSpPr>
        <p:spPr>
          <a:xfrm>
            <a:off x="914486" y="4685483"/>
            <a:ext cx="1807384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TTL</a:t>
            </a:r>
          </a:p>
        </p:txBody>
      </p:sp>
      <p:sp>
        <p:nvSpPr>
          <p:cNvPr id="24" name="Rectangle 23"/>
          <p:cNvSpPr/>
          <p:nvPr/>
        </p:nvSpPr>
        <p:spPr>
          <a:xfrm>
            <a:off x="2721869" y="4685483"/>
            <a:ext cx="1857910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Protocol</a:t>
            </a:r>
          </a:p>
        </p:txBody>
      </p:sp>
      <p:sp>
        <p:nvSpPr>
          <p:cNvPr id="25" name="Rectangle 24"/>
          <p:cNvSpPr/>
          <p:nvPr/>
        </p:nvSpPr>
        <p:spPr>
          <a:xfrm>
            <a:off x="4579779" y="4685480"/>
            <a:ext cx="3658278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Checksum</a:t>
            </a:r>
          </a:p>
        </p:txBody>
      </p:sp>
      <p:sp>
        <p:nvSpPr>
          <p:cNvPr id="26" name="Rectangle 25"/>
          <p:cNvSpPr/>
          <p:nvPr/>
        </p:nvSpPr>
        <p:spPr>
          <a:xfrm>
            <a:off x="911111" y="5069135"/>
            <a:ext cx="7326946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Source IP Address</a:t>
            </a:r>
          </a:p>
        </p:txBody>
      </p:sp>
      <p:sp>
        <p:nvSpPr>
          <p:cNvPr id="27" name="Rectangle 26"/>
          <p:cNvSpPr/>
          <p:nvPr/>
        </p:nvSpPr>
        <p:spPr>
          <a:xfrm>
            <a:off x="916307" y="5452787"/>
            <a:ext cx="7326946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Destination IP Address</a:t>
            </a:r>
          </a:p>
        </p:txBody>
      </p:sp>
      <p:sp>
        <p:nvSpPr>
          <p:cNvPr id="28" name="Rectangle 27"/>
          <p:cNvSpPr/>
          <p:nvPr/>
        </p:nvSpPr>
        <p:spPr>
          <a:xfrm>
            <a:off x="916307" y="5836439"/>
            <a:ext cx="7326946" cy="383652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Options (if any, usually not)</a:t>
            </a:r>
          </a:p>
        </p:txBody>
      </p:sp>
      <p:sp>
        <p:nvSpPr>
          <p:cNvPr id="29" name="Rectangle 28"/>
          <p:cNvSpPr/>
          <p:nvPr/>
        </p:nvSpPr>
        <p:spPr>
          <a:xfrm>
            <a:off x="916307" y="6216840"/>
            <a:ext cx="7326946" cy="578813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Data</a:t>
            </a:r>
          </a:p>
        </p:txBody>
      </p:sp>
      <p:grpSp>
        <p:nvGrpSpPr>
          <p:cNvPr id="30" name="Group 29"/>
          <p:cNvGrpSpPr/>
          <p:nvPr/>
        </p:nvGrpSpPr>
        <p:grpSpPr>
          <a:xfrm flipH="1">
            <a:off x="4642071" y="4712365"/>
            <a:ext cx="2330739" cy="1397181"/>
            <a:chOff x="1219204" y="4876799"/>
            <a:chExt cx="5181601" cy="2028167"/>
          </a:xfrm>
        </p:grpSpPr>
        <p:sp>
          <p:nvSpPr>
            <p:cNvPr id="31" name="Rectangular Callout 30"/>
            <p:cNvSpPr/>
            <p:nvPr/>
          </p:nvSpPr>
          <p:spPr>
            <a:xfrm>
              <a:off x="1219204" y="4876800"/>
              <a:ext cx="5181601" cy="2028166"/>
            </a:xfrm>
            <a:prstGeom prst="wedgeRectCallout">
              <a:avLst>
                <a:gd name="adj1" fmla="val -33325"/>
                <a:gd name="adj2" fmla="val -84663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219204" y="4876799"/>
              <a:ext cx="5181601" cy="20104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Limits packets to 65,535 bytes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01951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Header Fields: Word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t>43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152400" y="1517072"/>
            <a:ext cx="8839200" cy="2057400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/>
              <a:t>Time to Live: decremented by each router</a:t>
            </a:r>
          </a:p>
          <a:p>
            <a:pPr lvl="1"/>
            <a:r>
              <a:rPr lang="en-US" sz="2500" dirty="0"/>
              <a:t>Used to kill looping packets</a:t>
            </a:r>
          </a:p>
          <a:p>
            <a:r>
              <a:rPr lang="en-US" sz="2800" dirty="0"/>
              <a:t>Protocol: ID of encapsulated protocol</a:t>
            </a:r>
          </a:p>
          <a:p>
            <a:pPr lvl="1"/>
            <a:r>
              <a:rPr lang="en-US" sz="2500" dirty="0"/>
              <a:t>6 = TCP, 17 = UDP</a:t>
            </a:r>
          </a:p>
          <a:p>
            <a:r>
              <a:rPr lang="en-US" sz="2800" dirty="0"/>
              <a:t>Checksum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87" y="3918180"/>
            <a:ext cx="857458" cy="38365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Version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1771945" y="3918178"/>
            <a:ext cx="949925" cy="38365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HLen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2721870" y="3918180"/>
            <a:ext cx="1857910" cy="38365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DSCP/ECN</a:t>
            </a:r>
          </a:p>
        </p:txBody>
      </p:sp>
      <p:sp>
        <p:nvSpPr>
          <p:cNvPr id="10" name="Rectangle 9"/>
          <p:cNvSpPr/>
          <p:nvPr/>
        </p:nvSpPr>
        <p:spPr>
          <a:xfrm>
            <a:off x="4579780" y="3918177"/>
            <a:ext cx="3658278" cy="38365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Datagram Length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15040" y="3428292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422424" y="3428292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280334" y="3428292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148519" y="3428291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24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938611" y="3428290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472499" y="3428292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333118" y="3428289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016405" y="3428292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19" name="Rectangle 18"/>
          <p:cNvSpPr/>
          <p:nvPr/>
        </p:nvSpPr>
        <p:spPr>
          <a:xfrm>
            <a:off x="914487" y="4301832"/>
            <a:ext cx="3665293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Identifier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579780" y="4301834"/>
            <a:ext cx="729974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Flags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315850" y="4301831"/>
            <a:ext cx="2922207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Offset</a:t>
            </a:r>
          </a:p>
        </p:txBody>
      </p:sp>
      <p:sp>
        <p:nvSpPr>
          <p:cNvPr id="22" name="Rectangle 21"/>
          <p:cNvSpPr/>
          <p:nvPr/>
        </p:nvSpPr>
        <p:spPr>
          <a:xfrm>
            <a:off x="914486" y="4685483"/>
            <a:ext cx="1807384" cy="38365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TTL</a:t>
            </a:r>
          </a:p>
        </p:txBody>
      </p:sp>
      <p:sp>
        <p:nvSpPr>
          <p:cNvPr id="24" name="Rectangle 23"/>
          <p:cNvSpPr/>
          <p:nvPr/>
        </p:nvSpPr>
        <p:spPr>
          <a:xfrm>
            <a:off x="2721869" y="4685483"/>
            <a:ext cx="1857910" cy="38365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Protocol</a:t>
            </a:r>
          </a:p>
        </p:txBody>
      </p:sp>
      <p:sp>
        <p:nvSpPr>
          <p:cNvPr id="25" name="Rectangle 24"/>
          <p:cNvSpPr/>
          <p:nvPr/>
        </p:nvSpPr>
        <p:spPr>
          <a:xfrm>
            <a:off x="4579779" y="4685480"/>
            <a:ext cx="3658278" cy="38365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Checksum</a:t>
            </a:r>
          </a:p>
        </p:txBody>
      </p:sp>
      <p:sp>
        <p:nvSpPr>
          <p:cNvPr id="26" name="Rectangle 25"/>
          <p:cNvSpPr/>
          <p:nvPr/>
        </p:nvSpPr>
        <p:spPr>
          <a:xfrm>
            <a:off x="911111" y="5069135"/>
            <a:ext cx="7326946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Source IP Address</a:t>
            </a:r>
          </a:p>
        </p:txBody>
      </p:sp>
      <p:sp>
        <p:nvSpPr>
          <p:cNvPr id="27" name="Rectangle 26"/>
          <p:cNvSpPr/>
          <p:nvPr/>
        </p:nvSpPr>
        <p:spPr>
          <a:xfrm>
            <a:off x="916307" y="5452787"/>
            <a:ext cx="7326946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Destination IP Address</a:t>
            </a:r>
          </a:p>
        </p:txBody>
      </p:sp>
      <p:sp>
        <p:nvSpPr>
          <p:cNvPr id="28" name="Rectangle 27"/>
          <p:cNvSpPr/>
          <p:nvPr/>
        </p:nvSpPr>
        <p:spPr>
          <a:xfrm>
            <a:off x="916307" y="5836439"/>
            <a:ext cx="7326946" cy="383652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Options (if any, usually not)</a:t>
            </a:r>
          </a:p>
        </p:txBody>
      </p:sp>
      <p:sp>
        <p:nvSpPr>
          <p:cNvPr id="29" name="Rectangle 28"/>
          <p:cNvSpPr/>
          <p:nvPr/>
        </p:nvSpPr>
        <p:spPr>
          <a:xfrm>
            <a:off x="916307" y="6216840"/>
            <a:ext cx="7326946" cy="578813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Data</a:t>
            </a:r>
          </a:p>
        </p:txBody>
      </p:sp>
      <p:grpSp>
        <p:nvGrpSpPr>
          <p:cNvPr id="30" name="Group 29"/>
          <p:cNvGrpSpPr/>
          <p:nvPr/>
        </p:nvGrpSpPr>
        <p:grpSpPr>
          <a:xfrm flipH="1">
            <a:off x="367628" y="5398472"/>
            <a:ext cx="2330739" cy="1397181"/>
            <a:chOff x="1219204" y="4876799"/>
            <a:chExt cx="5181601" cy="2028167"/>
          </a:xfrm>
        </p:grpSpPr>
        <p:sp>
          <p:nvSpPr>
            <p:cNvPr id="31" name="Rectangular Callout 30"/>
            <p:cNvSpPr/>
            <p:nvPr/>
          </p:nvSpPr>
          <p:spPr>
            <a:xfrm>
              <a:off x="1219204" y="4876800"/>
              <a:ext cx="5181601" cy="2028166"/>
            </a:xfrm>
            <a:prstGeom prst="wedgeRectCallout">
              <a:avLst>
                <a:gd name="adj1" fmla="val -8478"/>
                <a:gd name="adj2" fmla="val -81027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219204" y="4876799"/>
              <a:ext cx="5181601" cy="20104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Used to implement trace route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90579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Header Fields: Word 4 and 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t>44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152400" y="1517072"/>
            <a:ext cx="8839200" cy="2057400"/>
          </a:xfrm>
        </p:spPr>
        <p:txBody>
          <a:bodyPr>
            <a:normAutofit/>
          </a:bodyPr>
          <a:lstStyle/>
          <a:p>
            <a:r>
              <a:rPr lang="en-US" sz="2800" dirty="0"/>
              <a:t>Source and destination address</a:t>
            </a:r>
          </a:p>
          <a:p>
            <a:pPr lvl="1"/>
            <a:r>
              <a:rPr lang="en-US" sz="2500" dirty="0"/>
              <a:t>In theory, must be globally unique</a:t>
            </a:r>
          </a:p>
          <a:p>
            <a:pPr lvl="1"/>
            <a:r>
              <a:rPr lang="en-US" sz="2500" dirty="0"/>
              <a:t>In practice, this is often violated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87" y="3918180"/>
            <a:ext cx="857458" cy="38365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Version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1771945" y="3918178"/>
            <a:ext cx="949925" cy="38365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HLen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2721870" y="3918180"/>
            <a:ext cx="1857910" cy="38365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DSCP/ECN</a:t>
            </a:r>
          </a:p>
        </p:txBody>
      </p:sp>
      <p:sp>
        <p:nvSpPr>
          <p:cNvPr id="10" name="Rectangle 9"/>
          <p:cNvSpPr/>
          <p:nvPr/>
        </p:nvSpPr>
        <p:spPr>
          <a:xfrm>
            <a:off x="4579780" y="3918177"/>
            <a:ext cx="3658278" cy="38365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Datagram Length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15040" y="3428292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422424" y="3428292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280334" y="3428292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148519" y="3428291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24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938611" y="3428290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472499" y="3428292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333118" y="3428289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016405" y="3428292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19" name="Rectangle 18"/>
          <p:cNvSpPr/>
          <p:nvPr/>
        </p:nvSpPr>
        <p:spPr>
          <a:xfrm>
            <a:off x="914487" y="4301832"/>
            <a:ext cx="3665293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Identifier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579780" y="4301834"/>
            <a:ext cx="729974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Flags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315850" y="4301831"/>
            <a:ext cx="2922207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Offset</a:t>
            </a:r>
          </a:p>
        </p:txBody>
      </p:sp>
      <p:sp>
        <p:nvSpPr>
          <p:cNvPr id="22" name="Rectangle 21"/>
          <p:cNvSpPr/>
          <p:nvPr/>
        </p:nvSpPr>
        <p:spPr>
          <a:xfrm>
            <a:off x="914486" y="4685483"/>
            <a:ext cx="1807384" cy="38365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TTL</a:t>
            </a:r>
          </a:p>
        </p:txBody>
      </p:sp>
      <p:sp>
        <p:nvSpPr>
          <p:cNvPr id="24" name="Rectangle 23"/>
          <p:cNvSpPr/>
          <p:nvPr/>
        </p:nvSpPr>
        <p:spPr>
          <a:xfrm>
            <a:off x="2721869" y="4685483"/>
            <a:ext cx="1857910" cy="38365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Protocol</a:t>
            </a:r>
          </a:p>
        </p:txBody>
      </p:sp>
      <p:sp>
        <p:nvSpPr>
          <p:cNvPr id="25" name="Rectangle 24"/>
          <p:cNvSpPr/>
          <p:nvPr/>
        </p:nvSpPr>
        <p:spPr>
          <a:xfrm>
            <a:off x="4579779" y="4685480"/>
            <a:ext cx="3658278" cy="38365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Checksum</a:t>
            </a:r>
          </a:p>
        </p:txBody>
      </p:sp>
      <p:sp>
        <p:nvSpPr>
          <p:cNvPr id="26" name="Rectangle 25"/>
          <p:cNvSpPr/>
          <p:nvPr/>
        </p:nvSpPr>
        <p:spPr>
          <a:xfrm>
            <a:off x="911111" y="5069135"/>
            <a:ext cx="7326946" cy="38365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Source IP Address</a:t>
            </a:r>
          </a:p>
        </p:txBody>
      </p:sp>
      <p:sp>
        <p:nvSpPr>
          <p:cNvPr id="27" name="Rectangle 26"/>
          <p:cNvSpPr/>
          <p:nvPr/>
        </p:nvSpPr>
        <p:spPr>
          <a:xfrm>
            <a:off x="916307" y="5452787"/>
            <a:ext cx="7326946" cy="38365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Destination IP Address</a:t>
            </a:r>
          </a:p>
        </p:txBody>
      </p:sp>
      <p:sp>
        <p:nvSpPr>
          <p:cNvPr id="28" name="Rectangle 27"/>
          <p:cNvSpPr/>
          <p:nvPr/>
        </p:nvSpPr>
        <p:spPr>
          <a:xfrm>
            <a:off x="916307" y="5836439"/>
            <a:ext cx="7326946" cy="383652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Options (if any, usually not)</a:t>
            </a:r>
          </a:p>
        </p:txBody>
      </p:sp>
      <p:sp>
        <p:nvSpPr>
          <p:cNvPr id="29" name="Rectangle 28"/>
          <p:cNvSpPr/>
          <p:nvPr/>
        </p:nvSpPr>
        <p:spPr>
          <a:xfrm>
            <a:off x="916307" y="6216840"/>
            <a:ext cx="7326946" cy="578813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138410161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Fragmentation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3799840"/>
            <a:ext cx="8839200" cy="2905760"/>
          </a:xfrm>
        </p:spPr>
        <p:txBody>
          <a:bodyPr>
            <a:normAutofit/>
          </a:bodyPr>
          <a:lstStyle/>
          <a:p>
            <a:r>
              <a:rPr lang="en-US" sz="2800" dirty="0"/>
              <a:t>Problem: each network has its own MTU</a:t>
            </a:r>
          </a:p>
          <a:p>
            <a:pPr lvl="1"/>
            <a:r>
              <a:rPr lang="en-US" sz="2400" dirty="0"/>
              <a:t>DARPA principles: networks allowed to be heterogeneous</a:t>
            </a:r>
          </a:p>
          <a:p>
            <a:pPr lvl="1"/>
            <a:r>
              <a:rPr lang="en-US" sz="2400" dirty="0"/>
              <a:t>Minimum MTU may not be known for a given path</a:t>
            </a:r>
          </a:p>
          <a:p>
            <a:r>
              <a:rPr lang="en-US" sz="2700" dirty="0"/>
              <a:t>IP Solution: fragmentation</a:t>
            </a:r>
          </a:p>
          <a:p>
            <a:pPr lvl="1"/>
            <a:r>
              <a:rPr lang="en-US" sz="2400" dirty="0"/>
              <a:t>Split datagrams into pieces when MTU is reduced</a:t>
            </a:r>
          </a:p>
          <a:p>
            <a:pPr lvl="1"/>
            <a:r>
              <a:rPr lang="en-US" sz="2400" dirty="0"/>
              <a:t>Reassemble original datagram at the receiver</a:t>
            </a:r>
          </a:p>
        </p:txBody>
      </p:sp>
      <p:sp>
        <p:nvSpPr>
          <p:cNvPr id="5" name="Cloud 4"/>
          <p:cNvSpPr/>
          <p:nvPr/>
        </p:nvSpPr>
        <p:spPr>
          <a:xfrm>
            <a:off x="444187" y="1672008"/>
            <a:ext cx="2162855" cy="1078416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loud 5"/>
          <p:cNvSpPr/>
          <p:nvPr/>
        </p:nvSpPr>
        <p:spPr>
          <a:xfrm>
            <a:off x="6475022" y="1672008"/>
            <a:ext cx="2162855" cy="1078416"/>
          </a:xfrm>
          <a:prstGeom prst="cloud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loud 6"/>
          <p:cNvSpPr/>
          <p:nvPr/>
        </p:nvSpPr>
        <p:spPr>
          <a:xfrm>
            <a:off x="3444364" y="1672008"/>
            <a:ext cx="2162855" cy="1078416"/>
          </a:xfrm>
          <a:prstGeom prst="cloud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>
            <a:stCxn id="15" idx="3"/>
            <a:endCxn id="13" idx="1"/>
          </p:cNvCxnSpPr>
          <p:nvPr/>
        </p:nvCxnSpPr>
        <p:spPr>
          <a:xfrm flipV="1">
            <a:off x="2865779" y="2100897"/>
            <a:ext cx="398115" cy="1199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14" idx="3"/>
            <a:endCxn id="16" idx="1"/>
          </p:cNvCxnSpPr>
          <p:nvPr/>
        </p:nvCxnSpPr>
        <p:spPr>
          <a:xfrm>
            <a:off x="5938864" y="2101035"/>
            <a:ext cx="402837" cy="2120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3894" y="1887851"/>
            <a:ext cx="722610" cy="426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6254" y="1887989"/>
            <a:ext cx="722610" cy="426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69" y="1899844"/>
            <a:ext cx="722610" cy="426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1701" y="1909194"/>
            <a:ext cx="722610" cy="426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3651509" y="2236666"/>
            <a:ext cx="16017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MTU = 2000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02833" y="2206665"/>
            <a:ext cx="16017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MTU = 4000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739191" y="2260295"/>
            <a:ext cx="16017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MTU = 1500</a:t>
            </a:r>
          </a:p>
        </p:txBody>
      </p:sp>
      <p:pic>
        <p:nvPicPr>
          <p:cNvPr id="22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81" y="1818740"/>
            <a:ext cx="607000" cy="60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9753" y="1827029"/>
            <a:ext cx="607000" cy="60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9" name="Straight Arrow Connector 28"/>
          <p:cNvCxnSpPr>
            <a:stCxn id="22" idx="3"/>
            <a:endCxn id="15" idx="1"/>
          </p:cNvCxnSpPr>
          <p:nvPr/>
        </p:nvCxnSpPr>
        <p:spPr>
          <a:xfrm flipV="1">
            <a:off x="634881" y="2112890"/>
            <a:ext cx="1508288" cy="9350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3" idx="3"/>
            <a:endCxn id="14" idx="1"/>
          </p:cNvCxnSpPr>
          <p:nvPr/>
        </p:nvCxnSpPr>
        <p:spPr>
          <a:xfrm>
            <a:off x="3986504" y="2100897"/>
            <a:ext cx="1229750" cy="138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6" idx="3"/>
            <a:endCxn id="27" idx="1"/>
          </p:cNvCxnSpPr>
          <p:nvPr/>
        </p:nvCxnSpPr>
        <p:spPr>
          <a:xfrm>
            <a:off x="7064311" y="2122240"/>
            <a:ext cx="1435442" cy="8289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602834" y="2981032"/>
            <a:ext cx="1832646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Datagram</a:t>
            </a:r>
          </a:p>
        </p:txBody>
      </p:sp>
      <p:sp>
        <p:nvSpPr>
          <p:cNvPr id="39" name="Rectangle 38"/>
          <p:cNvSpPr/>
          <p:nvPr/>
        </p:nvSpPr>
        <p:spPr>
          <a:xfrm>
            <a:off x="3116096" y="2981032"/>
            <a:ext cx="1374624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Dgram1</a:t>
            </a:r>
          </a:p>
        </p:txBody>
      </p:sp>
      <p:sp>
        <p:nvSpPr>
          <p:cNvPr id="40" name="Rectangle 39"/>
          <p:cNvSpPr/>
          <p:nvPr/>
        </p:nvSpPr>
        <p:spPr>
          <a:xfrm>
            <a:off x="4643120" y="2981032"/>
            <a:ext cx="1374624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Dgram2</a:t>
            </a:r>
          </a:p>
        </p:txBody>
      </p:sp>
      <p:sp>
        <p:nvSpPr>
          <p:cNvPr id="41" name="Rectangle 40"/>
          <p:cNvSpPr/>
          <p:nvPr/>
        </p:nvSpPr>
        <p:spPr>
          <a:xfrm>
            <a:off x="6458736" y="2981032"/>
            <a:ext cx="503975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43" name="Rectangle 42"/>
          <p:cNvSpPr/>
          <p:nvPr/>
        </p:nvSpPr>
        <p:spPr>
          <a:xfrm>
            <a:off x="7108062" y="2981032"/>
            <a:ext cx="503975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</a:p>
        </p:txBody>
      </p:sp>
      <p:sp>
        <p:nvSpPr>
          <p:cNvPr id="44" name="Rectangle 43"/>
          <p:cNvSpPr/>
          <p:nvPr/>
        </p:nvSpPr>
        <p:spPr>
          <a:xfrm>
            <a:off x="7749240" y="2963650"/>
            <a:ext cx="503975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3</a:t>
            </a:r>
          </a:p>
        </p:txBody>
      </p:sp>
      <p:sp>
        <p:nvSpPr>
          <p:cNvPr id="45" name="Rectangle 44"/>
          <p:cNvSpPr/>
          <p:nvPr/>
        </p:nvSpPr>
        <p:spPr>
          <a:xfrm>
            <a:off x="8398566" y="2963650"/>
            <a:ext cx="503975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930569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  <p:bldP spid="40" grpId="0" animBg="1"/>
      <p:bldP spid="41" grpId="0" animBg="1"/>
      <p:bldP spid="43" grpId="0" animBg="1"/>
      <p:bldP spid="44" grpId="0" animBg="1"/>
      <p:bldP spid="4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Header Fields: Word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t>46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0" y="1517072"/>
            <a:ext cx="9144000" cy="2057400"/>
          </a:xfrm>
        </p:spPr>
        <p:txBody>
          <a:bodyPr>
            <a:normAutofit/>
          </a:bodyPr>
          <a:lstStyle/>
          <a:p>
            <a:r>
              <a:rPr lang="en-US" sz="2800" dirty="0"/>
              <a:t>Identifier: a unique number for the original datagram</a:t>
            </a:r>
          </a:p>
          <a:p>
            <a:r>
              <a:rPr lang="en-US" sz="2800" dirty="0"/>
              <a:t>Flags: M flag, i.e. this is the last fragment</a:t>
            </a:r>
          </a:p>
          <a:p>
            <a:r>
              <a:rPr lang="en-US" sz="2800" dirty="0"/>
              <a:t>Offset: byte position of the first byte in the fragment</a:t>
            </a:r>
            <a:endParaRPr lang="en-US" sz="2500" dirty="0"/>
          </a:p>
          <a:p>
            <a:pPr lvl="1"/>
            <a:r>
              <a:rPr lang="en-US" sz="2500" dirty="0"/>
              <a:t>Divided by 8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87" y="3918180"/>
            <a:ext cx="857458" cy="38365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Version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1771945" y="3918178"/>
            <a:ext cx="949925" cy="38365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HLen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2721870" y="3918180"/>
            <a:ext cx="1857910" cy="38365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TOS</a:t>
            </a:r>
          </a:p>
        </p:txBody>
      </p:sp>
      <p:sp>
        <p:nvSpPr>
          <p:cNvPr id="10" name="Rectangle 9"/>
          <p:cNvSpPr/>
          <p:nvPr/>
        </p:nvSpPr>
        <p:spPr>
          <a:xfrm>
            <a:off x="4579780" y="3918177"/>
            <a:ext cx="3658278" cy="38365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Datagram Length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15040" y="3428292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422424" y="3428292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280334" y="3428292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148519" y="3428291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24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938611" y="3428290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472499" y="3428292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333118" y="3428289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016405" y="3428292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19" name="Rectangle 18"/>
          <p:cNvSpPr/>
          <p:nvPr/>
        </p:nvSpPr>
        <p:spPr>
          <a:xfrm>
            <a:off x="914487" y="4301832"/>
            <a:ext cx="3665293" cy="38365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Identifier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579780" y="4301834"/>
            <a:ext cx="729974" cy="38365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Flags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315850" y="4301831"/>
            <a:ext cx="2922207" cy="38365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Offset</a:t>
            </a:r>
          </a:p>
        </p:txBody>
      </p:sp>
      <p:sp>
        <p:nvSpPr>
          <p:cNvPr id="22" name="Rectangle 21"/>
          <p:cNvSpPr/>
          <p:nvPr/>
        </p:nvSpPr>
        <p:spPr>
          <a:xfrm>
            <a:off x="914486" y="4685483"/>
            <a:ext cx="1807384" cy="38365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TTL</a:t>
            </a:r>
          </a:p>
        </p:txBody>
      </p:sp>
      <p:sp>
        <p:nvSpPr>
          <p:cNvPr id="24" name="Rectangle 23"/>
          <p:cNvSpPr/>
          <p:nvPr/>
        </p:nvSpPr>
        <p:spPr>
          <a:xfrm>
            <a:off x="2721869" y="4685483"/>
            <a:ext cx="1857910" cy="38365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Protocol</a:t>
            </a:r>
          </a:p>
        </p:txBody>
      </p:sp>
      <p:sp>
        <p:nvSpPr>
          <p:cNvPr id="25" name="Rectangle 24"/>
          <p:cNvSpPr/>
          <p:nvPr/>
        </p:nvSpPr>
        <p:spPr>
          <a:xfrm>
            <a:off x="4579779" y="4685480"/>
            <a:ext cx="3658278" cy="38365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Checksum</a:t>
            </a:r>
          </a:p>
        </p:txBody>
      </p:sp>
      <p:sp>
        <p:nvSpPr>
          <p:cNvPr id="26" name="Rectangle 25"/>
          <p:cNvSpPr/>
          <p:nvPr/>
        </p:nvSpPr>
        <p:spPr>
          <a:xfrm>
            <a:off x="911111" y="5069135"/>
            <a:ext cx="7326946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Source IP Address</a:t>
            </a:r>
          </a:p>
        </p:txBody>
      </p:sp>
      <p:sp>
        <p:nvSpPr>
          <p:cNvPr id="27" name="Rectangle 26"/>
          <p:cNvSpPr/>
          <p:nvPr/>
        </p:nvSpPr>
        <p:spPr>
          <a:xfrm>
            <a:off x="916307" y="5452787"/>
            <a:ext cx="7326946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Destination IP Address</a:t>
            </a:r>
          </a:p>
        </p:txBody>
      </p:sp>
      <p:sp>
        <p:nvSpPr>
          <p:cNvPr id="28" name="Rectangle 27"/>
          <p:cNvSpPr/>
          <p:nvPr/>
        </p:nvSpPr>
        <p:spPr>
          <a:xfrm>
            <a:off x="916307" y="5836439"/>
            <a:ext cx="7326946" cy="383652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Options (if any, usually not)</a:t>
            </a:r>
          </a:p>
        </p:txBody>
      </p:sp>
      <p:sp>
        <p:nvSpPr>
          <p:cNvPr id="29" name="Rectangle 28"/>
          <p:cNvSpPr/>
          <p:nvPr/>
        </p:nvSpPr>
        <p:spPr>
          <a:xfrm>
            <a:off x="916307" y="6216840"/>
            <a:ext cx="7326946" cy="578813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111626405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Fragmentation Example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5" name="Cloud 4"/>
          <p:cNvSpPr/>
          <p:nvPr/>
        </p:nvSpPr>
        <p:spPr>
          <a:xfrm>
            <a:off x="444187" y="1672008"/>
            <a:ext cx="2162855" cy="1078416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loud 5"/>
          <p:cNvSpPr/>
          <p:nvPr/>
        </p:nvSpPr>
        <p:spPr>
          <a:xfrm>
            <a:off x="6475022" y="1672008"/>
            <a:ext cx="2162855" cy="1078416"/>
          </a:xfrm>
          <a:prstGeom prst="cloud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loud 6"/>
          <p:cNvSpPr/>
          <p:nvPr/>
        </p:nvSpPr>
        <p:spPr>
          <a:xfrm>
            <a:off x="3444364" y="1672008"/>
            <a:ext cx="2162855" cy="1078416"/>
          </a:xfrm>
          <a:prstGeom prst="cloud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>
            <a:stCxn id="12" idx="3"/>
            <a:endCxn id="10" idx="1"/>
          </p:cNvCxnSpPr>
          <p:nvPr/>
        </p:nvCxnSpPr>
        <p:spPr>
          <a:xfrm flipV="1">
            <a:off x="2865779" y="2100897"/>
            <a:ext cx="398115" cy="1199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11" idx="3"/>
            <a:endCxn id="13" idx="1"/>
          </p:cNvCxnSpPr>
          <p:nvPr/>
        </p:nvCxnSpPr>
        <p:spPr>
          <a:xfrm>
            <a:off x="5938864" y="2101035"/>
            <a:ext cx="402837" cy="2120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3894" y="1887851"/>
            <a:ext cx="722610" cy="426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6254" y="1887989"/>
            <a:ext cx="722610" cy="426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69" y="1899844"/>
            <a:ext cx="722610" cy="426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1701" y="1909194"/>
            <a:ext cx="722610" cy="426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3651509" y="2236666"/>
            <a:ext cx="16017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MTU = 2000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02833" y="2206665"/>
            <a:ext cx="16017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MTU = 4000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739191" y="2260295"/>
            <a:ext cx="16017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MTU = 1500</a:t>
            </a:r>
          </a:p>
        </p:txBody>
      </p:sp>
      <p:pic>
        <p:nvPicPr>
          <p:cNvPr id="17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81" y="1818740"/>
            <a:ext cx="607000" cy="60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9753" y="1827029"/>
            <a:ext cx="607000" cy="60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Straight Arrow Connector 18"/>
          <p:cNvCxnSpPr>
            <a:stCxn id="17" idx="3"/>
            <a:endCxn id="12" idx="1"/>
          </p:cNvCxnSpPr>
          <p:nvPr/>
        </p:nvCxnSpPr>
        <p:spPr>
          <a:xfrm flipV="1">
            <a:off x="634881" y="2112890"/>
            <a:ext cx="1508288" cy="9350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0" idx="3"/>
            <a:endCxn id="11" idx="1"/>
          </p:cNvCxnSpPr>
          <p:nvPr/>
        </p:nvCxnSpPr>
        <p:spPr>
          <a:xfrm>
            <a:off x="3986504" y="2100897"/>
            <a:ext cx="1229750" cy="138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3" idx="3"/>
            <a:endCxn id="18" idx="1"/>
          </p:cNvCxnSpPr>
          <p:nvPr/>
        </p:nvCxnSpPr>
        <p:spPr>
          <a:xfrm>
            <a:off x="7064311" y="2122240"/>
            <a:ext cx="1435442" cy="8289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1329172" y="4448224"/>
            <a:ext cx="1735664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Data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748504" y="3776406"/>
            <a:ext cx="1374624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Data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748504" y="5765954"/>
            <a:ext cx="1374624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Data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26717" y="4448224"/>
            <a:ext cx="1202455" cy="38365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IP </a:t>
            </a:r>
            <a:r>
              <a:rPr lang="en-US" sz="2400" dirty="0" err="1"/>
              <a:t>Hdr</a:t>
            </a:r>
            <a:endParaRPr lang="en-US" sz="2400" dirty="0"/>
          </a:p>
        </p:txBody>
      </p:sp>
      <p:sp>
        <p:nvSpPr>
          <p:cNvPr id="30" name="Rectangle 29"/>
          <p:cNvSpPr/>
          <p:nvPr/>
        </p:nvSpPr>
        <p:spPr>
          <a:xfrm>
            <a:off x="4147277" y="3776406"/>
            <a:ext cx="601227" cy="38365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IP</a:t>
            </a:r>
          </a:p>
        </p:txBody>
      </p:sp>
      <p:sp>
        <p:nvSpPr>
          <p:cNvPr id="31" name="Rectangle 30"/>
          <p:cNvSpPr/>
          <p:nvPr/>
        </p:nvSpPr>
        <p:spPr>
          <a:xfrm>
            <a:off x="4147277" y="5765954"/>
            <a:ext cx="601227" cy="38365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IP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82195" y="4030450"/>
            <a:ext cx="26164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Length = 3820, M = 0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819336" y="4811217"/>
            <a:ext cx="7553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3800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92944" y="4831876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20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820285" y="3102776"/>
            <a:ext cx="26164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Length = 2000, M = 1</a:t>
            </a:r>
          </a:p>
          <a:p>
            <a:pPr algn="ctr"/>
            <a:r>
              <a:rPr lang="en-US" sz="2000" dirty="0"/>
              <a:t>Offset = 0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820285" y="5058068"/>
            <a:ext cx="26164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Length = 1840, M = 0</a:t>
            </a:r>
          </a:p>
          <a:p>
            <a:pPr algn="ctr"/>
            <a:r>
              <a:rPr lang="en-US" sz="2000" dirty="0"/>
              <a:t>Offset = 1980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058148" y="4165424"/>
            <a:ext cx="7553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1980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212890" y="416546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20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058148" y="6149606"/>
            <a:ext cx="7553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1820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4212890" y="6149650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20</a:t>
            </a:r>
          </a:p>
        </p:txBody>
      </p:sp>
      <p:sp>
        <p:nvSpPr>
          <p:cNvPr id="60" name="Up Arrow 59"/>
          <p:cNvSpPr/>
          <p:nvPr/>
        </p:nvSpPr>
        <p:spPr>
          <a:xfrm rot="10345480">
            <a:off x="5122364" y="4533696"/>
            <a:ext cx="846247" cy="891215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Up Arrow 61"/>
          <p:cNvSpPr/>
          <p:nvPr/>
        </p:nvSpPr>
        <p:spPr>
          <a:xfrm rot="16200000">
            <a:off x="6389049" y="2846715"/>
            <a:ext cx="846247" cy="891215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Up Arrow 62"/>
          <p:cNvSpPr/>
          <p:nvPr/>
        </p:nvSpPr>
        <p:spPr>
          <a:xfrm rot="16200000">
            <a:off x="6389049" y="4806698"/>
            <a:ext cx="846247" cy="891215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Up Arrow 63"/>
          <p:cNvSpPr/>
          <p:nvPr/>
        </p:nvSpPr>
        <p:spPr>
          <a:xfrm rot="16200000">
            <a:off x="2888263" y="3798820"/>
            <a:ext cx="846247" cy="891215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Arrow Connector 64"/>
          <p:cNvCxnSpPr>
            <a:stCxn id="49" idx="3"/>
          </p:cNvCxnSpPr>
          <p:nvPr/>
        </p:nvCxnSpPr>
        <p:spPr>
          <a:xfrm>
            <a:off x="5813484" y="4365479"/>
            <a:ext cx="1588537" cy="886826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51" idx="3"/>
          </p:cNvCxnSpPr>
          <p:nvPr/>
        </p:nvCxnSpPr>
        <p:spPr>
          <a:xfrm flipV="1">
            <a:off x="5813484" y="5404705"/>
            <a:ext cx="1588537" cy="944956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7317601" y="4676854"/>
            <a:ext cx="11352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/>
              <a:t>1980</a:t>
            </a:r>
          </a:p>
          <a:p>
            <a:pPr algn="r"/>
            <a:r>
              <a:rPr lang="en-US" sz="2400" dirty="0"/>
              <a:t>+ 1820</a:t>
            </a:r>
          </a:p>
          <a:p>
            <a:pPr algn="r"/>
            <a:r>
              <a:rPr lang="en-US" sz="2400" dirty="0"/>
              <a:t>= 3800</a:t>
            </a:r>
          </a:p>
        </p:txBody>
      </p:sp>
    </p:spTree>
    <p:extLst>
      <p:ext uri="{BB962C8B-B14F-4D97-AF65-F5344CB8AC3E}">
        <p14:creationId xmlns:p14="http://schemas.microsoft.com/office/powerpoint/2010/main" val="2079042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5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5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5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5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30" grpId="0" animBg="1"/>
      <p:bldP spid="31" grpId="0" animBg="1"/>
      <p:bldP spid="47" grpId="0"/>
      <p:bldP spid="48" grpId="0"/>
      <p:bldP spid="49" grpId="0"/>
      <p:bldP spid="50" grpId="0"/>
      <p:bldP spid="51" grpId="0"/>
      <p:bldP spid="52" grpId="0"/>
      <p:bldP spid="60" grpId="0" animBg="1"/>
      <p:bldP spid="60" grpId="1" animBg="1"/>
      <p:bldP spid="62" grpId="0" animBg="1"/>
      <p:bldP spid="63" grpId="0" animBg="1"/>
      <p:bldP spid="64" grpId="0" animBg="1"/>
      <p:bldP spid="71" grpId="0"/>
      <p:bldP spid="71" grpId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Fragmentation Example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6" name="Cloud 5"/>
          <p:cNvSpPr/>
          <p:nvPr/>
        </p:nvSpPr>
        <p:spPr>
          <a:xfrm>
            <a:off x="4975019" y="1672008"/>
            <a:ext cx="2162855" cy="1078416"/>
          </a:xfrm>
          <a:prstGeom prst="cloud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loud 6"/>
          <p:cNvSpPr/>
          <p:nvPr/>
        </p:nvSpPr>
        <p:spPr>
          <a:xfrm>
            <a:off x="590181" y="1672008"/>
            <a:ext cx="2162855" cy="1078416"/>
          </a:xfrm>
          <a:prstGeom prst="cloud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>
            <a:endCxn id="10" idx="1"/>
          </p:cNvCxnSpPr>
          <p:nvPr/>
        </p:nvCxnSpPr>
        <p:spPr>
          <a:xfrm flipV="1">
            <a:off x="11596" y="2100897"/>
            <a:ext cx="398115" cy="1199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11" idx="3"/>
            <a:endCxn id="13" idx="1"/>
          </p:cNvCxnSpPr>
          <p:nvPr/>
        </p:nvCxnSpPr>
        <p:spPr>
          <a:xfrm>
            <a:off x="3084681" y="2101035"/>
            <a:ext cx="1757017" cy="2120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711" y="1887851"/>
            <a:ext cx="722610" cy="426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071" y="1887989"/>
            <a:ext cx="722610" cy="426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1698" y="1909194"/>
            <a:ext cx="722610" cy="426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797326" y="2236666"/>
            <a:ext cx="16017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MTU = 2000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239188" y="2260295"/>
            <a:ext cx="16017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MTU = 1500</a:t>
            </a:r>
          </a:p>
        </p:txBody>
      </p:sp>
      <p:pic>
        <p:nvPicPr>
          <p:cNvPr id="18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9750" y="1827029"/>
            <a:ext cx="607000" cy="60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Straight Arrow Connector 19"/>
          <p:cNvCxnSpPr>
            <a:stCxn id="10" idx="3"/>
            <a:endCxn id="11" idx="1"/>
          </p:cNvCxnSpPr>
          <p:nvPr/>
        </p:nvCxnSpPr>
        <p:spPr>
          <a:xfrm>
            <a:off x="1132321" y="2100897"/>
            <a:ext cx="1229750" cy="138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3" idx="3"/>
            <a:endCxn id="18" idx="1"/>
          </p:cNvCxnSpPr>
          <p:nvPr/>
        </p:nvCxnSpPr>
        <p:spPr>
          <a:xfrm>
            <a:off x="5564308" y="2122240"/>
            <a:ext cx="1435442" cy="8289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1138872" y="3656104"/>
            <a:ext cx="1374624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Data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138872" y="5689186"/>
            <a:ext cx="1374624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Data</a:t>
            </a:r>
          </a:p>
        </p:txBody>
      </p:sp>
      <p:sp>
        <p:nvSpPr>
          <p:cNvPr id="30" name="Rectangle 29"/>
          <p:cNvSpPr/>
          <p:nvPr/>
        </p:nvSpPr>
        <p:spPr>
          <a:xfrm>
            <a:off x="537645" y="3656104"/>
            <a:ext cx="601227" cy="38365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IP</a:t>
            </a:r>
          </a:p>
        </p:txBody>
      </p:sp>
      <p:sp>
        <p:nvSpPr>
          <p:cNvPr id="31" name="Rectangle 30"/>
          <p:cNvSpPr/>
          <p:nvPr/>
        </p:nvSpPr>
        <p:spPr>
          <a:xfrm>
            <a:off x="537645" y="5689186"/>
            <a:ext cx="601227" cy="38365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IP</a:t>
            </a:r>
          </a:p>
        </p:txBody>
      </p:sp>
      <p:sp>
        <p:nvSpPr>
          <p:cNvPr id="32" name="Rectangle 31"/>
          <p:cNvSpPr/>
          <p:nvPr/>
        </p:nvSpPr>
        <p:spPr>
          <a:xfrm>
            <a:off x="4486235" y="3656104"/>
            <a:ext cx="1110329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Data</a:t>
            </a:r>
          </a:p>
        </p:txBody>
      </p:sp>
      <p:sp>
        <p:nvSpPr>
          <p:cNvPr id="33" name="Rectangle 32"/>
          <p:cNvSpPr/>
          <p:nvPr/>
        </p:nvSpPr>
        <p:spPr>
          <a:xfrm>
            <a:off x="4548573" y="5265006"/>
            <a:ext cx="887257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Data</a:t>
            </a:r>
          </a:p>
        </p:txBody>
      </p:sp>
      <p:sp>
        <p:nvSpPr>
          <p:cNvPr id="34" name="Rectangle 33"/>
          <p:cNvSpPr/>
          <p:nvPr/>
        </p:nvSpPr>
        <p:spPr>
          <a:xfrm>
            <a:off x="3885008" y="3656104"/>
            <a:ext cx="601227" cy="38365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IP</a:t>
            </a:r>
          </a:p>
        </p:txBody>
      </p:sp>
      <p:sp>
        <p:nvSpPr>
          <p:cNvPr id="35" name="Rectangle 34"/>
          <p:cNvSpPr/>
          <p:nvPr/>
        </p:nvSpPr>
        <p:spPr>
          <a:xfrm>
            <a:off x="3947346" y="5265006"/>
            <a:ext cx="601227" cy="38365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IP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10653" y="2982474"/>
            <a:ext cx="26164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Length = 2000, M = 1</a:t>
            </a:r>
          </a:p>
          <a:p>
            <a:pPr algn="ctr"/>
            <a:r>
              <a:rPr lang="en-US" sz="2000" dirty="0"/>
              <a:t>Offset = 0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10653" y="4981300"/>
            <a:ext cx="26164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Length = 1840, M = 0</a:t>
            </a:r>
          </a:p>
          <a:p>
            <a:pPr algn="ctr"/>
            <a:r>
              <a:rPr lang="en-US" sz="2000" dirty="0"/>
              <a:t>Offset = 1980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448516" y="4045122"/>
            <a:ext cx="7553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1980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603258" y="4045166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20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448516" y="6072838"/>
            <a:ext cx="7553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1820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603258" y="6072882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20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4009966" y="5652311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20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3958658" y="4039756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20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4660016" y="4039756"/>
            <a:ext cx="7553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1480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4685867" y="5648658"/>
            <a:ext cx="6126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500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448990" y="4557120"/>
            <a:ext cx="24737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Length = 520, M = 1</a:t>
            </a:r>
          </a:p>
          <a:p>
            <a:pPr algn="ctr"/>
            <a:r>
              <a:rPr lang="en-US" sz="2000" dirty="0"/>
              <a:t>Offset = 1480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377657" y="2982474"/>
            <a:ext cx="26164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Length = 1500, M = 1</a:t>
            </a:r>
          </a:p>
          <a:p>
            <a:pPr algn="ctr"/>
            <a:r>
              <a:rPr lang="en-US" sz="2000" dirty="0"/>
              <a:t>Offset = 0</a:t>
            </a:r>
          </a:p>
        </p:txBody>
      </p:sp>
      <p:sp>
        <p:nvSpPr>
          <p:cNvPr id="54" name="Rectangle 53"/>
          <p:cNvSpPr/>
          <p:nvPr/>
        </p:nvSpPr>
        <p:spPr>
          <a:xfrm>
            <a:off x="7430451" y="4300497"/>
            <a:ext cx="1110329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Data</a:t>
            </a:r>
          </a:p>
        </p:txBody>
      </p:sp>
      <p:sp>
        <p:nvSpPr>
          <p:cNvPr id="60" name="Rectangle 59"/>
          <p:cNvSpPr/>
          <p:nvPr/>
        </p:nvSpPr>
        <p:spPr>
          <a:xfrm>
            <a:off x="7492789" y="5909399"/>
            <a:ext cx="887257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Data</a:t>
            </a:r>
          </a:p>
        </p:txBody>
      </p:sp>
      <p:sp>
        <p:nvSpPr>
          <p:cNvPr id="61" name="Rectangle 60"/>
          <p:cNvSpPr/>
          <p:nvPr/>
        </p:nvSpPr>
        <p:spPr>
          <a:xfrm>
            <a:off x="6829224" y="4300497"/>
            <a:ext cx="601227" cy="38365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IP</a:t>
            </a:r>
          </a:p>
        </p:txBody>
      </p:sp>
      <p:sp>
        <p:nvSpPr>
          <p:cNvPr id="62" name="Rectangle 61"/>
          <p:cNvSpPr/>
          <p:nvPr/>
        </p:nvSpPr>
        <p:spPr>
          <a:xfrm>
            <a:off x="6891562" y="5909399"/>
            <a:ext cx="601227" cy="38365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IP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6954182" y="6296704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20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6902874" y="4684149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20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7604232" y="4684149"/>
            <a:ext cx="7553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1480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7630083" y="6293051"/>
            <a:ext cx="6126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340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6393206" y="5201513"/>
            <a:ext cx="24737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Length = 360, M = 0</a:t>
            </a:r>
          </a:p>
          <a:p>
            <a:pPr algn="ctr"/>
            <a:r>
              <a:rPr lang="en-US" sz="2000" dirty="0"/>
              <a:t>Offset = 3460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6321873" y="3626867"/>
            <a:ext cx="26164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Length = 1500, M = 1</a:t>
            </a:r>
          </a:p>
          <a:p>
            <a:pPr algn="ctr"/>
            <a:r>
              <a:rPr lang="en-US" sz="2000" dirty="0"/>
              <a:t>Offset = 1980</a:t>
            </a:r>
          </a:p>
        </p:txBody>
      </p:sp>
      <p:cxnSp>
        <p:nvCxnSpPr>
          <p:cNvPr id="69" name="Straight Arrow Connector 68"/>
          <p:cNvCxnSpPr>
            <a:stCxn id="57" idx="3"/>
          </p:cNvCxnSpPr>
          <p:nvPr/>
        </p:nvCxnSpPr>
        <p:spPr>
          <a:xfrm>
            <a:off x="5415352" y="4239811"/>
            <a:ext cx="1622166" cy="880456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58" idx="3"/>
          </p:cNvCxnSpPr>
          <p:nvPr/>
        </p:nvCxnSpPr>
        <p:spPr>
          <a:xfrm flipV="1">
            <a:off x="5298535" y="5272667"/>
            <a:ext cx="1738983" cy="576046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6953098" y="4544816"/>
            <a:ext cx="11352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/>
              <a:t>1480</a:t>
            </a:r>
          </a:p>
          <a:p>
            <a:pPr algn="r"/>
            <a:r>
              <a:rPr lang="en-US" sz="2400" dirty="0"/>
              <a:t>+ 500</a:t>
            </a:r>
          </a:p>
          <a:p>
            <a:pPr algn="r"/>
            <a:r>
              <a:rPr lang="en-US" sz="2400" dirty="0"/>
              <a:t>= 1980</a:t>
            </a:r>
          </a:p>
        </p:txBody>
      </p:sp>
      <p:sp>
        <p:nvSpPr>
          <p:cNvPr id="72" name="Up Arrow 71"/>
          <p:cNvSpPr/>
          <p:nvPr/>
        </p:nvSpPr>
        <p:spPr>
          <a:xfrm rot="10345480">
            <a:off x="4708362" y="4400697"/>
            <a:ext cx="846247" cy="511399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Up Arrow 72"/>
          <p:cNvSpPr/>
          <p:nvPr/>
        </p:nvSpPr>
        <p:spPr>
          <a:xfrm rot="16200000">
            <a:off x="5972178" y="2732431"/>
            <a:ext cx="846247" cy="891215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Up Arrow 73"/>
          <p:cNvSpPr/>
          <p:nvPr/>
        </p:nvSpPr>
        <p:spPr>
          <a:xfrm rot="16200000">
            <a:off x="5898749" y="4312269"/>
            <a:ext cx="846247" cy="891215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Up Arrow 74"/>
          <p:cNvSpPr/>
          <p:nvPr/>
        </p:nvSpPr>
        <p:spPr>
          <a:xfrm rot="16200000">
            <a:off x="2775520" y="2727940"/>
            <a:ext cx="846247" cy="891215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Up Arrow 75"/>
          <p:cNvSpPr/>
          <p:nvPr/>
        </p:nvSpPr>
        <p:spPr>
          <a:xfrm rot="10800000">
            <a:off x="8255048" y="4351932"/>
            <a:ext cx="846247" cy="891215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Up Arrow 76"/>
          <p:cNvSpPr/>
          <p:nvPr/>
        </p:nvSpPr>
        <p:spPr>
          <a:xfrm rot="10800000">
            <a:off x="8246953" y="2799145"/>
            <a:ext cx="846247" cy="891215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Up Arrow 77"/>
          <p:cNvSpPr/>
          <p:nvPr/>
        </p:nvSpPr>
        <p:spPr>
          <a:xfrm rot="16200000">
            <a:off x="2819078" y="4735392"/>
            <a:ext cx="846247" cy="891215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151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5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5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5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5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5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5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5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500"/>
                            </p:stCondLst>
                            <p:childTnLst>
                              <p:par>
                                <p:cTn id="13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5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4" grpId="0" animBg="1"/>
      <p:bldP spid="35" grpId="0" animBg="1"/>
      <p:bldP spid="55" grpId="0"/>
      <p:bldP spid="56" grpId="0"/>
      <p:bldP spid="57" grpId="0"/>
      <p:bldP spid="58" grpId="0"/>
      <p:bldP spid="59" grpId="0"/>
      <p:bldP spid="53" grpId="0"/>
      <p:bldP spid="54" grpId="0" animBg="1"/>
      <p:bldP spid="60" grpId="0" animBg="1"/>
      <p:bldP spid="61" grpId="0" animBg="1"/>
      <p:bldP spid="62" grpId="0" animBg="1"/>
      <p:bldP spid="63" grpId="0"/>
      <p:bldP spid="64" grpId="0"/>
      <p:bldP spid="65" grpId="0"/>
      <p:bldP spid="66" grpId="0"/>
      <p:bldP spid="67" grpId="0"/>
      <p:bldP spid="68" grpId="0"/>
      <p:bldP spid="71" grpId="0"/>
      <p:bldP spid="71" grpId="1"/>
      <p:bldP spid="72" grpId="0" animBg="1"/>
      <p:bldP spid="72" grpId="1" animBg="1"/>
      <p:bldP spid="73" grpId="0" animBg="1"/>
      <p:bldP spid="73" grpId="1" animBg="1"/>
      <p:bldP spid="74" grpId="0" animBg="1"/>
      <p:bldP spid="74" grpId="1" animBg="1"/>
      <p:bldP spid="75" grpId="0" animBg="1"/>
      <p:bldP spid="75" grpId="1" animBg="1"/>
      <p:bldP spid="76" grpId="0" animBg="1"/>
      <p:bldP spid="77" grpId="0" animBg="1"/>
      <p:bldP spid="78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Fragment Reassembly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366291" y="1580394"/>
            <a:ext cx="4625309" cy="5125205"/>
          </a:xfrm>
        </p:spPr>
        <p:txBody>
          <a:bodyPr/>
          <a:lstStyle/>
          <a:p>
            <a:r>
              <a:rPr lang="en-US" dirty="0"/>
              <a:t>Performed at destination</a:t>
            </a:r>
          </a:p>
          <a:p>
            <a:r>
              <a:rPr lang="en-US" dirty="0"/>
              <a:t>M = 0 fragment gives us total data size</a:t>
            </a:r>
          </a:p>
          <a:p>
            <a:pPr lvl="1"/>
            <a:r>
              <a:rPr lang="en-US" dirty="0"/>
              <a:t>360 – 20 + 3460 = 3800</a:t>
            </a:r>
          </a:p>
          <a:p>
            <a:r>
              <a:rPr lang="en-US" dirty="0"/>
              <a:t>Challenges:</a:t>
            </a:r>
          </a:p>
          <a:p>
            <a:pPr lvl="1"/>
            <a:r>
              <a:rPr lang="en-US" dirty="0"/>
              <a:t>Out-of-order fragments</a:t>
            </a:r>
          </a:p>
          <a:p>
            <a:pPr lvl="1"/>
            <a:r>
              <a:rPr lang="en-US" dirty="0"/>
              <a:t>Duplicate fragments</a:t>
            </a:r>
          </a:p>
          <a:p>
            <a:pPr lvl="1"/>
            <a:r>
              <a:rPr lang="en-US" dirty="0"/>
              <a:t>Missing fragments</a:t>
            </a:r>
          </a:p>
          <a:p>
            <a:r>
              <a:rPr lang="en-US" dirty="0"/>
              <a:t>Basically, memory management nightmare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71333" y="1969544"/>
            <a:ext cx="1711556" cy="783762"/>
            <a:chOff x="507351" y="2355624"/>
            <a:chExt cx="1711556" cy="783762"/>
          </a:xfrm>
        </p:grpSpPr>
        <p:sp>
          <p:nvSpPr>
            <p:cNvPr id="5" name="Rectangle 4"/>
            <p:cNvSpPr/>
            <p:nvPr/>
          </p:nvSpPr>
          <p:spPr>
            <a:xfrm>
              <a:off x="1108578" y="2355624"/>
              <a:ext cx="1110329" cy="3836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Data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507351" y="2355624"/>
              <a:ext cx="601227" cy="383652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IP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81001" y="2739276"/>
              <a:ext cx="470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/>
                <a:t>20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282359" y="2739276"/>
              <a:ext cx="7553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/>
                <a:t>1480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71333" y="3253326"/>
            <a:ext cx="1488484" cy="787415"/>
            <a:chOff x="569689" y="3964526"/>
            <a:chExt cx="1488484" cy="787415"/>
          </a:xfrm>
        </p:grpSpPr>
        <p:sp>
          <p:nvSpPr>
            <p:cNvPr id="6" name="Rectangle 5"/>
            <p:cNvSpPr/>
            <p:nvPr/>
          </p:nvSpPr>
          <p:spPr>
            <a:xfrm>
              <a:off x="1170916" y="3964526"/>
              <a:ext cx="887257" cy="3836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Data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569689" y="3964526"/>
              <a:ext cx="601227" cy="383652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IP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32309" y="4351831"/>
              <a:ext cx="470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/>
                <a:t>20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308210" y="4348178"/>
              <a:ext cx="6126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/>
                <a:t>500</a:t>
              </a: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71333" y="2840080"/>
            <a:ext cx="41522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Length = 520, M = 1, Offset = 1480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1333" y="1580394"/>
            <a:ext cx="38669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Length = 1500, M = 1, Offset = 0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71333" y="4559991"/>
            <a:ext cx="1711556" cy="783762"/>
            <a:chOff x="3451567" y="3000017"/>
            <a:chExt cx="1711556" cy="783762"/>
          </a:xfrm>
        </p:grpSpPr>
        <p:sp>
          <p:nvSpPr>
            <p:cNvPr id="15" name="Rectangle 14"/>
            <p:cNvSpPr/>
            <p:nvPr/>
          </p:nvSpPr>
          <p:spPr>
            <a:xfrm>
              <a:off x="4052794" y="3000017"/>
              <a:ext cx="1110329" cy="3836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Data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451567" y="3000017"/>
              <a:ext cx="601227" cy="383652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IP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525217" y="3383669"/>
              <a:ext cx="470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/>
                <a:t>20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226575" y="3383669"/>
              <a:ext cx="7553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/>
                <a:t>1480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71333" y="5889079"/>
            <a:ext cx="1488484" cy="787415"/>
            <a:chOff x="3513905" y="4608919"/>
            <a:chExt cx="1488484" cy="787415"/>
          </a:xfrm>
        </p:grpSpPr>
        <p:sp>
          <p:nvSpPr>
            <p:cNvPr id="16" name="Rectangle 15"/>
            <p:cNvSpPr/>
            <p:nvPr/>
          </p:nvSpPr>
          <p:spPr>
            <a:xfrm>
              <a:off x="4115132" y="4608919"/>
              <a:ext cx="887257" cy="3836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Data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513905" y="4608919"/>
              <a:ext cx="601227" cy="383652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IP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576525" y="4996224"/>
              <a:ext cx="470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/>
                <a:t>20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252426" y="4992571"/>
              <a:ext cx="6126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/>
                <a:t>340</a:t>
              </a: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71333" y="5475833"/>
            <a:ext cx="41522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Length = 360, M = 0, Offset = 3460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1333" y="4159451"/>
            <a:ext cx="42949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Length = 1500, M = 1, Offset = 1980</a:t>
            </a:r>
          </a:p>
        </p:txBody>
      </p:sp>
    </p:spTree>
    <p:extLst>
      <p:ext uri="{BB962C8B-B14F-4D97-AF65-F5344CB8AC3E}">
        <p14:creationId xmlns:p14="http://schemas.microsoft.com/office/powerpoint/2010/main" val="4010678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Bridges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8839200" cy="3993776"/>
          </a:xfrm>
        </p:spPr>
        <p:txBody>
          <a:bodyPr>
            <a:normAutofit/>
          </a:bodyPr>
          <a:lstStyle/>
          <a:p>
            <a:r>
              <a:rPr lang="en-US" dirty="0"/>
              <a:t>Original form of Ethernet switch</a:t>
            </a:r>
          </a:p>
          <a:p>
            <a:r>
              <a:rPr lang="en-US" dirty="0"/>
              <a:t>Connect multiple IEEE 802 LANs at layer 2</a:t>
            </a:r>
          </a:p>
          <a:p>
            <a:r>
              <a:rPr lang="en-US" dirty="0"/>
              <a:t>Goals</a:t>
            </a:r>
          </a:p>
          <a:p>
            <a:pPr lvl="1"/>
            <a:r>
              <a:rPr lang="en-US" dirty="0"/>
              <a:t>Reduce the collision domain</a:t>
            </a:r>
          </a:p>
          <a:p>
            <a:pPr lvl="1"/>
            <a:r>
              <a:rPr lang="en-US" dirty="0"/>
              <a:t>Complete transparency</a:t>
            </a:r>
          </a:p>
          <a:p>
            <a:pPr lvl="2"/>
            <a:r>
              <a:rPr lang="en-US" dirty="0"/>
              <a:t>“Plug-and-play,” self-configuring</a:t>
            </a:r>
          </a:p>
          <a:p>
            <a:pPr lvl="2"/>
            <a:r>
              <a:rPr lang="en-US" dirty="0"/>
              <a:t>No hardware of software changes on hosts/hubs</a:t>
            </a:r>
          </a:p>
          <a:p>
            <a:pPr lvl="2"/>
            <a:r>
              <a:rPr lang="en-US" dirty="0"/>
              <a:t>Should not impact existing LAN operations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497822" y="6483180"/>
            <a:ext cx="4003906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240220" y="6354379"/>
            <a:ext cx="257602" cy="257602"/>
          </a:xfrm>
          <a:prstGeom prst="rect">
            <a:avLst/>
          </a:prstGeom>
          <a:solidFill>
            <a:schemeClr val="accent4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552414" y="5527843"/>
            <a:ext cx="704783" cy="1037224"/>
            <a:chOff x="769390" y="2282588"/>
            <a:chExt cx="813748" cy="1197587"/>
          </a:xfrm>
        </p:grpSpPr>
        <p:sp>
          <p:nvSpPr>
            <p:cNvPr id="9" name="Up Arrow Callout 8"/>
            <p:cNvSpPr/>
            <p:nvPr/>
          </p:nvSpPr>
          <p:spPr>
            <a:xfrm>
              <a:off x="972401" y="2998498"/>
              <a:ext cx="489613" cy="481677"/>
            </a:xfrm>
            <a:prstGeom prst="upArrowCallout">
              <a:avLst>
                <a:gd name="adj1" fmla="val 50000"/>
                <a:gd name="adj2" fmla="val 19783"/>
                <a:gd name="adj3" fmla="val 0"/>
                <a:gd name="adj4" fmla="val 3913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2" descr="C:\Users\t0ph3r\Documents\CS 4700\assets\black_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390" y="2282588"/>
              <a:ext cx="813748" cy="8137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Group 10"/>
          <p:cNvGrpSpPr/>
          <p:nvPr/>
        </p:nvGrpSpPr>
        <p:grpSpPr>
          <a:xfrm>
            <a:off x="1590670" y="5527842"/>
            <a:ext cx="704783" cy="1037223"/>
            <a:chOff x="2354807" y="2282588"/>
            <a:chExt cx="813748" cy="1197586"/>
          </a:xfrm>
        </p:grpSpPr>
        <p:sp>
          <p:nvSpPr>
            <p:cNvPr id="12" name="Up Arrow Callout 11"/>
            <p:cNvSpPr/>
            <p:nvPr/>
          </p:nvSpPr>
          <p:spPr>
            <a:xfrm>
              <a:off x="2557818" y="2998497"/>
              <a:ext cx="489613" cy="481677"/>
            </a:xfrm>
            <a:prstGeom prst="upArrowCallout">
              <a:avLst>
                <a:gd name="adj1" fmla="val 50000"/>
                <a:gd name="adj2" fmla="val 19783"/>
                <a:gd name="adj3" fmla="val 0"/>
                <a:gd name="adj4" fmla="val 3913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Picture 2" descr="C:\Users\t0ph3r\Documents\CS 4700\assets\black_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4807" y="2282588"/>
              <a:ext cx="813748" cy="8137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" name="Group 13"/>
          <p:cNvGrpSpPr/>
          <p:nvPr/>
        </p:nvGrpSpPr>
        <p:grpSpPr>
          <a:xfrm>
            <a:off x="2601630" y="5527843"/>
            <a:ext cx="704783" cy="1037224"/>
            <a:chOff x="3967518" y="2282588"/>
            <a:chExt cx="813748" cy="1197587"/>
          </a:xfrm>
        </p:grpSpPr>
        <p:sp>
          <p:nvSpPr>
            <p:cNvPr id="15" name="Up Arrow Callout 14"/>
            <p:cNvSpPr/>
            <p:nvPr/>
          </p:nvSpPr>
          <p:spPr>
            <a:xfrm>
              <a:off x="4170529" y="2998498"/>
              <a:ext cx="489613" cy="481677"/>
            </a:xfrm>
            <a:prstGeom prst="upArrowCallout">
              <a:avLst>
                <a:gd name="adj1" fmla="val 50000"/>
                <a:gd name="adj2" fmla="val 19783"/>
                <a:gd name="adj3" fmla="val 0"/>
                <a:gd name="adj4" fmla="val 3913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Picture 2" descr="C:\Users\t0ph3r\Documents\CS 4700\assets\black_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67518" y="2282588"/>
              <a:ext cx="813748" cy="8137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7" name="Group 16"/>
          <p:cNvGrpSpPr/>
          <p:nvPr/>
        </p:nvGrpSpPr>
        <p:grpSpPr>
          <a:xfrm>
            <a:off x="3639887" y="5527843"/>
            <a:ext cx="704783" cy="1037224"/>
            <a:chOff x="5662115" y="2282588"/>
            <a:chExt cx="813748" cy="1197587"/>
          </a:xfrm>
        </p:grpSpPr>
        <p:sp>
          <p:nvSpPr>
            <p:cNvPr id="18" name="Up Arrow Callout 17"/>
            <p:cNvSpPr/>
            <p:nvPr/>
          </p:nvSpPr>
          <p:spPr>
            <a:xfrm>
              <a:off x="5870528" y="2998498"/>
              <a:ext cx="489613" cy="481677"/>
            </a:xfrm>
            <a:prstGeom prst="upArrowCallout">
              <a:avLst>
                <a:gd name="adj1" fmla="val 50000"/>
                <a:gd name="adj2" fmla="val 19783"/>
                <a:gd name="adj3" fmla="val 0"/>
                <a:gd name="adj4" fmla="val 3913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Picture 2" descr="C:\Users\t0ph3r\Documents\CS 4700\assets\black_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62115" y="2282588"/>
              <a:ext cx="813748" cy="8137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0" name="Straight Connector 19"/>
          <p:cNvCxnSpPr/>
          <p:nvPr/>
        </p:nvCxnSpPr>
        <p:spPr>
          <a:xfrm>
            <a:off x="7431074" y="6401292"/>
            <a:ext cx="1057836" cy="0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7478609" y="5402238"/>
            <a:ext cx="0" cy="992979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5109" y="6107172"/>
            <a:ext cx="704783" cy="704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4568" y="5141850"/>
            <a:ext cx="704783" cy="704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Straight Connector 23"/>
          <p:cNvCxnSpPr/>
          <p:nvPr/>
        </p:nvCxnSpPr>
        <p:spPr>
          <a:xfrm flipV="1">
            <a:off x="7519919" y="5592009"/>
            <a:ext cx="818864" cy="774487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6517" y="5266914"/>
            <a:ext cx="704783" cy="704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7" name="Elbow Connector 26"/>
          <p:cNvCxnSpPr>
            <a:stCxn id="33" idx="3"/>
          </p:cNvCxnSpPr>
          <p:nvPr/>
        </p:nvCxnSpPr>
        <p:spPr>
          <a:xfrm flipV="1">
            <a:off x="4736873" y="6326811"/>
            <a:ext cx="541377" cy="156369"/>
          </a:xfrm>
          <a:prstGeom prst="bentConnector3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32" idx="1"/>
          </p:cNvCxnSpPr>
          <p:nvPr/>
        </p:nvCxnSpPr>
        <p:spPr>
          <a:xfrm rot="10800000">
            <a:off x="6366946" y="6381570"/>
            <a:ext cx="679673" cy="1"/>
          </a:xfrm>
          <a:prstGeom prst="bentConnector3">
            <a:avLst/>
          </a:prstGeom>
          <a:ln w="57150">
            <a:solidFill>
              <a:schemeClr val="accent3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" descr="C:\Users\t0ph3r\Documents\CS 4700\assets\cisco-switch-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6000" y="6087310"/>
            <a:ext cx="1396942" cy="58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/>
          <p:cNvSpPr txBox="1"/>
          <p:nvPr/>
        </p:nvSpPr>
        <p:spPr>
          <a:xfrm>
            <a:off x="7046618" y="6150737"/>
            <a:ext cx="768913" cy="461665"/>
          </a:xfrm>
          <a:prstGeom prst="rect">
            <a:avLst/>
          </a:prstGeom>
          <a:solidFill>
            <a:schemeClr val="accent4"/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Hub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479271" y="6354379"/>
            <a:ext cx="257602" cy="257602"/>
          </a:xfrm>
          <a:prstGeom prst="rect">
            <a:avLst/>
          </a:prstGeom>
          <a:solidFill>
            <a:schemeClr val="accent4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/>
          <p:cNvGrpSpPr/>
          <p:nvPr/>
        </p:nvGrpSpPr>
        <p:grpSpPr>
          <a:xfrm>
            <a:off x="497000" y="2377660"/>
            <a:ext cx="8440755" cy="2192533"/>
            <a:chOff x="414979" y="3333623"/>
            <a:chExt cx="8263530" cy="1523216"/>
          </a:xfrm>
        </p:grpSpPr>
        <p:sp>
          <p:nvSpPr>
            <p:cNvPr id="37" name="Rectangle 36"/>
            <p:cNvSpPr/>
            <p:nvPr/>
          </p:nvSpPr>
          <p:spPr>
            <a:xfrm>
              <a:off x="414979" y="3333623"/>
              <a:ext cx="8263530" cy="1523216"/>
            </a:xfrm>
            <a:prstGeom prst="rect">
              <a:avLst/>
            </a:prstGeom>
            <a:ln w="571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Content Placeholder 2"/>
            <p:cNvSpPr txBox="1">
              <a:spLocks/>
            </p:cNvSpPr>
            <p:nvPr/>
          </p:nvSpPr>
          <p:spPr>
            <a:xfrm>
              <a:off x="514376" y="3471299"/>
              <a:ext cx="8118848" cy="136062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lIns="91440" tIns="45720" rIns="91440" bIns="45720" rtlCol="0">
              <a:normAutofit/>
            </a:bodyPr>
            <a:lstStyle>
              <a:lvl1pPr marL="342900" indent="-22860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40080" indent="-22860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05840" indent="-22860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80160" indent="-228600" algn="l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54480" indent="-228600" algn="l" defTabSz="914400" rtl="0" eaLnBrk="1" latinLnBrk="0" hangingPunct="1">
                <a:spcBef>
                  <a:spcPct val="20000"/>
                </a:spcBef>
                <a:buClr>
                  <a:schemeClr val="accent5"/>
                </a:buClr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37360" indent="-18288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920240" indent="-18288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03120" indent="-18288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286000" indent="-182880" algn="l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628650" indent="-514350">
                <a:buClr>
                  <a:schemeClr val="bg1"/>
                </a:buClr>
                <a:buFont typeface="+mj-lt"/>
                <a:buAutoNum type="arabicPeriod"/>
              </a:pPr>
              <a:r>
                <a:rPr lang="en-US" sz="3200" dirty="0">
                  <a:solidFill>
                    <a:schemeClr val="bg1"/>
                  </a:solidFill>
                </a:rPr>
                <a:t>Forwarding of frames</a:t>
              </a:r>
            </a:p>
            <a:p>
              <a:pPr marL="628650" indent="-514350">
                <a:buClr>
                  <a:schemeClr val="bg1"/>
                </a:buClr>
                <a:buFont typeface="+mj-lt"/>
                <a:buAutoNum type="arabicPeriod"/>
              </a:pPr>
              <a:r>
                <a:rPr lang="en-US" sz="3200" dirty="0">
                  <a:solidFill>
                    <a:schemeClr val="bg1"/>
                  </a:solidFill>
                </a:rPr>
                <a:t>Learning of (MAC) Addresses</a:t>
              </a:r>
            </a:p>
            <a:p>
              <a:pPr marL="628650" indent="-514350">
                <a:buClr>
                  <a:schemeClr val="bg1"/>
                </a:buClr>
                <a:buFont typeface="+mj-lt"/>
                <a:buAutoNum type="arabicPeriod"/>
              </a:pPr>
              <a:r>
                <a:rPr lang="en-US" sz="3200" dirty="0">
                  <a:solidFill>
                    <a:schemeClr val="bg1"/>
                  </a:solidFill>
                </a:rPr>
                <a:t>Spanning Tree Algorithm (to handle loops)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42311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Fragmentation Concepts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Highlights many key Internet characteristics</a:t>
            </a:r>
          </a:p>
          <a:p>
            <a:pPr lvl="1"/>
            <a:r>
              <a:rPr lang="en-US" dirty="0"/>
              <a:t>Decentralized and heterogeneous</a:t>
            </a:r>
          </a:p>
          <a:p>
            <a:pPr lvl="2"/>
            <a:r>
              <a:rPr lang="en-US" dirty="0"/>
              <a:t>Each network may choose its own MTU</a:t>
            </a:r>
          </a:p>
          <a:p>
            <a:pPr lvl="1"/>
            <a:r>
              <a:rPr lang="en-US" dirty="0"/>
              <a:t>Connectionless datagram protocol</a:t>
            </a:r>
          </a:p>
          <a:p>
            <a:pPr lvl="2"/>
            <a:r>
              <a:rPr lang="en-US" dirty="0"/>
              <a:t>Each fragment contains full routing information</a:t>
            </a:r>
          </a:p>
          <a:p>
            <a:pPr lvl="2"/>
            <a:r>
              <a:rPr lang="en-US" dirty="0"/>
              <a:t>Fragments can travel independently, on different paths</a:t>
            </a:r>
          </a:p>
          <a:p>
            <a:pPr lvl="1"/>
            <a:r>
              <a:rPr lang="en-US" dirty="0"/>
              <a:t>Best effort network</a:t>
            </a:r>
          </a:p>
          <a:p>
            <a:pPr lvl="2"/>
            <a:r>
              <a:rPr lang="en-US" dirty="0"/>
              <a:t>Routers/receiver may silently drop fragments</a:t>
            </a:r>
          </a:p>
          <a:p>
            <a:pPr lvl="2"/>
            <a:r>
              <a:rPr lang="en-US" dirty="0"/>
              <a:t>No requirement to alert the sender</a:t>
            </a:r>
          </a:p>
          <a:p>
            <a:pPr lvl="1"/>
            <a:r>
              <a:rPr lang="en-US" dirty="0"/>
              <a:t>Most work is done at the endpoints</a:t>
            </a:r>
          </a:p>
          <a:p>
            <a:pPr lvl="2"/>
            <a:r>
              <a:rPr lang="en-US" dirty="0"/>
              <a:t>i.e. reassembly</a:t>
            </a:r>
          </a:p>
        </p:txBody>
      </p:sp>
    </p:spTree>
    <p:extLst>
      <p:ext uri="{BB962C8B-B14F-4D97-AF65-F5344CB8AC3E}">
        <p14:creationId xmlns:p14="http://schemas.microsoft.com/office/powerpoint/2010/main" val="351126382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Fragmentation in Reality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0" y="1600200"/>
            <a:ext cx="9144000" cy="51054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Fragmentation is expensive</a:t>
            </a:r>
          </a:p>
          <a:p>
            <a:pPr lvl="1"/>
            <a:r>
              <a:rPr lang="en-US" dirty="0"/>
              <a:t>Memory and CPU overhead for datagram reconstruction</a:t>
            </a:r>
          </a:p>
          <a:p>
            <a:pPr lvl="1"/>
            <a:r>
              <a:rPr lang="en-US" dirty="0"/>
              <a:t>Want to avoid fragmentation if possible</a:t>
            </a:r>
          </a:p>
          <a:p>
            <a:r>
              <a:rPr lang="en-US" dirty="0"/>
              <a:t>MTU discovery protocol</a:t>
            </a:r>
          </a:p>
          <a:p>
            <a:pPr lvl="1"/>
            <a:r>
              <a:rPr lang="en-US" dirty="0"/>
              <a:t>Send a packet with “don’t fragment” bit set</a:t>
            </a:r>
          </a:p>
          <a:p>
            <a:pPr lvl="1"/>
            <a:r>
              <a:rPr lang="en-US" dirty="0"/>
              <a:t>Keep decreasing message length until one arrives</a:t>
            </a:r>
          </a:p>
          <a:p>
            <a:pPr lvl="1"/>
            <a:r>
              <a:rPr lang="en-US" dirty="0"/>
              <a:t>May get “can’t fragment” error from a router, which will explicitly state the supported MTU</a:t>
            </a:r>
          </a:p>
          <a:p>
            <a:r>
              <a:rPr lang="en-US" dirty="0"/>
              <a:t>Router handling of fragments</a:t>
            </a:r>
          </a:p>
          <a:p>
            <a:pPr lvl="1"/>
            <a:r>
              <a:rPr lang="en-US" dirty="0"/>
              <a:t>Fast, specialized hardware handles the common case</a:t>
            </a:r>
          </a:p>
          <a:p>
            <a:pPr lvl="1"/>
            <a:r>
              <a:rPr lang="en-US" dirty="0"/>
              <a:t>Dedicated, general purpose CPU just for handling fragments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700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450376" y="1416819"/>
            <a:ext cx="8338782" cy="4779266"/>
          </a:xfrm>
        </p:spPr>
        <p:txBody>
          <a:bodyPr>
            <a:noAutofit/>
          </a:bodyPr>
          <a:lstStyle/>
          <a:p>
            <a:pPr marL="571500" indent="-571500">
              <a:buFont typeface="Wingdings" pitchFamily="2" charset="2"/>
              <a:buChar char="q"/>
            </a:pPr>
            <a:r>
              <a:rPr lang="en-US" sz="4400" dirty="0"/>
              <a:t>Addressing</a:t>
            </a:r>
          </a:p>
          <a:p>
            <a:pPr marL="1211580" lvl="1" indent="-571500">
              <a:buFont typeface="Wingdings" pitchFamily="2" charset="2"/>
              <a:buChar char="q"/>
            </a:pPr>
            <a:r>
              <a:rPr lang="en-US" sz="3400" dirty="0"/>
              <a:t>Class-based</a:t>
            </a:r>
          </a:p>
          <a:p>
            <a:pPr marL="1211580" lvl="1" indent="-571500">
              <a:buFont typeface="Wingdings" pitchFamily="2" charset="2"/>
              <a:buChar char="q"/>
            </a:pPr>
            <a:r>
              <a:rPr lang="en-US" sz="3400" dirty="0"/>
              <a:t>CIDR</a:t>
            </a:r>
          </a:p>
          <a:p>
            <a:pPr marL="571500" indent="-571500">
              <a:buFont typeface="Wingdings" pitchFamily="2" charset="2"/>
              <a:buChar char="q"/>
            </a:pPr>
            <a:r>
              <a:rPr lang="en-US" sz="4400" dirty="0"/>
              <a:t>IPv4 Protocol Details</a:t>
            </a:r>
          </a:p>
          <a:p>
            <a:pPr marL="1211580" lvl="1" indent="-571500">
              <a:buFont typeface="Wingdings" pitchFamily="2" charset="2"/>
              <a:buChar char="q"/>
            </a:pPr>
            <a:r>
              <a:rPr lang="en-US" sz="3200" dirty="0"/>
              <a:t>Packed Header</a:t>
            </a:r>
          </a:p>
          <a:p>
            <a:pPr marL="1211580" lvl="1" indent="-571500">
              <a:buFont typeface="Wingdings" pitchFamily="2" charset="2"/>
              <a:buChar char="q"/>
            </a:pPr>
            <a:r>
              <a:rPr lang="en-US" sz="3200" dirty="0"/>
              <a:t>Fragmentation</a:t>
            </a:r>
          </a:p>
          <a:p>
            <a:pPr marL="571500" indent="-571500">
              <a:buFont typeface="Wingdings" pitchFamily="2" charset="2"/>
              <a:buChar char="q"/>
            </a:pPr>
            <a:r>
              <a:rPr lang="en-US" sz="4200" dirty="0"/>
              <a:t>IPv6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fld id="{283B9EA5-CE9A-4950-A80C-5ADF06B45BB8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57410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IPv4 Address Space Crisis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t>53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0" y="1600200"/>
            <a:ext cx="9144000" cy="2585720"/>
          </a:xfrm>
        </p:spPr>
        <p:txBody>
          <a:bodyPr>
            <a:normAutofit/>
          </a:bodyPr>
          <a:lstStyle/>
          <a:p>
            <a:r>
              <a:rPr lang="en-US" dirty="0"/>
              <a:t>Problem: the IPv4 address space is too small</a:t>
            </a:r>
          </a:p>
          <a:p>
            <a:pPr lvl="1"/>
            <a:r>
              <a:rPr lang="en-US" dirty="0"/>
              <a:t>2</a:t>
            </a:r>
            <a:r>
              <a:rPr lang="en-US" baseline="30000" dirty="0"/>
              <a:t>32</a:t>
            </a:r>
            <a:r>
              <a:rPr lang="en-US" dirty="0"/>
              <a:t> = 4,294,967,296 possible addresses</a:t>
            </a:r>
          </a:p>
          <a:p>
            <a:pPr lvl="1"/>
            <a:r>
              <a:rPr lang="en-US" dirty="0"/>
              <a:t>Less than one IP per person</a:t>
            </a:r>
          </a:p>
          <a:p>
            <a:r>
              <a:rPr lang="en-US" dirty="0"/>
              <a:t>Parts of the world have already run out of addresses</a:t>
            </a:r>
          </a:p>
          <a:p>
            <a:pPr lvl="1"/>
            <a:r>
              <a:rPr lang="en-US" dirty="0"/>
              <a:t>IANA assigned the last /8 block of addresses in 2011</a:t>
            </a:r>
          </a:p>
          <a:p>
            <a:pPr lvl="1"/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304798" y="4221480"/>
          <a:ext cx="8422642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98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83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344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Region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Regional</a:t>
                      </a:r>
                      <a:r>
                        <a:rPr lang="en-US" baseline="0" dirty="0"/>
                        <a:t>  Internet Registry (RIR)</a:t>
                      </a:r>
                      <a:endParaRPr lang="en-US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Exhaustion Date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Asia/Pacific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APNIC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April 19, 2011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Europe/Middle East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RIPE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September 14, 2012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North America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 Jan 2015 (Projected)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South</a:t>
                      </a:r>
                      <a:r>
                        <a:rPr lang="en-US" baseline="0" dirty="0"/>
                        <a:t> America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LACNIC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 Jan 2015 (Projected)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Africa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AFRINIC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 Jan 2022(Projected)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517469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IPv6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54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8839200" cy="5257800"/>
          </a:xfrm>
        </p:spPr>
        <p:txBody>
          <a:bodyPr>
            <a:normAutofit/>
          </a:bodyPr>
          <a:lstStyle/>
          <a:p>
            <a:r>
              <a:rPr lang="en-US" dirty="0"/>
              <a:t>IPv6, first introduced </a:t>
            </a:r>
            <a:r>
              <a:rPr lang="en-US"/>
              <a:t>in 1998(!)</a:t>
            </a:r>
            <a:endParaRPr lang="en-US" dirty="0"/>
          </a:p>
          <a:p>
            <a:pPr lvl="1"/>
            <a:r>
              <a:rPr lang="en-US" dirty="0"/>
              <a:t>128-bit addresses</a:t>
            </a:r>
          </a:p>
          <a:p>
            <a:pPr lvl="1"/>
            <a:r>
              <a:rPr lang="en-US" dirty="0"/>
              <a:t>4.8 * 10</a:t>
            </a:r>
            <a:r>
              <a:rPr lang="en-US" baseline="30000" dirty="0"/>
              <a:t>28</a:t>
            </a:r>
            <a:r>
              <a:rPr lang="en-US" dirty="0"/>
              <a:t> addresses per person</a:t>
            </a:r>
          </a:p>
          <a:p>
            <a:r>
              <a:rPr lang="en-US" dirty="0"/>
              <a:t>Address format</a:t>
            </a:r>
          </a:p>
          <a:p>
            <a:pPr lvl="1"/>
            <a:r>
              <a:rPr lang="en-US" dirty="0"/>
              <a:t>8 groups of 16-bit values, separated by ‘:’</a:t>
            </a:r>
          </a:p>
          <a:p>
            <a:pPr lvl="1"/>
            <a:r>
              <a:rPr lang="en-US" dirty="0"/>
              <a:t>Leading zeroes in each group may be omitted</a:t>
            </a:r>
          </a:p>
          <a:p>
            <a:pPr lvl="1"/>
            <a:r>
              <a:rPr lang="en-US" dirty="0"/>
              <a:t>Groups of zeroes can be omitted using ‘::’</a:t>
            </a:r>
          </a:p>
          <a:p>
            <a:pPr marL="45720" indent="0">
              <a:buNone/>
            </a:pPr>
            <a:endParaRPr lang="en-US" sz="1050" dirty="0"/>
          </a:p>
          <a:p>
            <a:pPr marL="45720" lvl="1" indent="0" algn="ctr">
              <a:spcBef>
                <a:spcPts val="700"/>
              </a:spcBef>
              <a:buClr>
                <a:schemeClr val="accent2"/>
              </a:buClr>
              <a:buSzPct val="60000"/>
              <a:buNone/>
            </a:pPr>
            <a:r>
              <a:rPr lang="en-US" dirty="0"/>
              <a:t>2001:0db8:0000:0000:0000:ff00:0042:8329</a:t>
            </a:r>
          </a:p>
          <a:p>
            <a:pPr marL="45720" lvl="1" indent="0" algn="ctr">
              <a:spcBef>
                <a:spcPts val="700"/>
              </a:spcBef>
              <a:buClr>
                <a:schemeClr val="accent2"/>
              </a:buClr>
              <a:buSzPct val="60000"/>
              <a:buNone/>
            </a:pPr>
            <a:r>
              <a:rPr lang="en-US" dirty="0"/>
              <a:t>2001:0db8:0:0:0:ff00:42:8329</a:t>
            </a:r>
          </a:p>
          <a:p>
            <a:pPr marL="45720" lvl="1" indent="0" algn="ctr">
              <a:spcBef>
                <a:spcPts val="700"/>
              </a:spcBef>
              <a:buClr>
                <a:schemeClr val="accent2"/>
              </a:buClr>
              <a:buSzPct val="60000"/>
              <a:buNone/>
            </a:pPr>
            <a:r>
              <a:rPr lang="en-US" dirty="0"/>
              <a:t>2001:0db8::ff00:42:8329</a:t>
            </a:r>
          </a:p>
          <a:p>
            <a:pPr marL="45720" lvl="1" indent="0" algn="ctr">
              <a:spcBef>
                <a:spcPts val="700"/>
              </a:spcBef>
              <a:buClr>
                <a:schemeClr val="accent2"/>
              </a:buClr>
              <a:buSzPct val="60000"/>
              <a:buNone/>
            </a:pPr>
            <a:endParaRPr lang="en-US" dirty="0"/>
          </a:p>
          <a:p>
            <a:pPr marL="45720" indent="0" algn="ctr">
              <a:buNone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6187440" y="5728063"/>
            <a:ext cx="741680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058160" y="5728063"/>
            <a:ext cx="2418080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084320" y="6215743"/>
            <a:ext cx="721360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8025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IPv6 Trivia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Who knows the IP for </a:t>
            </a:r>
            <a:r>
              <a:rPr lang="en-US" dirty="0" err="1"/>
              <a:t>localhost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127.0.0.1</a:t>
            </a:r>
          </a:p>
          <a:p>
            <a:pPr marL="365760" lvl="1" indent="0">
              <a:buNone/>
            </a:pPr>
            <a:endParaRPr lang="en-US" dirty="0"/>
          </a:p>
          <a:p>
            <a:r>
              <a:rPr lang="en-US" dirty="0"/>
              <a:t>What is </a:t>
            </a:r>
            <a:r>
              <a:rPr lang="en-US" dirty="0" err="1"/>
              <a:t>localhost</a:t>
            </a:r>
            <a:r>
              <a:rPr lang="en-US" dirty="0"/>
              <a:t> in IPv6?</a:t>
            </a:r>
          </a:p>
          <a:p>
            <a:pPr lvl="1"/>
            <a:r>
              <a:rPr lang="en-US" dirty="0"/>
              <a:t>::1</a:t>
            </a:r>
          </a:p>
        </p:txBody>
      </p:sp>
    </p:spTree>
    <p:extLst>
      <p:ext uri="{BB962C8B-B14F-4D97-AF65-F5344CB8AC3E}">
        <p14:creationId xmlns:p14="http://schemas.microsoft.com/office/powerpoint/2010/main" val="2320955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IPv6 Header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56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8839200" cy="655320"/>
          </a:xfrm>
        </p:spPr>
        <p:txBody>
          <a:bodyPr/>
          <a:lstStyle/>
          <a:p>
            <a:r>
              <a:rPr lang="en-US" dirty="0"/>
              <a:t>Double the size of IPv4 (320 bits vs. 160 bits)</a:t>
            </a:r>
          </a:p>
        </p:txBody>
      </p:sp>
      <p:sp>
        <p:nvSpPr>
          <p:cNvPr id="5" name="Rectangle 4"/>
          <p:cNvSpPr/>
          <p:nvPr/>
        </p:nvSpPr>
        <p:spPr>
          <a:xfrm>
            <a:off x="995491" y="2751208"/>
            <a:ext cx="857458" cy="38365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Version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1852948" y="2751206"/>
            <a:ext cx="1879773" cy="38365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DSCP/ECN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3732722" y="2751205"/>
            <a:ext cx="4586340" cy="38365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Flow Label</a:t>
            </a:r>
          </a:p>
        </p:txBody>
      </p:sp>
      <p:sp>
        <p:nvSpPr>
          <p:cNvPr id="9" name="Rectangle 8"/>
          <p:cNvSpPr/>
          <p:nvPr/>
        </p:nvSpPr>
        <p:spPr>
          <a:xfrm>
            <a:off x="696044" y="2261320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" name="Rectangle 9"/>
          <p:cNvSpPr/>
          <p:nvPr/>
        </p:nvSpPr>
        <p:spPr>
          <a:xfrm>
            <a:off x="2513950" y="2261320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361338" y="2261320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229523" y="2261319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24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019615" y="2261318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31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553503" y="2261320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414122" y="2261317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097409" y="2261320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17" name="Rectangle 16"/>
          <p:cNvSpPr/>
          <p:nvPr/>
        </p:nvSpPr>
        <p:spPr>
          <a:xfrm>
            <a:off x="995491" y="3134860"/>
            <a:ext cx="3665293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Datagram Length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660784" y="3134862"/>
            <a:ext cx="1872096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Next Header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528969" y="3134859"/>
            <a:ext cx="1790092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Hop Limit</a:t>
            </a:r>
          </a:p>
        </p:txBody>
      </p:sp>
      <p:sp>
        <p:nvSpPr>
          <p:cNvPr id="23" name="Rectangle 22"/>
          <p:cNvSpPr/>
          <p:nvPr/>
        </p:nvSpPr>
        <p:spPr>
          <a:xfrm>
            <a:off x="992115" y="3518514"/>
            <a:ext cx="7326946" cy="1522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Source IP Address</a:t>
            </a:r>
          </a:p>
        </p:txBody>
      </p:sp>
      <p:sp>
        <p:nvSpPr>
          <p:cNvPr id="24" name="Rectangle 23"/>
          <p:cNvSpPr/>
          <p:nvPr/>
        </p:nvSpPr>
        <p:spPr>
          <a:xfrm>
            <a:off x="997311" y="5042298"/>
            <a:ext cx="7326946" cy="1522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Destination IP Address</a:t>
            </a:r>
          </a:p>
        </p:txBody>
      </p:sp>
      <p:grpSp>
        <p:nvGrpSpPr>
          <p:cNvPr id="27" name="Group 26"/>
          <p:cNvGrpSpPr/>
          <p:nvPr/>
        </p:nvGrpSpPr>
        <p:grpSpPr>
          <a:xfrm flipH="1">
            <a:off x="129567" y="3418384"/>
            <a:ext cx="2330739" cy="523220"/>
            <a:chOff x="1219204" y="4876799"/>
            <a:chExt cx="5181601" cy="2028167"/>
          </a:xfrm>
        </p:grpSpPr>
        <p:sp>
          <p:nvSpPr>
            <p:cNvPr id="28" name="Rectangular Callout 27"/>
            <p:cNvSpPr/>
            <p:nvPr/>
          </p:nvSpPr>
          <p:spPr>
            <a:xfrm>
              <a:off x="1219204" y="4876799"/>
              <a:ext cx="5181601" cy="2028167"/>
            </a:xfrm>
            <a:prstGeom prst="wedgeRectCallout">
              <a:avLst>
                <a:gd name="adj1" fmla="val -8478"/>
                <a:gd name="adj2" fmla="val -114038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219204" y="4876799"/>
              <a:ext cx="5181601" cy="7595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kern="0" dirty="0">
                  <a:solidFill>
                    <a:sysClr val="window" lastClr="FFFFFF"/>
                  </a:solidFill>
                </a:rPr>
                <a:t>Version = 6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 flipH="1">
            <a:off x="4580758" y="3418384"/>
            <a:ext cx="2330740" cy="1819105"/>
            <a:chOff x="1219204" y="4876795"/>
            <a:chExt cx="5181603" cy="5368680"/>
          </a:xfrm>
        </p:grpSpPr>
        <p:sp>
          <p:nvSpPr>
            <p:cNvPr id="42" name="Rectangular Callout 41"/>
            <p:cNvSpPr/>
            <p:nvPr/>
          </p:nvSpPr>
          <p:spPr>
            <a:xfrm>
              <a:off x="1219206" y="4876795"/>
              <a:ext cx="5181601" cy="5368680"/>
            </a:xfrm>
            <a:prstGeom prst="wedgeRectCallout">
              <a:avLst>
                <a:gd name="adj1" fmla="val -8478"/>
                <a:gd name="adj2" fmla="val -69014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219204" y="4876798"/>
              <a:ext cx="5181601" cy="53591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Groups</a:t>
              </a:r>
              <a:r>
                <a:rPr kumimoji="0" lang="en-US" sz="2800" b="0" i="0" u="none" strike="noStrike" kern="0" cap="none" spc="0" normalizeH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 packets into flows, used for </a:t>
              </a:r>
              <a:r>
                <a:rPr kumimoji="0" lang="en-US" sz="2800" b="0" i="0" u="none" strike="noStrike" kern="0" cap="none" spc="0" normalizeH="0" noProof="0" dirty="0" err="1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QoS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 flipH="1">
            <a:off x="1210791" y="3756430"/>
            <a:ext cx="2499029" cy="523220"/>
            <a:chOff x="1219204" y="4876799"/>
            <a:chExt cx="5181601" cy="2028167"/>
          </a:xfrm>
        </p:grpSpPr>
        <p:sp>
          <p:nvSpPr>
            <p:cNvPr id="45" name="Rectangular Callout 44"/>
            <p:cNvSpPr/>
            <p:nvPr/>
          </p:nvSpPr>
          <p:spPr>
            <a:xfrm>
              <a:off x="1219204" y="4876799"/>
              <a:ext cx="5181601" cy="2028167"/>
            </a:xfrm>
            <a:prstGeom prst="wedgeRectCallout">
              <a:avLst>
                <a:gd name="adj1" fmla="val -8478"/>
                <a:gd name="adj2" fmla="val -114038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219204" y="4876799"/>
              <a:ext cx="5181601" cy="20281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kern="0" noProof="0" dirty="0">
                  <a:solidFill>
                    <a:sysClr val="window" lastClr="FFFFFF"/>
                  </a:solidFill>
                </a:rPr>
                <a:t>Same as IPv4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 flipH="1">
            <a:off x="4173014" y="3756430"/>
            <a:ext cx="2177998" cy="1384996"/>
            <a:chOff x="1219204" y="4876795"/>
            <a:chExt cx="5181603" cy="5368685"/>
          </a:xfrm>
        </p:grpSpPr>
        <p:sp>
          <p:nvSpPr>
            <p:cNvPr id="48" name="Rectangular Callout 47"/>
            <p:cNvSpPr/>
            <p:nvPr/>
          </p:nvSpPr>
          <p:spPr>
            <a:xfrm>
              <a:off x="1219206" y="4876795"/>
              <a:ext cx="5181601" cy="5368681"/>
            </a:xfrm>
            <a:prstGeom prst="wedgeRectCallout">
              <a:avLst>
                <a:gd name="adj1" fmla="val -8478"/>
                <a:gd name="adj2" fmla="val -74425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219204" y="4876799"/>
              <a:ext cx="5181601" cy="53686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kern="0" noProof="0" dirty="0">
                  <a:solidFill>
                    <a:sysClr val="window" lastClr="FFFFFF"/>
                  </a:solidFill>
                </a:rPr>
                <a:t>Same as Protocol in IPv4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 flipH="1">
            <a:off x="6528969" y="3756429"/>
            <a:ext cx="2499030" cy="907011"/>
            <a:chOff x="1219204" y="4876795"/>
            <a:chExt cx="5181603" cy="5368681"/>
          </a:xfrm>
        </p:grpSpPr>
        <p:sp>
          <p:nvSpPr>
            <p:cNvPr id="51" name="Rectangular Callout 50"/>
            <p:cNvSpPr/>
            <p:nvPr/>
          </p:nvSpPr>
          <p:spPr>
            <a:xfrm>
              <a:off x="1219206" y="4876795"/>
              <a:ext cx="5181601" cy="5368681"/>
            </a:xfrm>
            <a:prstGeom prst="wedgeRectCallout">
              <a:avLst>
                <a:gd name="adj1" fmla="val 8598"/>
                <a:gd name="adj2" fmla="val -81226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219204" y="4876799"/>
              <a:ext cx="5181601" cy="36984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kern="0" noProof="0" dirty="0">
                  <a:solidFill>
                    <a:sysClr val="window" lastClr="FFFFFF"/>
                  </a:solidFill>
                </a:rPr>
                <a:t>Same as TTL in IPv4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 flipH="1">
            <a:off x="1294936" y="3418385"/>
            <a:ext cx="2499029" cy="523220"/>
            <a:chOff x="1219204" y="4876799"/>
            <a:chExt cx="5181601" cy="2028167"/>
          </a:xfrm>
        </p:grpSpPr>
        <p:sp>
          <p:nvSpPr>
            <p:cNvPr id="54" name="Rectangular Callout 53"/>
            <p:cNvSpPr/>
            <p:nvPr/>
          </p:nvSpPr>
          <p:spPr>
            <a:xfrm>
              <a:off x="1219204" y="4876799"/>
              <a:ext cx="5181601" cy="2028167"/>
            </a:xfrm>
            <a:prstGeom prst="wedgeRectCallout">
              <a:avLst>
                <a:gd name="adj1" fmla="val -8478"/>
                <a:gd name="adj2" fmla="val -114038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219204" y="4876799"/>
              <a:ext cx="5181601" cy="20281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kern="0" noProof="0" dirty="0">
                  <a:solidFill>
                    <a:sysClr val="window" lastClr="FFFFFF"/>
                  </a:solidFill>
                </a:rPr>
                <a:t>Same as IPv4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05699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Differences from IPv4 Header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57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Several header fields are missing in IPv6</a:t>
            </a:r>
          </a:p>
          <a:p>
            <a:pPr lvl="1"/>
            <a:r>
              <a:rPr lang="en-US" dirty="0"/>
              <a:t>Header length – rolled into Next Header field</a:t>
            </a:r>
          </a:p>
          <a:p>
            <a:pPr lvl="1"/>
            <a:r>
              <a:rPr lang="en-US" dirty="0"/>
              <a:t>Checksum – was useless, so why keep it</a:t>
            </a:r>
          </a:p>
          <a:p>
            <a:pPr lvl="1"/>
            <a:r>
              <a:rPr lang="en-US" dirty="0"/>
              <a:t>Identifier, Flags, Offset</a:t>
            </a:r>
          </a:p>
          <a:p>
            <a:pPr lvl="2"/>
            <a:r>
              <a:rPr lang="en-US" dirty="0"/>
              <a:t>IPv6 routers do not support fragmentation</a:t>
            </a:r>
          </a:p>
          <a:p>
            <a:pPr lvl="2"/>
            <a:r>
              <a:rPr lang="en-US" dirty="0"/>
              <a:t>Hosts are expected to use path MTU discovery</a:t>
            </a:r>
          </a:p>
          <a:p>
            <a:r>
              <a:rPr lang="en-US" dirty="0"/>
              <a:t>Reflects changing Internet priorities</a:t>
            </a:r>
          </a:p>
          <a:p>
            <a:pPr lvl="1"/>
            <a:r>
              <a:rPr lang="en-US" dirty="0"/>
              <a:t>Today’s networks are more homogeneous</a:t>
            </a:r>
          </a:p>
          <a:p>
            <a:pPr lvl="1"/>
            <a:r>
              <a:rPr lang="en-US" dirty="0"/>
              <a:t>Instead, routing cost and complexity dominate</a:t>
            </a:r>
          </a:p>
        </p:txBody>
      </p:sp>
    </p:spTree>
    <p:extLst>
      <p:ext uri="{BB962C8B-B14F-4D97-AF65-F5344CB8AC3E}">
        <p14:creationId xmlns:p14="http://schemas.microsoft.com/office/powerpoint/2010/main" val="3648898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Improvements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58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No checksums to verify</a:t>
            </a:r>
          </a:p>
          <a:p>
            <a:r>
              <a:rPr lang="en-US" dirty="0"/>
              <a:t>No need for routers to handle fragmentation</a:t>
            </a:r>
          </a:p>
          <a:p>
            <a:r>
              <a:rPr lang="en-US" dirty="0"/>
              <a:t>Simplified routing table design</a:t>
            </a:r>
          </a:p>
          <a:p>
            <a:pPr lvl="1"/>
            <a:r>
              <a:rPr lang="en-US" dirty="0"/>
              <a:t>Address space is huge</a:t>
            </a:r>
          </a:p>
          <a:p>
            <a:pPr lvl="1"/>
            <a:r>
              <a:rPr lang="en-US" dirty="0"/>
              <a:t>No need </a:t>
            </a:r>
            <a:r>
              <a:rPr lang="en-US"/>
              <a:t>for CIDR (but </a:t>
            </a:r>
            <a:r>
              <a:rPr lang="en-US" dirty="0"/>
              <a:t>need for aggregation)</a:t>
            </a:r>
          </a:p>
          <a:p>
            <a:pPr lvl="1"/>
            <a:r>
              <a:rPr lang="en-US" dirty="0"/>
              <a:t>Standard subnet size is 2</a:t>
            </a:r>
            <a:r>
              <a:rPr lang="en-US" baseline="30000" dirty="0"/>
              <a:t>64</a:t>
            </a:r>
            <a:r>
              <a:rPr lang="en-US" dirty="0"/>
              <a:t> addresses</a:t>
            </a:r>
          </a:p>
          <a:p>
            <a:r>
              <a:rPr lang="en-US" dirty="0"/>
              <a:t>Simplified auto-configuration</a:t>
            </a:r>
          </a:p>
          <a:p>
            <a:pPr lvl="1"/>
            <a:r>
              <a:rPr lang="en-US" dirty="0"/>
              <a:t>Neighbor Discovery Protocol</a:t>
            </a:r>
          </a:p>
          <a:p>
            <a:pPr lvl="1"/>
            <a:r>
              <a:rPr lang="en-US" dirty="0"/>
              <a:t>Used by hosts to determine network ID</a:t>
            </a:r>
          </a:p>
          <a:p>
            <a:pPr lvl="1"/>
            <a:r>
              <a:rPr lang="en-US" dirty="0"/>
              <a:t>Host ID can be random!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61768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IPv6 Features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59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Source Routing</a:t>
            </a:r>
          </a:p>
          <a:p>
            <a:pPr lvl="1"/>
            <a:r>
              <a:rPr lang="en-US" dirty="0"/>
              <a:t>Host specifies the route to wants packet to take</a:t>
            </a:r>
          </a:p>
          <a:p>
            <a:r>
              <a:rPr lang="en-US" dirty="0"/>
              <a:t>Mobile IP</a:t>
            </a:r>
          </a:p>
          <a:p>
            <a:pPr lvl="1"/>
            <a:r>
              <a:rPr lang="en-US" dirty="0"/>
              <a:t>Hosts can take their IP with them to other networks</a:t>
            </a:r>
          </a:p>
          <a:p>
            <a:pPr lvl="1"/>
            <a:r>
              <a:rPr lang="en-US" dirty="0"/>
              <a:t>Use source routing to direct packets</a:t>
            </a:r>
          </a:p>
          <a:p>
            <a:r>
              <a:rPr lang="en-US" dirty="0"/>
              <a:t>Privacy Extensions</a:t>
            </a:r>
          </a:p>
          <a:p>
            <a:pPr lvl="1"/>
            <a:r>
              <a:rPr lang="en-US" dirty="0"/>
              <a:t>Randomly generate host identifiers</a:t>
            </a:r>
          </a:p>
          <a:p>
            <a:pPr lvl="1"/>
            <a:r>
              <a:rPr lang="en-US" dirty="0"/>
              <a:t>Make it difficult to associate one IP to a host</a:t>
            </a:r>
          </a:p>
          <a:p>
            <a:r>
              <a:rPr lang="en-US" dirty="0" err="1"/>
              <a:t>Jumbograms</a:t>
            </a:r>
            <a:endParaRPr lang="en-US" dirty="0"/>
          </a:p>
          <a:p>
            <a:pPr lvl="1"/>
            <a:r>
              <a:rPr lang="en-US" dirty="0"/>
              <a:t>Support for 4Gb datagrams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523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t0ph3r\Documents\CS 4700\assets\8-port-switch-rear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57" b="25548"/>
          <a:stretch/>
        </p:blipFill>
        <p:spPr bwMode="auto">
          <a:xfrm>
            <a:off x="326751" y="4364024"/>
            <a:ext cx="8592913" cy="2260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2114172"/>
              </p:ext>
            </p:extLst>
          </p:nvPr>
        </p:nvGraphicFramePr>
        <p:xfrm>
          <a:off x="2070851" y="3764586"/>
          <a:ext cx="4509247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1873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78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00:00:00:00:00:DD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r>
                        <a:rPr lang="en-US" baseline="0" dirty="0"/>
                        <a:t> minutes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 Forwarding Tables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Each bridge maintains a </a:t>
            </a:r>
            <a:r>
              <a:rPr lang="en-US" dirty="0">
                <a:solidFill>
                  <a:schemeClr val="accent1"/>
                </a:solidFill>
              </a:rPr>
              <a:t>forwarding table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0878109"/>
              </p:ext>
            </p:extLst>
          </p:nvPr>
        </p:nvGraphicFramePr>
        <p:xfrm>
          <a:off x="2070847" y="2266577"/>
          <a:ext cx="4509247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73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78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MAC 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00:00:00:00:00:AA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minute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00:00:00:00:00:BB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 minutes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00:00:00:00:00:CC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 seconds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7" name="Elbow Connector 6"/>
          <p:cNvCxnSpPr/>
          <p:nvPr/>
        </p:nvCxnSpPr>
        <p:spPr>
          <a:xfrm rot="16200000" flipH="1">
            <a:off x="5665693" y="3532095"/>
            <a:ext cx="2241182" cy="806826"/>
          </a:xfrm>
          <a:prstGeom prst="bentConnector3">
            <a:avLst>
              <a:gd name="adj1" fmla="val 0"/>
            </a:avLst>
          </a:prstGeom>
          <a:ln w="5715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/>
          <p:nvPr/>
        </p:nvCxnSpPr>
        <p:spPr>
          <a:xfrm rot="16200000" flipH="1">
            <a:off x="5535706" y="4011707"/>
            <a:ext cx="1891557" cy="197226"/>
          </a:xfrm>
          <a:prstGeom prst="bentConnector3">
            <a:avLst>
              <a:gd name="adj1" fmla="val -237"/>
            </a:avLst>
          </a:prstGeom>
          <a:ln w="5715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/>
          <p:nvPr/>
        </p:nvCxnSpPr>
        <p:spPr>
          <a:xfrm rot="5400000">
            <a:off x="5459509" y="4132735"/>
            <a:ext cx="1506072" cy="340656"/>
          </a:xfrm>
          <a:prstGeom prst="bentConnector3">
            <a:avLst>
              <a:gd name="adj1" fmla="val 50000"/>
            </a:avLst>
          </a:prstGeom>
          <a:ln w="5715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/>
          <p:nvPr/>
        </p:nvCxnSpPr>
        <p:spPr>
          <a:xfrm rot="16200000" flipH="1">
            <a:off x="6136342" y="4173075"/>
            <a:ext cx="1120596" cy="645456"/>
          </a:xfrm>
          <a:prstGeom prst="bentConnector3">
            <a:avLst>
              <a:gd name="adj1" fmla="val -400"/>
            </a:avLst>
          </a:prstGeom>
          <a:ln w="5715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8634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 Challenges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60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4602480"/>
            <a:ext cx="8839200" cy="2103120"/>
          </a:xfrm>
        </p:spPr>
        <p:txBody>
          <a:bodyPr>
            <a:normAutofit/>
          </a:bodyPr>
          <a:lstStyle/>
          <a:p>
            <a:r>
              <a:rPr lang="en-US" dirty="0"/>
              <a:t>Switching to IPv6 is a whole-Internet upgrade</a:t>
            </a:r>
          </a:p>
          <a:p>
            <a:pPr lvl="1"/>
            <a:r>
              <a:rPr lang="en-US" dirty="0"/>
              <a:t>All routers, all hosts</a:t>
            </a:r>
          </a:p>
          <a:p>
            <a:pPr lvl="1"/>
            <a:r>
              <a:rPr lang="en-US" dirty="0"/>
              <a:t>ICMPv6, DHCPv6, DNSv6</a:t>
            </a:r>
          </a:p>
          <a:p>
            <a:r>
              <a:rPr lang="en-US" dirty="0"/>
              <a:t>2013: 0.94% of Google traffic was IPv6, 2.5% today</a:t>
            </a:r>
          </a:p>
        </p:txBody>
      </p:sp>
      <p:sp>
        <p:nvSpPr>
          <p:cNvPr id="5" name="Left Brace 4"/>
          <p:cNvSpPr/>
          <p:nvPr/>
        </p:nvSpPr>
        <p:spPr>
          <a:xfrm>
            <a:off x="5822520" y="1848471"/>
            <a:ext cx="2019869" cy="2417053"/>
          </a:xfrm>
          <a:prstGeom prst="leftBrace">
            <a:avLst>
              <a:gd name="adj1" fmla="val 75913"/>
              <a:gd name="adj2" fmla="val 50000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 Brace 5"/>
          <p:cNvSpPr/>
          <p:nvPr/>
        </p:nvSpPr>
        <p:spPr>
          <a:xfrm rot="10800000">
            <a:off x="1367048" y="1848470"/>
            <a:ext cx="2019869" cy="2417053"/>
          </a:xfrm>
          <a:prstGeom prst="leftBrace">
            <a:avLst>
              <a:gd name="adj1" fmla="val 75913"/>
              <a:gd name="adj2" fmla="val 50000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208957" y="4265524"/>
            <a:ext cx="6755642" cy="170597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214650" y="1677873"/>
            <a:ext cx="6755642" cy="170597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2356662" y="2310439"/>
            <a:ext cx="4496416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589135" y="3294882"/>
            <a:ext cx="4036293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376983" y="3784448"/>
            <a:ext cx="4455471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231552" y="2823057"/>
            <a:ext cx="7104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IPv4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594185" y="2345317"/>
            <a:ext cx="2026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TCP, UDP, ICMP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145213" y="1848471"/>
            <a:ext cx="4883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HTTP, FTP, SMTP, RTP, IMAP, …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596050" y="3298976"/>
            <a:ext cx="4049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Ethernet, 802.11x, DOCSIS, …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17622" y="3803859"/>
            <a:ext cx="4573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Fiber, Coax, Twisted Pair, Radio, …</a:t>
            </a:r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2589135" y="2817142"/>
            <a:ext cx="4036293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857688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Straight Connector 29"/>
          <p:cNvCxnSpPr/>
          <p:nvPr/>
        </p:nvCxnSpPr>
        <p:spPr>
          <a:xfrm>
            <a:off x="2099161" y="5982441"/>
            <a:ext cx="1757017" cy="2120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5097706" y="6003646"/>
            <a:ext cx="1757017" cy="2120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Transitioning to IPv6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61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8839200" cy="2910840"/>
          </a:xfrm>
        </p:spPr>
        <p:txBody>
          <a:bodyPr/>
          <a:lstStyle/>
          <a:p>
            <a:r>
              <a:rPr lang="en-US" dirty="0"/>
              <a:t>How do we ease the transition from IPv4 to IPv6?</a:t>
            </a:r>
          </a:p>
          <a:p>
            <a:pPr lvl="1"/>
            <a:r>
              <a:rPr lang="en-US" dirty="0"/>
              <a:t>Today, most network edges are IPv6 ready</a:t>
            </a:r>
          </a:p>
          <a:p>
            <a:pPr lvl="2"/>
            <a:r>
              <a:rPr lang="en-US" dirty="0"/>
              <a:t>Windows/OSX/</a:t>
            </a:r>
            <a:r>
              <a:rPr lang="en-US" dirty="0" err="1"/>
              <a:t>iOS</a:t>
            </a:r>
            <a:r>
              <a:rPr lang="en-US" dirty="0"/>
              <a:t>/Android all support IPv6</a:t>
            </a:r>
          </a:p>
          <a:p>
            <a:pPr lvl="2"/>
            <a:r>
              <a:rPr lang="en-US" dirty="0"/>
              <a:t>Your wireless access point probably supports IPv6</a:t>
            </a:r>
          </a:p>
          <a:p>
            <a:pPr lvl="1"/>
            <a:r>
              <a:rPr lang="en-US" dirty="0"/>
              <a:t>The Internet core is hard to upgrade</a:t>
            </a:r>
          </a:p>
          <a:p>
            <a:pPr lvl="1"/>
            <a:r>
              <a:rPr lang="en-US" dirty="0"/>
              <a:t>… but a IPv4 core cannot route IPv6 traffic</a:t>
            </a:r>
          </a:p>
        </p:txBody>
      </p:sp>
      <p:sp>
        <p:nvSpPr>
          <p:cNvPr id="5" name="Cloud 4"/>
          <p:cNvSpPr/>
          <p:nvPr/>
        </p:nvSpPr>
        <p:spPr>
          <a:xfrm>
            <a:off x="3596386" y="5546982"/>
            <a:ext cx="2162855" cy="1078416"/>
          </a:xfrm>
          <a:prstGeom prst="cloud">
            <a:avLst/>
          </a:prstGeom>
          <a:solidFill>
            <a:schemeClr val="accent4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Core</a:t>
            </a:r>
          </a:p>
          <a:p>
            <a:pPr algn="ctr"/>
            <a:r>
              <a:rPr lang="en-US" dirty="0"/>
              <a:t>Internet</a:t>
            </a:r>
          </a:p>
        </p:txBody>
      </p:sp>
      <p:sp>
        <p:nvSpPr>
          <p:cNvPr id="7" name="Cloud 6"/>
          <p:cNvSpPr/>
          <p:nvPr/>
        </p:nvSpPr>
        <p:spPr>
          <a:xfrm>
            <a:off x="6251612" y="5469611"/>
            <a:ext cx="2162855" cy="1078416"/>
          </a:xfrm>
          <a:prstGeom prst="cloud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Business</a:t>
            </a:r>
          </a:p>
          <a:p>
            <a:pPr algn="ctr"/>
            <a:r>
              <a:rPr lang="en-US" dirty="0"/>
              <a:t>Network</a:t>
            </a:r>
          </a:p>
        </p:txBody>
      </p:sp>
      <p:sp>
        <p:nvSpPr>
          <p:cNvPr id="8" name="Cloud 7"/>
          <p:cNvSpPr/>
          <p:nvPr/>
        </p:nvSpPr>
        <p:spPr>
          <a:xfrm>
            <a:off x="335404" y="5537300"/>
            <a:ext cx="2162855" cy="1078416"/>
          </a:xfrm>
          <a:prstGeom prst="cloud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Home</a:t>
            </a:r>
          </a:p>
          <a:p>
            <a:pPr algn="ctr"/>
            <a:r>
              <a:rPr lang="en-US" dirty="0"/>
              <a:t>Network</a:t>
            </a:r>
          </a:p>
        </p:txBody>
      </p:sp>
      <p:pic>
        <p:nvPicPr>
          <p:cNvPr id="6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85" y="6008819"/>
            <a:ext cx="795927" cy="795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D:\Classes\CS 4700\assets\wrt54g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2241" y="5701942"/>
            <a:ext cx="1312036" cy="923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:\Classes\CS 4700\assets\2010_apple_ipa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083" y="4785659"/>
            <a:ext cx="1036638" cy="1036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1137" y="4906015"/>
            <a:ext cx="795927" cy="795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7610" y="5397545"/>
            <a:ext cx="795927" cy="795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1260" y="6003646"/>
            <a:ext cx="795927" cy="795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/>
          <p:cNvGrpSpPr/>
          <p:nvPr/>
        </p:nvGrpSpPr>
        <p:grpSpPr>
          <a:xfrm flipH="1">
            <a:off x="1294936" y="4500880"/>
            <a:ext cx="1356824" cy="980896"/>
            <a:chOff x="1219204" y="4876799"/>
            <a:chExt cx="5181601" cy="2028167"/>
          </a:xfrm>
        </p:grpSpPr>
        <p:sp>
          <p:nvSpPr>
            <p:cNvPr id="16" name="Rectangular Callout 15"/>
            <p:cNvSpPr/>
            <p:nvPr/>
          </p:nvSpPr>
          <p:spPr>
            <a:xfrm>
              <a:off x="1219204" y="4876799"/>
              <a:ext cx="5181601" cy="2028167"/>
            </a:xfrm>
            <a:prstGeom prst="wedgeRectCallout">
              <a:avLst>
                <a:gd name="adj1" fmla="val 34204"/>
                <a:gd name="adj2" fmla="val 77583"/>
              </a:avLst>
            </a:prstGeom>
            <a:solidFill>
              <a:schemeClr val="accent1"/>
            </a:solidFill>
            <a:ln w="38100" cap="flat" cmpd="sng" algn="ctr">
              <a:solidFill>
                <a:schemeClr val="accent1">
                  <a:lumMod val="50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219204" y="4876799"/>
              <a:ext cx="5181601" cy="20281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kern="0" noProof="0" dirty="0">
                  <a:solidFill>
                    <a:sysClr val="window" lastClr="FFFFFF"/>
                  </a:solidFill>
                </a:rPr>
                <a:t>IPv6 Ready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 flipH="1">
            <a:off x="5976215" y="4433278"/>
            <a:ext cx="1356824" cy="980896"/>
            <a:chOff x="1219204" y="4876799"/>
            <a:chExt cx="5181601" cy="2028167"/>
          </a:xfrm>
        </p:grpSpPr>
        <p:sp>
          <p:nvSpPr>
            <p:cNvPr id="19" name="Rectangular Callout 18"/>
            <p:cNvSpPr/>
            <p:nvPr/>
          </p:nvSpPr>
          <p:spPr>
            <a:xfrm>
              <a:off x="1219204" y="4876799"/>
              <a:ext cx="5181601" cy="2028167"/>
            </a:xfrm>
            <a:prstGeom prst="wedgeRectCallout">
              <a:avLst>
                <a:gd name="adj1" fmla="val -34686"/>
                <a:gd name="adj2" fmla="val 78619"/>
              </a:avLst>
            </a:prstGeom>
            <a:solidFill>
              <a:schemeClr val="accent1"/>
            </a:solidFill>
            <a:ln w="38100" cap="flat" cmpd="sng" algn="ctr">
              <a:solidFill>
                <a:schemeClr val="accent1">
                  <a:lumMod val="50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219204" y="4876799"/>
              <a:ext cx="5181601" cy="20281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kern="0" noProof="0" dirty="0">
                  <a:solidFill>
                    <a:sysClr val="window" lastClr="FFFFFF"/>
                  </a:solidFill>
                </a:rPr>
                <a:t>IPv6 Ready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 flipH="1">
            <a:off x="3761335" y="4443438"/>
            <a:ext cx="1356824" cy="980896"/>
            <a:chOff x="1219204" y="4876799"/>
            <a:chExt cx="5181601" cy="2028167"/>
          </a:xfrm>
        </p:grpSpPr>
        <p:sp>
          <p:nvSpPr>
            <p:cNvPr id="22" name="Rectangular Callout 21"/>
            <p:cNvSpPr/>
            <p:nvPr/>
          </p:nvSpPr>
          <p:spPr>
            <a:xfrm>
              <a:off x="1219204" y="4876799"/>
              <a:ext cx="5181601" cy="2028167"/>
            </a:xfrm>
            <a:prstGeom prst="wedgeRectCallout">
              <a:avLst>
                <a:gd name="adj1" fmla="val -34686"/>
                <a:gd name="adj2" fmla="val 78619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219204" y="4876799"/>
              <a:ext cx="5181601" cy="1972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kern="0" noProof="0" dirty="0">
                  <a:solidFill>
                    <a:sysClr val="window" lastClr="FFFFFF"/>
                  </a:solidFill>
                </a:rPr>
                <a:t>IPv4 Only :(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5" name="Right Arrow 24"/>
          <p:cNvSpPr/>
          <p:nvPr/>
        </p:nvSpPr>
        <p:spPr>
          <a:xfrm>
            <a:off x="1995802" y="5181993"/>
            <a:ext cx="4902837" cy="7106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IPv6 Packets</a:t>
            </a:r>
          </a:p>
        </p:txBody>
      </p:sp>
      <p:sp>
        <p:nvSpPr>
          <p:cNvPr id="26" name="Multiply 25"/>
          <p:cNvSpPr/>
          <p:nvPr/>
        </p:nvSpPr>
        <p:spPr>
          <a:xfrm>
            <a:off x="3764203" y="4738594"/>
            <a:ext cx="1366034" cy="1366034"/>
          </a:xfrm>
          <a:prstGeom prst="mathMultiply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681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Transition Technologies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62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How do you route IPv6 packets over an IPv4 Internet?</a:t>
            </a:r>
          </a:p>
          <a:p>
            <a:r>
              <a:rPr lang="en-US" dirty="0"/>
              <a:t>Transition Technologies</a:t>
            </a:r>
          </a:p>
          <a:p>
            <a:pPr lvl="1"/>
            <a:r>
              <a:rPr lang="en-US" dirty="0"/>
              <a:t>Use </a:t>
            </a:r>
            <a:r>
              <a:rPr lang="en-US" dirty="0">
                <a:solidFill>
                  <a:schemeClr val="accent1"/>
                </a:solidFill>
              </a:rPr>
              <a:t>tunnels</a:t>
            </a:r>
            <a:r>
              <a:rPr lang="en-US" dirty="0"/>
              <a:t> to </a:t>
            </a:r>
            <a:r>
              <a:rPr lang="en-US" dirty="0">
                <a:solidFill>
                  <a:schemeClr val="accent1"/>
                </a:solidFill>
              </a:rPr>
              <a:t>encapsulate</a:t>
            </a:r>
            <a:r>
              <a:rPr lang="en-US" dirty="0"/>
              <a:t> and route IPv6 packets over the IPv4 Internet</a:t>
            </a:r>
          </a:p>
          <a:p>
            <a:pPr lvl="1"/>
            <a:r>
              <a:rPr lang="en-US" dirty="0"/>
              <a:t>Several different implementations</a:t>
            </a:r>
          </a:p>
          <a:p>
            <a:pPr lvl="2"/>
            <a:r>
              <a:rPr lang="en-US" dirty="0"/>
              <a:t>6to4</a:t>
            </a:r>
          </a:p>
          <a:p>
            <a:pPr lvl="2"/>
            <a:r>
              <a:rPr lang="en-US" dirty="0"/>
              <a:t>IPv6 Rapid Deployment (6rd)</a:t>
            </a:r>
          </a:p>
          <a:p>
            <a:pPr lvl="2"/>
            <a:r>
              <a:rPr lang="en-US" dirty="0" err="1"/>
              <a:t>Teredo</a:t>
            </a:r>
            <a:endParaRPr lang="en-US" dirty="0"/>
          </a:p>
          <a:p>
            <a:pPr lvl="2"/>
            <a:r>
              <a:rPr lang="en-US" dirty="0"/>
              <a:t>… etc.</a:t>
            </a:r>
          </a:p>
        </p:txBody>
      </p:sp>
    </p:spTree>
    <p:extLst>
      <p:ext uri="{BB962C8B-B14F-4D97-AF65-F5344CB8AC3E}">
        <p14:creationId xmlns:p14="http://schemas.microsoft.com/office/powerpoint/2010/main" val="338765879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Layer, Control Plane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63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2643272" y="1561831"/>
            <a:ext cx="6351970" cy="270297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Function:</a:t>
            </a:r>
          </a:p>
          <a:p>
            <a:pPr lvl="1"/>
            <a:r>
              <a:rPr lang="en-US" dirty="0"/>
              <a:t>Set up routes within a single network</a:t>
            </a:r>
          </a:p>
          <a:p>
            <a:r>
              <a:rPr lang="en-US" dirty="0"/>
              <a:t>Key challenges:</a:t>
            </a:r>
          </a:p>
          <a:p>
            <a:pPr lvl="1"/>
            <a:r>
              <a:rPr lang="en-US" dirty="0"/>
              <a:t>Distributing and updating routes</a:t>
            </a:r>
          </a:p>
          <a:p>
            <a:pPr lvl="1"/>
            <a:r>
              <a:rPr lang="en-US" dirty="0"/>
              <a:t>Convergence time</a:t>
            </a:r>
          </a:p>
          <a:p>
            <a:pPr lvl="1"/>
            <a:r>
              <a:rPr lang="en-US" dirty="0"/>
              <a:t>Avoiding loops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31208" y="2630156"/>
            <a:ext cx="2242663" cy="573177"/>
          </a:xfrm>
          <a:prstGeom prst="rect">
            <a:avLst/>
          </a:prstGeom>
          <a:solidFill>
            <a:srgbClr val="7030A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>
                <a:solidFill>
                  <a:schemeClr val="bg1"/>
                </a:solidFill>
              </a:rPr>
              <a:t>Application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30946" y="3205644"/>
            <a:ext cx="2242654" cy="573177"/>
          </a:xfrm>
          <a:prstGeom prst="rect">
            <a:avLst/>
          </a:prstGeom>
          <a:solidFill>
            <a:srgbClr val="00206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925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>
                <a:solidFill>
                  <a:schemeClr val="bg1"/>
                </a:solidFill>
              </a:rPr>
              <a:t>Presentation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31077" y="3778821"/>
            <a:ext cx="2242654" cy="573177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>
                <a:solidFill>
                  <a:schemeClr val="bg1"/>
                </a:solidFill>
              </a:rPr>
              <a:t>Session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131077" y="4351998"/>
            <a:ext cx="2242654" cy="573177"/>
          </a:xfrm>
          <a:prstGeom prst="rect">
            <a:avLst/>
          </a:prstGeom>
          <a:solidFill>
            <a:srgbClr val="00B05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>
                <a:solidFill>
                  <a:schemeClr val="bg1"/>
                </a:solidFill>
              </a:rPr>
              <a:t>Transport</a:t>
            </a: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131077" y="4925175"/>
            <a:ext cx="2242654" cy="573177"/>
          </a:xfrm>
          <a:prstGeom prst="rect">
            <a:avLst/>
          </a:prstGeom>
          <a:solidFill>
            <a:srgbClr val="92D05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>
                <a:solidFill>
                  <a:schemeClr val="bg1"/>
                </a:solidFill>
              </a:rPr>
              <a:t>Network</a:t>
            </a: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131077" y="5502909"/>
            <a:ext cx="2242654" cy="573177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>
                <a:solidFill>
                  <a:schemeClr val="bg1"/>
                </a:solidFill>
              </a:rPr>
              <a:t>Data Link</a:t>
            </a: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131208" y="6076086"/>
            <a:ext cx="2242654" cy="573177"/>
          </a:xfrm>
          <a:prstGeom prst="rect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en-US" sz="3200" dirty="0">
                <a:solidFill>
                  <a:schemeClr val="bg1"/>
                </a:solidFill>
              </a:rPr>
              <a:t>Physical</a:t>
            </a:r>
          </a:p>
        </p:txBody>
      </p:sp>
      <p:sp>
        <p:nvSpPr>
          <p:cNvPr id="20" name="Left Brace 19"/>
          <p:cNvSpPr/>
          <p:nvPr/>
        </p:nvSpPr>
        <p:spPr>
          <a:xfrm rot="5400000">
            <a:off x="3524262" y="3250789"/>
            <a:ext cx="559559" cy="2587596"/>
          </a:xfrm>
          <a:prstGeom prst="leftBrace">
            <a:avLst>
              <a:gd name="adj1" fmla="val 8333"/>
              <a:gd name="adj2" fmla="val 49996"/>
            </a:avLst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202160" y="4929732"/>
            <a:ext cx="1234195" cy="573177"/>
          </a:xfrm>
          <a:prstGeom prst="rect">
            <a:avLst/>
          </a:prstGeom>
          <a:solidFill>
            <a:schemeClr val="tx2">
              <a:lumMod val="7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BGP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510245" y="4929732"/>
            <a:ext cx="1234195" cy="57317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RIP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863646" y="4929731"/>
            <a:ext cx="1234195" cy="573177"/>
          </a:xfrm>
          <a:prstGeom prst="rect">
            <a:avLst/>
          </a:prstGeom>
          <a:solidFill>
            <a:schemeClr val="tx2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OSPF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551921" y="4954710"/>
            <a:ext cx="20994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Control Plane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70273" y="2098466"/>
            <a:ext cx="19639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Data Plane</a:t>
            </a:r>
          </a:p>
        </p:txBody>
      </p:sp>
    </p:spTree>
    <p:extLst>
      <p:ext uri="{BB962C8B-B14F-4D97-AF65-F5344CB8AC3E}">
        <p14:creationId xmlns:p14="http://schemas.microsoft.com/office/powerpoint/2010/main" val="191323619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Internet Routing</a:t>
            </a:r>
          </a:p>
        </p:txBody>
      </p:sp>
      <p:sp>
        <p:nvSpPr>
          <p:cNvPr id="784387" name="Rectangle 3"/>
          <p:cNvSpPr>
            <a:spLocks noGrp="1" noChangeArrowheads="1"/>
          </p:cNvSpPr>
          <p:nvPr>
            <p:ph idx="1"/>
          </p:nvPr>
        </p:nvSpPr>
        <p:spPr>
          <a:xfrm>
            <a:off x="65312" y="1600200"/>
            <a:ext cx="8991600" cy="51054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Internet organized as a </a:t>
            </a:r>
            <a:r>
              <a:rPr lang="en-US" dirty="0">
                <a:solidFill>
                  <a:schemeClr val="accent1"/>
                </a:solidFill>
              </a:rPr>
              <a:t>two </a:t>
            </a:r>
            <a:r>
              <a:rPr lang="en-US" dirty="0"/>
              <a:t>level hierarchy</a:t>
            </a:r>
          </a:p>
          <a:p>
            <a:r>
              <a:rPr lang="en-US" dirty="0"/>
              <a:t>First level – autonomous systems (AS’s)</a:t>
            </a:r>
          </a:p>
          <a:p>
            <a:pPr lvl="1"/>
            <a:r>
              <a:rPr lang="en-US" dirty="0"/>
              <a:t>AS – region of network under a single administrative domain</a:t>
            </a:r>
          </a:p>
          <a:p>
            <a:pPr lvl="1"/>
            <a:r>
              <a:rPr lang="en-US" dirty="0"/>
              <a:t>Examples: Comcast, AT&amp;T, Verizon, Sprint, etc.</a:t>
            </a:r>
          </a:p>
          <a:p>
            <a:r>
              <a:rPr lang="en-US" dirty="0"/>
              <a:t>AS’s use </a:t>
            </a:r>
            <a:r>
              <a:rPr lang="en-US" dirty="0">
                <a:solidFill>
                  <a:schemeClr val="accent1"/>
                </a:solidFill>
              </a:rPr>
              <a:t>intra-domain</a:t>
            </a:r>
            <a:r>
              <a:rPr lang="en-US" dirty="0"/>
              <a:t> routing protocols internally</a:t>
            </a:r>
          </a:p>
          <a:p>
            <a:pPr lvl="1"/>
            <a:r>
              <a:rPr lang="en-US" dirty="0"/>
              <a:t>Distance Vector, e.g., Routing Information Protocol (RIP)</a:t>
            </a:r>
          </a:p>
          <a:p>
            <a:pPr lvl="1"/>
            <a:r>
              <a:rPr lang="en-US" dirty="0"/>
              <a:t>Link State, e.g., Open Shortest Path First (OSPF)</a:t>
            </a:r>
          </a:p>
          <a:p>
            <a:r>
              <a:rPr lang="en-US" dirty="0"/>
              <a:t>Connections between AS’s use </a:t>
            </a:r>
            <a:r>
              <a:rPr lang="en-US" dirty="0">
                <a:solidFill>
                  <a:schemeClr val="accent1"/>
                </a:solidFill>
              </a:rPr>
              <a:t>inter-domain</a:t>
            </a:r>
            <a:r>
              <a:rPr lang="en-US" dirty="0"/>
              <a:t> routing protocols</a:t>
            </a:r>
          </a:p>
          <a:p>
            <a:pPr lvl="1"/>
            <a:r>
              <a:rPr lang="en-US" dirty="0"/>
              <a:t>Border Gateway Routing (BGP)</a:t>
            </a:r>
          </a:p>
          <a:p>
            <a:pPr lvl="1"/>
            <a:r>
              <a:rPr lang="en-US" dirty="0"/>
              <a:t>De facto standard today, BGP-4 </a:t>
            </a: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0" y="1256270"/>
            <a:ext cx="533400" cy="304800"/>
          </a:xfrm>
        </p:spPr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361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84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84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84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84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84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84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84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84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84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84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84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84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84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84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84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84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84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84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4387" grpId="0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 Example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0" y="1267318"/>
            <a:ext cx="533400" cy="304800"/>
          </a:xfrm>
        </p:spPr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65</a:t>
            </a:fld>
            <a:endParaRPr lang="en-US" dirty="0"/>
          </a:p>
        </p:txBody>
      </p:sp>
      <p:sp>
        <p:nvSpPr>
          <p:cNvPr id="5" name="Cloud 4"/>
          <p:cNvSpPr/>
          <p:nvPr/>
        </p:nvSpPr>
        <p:spPr>
          <a:xfrm>
            <a:off x="827028" y="1864805"/>
            <a:ext cx="2762494" cy="1986272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AS-1</a:t>
            </a:r>
          </a:p>
        </p:txBody>
      </p:sp>
      <p:sp>
        <p:nvSpPr>
          <p:cNvPr id="6" name="Cloud 5"/>
          <p:cNvSpPr/>
          <p:nvPr/>
        </p:nvSpPr>
        <p:spPr>
          <a:xfrm>
            <a:off x="5860918" y="2334681"/>
            <a:ext cx="2762494" cy="1986272"/>
          </a:xfrm>
          <a:prstGeom prst="cloud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7" name="Cloud 6"/>
          <p:cNvSpPr/>
          <p:nvPr/>
        </p:nvSpPr>
        <p:spPr>
          <a:xfrm>
            <a:off x="2930885" y="4150829"/>
            <a:ext cx="2762494" cy="1986272"/>
          </a:xfrm>
          <a:prstGeom prst="cloud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cxnSp>
        <p:nvCxnSpPr>
          <p:cNvPr id="10" name="Straight Connector 9"/>
          <p:cNvCxnSpPr>
            <a:endCxn id="14" idx="2"/>
          </p:cNvCxnSpPr>
          <p:nvPr/>
        </p:nvCxnSpPr>
        <p:spPr>
          <a:xfrm flipV="1">
            <a:off x="2942725" y="5890230"/>
            <a:ext cx="762432" cy="486441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endCxn id="13" idx="1"/>
          </p:cNvCxnSpPr>
          <p:nvPr/>
        </p:nvCxnSpPr>
        <p:spPr>
          <a:xfrm flipV="1">
            <a:off x="2208275" y="5135206"/>
            <a:ext cx="722610" cy="190197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4775" y="5021903"/>
            <a:ext cx="607000" cy="60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2260" y="6117933"/>
            <a:ext cx="607000" cy="60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2" name="Straight Connector 31"/>
          <p:cNvCxnSpPr/>
          <p:nvPr/>
        </p:nvCxnSpPr>
        <p:spPr>
          <a:xfrm flipH="1">
            <a:off x="3219260" y="1986420"/>
            <a:ext cx="775522" cy="303498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4317" y="1727681"/>
            <a:ext cx="607000" cy="60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4" name="Straight Connector 33"/>
          <p:cNvCxnSpPr>
            <a:endCxn id="42" idx="1"/>
          </p:cNvCxnSpPr>
          <p:nvPr/>
        </p:nvCxnSpPr>
        <p:spPr>
          <a:xfrm>
            <a:off x="469192" y="2123544"/>
            <a:ext cx="439874" cy="655641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727" y="1864805"/>
            <a:ext cx="607000" cy="60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7" name="Straight Connector 36"/>
          <p:cNvCxnSpPr>
            <a:endCxn id="51" idx="2"/>
          </p:cNvCxnSpPr>
          <p:nvPr/>
        </p:nvCxnSpPr>
        <p:spPr>
          <a:xfrm flipV="1">
            <a:off x="6965630" y="4183624"/>
            <a:ext cx="55801" cy="645604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5165" y="4570489"/>
            <a:ext cx="607000" cy="60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9" name="Straight Connector 38"/>
          <p:cNvCxnSpPr>
            <a:endCxn id="49" idx="0"/>
          </p:cNvCxnSpPr>
          <p:nvPr/>
        </p:nvCxnSpPr>
        <p:spPr>
          <a:xfrm flipH="1">
            <a:off x="8218241" y="2366764"/>
            <a:ext cx="649224" cy="491177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7000" y="1986419"/>
            <a:ext cx="607000" cy="60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6" name="Straight Connector 55"/>
          <p:cNvCxnSpPr>
            <a:stCxn id="134" idx="1"/>
            <a:endCxn id="12" idx="3"/>
          </p:cNvCxnSpPr>
          <p:nvPr/>
        </p:nvCxnSpPr>
        <p:spPr>
          <a:xfrm flipH="1">
            <a:off x="3214695" y="2783617"/>
            <a:ext cx="2750725" cy="749809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133" idx="0"/>
            <a:endCxn id="12" idx="2"/>
          </p:cNvCxnSpPr>
          <p:nvPr/>
        </p:nvCxnSpPr>
        <p:spPr>
          <a:xfrm flipH="1" flipV="1">
            <a:off x="2892138" y="3723623"/>
            <a:ext cx="683863" cy="57562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131" idx="2"/>
            <a:endCxn id="132" idx="3"/>
          </p:cNvCxnSpPr>
          <p:nvPr/>
        </p:nvCxnSpPr>
        <p:spPr>
          <a:xfrm flipH="1">
            <a:off x="5788742" y="4104018"/>
            <a:ext cx="227195" cy="727688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45" idx="0"/>
            <a:endCxn id="44" idx="2"/>
          </p:cNvCxnSpPr>
          <p:nvPr/>
        </p:nvCxnSpPr>
        <p:spPr>
          <a:xfrm flipH="1" flipV="1">
            <a:off x="2892138" y="2480116"/>
            <a:ext cx="307373" cy="299068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43" idx="3"/>
          </p:cNvCxnSpPr>
          <p:nvPr/>
        </p:nvCxnSpPr>
        <p:spPr>
          <a:xfrm flipV="1">
            <a:off x="2208275" y="2334680"/>
            <a:ext cx="361305" cy="1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41" idx="3"/>
            <a:endCxn id="44" idx="2"/>
          </p:cNvCxnSpPr>
          <p:nvPr/>
        </p:nvCxnSpPr>
        <p:spPr>
          <a:xfrm flipV="1">
            <a:off x="2049923" y="2480116"/>
            <a:ext cx="842215" cy="1015512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12" idx="0"/>
            <a:endCxn id="45" idx="2"/>
          </p:cNvCxnSpPr>
          <p:nvPr/>
        </p:nvCxnSpPr>
        <p:spPr>
          <a:xfrm flipV="1">
            <a:off x="2892138" y="3159579"/>
            <a:ext cx="307373" cy="183649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41" idx="3"/>
            <a:endCxn id="12" idx="1"/>
          </p:cNvCxnSpPr>
          <p:nvPr/>
        </p:nvCxnSpPr>
        <p:spPr>
          <a:xfrm>
            <a:off x="2049923" y="3495628"/>
            <a:ext cx="519657" cy="37798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42" idx="0"/>
            <a:endCxn id="43" idx="1"/>
          </p:cNvCxnSpPr>
          <p:nvPr/>
        </p:nvCxnSpPr>
        <p:spPr>
          <a:xfrm flipV="1">
            <a:off x="1231624" y="2334681"/>
            <a:ext cx="331536" cy="254306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41" idx="0"/>
            <a:endCxn id="42" idx="2"/>
          </p:cNvCxnSpPr>
          <p:nvPr/>
        </p:nvCxnSpPr>
        <p:spPr>
          <a:xfrm flipH="1" flipV="1">
            <a:off x="1231624" y="2969382"/>
            <a:ext cx="495742" cy="336048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133" idx="2"/>
            <a:endCxn id="13" idx="0"/>
          </p:cNvCxnSpPr>
          <p:nvPr/>
        </p:nvCxnSpPr>
        <p:spPr>
          <a:xfrm flipH="1">
            <a:off x="3253443" y="4679638"/>
            <a:ext cx="322558" cy="26537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17" idx="1"/>
            <a:endCxn id="133" idx="3"/>
          </p:cNvCxnSpPr>
          <p:nvPr/>
        </p:nvCxnSpPr>
        <p:spPr>
          <a:xfrm flipH="1">
            <a:off x="3898558" y="4489441"/>
            <a:ext cx="372759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endCxn id="132" idx="0"/>
          </p:cNvCxnSpPr>
          <p:nvPr/>
        </p:nvCxnSpPr>
        <p:spPr>
          <a:xfrm>
            <a:off x="4916433" y="4506426"/>
            <a:ext cx="549752" cy="135082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14" idx="1"/>
            <a:endCxn id="13" idx="2"/>
          </p:cNvCxnSpPr>
          <p:nvPr/>
        </p:nvCxnSpPr>
        <p:spPr>
          <a:xfrm flipH="1" flipV="1">
            <a:off x="3253443" y="5325403"/>
            <a:ext cx="129156" cy="37463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>
            <a:stCxn id="15" idx="1"/>
            <a:endCxn id="14" idx="3"/>
          </p:cNvCxnSpPr>
          <p:nvPr/>
        </p:nvCxnSpPr>
        <p:spPr>
          <a:xfrm flipH="1">
            <a:off x="4027714" y="5700033"/>
            <a:ext cx="317075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132" idx="2"/>
            <a:endCxn id="15" idx="3"/>
          </p:cNvCxnSpPr>
          <p:nvPr/>
        </p:nvCxnSpPr>
        <p:spPr>
          <a:xfrm flipH="1">
            <a:off x="4989904" y="5021903"/>
            <a:ext cx="476281" cy="67813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>
            <a:stCxn id="15" idx="0"/>
            <a:endCxn id="133" idx="2"/>
          </p:cNvCxnSpPr>
          <p:nvPr/>
        </p:nvCxnSpPr>
        <p:spPr>
          <a:xfrm flipH="1" flipV="1">
            <a:off x="3576001" y="4679638"/>
            <a:ext cx="1091346" cy="830197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stCxn id="51" idx="1"/>
            <a:endCxn id="131" idx="3"/>
          </p:cNvCxnSpPr>
          <p:nvPr/>
        </p:nvCxnSpPr>
        <p:spPr>
          <a:xfrm flipH="1" flipV="1">
            <a:off x="6338494" y="3913821"/>
            <a:ext cx="360379" cy="79606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>
            <a:stCxn id="134" idx="2"/>
            <a:endCxn id="131" idx="0"/>
          </p:cNvCxnSpPr>
          <p:nvPr/>
        </p:nvCxnSpPr>
        <p:spPr>
          <a:xfrm flipH="1">
            <a:off x="6015937" y="2973814"/>
            <a:ext cx="272041" cy="749809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>
            <a:stCxn id="48" idx="1"/>
            <a:endCxn id="134" idx="3"/>
          </p:cNvCxnSpPr>
          <p:nvPr/>
        </p:nvCxnSpPr>
        <p:spPr>
          <a:xfrm flipH="1">
            <a:off x="6610535" y="2697982"/>
            <a:ext cx="415506" cy="85635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stCxn id="48" idx="2"/>
            <a:endCxn id="51" idx="0"/>
          </p:cNvCxnSpPr>
          <p:nvPr/>
        </p:nvCxnSpPr>
        <p:spPr>
          <a:xfrm flipH="1">
            <a:off x="7021431" y="2888179"/>
            <a:ext cx="327168" cy="91505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>
            <a:stCxn id="48" idx="3"/>
            <a:endCxn id="49" idx="1"/>
          </p:cNvCxnSpPr>
          <p:nvPr/>
        </p:nvCxnSpPr>
        <p:spPr>
          <a:xfrm>
            <a:off x="7671156" y="2697982"/>
            <a:ext cx="224527" cy="350157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>
            <a:stCxn id="49" idx="2"/>
            <a:endCxn id="50" idx="0"/>
          </p:cNvCxnSpPr>
          <p:nvPr/>
        </p:nvCxnSpPr>
        <p:spPr>
          <a:xfrm flipH="1">
            <a:off x="7892825" y="3238336"/>
            <a:ext cx="325416" cy="422543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>
            <a:stCxn id="50" idx="1"/>
            <a:endCxn id="51" idx="3"/>
          </p:cNvCxnSpPr>
          <p:nvPr/>
        </p:nvCxnSpPr>
        <p:spPr>
          <a:xfrm flipH="1">
            <a:off x="7343988" y="3851077"/>
            <a:ext cx="226279" cy="14235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4150862" y="4735981"/>
            <a:ext cx="869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AS-2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6264298" y="3058022"/>
            <a:ext cx="869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AS-3</a:t>
            </a:r>
          </a:p>
        </p:txBody>
      </p:sp>
      <p:pic>
        <p:nvPicPr>
          <p:cNvPr id="12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10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9580" y="3343228"/>
            <a:ext cx="645115" cy="380395"/>
          </a:xfrm>
          <a:prstGeom prst="rect">
            <a:avLst/>
          </a:prstGeom>
          <a:noFill/>
          <a:extLst/>
        </p:spPr>
      </p:pic>
      <p:pic>
        <p:nvPicPr>
          <p:cNvPr id="13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0885" y="4945008"/>
            <a:ext cx="645115" cy="3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2599" y="5509835"/>
            <a:ext cx="645115" cy="3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4789" y="5509835"/>
            <a:ext cx="645115" cy="3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1317" y="4299243"/>
            <a:ext cx="645115" cy="3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4808" y="3305430"/>
            <a:ext cx="645115" cy="3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066" y="2588987"/>
            <a:ext cx="645115" cy="3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3160" y="2144483"/>
            <a:ext cx="645115" cy="3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9580" y="2099721"/>
            <a:ext cx="645115" cy="3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6953" y="2779184"/>
            <a:ext cx="645115" cy="3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6041" y="2507784"/>
            <a:ext cx="645115" cy="3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5683" y="2857941"/>
            <a:ext cx="645115" cy="3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0267" y="3660879"/>
            <a:ext cx="645115" cy="3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8873" y="3803229"/>
            <a:ext cx="645115" cy="3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1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10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3379" y="3723623"/>
            <a:ext cx="645115" cy="380395"/>
          </a:xfrm>
          <a:prstGeom prst="rect">
            <a:avLst/>
          </a:prstGeom>
          <a:noFill/>
          <a:extLst/>
        </p:spPr>
      </p:pic>
      <p:pic>
        <p:nvPicPr>
          <p:cNvPr id="132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10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627" y="4641508"/>
            <a:ext cx="645115" cy="380395"/>
          </a:xfrm>
          <a:prstGeom prst="rect">
            <a:avLst/>
          </a:prstGeom>
          <a:noFill/>
          <a:extLst/>
        </p:spPr>
      </p:pic>
      <p:pic>
        <p:nvPicPr>
          <p:cNvPr id="133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10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3443" y="4299243"/>
            <a:ext cx="645115" cy="380395"/>
          </a:xfrm>
          <a:prstGeom prst="rect">
            <a:avLst/>
          </a:prstGeom>
          <a:noFill/>
          <a:extLst/>
        </p:spPr>
      </p:pic>
      <p:pic>
        <p:nvPicPr>
          <p:cNvPr id="134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10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5420" y="2593419"/>
            <a:ext cx="645115" cy="380395"/>
          </a:xfrm>
          <a:prstGeom prst="rect">
            <a:avLst/>
          </a:prstGeom>
          <a:noFill/>
          <a:extLst/>
        </p:spPr>
      </p:pic>
      <p:grpSp>
        <p:nvGrpSpPr>
          <p:cNvPr id="148" name="Group 147"/>
          <p:cNvGrpSpPr/>
          <p:nvPr/>
        </p:nvGrpSpPr>
        <p:grpSpPr>
          <a:xfrm flipH="1">
            <a:off x="157064" y="3953624"/>
            <a:ext cx="1582577" cy="954107"/>
            <a:chOff x="1219200" y="4876799"/>
            <a:chExt cx="5181605" cy="1384995"/>
          </a:xfrm>
        </p:grpSpPr>
        <p:sp>
          <p:nvSpPr>
            <p:cNvPr id="149" name="Rectangular Callout 148"/>
            <p:cNvSpPr/>
            <p:nvPr/>
          </p:nvSpPr>
          <p:spPr>
            <a:xfrm>
              <a:off x="1219200" y="4876799"/>
              <a:ext cx="5181602" cy="1384995"/>
            </a:xfrm>
            <a:prstGeom prst="wedgeRectCallout">
              <a:avLst>
                <a:gd name="adj1" fmla="val -37261"/>
                <a:gd name="adj2" fmla="val -87812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1219204" y="4876799"/>
              <a:ext cx="5181601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Interior</a:t>
              </a:r>
              <a:r>
                <a:rPr kumimoji="0" lang="en-US" sz="2800" b="0" i="0" u="none" strike="noStrike" kern="0" cap="none" spc="0" normalizeH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 Routers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51" name="Group 150"/>
          <p:cNvGrpSpPr/>
          <p:nvPr/>
        </p:nvGrpSpPr>
        <p:grpSpPr>
          <a:xfrm flipH="1">
            <a:off x="5438853" y="5467326"/>
            <a:ext cx="1582577" cy="954107"/>
            <a:chOff x="1219200" y="4876799"/>
            <a:chExt cx="5181605" cy="1384995"/>
          </a:xfrm>
        </p:grpSpPr>
        <p:sp>
          <p:nvSpPr>
            <p:cNvPr id="152" name="Rectangular Callout 151"/>
            <p:cNvSpPr/>
            <p:nvPr/>
          </p:nvSpPr>
          <p:spPr>
            <a:xfrm>
              <a:off x="1219200" y="4876799"/>
              <a:ext cx="5181602" cy="1384995"/>
            </a:xfrm>
            <a:prstGeom prst="wedgeRectCallout">
              <a:avLst>
                <a:gd name="adj1" fmla="val 37714"/>
                <a:gd name="adj2" fmla="val -107208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1219204" y="4876799"/>
              <a:ext cx="5181601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BGP</a:t>
              </a:r>
              <a:r>
                <a:rPr kumimoji="0" lang="en-US" sz="2800" b="0" i="0" u="none" strike="noStrike" kern="0" cap="none" spc="0" normalizeH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 Routers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60373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Need ASs?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66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Routing algorithms are not efficient enough to execute on the entire Internet topology</a:t>
            </a:r>
          </a:p>
          <a:p>
            <a:r>
              <a:rPr lang="en-US" dirty="0"/>
              <a:t>Different organizations may use different routing policies</a:t>
            </a:r>
          </a:p>
          <a:p>
            <a:r>
              <a:rPr lang="en-US" dirty="0"/>
              <a:t>Allows organizations to hide their internal network structure</a:t>
            </a:r>
          </a:p>
          <a:p>
            <a:r>
              <a:rPr lang="en-US" dirty="0"/>
              <a:t>Allows organizations to choose how to route across each other (BGP)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203357" y="2458704"/>
            <a:ext cx="6623472" cy="2376022"/>
            <a:chOff x="414979" y="3333623"/>
            <a:chExt cx="8263530" cy="1523216"/>
          </a:xfrm>
        </p:grpSpPr>
        <p:sp>
          <p:nvSpPr>
            <p:cNvPr id="6" name="Rectangle 5"/>
            <p:cNvSpPr/>
            <p:nvPr/>
          </p:nvSpPr>
          <p:spPr>
            <a:xfrm>
              <a:off x="414979" y="3333623"/>
              <a:ext cx="8263530" cy="1523216"/>
            </a:xfrm>
            <a:prstGeom prst="rect">
              <a:avLst/>
            </a:prstGeom>
            <a:ln w="571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Content Placeholder 2"/>
            <p:cNvSpPr txBox="1">
              <a:spLocks/>
            </p:cNvSpPr>
            <p:nvPr/>
          </p:nvSpPr>
          <p:spPr>
            <a:xfrm>
              <a:off x="514376" y="3496212"/>
              <a:ext cx="8118848" cy="136062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lIns="91440" tIns="45720" rIns="91440" bIns="45720" rtlCol="0">
              <a:normAutofit/>
            </a:bodyPr>
            <a:lstStyle>
              <a:lvl1pPr marL="342900" indent="-22860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40080" indent="-22860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05840" indent="-22860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80160" indent="-228600" algn="l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54480" indent="-228600" algn="l" defTabSz="914400" rtl="0" eaLnBrk="1" latinLnBrk="0" hangingPunct="1">
                <a:spcBef>
                  <a:spcPct val="20000"/>
                </a:spcBef>
                <a:buClr>
                  <a:schemeClr val="accent5"/>
                </a:buClr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37360" indent="-18288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920240" indent="-18288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03120" indent="-18288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286000" indent="-182880" algn="l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buClr>
                  <a:schemeClr val="bg1"/>
                </a:buClr>
              </a:pPr>
              <a:r>
                <a:rPr lang="en-US" sz="3200" dirty="0">
                  <a:solidFill>
                    <a:schemeClr val="bg1"/>
                  </a:solidFill>
                </a:rPr>
                <a:t>Easier to compute routes</a:t>
              </a:r>
            </a:p>
            <a:p>
              <a:pPr>
                <a:buClr>
                  <a:schemeClr val="bg1"/>
                </a:buClr>
              </a:pPr>
              <a:r>
                <a:rPr lang="en-US" sz="3200" dirty="0">
                  <a:solidFill>
                    <a:schemeClr val="bg1"/>
                  </a:solidFill>
                </a:rPr>
                <a:t>Greater flexibility</a:t>
              </a:r>
            </a:p>
            <a:p>
              <a:pPr>
                <a:buClr>
                  <a:schemeClr val="bg1"/>
                </a:buClr>
              </a:pPr>
              <a:r>
                <a:rPr lang="en-US" sz="3200" dirty="0">
                  <a:solidFill>
                    <a:schemeClr val="bg1"/>
                  </a:solidFill>
                </a:rPr>
                <a:t>More autonomy/independence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73803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 on a Graph</a:t>
            </a:r>
          </a:p>
        </p:txBody>
      </p:sp>
      <p:sp>
        <p:nvSpPr>
          <p:cNvPr id="787459" name="Rectangle 3"/>
          <p:cNvSpPr>
            <a:spLocks noGrp="1" noChangeArrowheads="1"/>
          </p:cNvSpPr>
          <p:nvPr>
            <p:ph idx="1"/>
          </p:nvPr>
        </p:nvSpPr>
        <p:spPr>
          <a:xfrm>
            <a:off x="0" y="1600200"/>
            <a:ext cx="8991600" cy="5105400"/>
          </a:xfrm>
        </p:spPr>
        <p:txBody>
          <a:bodyPr/>
          <a:lstStyle/>
          <a:p>
            <a:r>
              <a:rPr lang="en-US" dirty="0"/>
              <a:t>Goal: determine a “good” path through the network from source to destination</a:t>
            </a:r>
          </a:p>
          <a:p>
            <a:r>
              <a:rPr lang="en-US" dirty="0"/>
              <a:t>What is a good path?</a:t>
            </a:r>
          </a:p>
          <a:p>
            <a:pPr lvl="1"/>
            <a:r>
              <a:rPr lang="en-US" dirty="0"/>
              <a:t>Usually means the shortest path</a:t>
            </a:r>
          </a:p>
          <a:p>
            <a:pPr lvl="1"/>
            <a:r>
              <a:rPr lang="en-US" dirty="0"/>
              <a:t>Load balanced</a:t>
            </a:r>
          </a:p>
          <a:p>
            <a:pPr lvl="1"/>
            <a:r>
              <a:rPr lang="en-US" dirty="0"/>
              <a:t>Lowest $$$ cost</a:t>
            </a:r>
          </a:p>
          <a:p>
            <a:r>
              <a:rPr lang="en-US" dirty="0"/>
              <a:t>Network modeled as a graph</a:t>
            </a:r>
          </a:p>
          <a:p>
            <a:pPr lvl="1"/>
            <a:r>
              <a:rPr lang="en-US" dirty="0"/>
              <a:t>Routers </a:t>
            </a:r>
            <a:r>
              <a:rPr lang="en-US" dirty="0">
                <a:sym typeface="Wingdings" pitchFamily="2" charset="2"/>
              </a:rPr>
              <a:t> nodes</a:t>
            </a:r>
          </a:p>
          <a:p>
            <a:pPr lvl="1"/>
            <a:r>
              <a:rPr lang="en-US" dirty="0">
                <a:sym typeface="Wingdings" pitchFamily="2" charset="2"/>
              </a:rPr>
              <a:t>Link  edges</a:t>
            </a:r>
          </a:p>
          <a:p>
            <a:pPr lvl="2"/>
            <a:r>
              <a:rPr lang="en-US" dirty="0"/>
              <a:t>Edge cost: delay, congestion level, etc.</a:t>
            </a:r>
          </a:p>
        </p:txBody>
      </p:sp>
      <p:sp>
        <p:nvSpPr>
          <p:cNvPr id="76" name="Cloud 75"/>
          <p:cNvSpPr/>
          <p:nvPr/>
        </p:nvSpPr>
        <p:spPr>
          <a:xfrm>
            <a:off x="5083625" y="2991427"/>
            <a:ext cx="3929743" cy="2655785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cxnSp>
        <p:nvCxnSpPr>
          <p:cNvPr id="77" name="Straight Connector 76"/>
          <p:cNvCxnSpPr>
            <a:stCxn id="94" idx="3"/>
            <a:endCxn id="93" idx="4"/>
          </p:cNvCxnSpPr>
          <p:nvPr/>
        </p:nvCxnSpPr>
        <p:spPr>
          <a:xfrm flipH="1">
            <a:off x="8013928" y="4534330"/>
            <a:ext cx="504508" cy="466026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91" idx="4"/>
            <a:endCxn id="94" idx="1"/>
          </p:cNvCxnSpPr>
          <p:nvPr/>
        </p:nvCxnSpPr>
        <p:spPr>
          <a:xfrm>
            <a:off x="8013928" y="3633758"/>
            <a:ext cx="504508" cy="536342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90" idx="4"/>
            <a:endCxn id="91" idx="2"/>
          </p:cNvCxnSpPr>
          <p:nvPr/>
        </p:nvCxnSpPr>
        <p:spPr>
          <a:xfrm>
            <a:off x="6849156" y="3633758"/>
            <a:ext cx="421108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93" idx="2"/>
            <a:endCxn id="92" idx="4"/>
          </p:cNvCxnSpPr>
          <p:nvPr/>
        </p:nvCxnSpPr>
        <p:spPr>
          <a:xfrm flipH="1">
            <a:off x="6849156" y="5000356"/>
            <a:ext cx="421108" cy="5002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9" idx="3"/>
            <a:endCxn id="92" idx="2"/>
          </p:cNvCxnSpPr>
          <p:nvPr/>
        </p:nvCxnSpPr>
        <p:spPr>
          <a:xfrm>
            <a:off x="5674984" y="4534330"/>
            <a:ext cx="430508" cy="471028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9" idx="1"/>
            <a:endCxn id="90" idx="3"/>
          </p:cNvCxnSpPr>
          <p:nvPr/>
        </p:nvCxnSpPr>
        <p:spPr>
          <a:xfrm flipV="1">
            <a:off x="5674984" y="3815873"/>
            <a:ext cx="802340" cy="354227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endCxn id="90" idx="3"/>
          </p:cNvCxnSpPr>
          <p:nvPr/>
        </p:nvCxnSpPr>
        <p:spPr>
          <a:xfrm flipV="1">
            <a:off x="6477324" y="3815873"/>
            <a:ext cx="0" cy="1002368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lowchart: Magnetic Disk 8"/>
          <p:cNvSpPr/>
          <p:nvPr/>
        </p:nvSpPr>
        <p:spPr>
          <a:xfrm>
            <a:off x="5303152" y="4170100"/>
            <a:ext cx="743664" cy="36423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</a:t>
            </a:r>
            <a:endParaRPr lang="en-US" dirty="0"/>
          </a:p>
        </p:txBody>
      </p:sp>
      <p:sp>
        <p:nvSpPr>
          <p:cNvPr id="90" name="Flowchart: Magnetic Disk 89"/>
          <p:cNvSpPr/>
          <p:nvPr/>
        </p:nvSpPr>
        <p:spPr>
          <a:xfrm>
            <a:off x="6105492" y="3451643"/>
            <a:ext cx="743664" cy="36423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</a:t>
            </a:r>
            <a:endParaRPr lang="en-US" dirty="0"/>
          </a:p>
        </p:txBody>
      </p:sp>
      <p:sp>
        <p:nvSpPr>
          <p:cNvPr id="91" name="Flowchart: Magnetic Disk 90"/>
          <p:cNvSpPr/>
          <p:nvPr/>
        </p:nvSpPr>
        <p:spPr>
          <a:xfrm>
            <a:off x="7270264" y="3451643"/>
            <a:ext cx="743664" cy="36423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</a:t>
            </a:r>
            <a:endParaRPr lang="en-US" dirty="0"/>
          </a:p>
        </p:txBody>
      </p:sp>
      <p:sp>
        <p:nvSpPr>
          <p:cNvPr id="92" name="Flowchart: Magnetic Disk 91"/>
          <p:cNvSpPr/>
          <p:nvPr/>
        </p:nvSpPr>
        <p:spPr>
          <a:xfrm>
            <a:off x="6105492" y="4823243"/>
            <a:ext cx="743664" cy="36423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</a:t>
            </a:r>
            <a:endParaRPr lang="en-US" dirty="0"/>
          </a:p>
        </p:txBody>
      </p:sp>
      <p:sp>
        <p:nvSpPr>
          <p:cNvPr id="93" name="Flowchart: Magnetic Disk 92"/>
          <p:cNvSpPr/>
          <p:nvPr/>
        </p:nvSpPr>
        <p:spPr>
          <a:xfrm>
            <a:off x="7270264" y="4818241"/>
            <a:ext cx="743664" cy="36423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E</a:t>
            </a:r>
            <a:endParaRPr lang="en-US" dirty="0"/>
          </a:p>
        </p:txBody>
      </p:sp>
      <p:sp>
        <p:nvSpPr>
          <p:cNvPr id="94" name="Flowchart: Magnetic Disk 93"/>
          <p:cNvSpPr/>
          <p:nvPr/>
        </p:nvSpPr>
        <p:spPr>
          <a:xfrm>
            <a:off x="8146604" y="4170100"/>
            <a:ext cx="743664" cy="36423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F</a:t>
            </a:r>
            <a:endParaRPr lang="en-US" dirty="0"/>
          </a:p>
        </p:txBody>
      </p:sp>
      <p:cxnSp>
        <p:nvCxnSpPr>
          <p:cNvPr id="109" name="Straight Connector 108"/>
          <p:cNvCxnSpPr>
            <a:stCxn id="91" idx="3"/>
            <a:endCxn id="92" idx="4"/>
          </p:cNvCxnSpPr>
          <p:nvPr/>
        </p:nvCxnSpPr>
        <p:spPr>
          <a:xfrm flipH="1">
            <a:off x="6849156" y="3815873"/>
            <a:ext cx="792940" cy="1189485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9" idx="1"/>
            <a:endCxn id="91" idx="1"/>
          </p:cNvCxnSpPr>
          <p:nvPr/>
        </p:nvCxnSpPr>
        <p:spPr>
          <a:xfrm rot="5400000" flipH="1" flipV="1">
            <a:off x="6299312" y="2827316"/>
            <a:ext cx="718457" cy="1967112"/>
          </a:xfrm>
          <a:prstGeom prst="bentConnector3">
            <a:avLst>
              <a:gd name="adj1" fmla="val 151515"/>
            </a:avLst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046816" y="2656106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5</a:t>
            </a:r>
            <a:endParaRPr lang="en-US" dirty="0"/>
          </a:p>
        </p:txBody>
      </p:sp>
      <p:sp>
        <p:nvSpPr>
          <p:cNvPr id="116" name="TextBox 115"/>
          <p:cNvSpPr txBox="1"/>
          <p:nvPr/>
        </p:nvSpPr>
        <p:spPr>
          <a:xfrm>
            <a:off x="5784169" y="3603333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2</a:t>
            </a:r>
            <a:endParaRPr lang="en-US" dirty="0"/>
          </a:p>
        </p:txBody>
      </p:sp>
      <p:sp>
        <p:nvSpPr>
          <p:cNvPr id="117" name="TextBox 116"/>
          <p:cNvSpPr txBox="1"/>
          <p:nvPr/>
        </p:nvSpPr>
        <p:spPr>
          <a:xfrm>
            <a:off x="6870402" y="3220810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3</a:t>
            </a:r>
            <a:endParaRPr lang="en-US" dirty="0"/>
          </a:p>
        </p:txBody>
      </p:sp>
      <p:sp>
        <p:nvSpPr>
          <p:cNvPr id="118" name="TextBox 117"/>
          <p:cNvSpPr txBox="1"/>
          <p:nvPr/>
        </p:nvSpPr>
        <p:spPr>
          <a:xfrm>
            <a:off x="8175341" y="3500896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5</a:t>
            </a:r>
            <a:endParaRPr lang="en-US" dirty="0"/>
          </a:p>
        </p:txBody>
      </p:sp>
      <p:sp>
        <p:nvSpPr>
          <p:cNvPr id="119" name="TextBox 118"/>
          <p:cNvSpPr txBox="1"/>
          <p:nvPr/>
        </p:nvSpPr>
        <p:spPr>
          <a:xfrm>
            <a:off x="8162248" y="4695383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2</a:t>
            </a:r>
            <a:endParaRPr lang="en-US" dirty="0"/>
          </a:p>
        </p:txBody>
      </p:sp>
      <p:sp>
        <p:nvSpPr>
          <p:cNvPr id="120" name="TextBox 119"/>
          <p:cNvSpPr txBox="1"/>
          <p:nvPr/>
        </p:nvSpPr>
        <p:spPr>
          <a:xfrm>
            <a:off x="6870403" y="5005358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5635086" y="4741160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6457597" y="4086224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2</a:t>
            </a:r>
            <a:endParaRPr lang="en-US" dirty="0"/>
          </a:p>
        </p:txBody>
      </p:sp>
      <p:cxnSp>
        <p:nvCxnSpPr>
          <p:cNvPr id="123" name="Straight Connector 122"/>
          <p:cNvCxnSpPr>
            <a:stCxn id="91" idx="3"/>
            <a:endCxn id="93" idx="1"/>
          </p:cNvCxnSpPr>
          <p:nvPr/>
        </p:nvCxnSpPr>
        <p:spPr>
          <a:xfrm>
            <a:off x="7642096" y="3815873"/>
            <a:ext cx="0" cy="1002368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7186220" y="4301265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3</a:t>
            </a:r>
            <a:endParaRPr lang="en-US" dirty="0"/>
          </a:p>
        </p:txBody>
      </p:sp>
      <p:sp>
        <p:nvSpPr>
          <p:cNvPr id="128" name="TextBox 127"/>
          <p:cNvSpPr txBox="1"/>
          <p:nvPr/>
        </p:nvSpPr>
        <p:spPr>
          <a:xfrm>
            <a:off x="7631210" y="4088486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1</a:t>
            </a:r>
            <a:endParaRPr lang="en-US" dirty="0"/>
          </a:p>
        </p:txBody>
      </p:sp>
      <p:sp>
        <p:nvSpPr>
          <p:cNvPr id="129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0" y="1256270"/>
            <a:ext cx="533400" cy="304800"/>
          </a:xfrm>
        </p:spPr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059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87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87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87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87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87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87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87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87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87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87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87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87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Élőláb helye 3"/>
          <p:cNvSpPr>
            <a:spLocks noGrp="1"/>
          </p:cNvSpPr>
          <p:nvPr>
            <p:ph type="ftr" sz="quarter" idx="4294967295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Networks: Routing</a:t>
            </a:r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B3E14F40-01A8-4C50-8968-87363428BE0D}" type="slidenum">
              <a:rPr lang="en-US"/>
              <a:pPr/>
              <a:t>68</a:t>
            </a:fld>
            <a:endParaRPr lang="en-US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US">
                <a:solidFill>
                  <a:srgbClr val="000099"/>
                </a:solidFill>
              </a:rPr>
              <a:t>Shortest Path Routing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8077200" cy="4419600"/>
          </a:xfrm>
        </p:spPr>
        <p:txBody>
          <a:bodyPr/>
          <a:lstStyle/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n-US" sz="2800"/>
              <a:t>Bellman-Ford Algorithm [Distance Vector]</a:t>
            </a:r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n-US" sz="2800"/>
              <a:t>Dijkstra’s Algorithm [Link State]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endParaRPr lang="en-US" sz="2800" b="1" i="1">
              <a:solidFill>
                <a:srgbClr val="660066"/>
              </a:solidFill>
            </a:endParaRP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800" b="1" i="1">
                <a:solidFill>
                  <a:srgbClr val="990099"/>
                </a:solidFill>
              </a:rPr>
              <a:t>What does it mean to be the shortest (or optimal) route</a:t>
            </a:r>
            <a:r>
              <a:rPr lang="en-US" sz="2800" b="1">
                <a:solidFill>
                  <a:srgbClr val="990099"/>
                </a:solidFill>
              </a:rPr>
              <a:t>?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endParaRPr lang="en-US" sz="2800" b="1">
              <a:solidFill>
                <a:srgbClr val="990099"/>
              </a:solidFill>
            </a:endParaRPr>
          </a:p>
          <a:p>
            <a:pPr marL="609600" indent="-609600">
              <a:lnSpc>
                <a:spcPct val="90000"/>
              </a:lnSpc>
              <a:buFontTx/>
              <a:buAutoNum type="alphaLcPeriod"/>
            </a:pPr>
            <a:r>
              <a:rPr lang="en-US" sz="2800" b="1"/>
              <a:t>Minimize mean packet delay</a:t>
            </a:r>
          </a:p>
          <a:p>
            <a:pPr marL="609600" indent="-609600">
              <a:lnSpc>
                <a:spcPct val="90000"/>
              </a:lnSpc>
              <a:buFontTx/>
              <a:buAutoNum type="alphaLcPeriod"/>
            </a:pPr>
            <a:r>
              <a:rPr lang="en-US" sz="2800" b="1"/>
              <a:t>Maximize the network throughput</a:t>
            </a:r>
          </a:p>
          <a:p>
            <a:pPr marL="609600" indent="-609600">
              <a:lnSpc>
                <a:spcPct val="90000"/>
              </a:lnSpc>
              <a:buFontTx/>
              <a:buAutoNum type="alphaLcPeriod"/>
            </a:pPr>
            <a:r>
              <a:rPr lang="en-US" sz="2800" b="1"/>
              <a:t>Mininize the number of hops along the path</a:t>
            </a:r>
            <a:endParaRPr lang="en-US" sz="2800" b="1" i="1">
              <a:solidFill>
                <a:srgbClr val="66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392824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Élőláb helye 3"/>
          <p:cNvSpPr>
            <a:spLocks noGrp="1"/>
          </p:cNvSpPr>
          <p:nvPr>
            <p:ph type="ftr" sz="quarter" idx="4294967295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Networks: Routing</a:t>
            </a:r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1ED6D74E-B1F4-4A02-B9FD-34201A6F1536}" type="slidenum">
              <a:rPr lang="en-US"/>
              <a:pPr/>
              <a:t>69</a:t>
            </a:fld>
            <a:endParaRPr lang="en-US"/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533400"/>
          </a:xfrm>
          <a:ln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sz="2800" b="1">
                <a:solidFill>
                  <a:schemeClr val="accent1"/>
                </a:solidFill>
              </a:rPr>
              <a:t>Dijkstra’s Shortest Path Algorithm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5762" y="1576387"/>
            <a:ext cx="8229600" cy="4895851"/>
          </a:xfrm>
        </p:spPr>
        <p:txBody>
          <a:bodyPr>
            <a:normAutofit lnSpcReduction="10000"/>
          </a:bodyPr>
          <a:lstStyle/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400" dirty="0"/>
              <a:t>Initially mark all nodes (except source) with infinite distance.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400" dirty="0"/>
              <a:t>working node = source node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400" dirty="0"/>
              <a:t>Sink node  = destination node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400" dirty="0"/>
              <a:t>While the working node is not equal to the sink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400" dirty="0"/>
              <a:t>  1.  Mark the working node as permanent.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400" dirty="0"/>
              <a:t>  2.  Examine all adjacent nodes in turn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800" dirty="0"/>
              <a:t>	</a:t>
            </a:r>
            <a:r>
              <a:rPr lang="en-US" sz="1800" dirty="0"/>
              <a:t>If the sum of label on working node plus distance from working node to adjacent node is less than current labeled distance on the adjacent node, this implies a shorter path. Relabel the distance on the adjacent node and label it with the node from which the probe was made.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400" dirty="0"/>
              <a:t>  3.  Examine all tentative nodes (not just adjacent nodes) and mark the node with the smallest labeled value as permanent. This node becomes the new working node.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400" dirty="0"/>
              <a:t>Reconstruct the path backwards from sink to source.</a:t>
            </a:r>
          </a:p>
        </p:txBody>
      </p:sp>
    </p:spTree>
    <p:extLst>
      <p:ext uri="{BB962C8B-B14F-4D97-AF65-F5344CB8AC3E}">
        <p14:creationId xmlns:p14="http://schemas.microsoft.com/office/powerpoint/2010/main" val="1772588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Learning Addresses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8839200" cy="3072468"/>
          </a:xfrm>
          <a:ln>
            <a:solidFill>
              <a:schemeClr val="bg1"/>
            </a:solidFill>
          </a:ln>
        </p:spPr>
        <p:txBody>
          <a:bodyPr/>
          <a:lstStyle/>
          <a:p>
            <a:r>
              <a:rPr lang="en-US" dirty="0"/>
              <a:t>Manual configuration is possible, but…</a:t>
            </a:r>
          </a:p>
          <a:p>
            <a:pPr lvl="1"/>
            <a:r>
              <a:rPr lang="en-US" dirty="0"/>
              <a:t>Time consuming</a:t>
            </a:r>
          </a:p>
          <a:p>
            <a:pPr lvl="1"/>
            <a:r>
              <a:rPr lang="en-US" dirty="0"/>
              <a:t>Error Prone</a:t>
            </a:r>
          </a:p>
          <a:p>
            <a:pPr lvl="1"/>
            <a:r>
              <a:rPr lang="en-US" dirty="0"/>
              <a:t>Not adaptable (hosts may get added or removed)</a:t>
            </a:r>
          </a:p>
          <a:p>
            <a:r>
              <a:rPr lang="en-US" dirty="0"/>
              <a:t>Instead, learn addresses using a simple heuristic</a:t>
            </a:r>
          </a:p>
          <a:p>
            <a:pPr lvl="1"/>
            <a:r>
              <a:rPr lang="en-US" dirty="0"/>
              <a:t>Look at the </a:t>
            </a:r>
            <a:r>
              <a:rPr lang="en-US" dirty="0">
                <a:solidFill>
                  <a:schemeClr val="accent1"/>
                </a:solidFill>
              </a:rPr>
              <a:t>source</a:t>
            </a:r>
            <a:r>
              <a:rPr lang="en-US" dirty="0"/>
              <a:t> of frames that arrive on each port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21491" y="6629719"/>
            <a:ext cx="969963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114223" y="6500918"/>
            <a:ext cx="257602" cy="257602"/>
          </a:xfrm>
          <a:prstGeom prst="rect">
            <a:avLst/>
          </a:prstGeom>
          <a:solidFill>
            <a:schemeClr val="accent4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429613" y="5674382"/>
            <a:ext cx="704783" cy="1037224"/>
            <a:chOff x="5662115" y="2282588"/>
            <a:chExt cx="813748" cy="1197587"/>
          </a:xfrm>
        </p:grpSpPr>
        <p:sp>
          <p:nvSpPr>
            <p:cNvPr id="8" name="Up Arrow Callout 7"/>
            <p:cNvSpPr/>
            <p:nvPr/>
          </p:nvSpPr>
          <p:spPr>
            <a:xfrm>
              <a:off x="5870528" y="2998498"/>
              <a:ext cx="489613" cy="481677"/>
            </a:xfrm>
            <a:prstGeom prst="upArrowCallout">
              <a:avLst>
                <a:gd name="adj1" fmla="val 50000"/>
                <a:gd name="adj2" fmla="val 19783"/>
                <a:gd name="adj3" fmla="val 0"/>
                <a:gd name="adj4" fmla="val 3913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2" descr="C:\Users\t0ph3r\Documents\CS 4700\assets\black_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62115" y="2282588"/>
              <a:ext cx="813748" cy="8137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0" name="Straight Connector 9"/>
          <p:cNvCxnSpPr/>
          <p:nvPr/>
        </p:nvCxnSpPr>
        <p:spPr>
          <a:xfrm>
            <a:off x="4078187" y="6544983"/>
            <a:ext cx="1057836" cy="0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719" y="6063126"/>
            <a:ext cx="704783" cy="704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Elbow Connector 11"/>
          <p:cNvCxnSpPr>
            <a:stCxn id="16" idx="3"/>
          </p:cNvCxnSpPr>
          <p:nvPr/>
        </p:nvCxnSpPr>
        <p:spPr>
          <a:xfrm flipV="1">
            <a:off x="1526599" y="6473350"/>
            <a:ext cx="541377" cy="156369"/>
          </a:xfrm>
          <a:prstGeom prst="bentConnector3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15" idx="1"/>
          </p:cNvCxnSpPr>
          <p:nvPr/>
        </p:nvCxnSpPr>
        <p:spPr>
          <a:xfrm rot="10800000">
            <a:off x="3014059" y="6525261"/>
            <a:ext cx="679673" cy="1"/>
          </a:xfrm>
          <a:prstGeom prst="bentConnector3">
            <a:avLst/>
          </a:prstGeom>
          <a:ln w="57150">
            <a:solidFill>
              <a:schemeClr val="accent3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 descr="C:\Users\t0ph3r\Documents\CS 4700\assets\cisco-switch-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5726" y="6233849"/>
            <a:ext cx="1396942" cy="58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3693731" y="6294428"/>
            <a:ext cx="768913" cy="461665"/>
          </a:xfrm>
          <a:prstGeom prst="rect">
            <a:avLst/>
          </a:prstGeom>
          <a:solidFill>
            <a:schemeClr val="accent4"/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Hub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268997" y="6500918"/>
            <a:ext cx="257602" cy="257602"/>
          </a:xfrm>
          <a:prstGeom prst="rect">
            <a:avLst/>
          </a:prstGeom>
          <a:solidFill>
            <a:schemeClr val="accent4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1" y="5296661"/>
            <a:ext cx="2095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00:00:00:00:00:AA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261317" y="6300486"/>
            <a:ext cx="2095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00:00:00:00:00:BB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804413" y="5925096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Port 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850279" y="5925096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Port 2</a:t>
            </a:r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7574859"/>
              </p:ext>
            </p:extLst>
          </p:nvPr>
        </p:nvGraphicFramePr>
        <p:xfrm>
          <a:off x="4078191" y="5488962"/>
          <a:ext cx="4509247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1873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78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00:00:00:00:00:BB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0 minutes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2347034"/>
              </p:ext>
            </p:extLst>
          </p:nvPr>
        </p:nvGraphicFramePr>
        <p:xfrm>
          <a:off x="4078187" y="4737573"/>
          <a:ext cx="450924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73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78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MAC 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00:00:00:00:00:AA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 minutes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4" name="Oval 23"/>
          <p:cNvSpPr/>
          <p:nvPr/>
        </p:nvSpPr>
        <p:spPr>
          <a:xfrm>
            <a:off x="651546" y="6414899"/>
            <a:ext cx="341194" cy="34119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686916" y="6357345"/>
            <a:ext cx="341194" cy="34119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Bent Arrow 25"/>
          <p:cNvSpPr/>
          <p:nvPr/>
        </p:nvSpPr>
        <p:spPr>
          <a:xfrm>
            <a:off x="2604632" y="4639111"/>
            <a:ext cx="1396917" cy="1535185"/>
          </a:xfrm>
          <a:prstGeom prst="bentArrow">
            <a:avLst>
              <a:gd name="adj1" fmla="val 18995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27" name="Group 26"/>
          <p:cNvGrpSpPr/>
          <p:nvPr/>
        </p:nvGrpSpPr>
        <p:grpSpPr>
          <a:xfrm flipH="1">
            <a:off x="5914235" y="3363984"/>
            <a:ext cx="3035933" cy="954107"/>
            <a:chOff x="1219200" y="4876799"/>
            <a:chExt cx="5181605" cy="1429637"/>
          </a:xfrm>
        </p:grpSpPr>
        <p:sp>
          <p:nvSpPr>
            <p:cNvPr id="28" name="Rectangular Callout 27"/>
            <p:cNvSpPr/>
            <p:nvPr/>
          </p:nvSpPr>
          <p:spPr>
            <a:xfrm>
              <a:off x="1219200" y="4876799"/>
              <a:ext cx="5181602" cy="1384995"/>
            </a:xfrm>
            <a:prstGeom prst="wedgeRectCallout">
              <a:avLst>
                <a:gd name="adj1" fmla="val -9229"/>
                <a:gd name="adj2" fmla="val 139651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219203" y="4876799"/>
              <a:ext cx="5181602" cy="14296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Delete old entries after a timeout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87131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0.00116 L 0.18264 0.00255 " pathEditMode="relative" rAng="0" ptsTypes="AA">
                                      <p:cBhvr>
                                        <p:cTn id="2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97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2.09345E-6 L -0.22795 -0.00093 " pathEditMode="relative" rAng="0" ptsTypes="AA">
                                      <p:cBhvr>
                                        <p:cTn id="4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406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4" grpId="1" animBg="1"/>
      <p:bldP spid="24" grpId="2" animBg="1"/>
      <p:bldP spid="25" grpId="0" animBg="1"/>
      <p:bldP spid="25" grpId="1" animBg="1"/>
      <p:bldP spid="25" grpId="2" animBg="1"/>
      <p:bldP spid="26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609600"/>
            <a:ext cx="4030663" cy="515144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Dijkstra’s</a:t>
            </a:r>
            <a:r>
              <a:rPr lang="en-US" dirty="0"/>
              <a:t> Algorithm</a:t>
            </a:r>
          </a:p>
        </p:txBody>
      </p:sp>
      <p:sp>
        <p:nvSpPr>
          <p:cNvPr id="145411" name="Text Box 3"/>
          <p:cNvSpPr txBox="1">
            <a:spLocks noChangeArrowheads="1"/>
          </p:cNvSpPr>
          <p:nvPr/>
        </p:nvSpPr>
        <p:spPr bwMode="auto">
          <a:xfrm>
            <a:off x="4700588" y="476250"/>
            <a:ext cx="3714478" cy="286232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28575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defTabSz="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defTabSz="28575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defTabSz="28575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defTabSz="28575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defTabSz="2857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defTabSz="2857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defTabSz="2857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defTabSz="2857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hangingPunct="0"/>
            <a:r>
              <a:rPr lang="en-US" sz="2000" i="1" noProof="1">
                <a:latin typeface="Arial" charset="0"/>
              </a:rPr>
              <a:t>Dijkstra</a:t>
            </a:r>
            <a:r>
              <a:rPr lang="en-US" sz="2000" noProof="1">
                <a:latin typeface="Arial" charset="0"/>
              </a:rPr>
              <a:t>(</a:t>
            </a:r>
            <a:r>
              <a:rPr lang="en-US" sz="2000" b="1" noProof="1">
                <a:latin typeface="Arial" charset="0"/>
              </a:rPr>
              <a:t>graph </a:t>
            </a:r>
            <a:r>
              <a:rPr lang="en-US" sz="2000" dirty="0">
                <a:latin typeface="Arial" charset="0"/>
              </a:rPr>
              <a:t>(</a:t>
            </a:r>
            <a:r>
              <a:rPr lang="en-US" sz="2000" noProof="1">
                <a:latin typeface="Arial" charset="0"/>
              </a:rPr>
              <a:t>G</a:t>
            </a:r>
            <a:r>
              <a:rPr lang="en-US" sz="2000" dirty="0">
                <a:latin typeface="Arial" charset="0"/>
              </a:rPr>
              <a:t>,w)</a:t>
            </a:r>
            <a:r>
              <a:rPr lang="en-US" sz="2000" noProof="1">
                <a:latin typeface="Arial" charset="0"/>
              </a:rPr>
              <a:t>, </a:t>
            </a:r>
            <a:r>
              <a:rPr lang="en-US" sz="2000" b="1" noProof="1">
                <a:latin typeface="Arial" charset="0"/>
              </a:rPr>
              <a:t>vertex </a:t>
            </a:r>
            <a:r>
              <a:rPr lang="en-US" sz="2000" noProof="1">
                <a:latin typeface="Arial" charset="0"/>
              </a:rPr>
              <a:t>s)</a:t>
            </a:r>
          </a:p>
          <a:p>
            <a:pPr eaLnBrk="0" hangingPunct="0"/>
            <a:r>
              <a:rPr lang="en-US" sz="2000" noProof="1">
                <a:latin typeface="Arial" charset="0"/>
              </a:rPr>
              <a:t>	</a:t>
            </a:r>
            <a:r>
              <a:rPr lang="en-US" sz="2000" i="1" noProof="1">
                <a:latin typeface="Arial" charset="0"/>
              </a:rPr>
              <a:t>Initiali</a:t>
            </a:r>
            <a:r>
              <a:rPr lang="en-US" sz="2000" i="1" dirty="0">
                <a:latin typeface="Arial" charset="0"/>
              </a:rPr>
              <a:t>z</a:t>
            </a:r>
            <a:r>
              <a:rPr lang="en-US" sz="2000" i="1" noProof="1">
                <a:latin typeface="Arial" charset="0"/>
              </a:rPr>
              <a:t>eSingleSource</a:t>
            </a:r>
            <a:r>
              <a:rPr lang="en-US" sz="2000" noProof="1">
                <a:latin typeface="Arial" charset="0"/>
              </a:rPr>
              <a:t>(G, s)</a:t>
            </a:r>
          </a:p>
          <a:p>
            <a:pPr eaLnBrk="0" hangingPunct="0"/>
            <a:r>
              <a:rPr lang="en-US" sz="2000" noProof="1">
                <a:latin typeface="Arial" charset="0"/>
              </a:rPr>
              <a:t>	S </a:t>
            </a:r>
            <a:r>
              <a:rPr lang="en-US" sz="2000" noProof="1">
                <a:latin typeface="Arial" charset="0"/>
                <a:sym typeface="Symbol" pitchFamily="18" charset="2"/>
              </a:rPr>
              <a:t> </a:t>
            </a:r>
          </a:p>
          <a:p>
            <a:pPr eaLnBrk="0" hangingPunct="0"/>
            <a:r>
              <a:rPr lang="en-US" sz="2000" noProof="1">
                <a:latin typeface="Arial" charset="0"/>
                <a:sym typeface="Symbol" pitchFamily="18" charset="2"/>
              </a:rPr>
              <a:t>	Q  V[G]</a:t>
            </a:r>
          </a:p>
          <a:p>
            <a:pPr eaLnBrk="0" hangingPunct="0"/>
            <a:r>
              <a:rPr lang="en-US" sz="2000" noProof="1">
                <a:latin typeface="Arial" charset="0"/>
                <a:sym typeface="Symbol" pitchFamily="18" charset="2"/>
              </a:rPr>
              <a:t>	</a:t>
            </a:r>
            <a:r>
              <a:rPr lang="en-US" sz="2000" b="1" noProof="1">
                <a:latin typeface="Arial" charset="0"/>
                <a:sym typeface="Symbol" pitchFamily="18" charset="2"/>
              </a:rPr>
              <a:t>while </a:t>
            </a:r>
            <a:r>
              <a:rPr lang="en-US" sz="2000" noProof="1">
                <a:latin typeface="Arial" charset="0"/>
                <a:sym typeface="Symbol" pitchFamily="18" charset="2"/>
              </a:rPr>
              <a:t>Q  0 </a:t>
            </a:r>
            <a:r>
              <a:rPr lang="en-US" sz="2000" b="1" noProof="1">
                <a:latin typeface="Arial" charset="0"/>
                <a:sym typeface="Symbol" pitchFamily="18" charset="2"/>
              </a:rPr>
              <a:t>do</a:t>
            </a:r>
          </a:p>
          <a:p>
            <a:pPr eaLnBrk="0" hangingPunct="0"/>
            <a:r>
              <a:rPr lang="en-US" sz="2000" b="1" noProof="1">
                <a:latin typeface="Arial" charset="0"/>
                <a:sym typeface="Symbol" pitchFamily="18" charset="2"/>
              </a:rPr>
              <a:t>		</a:t>
            </a:r>
            <a:r>
              <a:rPr lang="en-US" sz="2000" noProof="1">
                <a:latin typeface="Arial" charset="0"/>
                <a:sym typeface="Symbol" pitchFamily="18" charset="2"/>
              </a:rPr>
              <a:t>u  </a:t>
            </a:r>
            <a:r>
              <a:rPr lang="en-US" sz="2000" i="1" noProof="1">
                <a:latin typeface="Arial" charset="0"/>
                <a:sym typeface="Symbol" pitchFamily="18" charset="2"/>
              </a:rPr>
              <a:t>ExtractMin</a:t>
            </a:r>
            <a:r>
              <a:rPr lang="en-US" sz="2000" noProof="1">
                <a:latin typeface="Arial" charset="0"/>
                <a:sym typeface="Symbol" pitchFamily="18" charset="2"/>
              </a:rPr>
              <a:t>(Q)</a:t>
            </a:r>
          </a:p>
          <a:p>
            <a:pPr eaLnBrk="0" hangingPunct="0"/>
            <a:r>
              <a:rPr lang="en-US" sz="2000" noProof="1">
                <a:latin typeface="Arial" charset="0"/>
                <a:sym typeface="Symbol" pitchFamily="18" charset="2"/>
              </a:rPr>
              <a:t>		S  S  {u}</a:t>
            </a:r>
          </a:p>
          <a:p>
            <a:pPr eaLnBrk="0" hangingPunct="0"/>
            <a:r>
              <a:rPr lang="en-US" sz="2000" noProof="1">
                <a:latin typeface="Arial" charset="0"/>
                <a:sym typeface="Symbol" pitchFamily="18" charset="2"/>
              </a:rPr>
              <a:t>		</a:t>
            </a:r>
            <a:r>
              <a:rPr lang="en-US" sz="2000" b="1" noProof="1">
                <a:latin typeface="Arial" charset="0"/>
                <a:sym typeface="Symbol" pitchFamily="18" charset="2"/>
              </a:rPr>
              <a:t>for </a:t>
            </a:r>
            <a:r>
              <a:rPr lang="en-US" sz="2000" noProof="1">
                <a:latin typeface="Arial" charset="0"/>
                <a:sym typeface="Symbol" pitchFamily="18" charset="2"/>
              </a:rPr>
              <a:t>u  </a:t>
            </a:r>
            <a:r>
              <a:rPr lang="en-US" sz="2000" i="1" noProof="1">
                <a:latin typeface="Arial" charset="0"/>
                <a:sym typeface="Symbol" pitchFamily="18" charset="2"/>
              </a:rPr>
              <a:t>Adj</a:t>
            </a:r>
            <a:r>
              <a:rPr lang="en-US" sz="2000" noProof="1">
                <a:latin typeface="Arial" charset="0"/>
                <a:sym typeface="Symbol" pitchFamily="18" charset="2"/>
              </a:rPr>
              <a:t>[u] </a:t>
            </a:r>
            <a:r>
              <a:rPr lang="en-US" sz="2000" b="1" noProof="1">
                <a:latin typeface="Arial" charset="0"/>
                <a:sym typeface="Symbol" pitchFamily="18" charset="2"/>
              </a:rPr>
              <a:t>do</a:t>
            </a:r>
            <a:endParaRPr lang="en-US" sz="2000" noProof="1">
              <a:latin typeface="Arial" charset="0"/>
              <a:sym typeface="Symbol" pitchFamily="18" charset="2"/>
            </a:endParaRPr>
          </a:p>
          <a:p>
            <a:pPr eaLnBrk="0" hangingPunct="0"/>
            <a:r>
              <a:rPr lang="en-US" sz="2000" noProof="1">
                <a:latin typeface="Arial" charset="0"/>
                <a:sym typeface="Symbol" pitchFamily="18" charset="2"/>
              </a:rPr>
              <a:t>			</a:t>
            </a:r>
            <a:r>
              <a:rPr lang="en-US" sz="2000" i="1" noProof="1">
                <a:latin typeface="Arial" charset="0"/>
                <a:sym typeface="Symbol" pitchFamily="18" charset="2"/>
              </a:rPr>
              <a:t>Relax</a:t>
            </a:r>
            <a:r>
              <a:rPr lang="en-US" sz="2000" noProof="1">
                <a:latin typeface="Arial" charset="0"/>
                <a:sym typeface="Symbol" pitchFamily="18" charset="2"/>
              </a:rPr>
              <a:t>(u,v,w)</a:t>
            </a:r>
          </a:p>
        </p:txBody>
      </p:sp>
      <p:sp>
        <p:nvSpPr>
          <p:cNvPr id="145412" name="AutoShape 4"/>
          <p:cNvSpPr>
            <a:spLocks noChangeArrowheads="1"/>
          </p:cNvSpPr>
          <p:nvPr/>
        </p:nvSpPr>
        <p:spPr bwMode="auto">
          <a:xfrm>
            <a:off x="4140200" y="1700213"/>
            <a:ext cx="485775" cy="1574800"/>
          </a:xfrm>
          <a:prstGeom prst="upDownArrow">
            <a:avLst>
              <a:gd name="adj1" fmla="val 50000"/>
              <a:gd name="adj2" fmla="val 64837"/>
            </a:avLst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413" name="Text Box 5"/>
          <p:cNvSpPr txBox="1">
            <a:spLocks noChangeArrowheads="1"/>
          </p:cNvSpPr>
          <p:nvPr/>
        </p:nvSpPr>
        <p:spPr bwMode="auto">
          <a:xfrm>
            <a:off x="4232275" y="3573463"/>
            <a:ext cx="4911725" cy="16160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3810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defTabSz="3810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defTabSz="3810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defTabSz="3810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defTabSz="3810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hangingPunct="0"/>
            <a:r>
              <a:rPr lang="en-US" sz="2000" i="1" noProof="1">
                <a:latin typeface="Arial" charset="0"/>
              </a:rPr>
              <a:t>Initi</a:t>
            </a:r>
            <a:r>
              <a:rPr lang="en-US" sz="2000" i="1">
                <a:latin typeface="Arial" charset="0"/>
              </a:rPr>
              <a:t>a</a:t>
            </a:r>
            <a:r>
              <a:rPr lang="en-US" sz="2000" i="1" noProof="1">
                <a:latin typeface="Arial" charset="0"/>
              </a:rPr>
              <a:t>li</a:t>
            </a:r>
            <a:r>
              <a:rPr lang="en-US" sz="2000" i="1">
                <a:latin typeface="Arial" charset="0"/>
              </a:rPr>
              <a:t>z</a:t>
            </a:r>
            <a:r>
              <a:rPr lang="en-US" sz="2000" i="1" noProof="1">
                <a:latin typeface="Arial" charset="0"/>
              </a:rPr>
              <a:t>eSingleSource</a:t>
            </a:r>
            <a:r>
              <a:rPr lang="en-US" sz="2000" noProof="1">
                <a:latin typeface="Arial" charset="0"/>
              </a:rPr>
              <a:t>(</a:t>
            </a:r>
            <a:r>
              <a:rPr lang="en-US" sz="2000" b="1" noProof="1">
                <a:latin typeface="Arial" charset="0"/>
              </a:rPr>
              <a:t>graph </a:t>
            </a:r>
            <a:r>
              <a:rPr lang="en-US" sz="2000" noProof="1">
                <a:latin typeface="Arial" charset="0"/>
              </a:rPr>
              <a:t>G, </a:t>
            </a:r>
            <a:r>
              <a:rPr lang="en-US" sz="2000" b="1" noProof="1">
                <a:latin typeface="Arial" charset="0"/>
              </a:rPr>
              <a:t>vertex </a:t>
            </a:r>
            <a:r>
              <a:rPr lang="en-US" sz="2000" noProof="1">
                <a:latin typeface="Arial" charset="0"/>
              </a:rPr>
              <a:t> s)</a:t>
            </a:r>
          </a:p>
          <a:p>
            <a:pPr eaLnBrk="0" hangingPunct="0"/>
            <a:r>
              <a:rPr lang="en-US" sz="2000" i="1" noProof="1">
                <a:latin typeface="Arial" charset="0"/>
              </a:rPr>
              <a:t>	</a:t>
            </a:r>
            <a:r>
              <a:rPr lang="en-US" sz="2000" b="1" noProof="1">
                <a:latin typeface="Arial" charset="0"/>
              </a:rPr>
              <a:t>for </a:t>
            </a:r>
            <a:r>
              <a:rPr lang="en-US" sz="2000" noProof="1">
                <a:latin typeface="Arial" charset="0"/>
              </a:rPr>
              <a:t>v </a:t>
            </a:r>
            <a:r>
              <a:rPr lang="en-US" sz="2000" noProof="1">
                <a:latin typeface="Arial" charset="0"/>
                <a:sym typeface="Symbol" pitchFamily="18" charset="2"/>
              </a:rPr>
              <a:t> V[G] </a:t>
            </a:r>
            <a:r>
              <a:rPr lang="en-US" sz="2000" b="1" noProof="1">
                <a:latin typeface="Arial" charset="0"/>
                <a:sym typeface="Symbol" pitchFamily="18" charset="2"/>
              </a:rPr>
              <a:t>do</a:t>
            </a:r>
          </a:p>
          <a:p>
            <a:pPr eaLnBrk="0" hangingPunct="0"/>
            <a:r>
              <a:rPr lang="en-US" sz="2000" b="1" noProof="1">
                <a:latin typeface="Arial" charset="0"/>
                <a:sym typeface="Symbol" pitchFamily="18" charset="2"/>
              </a:rPr>
              <a:t>		</a:t>
            </a:r>
            <a:r>
              <a:rPr lang="en-US" sz="2000" noProof="1">
                <a:latin typeface="Arial" charset="0"/>
                <a:sym typeface="Symbol" pitchFamily="18" charset="2"/>
              </a:rPr>
              <a:t>d[v]  </a:t>
            </a:r>
          </a:p>
          <a:p>
            <a:pPr eaLnBrk="0" hangingPunct="0"/>
            <a:r>
              <a:rPr lang="en-US" sz="2000" noProof="1">
                <a:latin typeface="Arial" charset="0"/>
                <a:sym typeface="Symbol" pitchFamily="18" charset="2"/>
              </a:rPr>
              <a:t>		p[v]  </a:t>
            </a:r>
            <a:r>
              <a:rPr lang="en-US" sz="2000">
                <a:latin typeface="Arial" charset="0"/>
                <a:sym typeface="Symbol" pitchFamily="18" charset="2"/>
              </a:rPr>
              <a:t>0</a:t>
            </a:r>
            <a:endParaRPr lang="en-US" sz="2000" noProof="1">
              <a:latin typeface="Arial" charset="0"/>
              <a:sym typeface="Symbol" pitchFamily="18" charset="2"/>
            </a:endParaRPr>
          </a:p>
          <a:p>
            <a:pPr eaLnBrk="0" hangingPunct="0"/>
            <a:r>
              <a:rPr lang="en-US" sz="2000" noProof="1">
                <a:latin typeface="Arial" charset="0"/>
                <a:sym typeface="Symbol" pitchFamily="18" charset="2"/>
              </a:rPr>
              <a:t>	d[s]  0</a:t>
            </a:r>
          </a:p>
        </p:txBody>
      </p:sp>
      <p:sp>
        <p:nvSpPr>
          <p:cNvPr id="145414" name="Rectangle 6"/>
          <p:cNvSpPr>
            <a:spLocks noChangeArrowheads="1"/>
          </p:cNvSpPr>
          <p:nvPr/>
        </p:nvSpPr>
        <p:spPr bwMode="auto">
          <a:xfrm>
            <a:off x="4830763" y="5546725"/>
            <a:ext cx="4313237" cy="13112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381000" eaLnBrk="0" hangingPunct="0"/>
            <a:r>
              <a:rPr lang="en-US" sz="2000" i="1" noProof="1">
                <a:latin typeface="Arial" charset="0"/>
              </a:rPr>
              <a:t>Relax</a:t>
            </a:r>
            <a:r>
              <a:rPr lang="en-US" sz="2000" noProof="1">
                <a:latin typeface="Arial" charset="0"/>
              </a:rPr>
              <a:t>(</a:t>
            </a:r>
            <a:r>
              <a:rPr lang="en-US" sz="2000" b="1" noProof="1">
                <a:latin typeface="Arial" charset="0"/>
              </a:rPr>
              <a:t>vertex </a:t>
            </a:r>
            <a:r>
              <a:rPr lang="en-US" sz="2000" noProof="1">
                <a:latin typeface="Arial" charset="0"/>
              </a:rPr>
              <a:t> u,</a:t>
            </a:r>
            <a:r>
              <a:rPr lang="en-US" sz="2000" b="1" noProof="1">
                <a:latin typeface="Arial" charset="0"/>
              </a:rPr>
              <a:t> vertex </a:t>
            </a:r>
            <a:r>
              <a:rPr lang="en-US" sz="2000" noProof="1">
                <a:latin typeface="Arial" charset="0"/>
              </a:rPr>
              <a:t>v, </a:t>
            </a:r>
            <a:r>
              <a:rPr lang="en-US" sz="2000" b="1" noProof="1">
                <a:latin typeface="Arial" charset="0"/>
              </a:rPr>
              <a:t>weight </a:t>
            </a:r>
            <a:r>
              <a:rPr lang="en-US" sz="2000" noProof="1">
                <a:latin typeface="Arial" charset="0"/>
              </a:rPr>
              <a:t>w</a:t>
            </a:r>
            <a:r>
              <a:rPr lang="en-US" sz="2000" b="1" noProof="1">
                <a:latin typeface="Arial" charset="0"/>
              </a:rPr>
              <a:t>)</a:t>
            </a:r>
            <a:endParaRPr lang="en-US" sz="2000" noProof="1">
              <a:latin typeface="Arial" charset="0"/>
            </a:endParaRPr>
          </a:p>
          <a:p>
            <a:pPr defTabSz="381000" eaLnBrk="0" hangingPunct="0"/>
            <a:r>
              <a:rPr lang="en-US" sz="2000" i="1" noProof="1">
                <a:latin typeface="Arial" charset="0"/>
              </a:rPr>
              <a:t>	</a:t>
            </a:r>
            <a:r>
              <a:rPr lang="en-US" sz="2000" b="1" noProof="1">
                <a:latin typeface="Arial" charset="0"/>
              </a:rPr>
              <a:t>if </a:t>
            </a:r>
            <a:r>
              <a:rPr lang="en-US" sz="2000" noProof="1">
                <a:latin typeface="Arial" charset="0"/>
              </a:rPr>
              <a:t>d[v] &gt; d[u] + w(u,v) </a:t>
            </a:r>
            <a:r>
              <a:rPr lang="en-US" sz="2000" b="1" noProof="1">
                <a:latin typeface="Arial" charset="0"/>
              </a:rPr>
              <a:t>then</a:t>
            </a:r>
          </a:p>
          <a:p>
            <a:pPr defTabSz="381000" eaLnBrk="0" hangingPunct="0"/>
            <a:r>
              <a:rPr lang="en-US" sz="2000" b="1" noProof="1">
                <a:latin typeface="Arial" charset="0"/>
              </a:rPr>
              <a:t>		</a:t>
            </a:r>
            <a:r>
              <a:rPr lang="en-US" sz="2000" noProof="1">
                <a:latin typeface="Arial" charset="0"/>
              </a:rPr>
              <a:t>d[v] </a:t>
            </a:r>
            <a:r>
              <a:rPr lang="en-US" sz="2000" noProof="1">
                <a:latin typeface="Arial" charset="0"/>
                <a:sym typeface="Symbol" pitchFamily="18" charset="2"/>
              </a:rPr>
              <a:t> d[u] + w(u,v)</a:t>
            </a:r>
          </a:p>
          <a:p>
            <a:pPr defTabSz="381000" eaLnBrk="0" hangingPunct="0"/>
            <a:r>
              <a:rPr lang="en-US" sz="2000" noProof="1">
                <a:latin typeface="Arial" charset="0"/>
                <a:sym typeface="Symbol" pitchFamily="18" charset="2"/>
              </a:rPr>
              <a:t>		p[v]  u</a:t>
            </a:r>
          </a:p>
        </p:txBody>
      </p:sp>
      <p:sp>
        <p:nvSpPr>
          <p:cNvPr id="145415" name="AutoShape 7"/>
          <p:cNvSpPr>
            <a:spLocks noChangeArrowheads="1"/>
          </p:cNvSpPr>
          <p:nvPr/>
        </p:nvSpPr>
        <p:spPr bwMode="auto">
          <a:xfrm>
            <a:off x="4787900" y="2708275"/>
            <a:ext cx="485775" cy="566738"/>
          </a:xfrm>
          <a:prstGeom prst="upDownArrow">
            <a:avLst>
              <a:gd name="adj1" fmla="val 50000"/>
              <a:gd name="adj2" fmla="val 23333"/>
            </a:avLst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416" name="AutoShape 8"/>
          <p:cNvSpPr>
            <a:spLocks noChangeArrowheads="1"/>
          </p:cNvSpPr>
          <p:nvPr/>
        </p:nvSpPr>
        <p:spPr bwMode="auto">
          <a:xfrm>
            <a:off x="4211638" y="3933825"/>
            <a:ext cx="485775" cy="1214438"/>
          </a:xfrm>
          <a:prstGeom prst="upDownArrow">
            <a:avLst>
              <a:gd name="adj1" fmla="val 50000"/>
              <a:gd name="adj2" fmla="val 50000"/>
            </a:avLst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417" name="AutoShape 9"/>
          <p:cNvSpPr>
            <a:spLocks noChangeArrowheads="1"/>
          </p:cNvSpPr>
          <p:nvPr/>
        </p:nvSpPr>
        <p:spPr bwMode="auto">
          <a:xfrm>
            <a:off x="4787900" y="5949950"/>
            <a:ext cx="485775" cy="908050"/>
          </a:xfrm>
          <a:prstGeom prst="upDownArrow">
            <a:avLst>
              <a:gd name="adj1" fmla="val 50000"/>
              <a:gd name="adj2" fmla="val 37386"/>
            </a:avLst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418" name="Text Box 10"/>
          <p:cNvSpPr txBox="1">
            <a:spLocks noChangeArrowheads="1"/>
          </p:cNvSpPr>
          <p:nvPr/>
        </p:nvSpPr>
        <p:spPr bwMode="auto">
          <a:xfrm>
            <a:off x="2824163" y="4378325"/>
            <a:ext cx="8159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  <a:sym typeface="Symbol" pitchFamily="18" charset="2"/>
              </a:rPr>
              <a:t></a:t>
            </a:r>
            <a:r>
              <a:rPr lang="en-US">
                <a:latin typeface="Arial" charset="0"/>
              </a:rPr>
              <a:t>(V)</a:t>
            </a:r>
          </a:p>
        </p:txBody>
      </p:sp>
      <p:sp>
        <p:nvSpPr>
          <p:cNvPr id="145419" name="Text Box 11"/>
          <p:cNvSpPr txBox="1">
            <a:spLocks noChangeArrowheads="1"/>
          </p:cNvSpPr>
          <p:nvPr/>
        </p:nvSpPr>
        <p:spPr bwMode="auto">
          <a:xfrm>
            <a:off x="684213" y="6165850"/>
            <a:ext cx="1036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  <a:sym typeface="Symbol" pitchFamily="18" charset="2"/>
              </a:rPr>
              <a:t></a:t>
            </a:r>
            <a:r>
              <a:rPr lang="en-US">
                <a:latin typeface="Arial" charset="0"/>
              </a:rPr>
              <a:t>(1) ?</a:t>
            </a:r>
          </a:p>
        </p:txBody>
      </p:sp>
      <p:sp>
        <p:nvSpPr>
          <p:cNvPr id="145420" name="Text Box 12"/>
          <p:cNvSpPr txBox="1">
            <a:spLocks noChangeArrowheads="1"/>
          </p:cNvSpPr>
          <p:nvPr/>
        </p:nvSpPr>
        <p:spPr bwMode="auto">
          <a:xfrm>
            <a:off x="827088" y="2636838"/>
            <a:ext cx="26114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  <a:sym typeface="Symbol" pitchFamily="18" charset="2"/>
              </a:rPr>
              <a:t></a:t>
            </a:r>
            <a:r>
              <a:rPr lang="en-US">
                <a:latin typeface="Arial" charset="0"/>
              </a:rPr>
              <a:t>(E) times in total</a:t>
            </a:r>
          </a:p>
        </p:txBody>
      </p:sp>
      <p:sp>
        <p:nvSpPr>
          <p:cNvPr id="145421" name="Text Box 13"/>
          <p:cNvSpPr txBox="1">
            <a:spLocks noChangeArrowheads="1"/>
          </p:cNvSpPr>
          <p:nvPr/>
        </p:nvSpPr>
        <p:spPr bwMode="auto">
          <a:xfrm>
            <a:off x="827088" y="1773238"/>
            <a:ext cx="29511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  <a:sym typeface="Symbol" pitchFamily="18" charset="2"/>
              </a:rPr>
              <a:t>executed </a:t>
            </a:r>
            <a:r>
              <a:rPr lang="en-US">
                <a:latin typeface="Arial" charset="0"/>
              </a:rPr>
              <a:t>(V) times</a:t>
            </a:r>
          </a:p>
        </p:txBody>
      </p:sp>
      <p:sp>
        <p:nvSpPr>
          <p:cNvPr id="145422" name="Line 14"/>
          <p:cNvSpPr>
            <a:spLocks noChangeShapeType="1"/>
          </p:cNvSpPr>
          <p:nvPr/>
        </p:nvSpPr>
        <p:spPr bwMode="auto">
          <a:xfrm>
            <a:off x="3059833" y="1989138"/>
            <a:ext cx="1367706" cy="71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5423" name="Line 15"/>
          <p:cNvSpPr>
            <a:spLocks noChangeShapeType="1"/>
          </p:cNvSpPr>
          <p:nvPr/>
        </p:nvSpPr>
        <p:spPr bwMode="auto">
          <a:xfrm>
            <a:off x="2824164" y="2852738"/>
            <a:ext cx="2252662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5424" name="Line 16"/>
          <p:cNvSpPr>
            <a:spLocks noChangeShapeType="1"/>
          </p:cNvSpPr>
          <p:nvPr/>
        </p:nvSpPr>
        <p:spPr bwMode="auto">
          <a:xfrm flipV="1">
            <a:off x="3438525" y="4508500"/>
            <a:ext cx="989013" cy="365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5425" name="Line 17"/>
          <p:cNvSpPr>
            <a:spLocks noChangeShapeType="1"/>
          </p:cNvSpPr>
          <p:nvPr/>
        </p:nvSpPr>
        <p:spPr bwMode="auto">
          <a:xfrm flipV="1">
            <a:off x="1475657" y="6237288"/>
            <a:ext cx="3528144" cy="7223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1172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/>
              <a:t>Dijkstra’s Algorithm - Example</a:t>
            </a:r>
          </a:p>
        </p:txBody>
      </p:sp>
      <p:sp>
        <p:nvSpPr>
          <p:cNvPr id="73773" name="AutoShape 45"/>
          <p:cNvSpPr>
            <a:spLocks noChangeArrowheads="1"/>
          </p:cNvSpPr>
          <p:nvPr/>
        </p:nvSpPr>
        <p:spPr bwMode="auto">
          <a:xfrm>
            <a:off x="1981200" y="3505200"/>
            <a:ext cx="457200" cy="457200"/>
          </a:xfrm>
          <a:prstGeom prst="flowChartConnector">
            <a:avLst/>
          </a:prstGeom>
          <a:solidFill>
            <a:srgbClr val="FF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74" name="AutoShape 46"/>
          <p:cNvSpPr>
            <a:spLocks noChangeArrowheads="1"/>
          </p:cNvSpPr>
          <p:nvPr/>
        </p:nvSpPr>
        <p:spPr bwMode="auto">
          <a:xfrm>
            <a:off x="3352800" y="4419600"/>
            <a:ext cx="457200" cy="457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75" name="AutoShape 47"/>
          <p:cNvSpPr>
            <a:spLocks noChangeArrowheads="1"/>
          </p:cNvSpPr>
          <p:nvPr/>
        </p:nvSpPr>
        <p:spPr bwMode="auto">
          <a:xfrm>
            <a:off x="3352800" y="2590800"/>
            <a:ext cx="457200" cy="457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76" name="AutoShape 48"/>
          <p:cNvSpPr>
            <a:spLocks noChangeArrowheads="1"/>
          </p:cNvSpPr>
          <p:nvPr/>
        </p:nvSpPr>
        <p:spPr bwMode="auto">
          <a:xfrm>
            <a:off x="5943600" y="4419600"/>
            <a:ext cx="457200" cy="457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77" name="AutoShape 49"/>
          <p:cNvSpPr>
            <a:spLocks noChangeArrowheads="1"/>
          </p:cNvSpPr>
          <p:nvPr/>
        </p:nvSpPr>
        <p:spPr bwMode="auto">
          <a:xfrm>
            <a:off x="5943600" y="2590800"/>
            <a:ext cx="457200" cy="457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73778" name="AutoShape 50"/>
          <p:cNvCxnSpPr>
            <a:cxnSpLocks noChangeShapeType="1"/>
            <a:stCxn id="73773" idx="7"/>
            <a:endCxn id="73775" idx="2"/>
          </p:cNvCxnSpPr>
          <p:nvPr/>
        </p:nvCxnSpPr>
        <p:spPr bwMode="auto">
          <a:xfrm flipV="1">
            <a:off x="2371725" y="2819400"/>
            <a:ext cx="981075" cy="752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3779" name="AutoShape 51"/>
          <p:cNvCxnSpPr>
            <a:cxnSpLocks noChangeShapeType="1"/>
            <a:stCxn id="73775" idx="6"/>
            <a:endCxn id="73777" idx="2"/>
          </p:cNvCxnSpPr>
          <p:nvPr/>
        </p:nvCxnSpPr>
        <p:spPr bwMode="auto">
          <a:xfrm>
            <a:off x="3810000" y="2819400"/>
            <a:ext cx="2133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3780" name="AutoShape 52"/>
          <p:cNvCxnSpPr>
            <a:cxnSpLocks noChangeShapeType="1"/>
            <a:stCxn id="73774" idx="6"/>
            <a:endCxn id="73776" idx="2"/>
          </p:cNvCxnSpPr>
          <p:nvPr/>
        </p:nvCxnSpPr>
        <p:spPr bwMode="auto">
          <a:xfrm>
            <a:off x="3810000" y="4648200"/>
            <a:ext cx="2133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3781" name="AutoShape 53"/>
          <p:cNvCxnSpPr>
            <a:cxnSpLocks noChangeShapeType="1"/>
            <a:stCxn id="73773" idx="5"/>
            <a:endCxn id="73774" idx="2"/>
          </p:cNvCxnSpPr>
          <p:nvPr/>
        </p:nvCxnSpPr>
        <p:spPr bwMode="auto">
          <a:xfrm>
            <a:off x="2371725" y="3895725"/>
            <a:ext cx="981075" cy="752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3782" name="AutoShape 54"/>
          <p:cNvCxnSpPr>
            <a:cxnSpLocks noChangeShapeType="1"/>
            <a:stCxn id="73774" idx="7"/>
            <a:endCxn id="73777" idx="3"/>
          </p:cNvCxnSpPr>
          <p:nvPr/>
        </p:nvCxnSpPr>
        <p:spPr bwMode="auto">
          <a:xfrm flipV="1">
            <a:off x="3743325" y="2981325"/>
            <a:ext cx="2266950" cy="1504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3783" name="AutoShape 55"/>
          <p:cNvCxnSpPr>
            <a:cxnSpLocks noChangeShapeType="1"/>
            <a:stCxn id="73776" idx="1"/>
            <a:endCxn id="73773" idx="6"/>
          </p:cNvCxnSpPr>
          <p:nvPr/>
        </p:nvCxnSpPr>
        <p:spPr bwMode="auto">
          <a:xfrm flipH="1" flipV="1">
            <a:off x="2438400" y="3733800"/>
            <a:ext cx="3571875" cy="752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3789" name="AutoShape 61"/>
          <p:cNvCxnSpPr>
            <a:cxnSpLocks noChangeShapeType="1"/>
            <a:stCxn id="73774" idx="7"/>
            <a:endCxn id="73775" idx="5"/>
          </p:cNvCxnSpPr>
          <p:nvPr/>
        </p:nvCxnSpPr>
        <p:spPr bwMode="auto">
          <a:xfrm rot="16200000">
            <a:off x="2990850" y="3733800"/>
            <a:ext cx="15049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3790" name="AutoShape 62"/>
          <p:cNvCxnSpPr>
            <a:cxnSpLocks noChangeShapeType="1"/>
            <a:stCxn id="73775" idx="3"/>
            <a:endCxn id="73774" idx="1"/>
          </p:cNvCxnSpPr>
          <p:nvPr/>
        </p:nvCxnSpPr>
        <p:spPr bwMode="auto">
          <a:xfrm>
            <a:off x="3419475" y="2981325"/>
            <a:ext cx="0" cy="1504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3791" name="AutoShape 63"/>
          <p:cNvCxnSpPr>
            <a:cxnSpLocks noChangeShapeType="1"/>
            <a:stCxn id="73777" idx="3"/>
            <a:endCxn id="73776" idx="1"/>
          </p:cNvCxnSpPr>
          <p:nvPr/>
        </p:nvCxnSpPr>
        <p:spPr bwMode="auto">
          <a:xfrm>
            <a:off x="6010275" y="2981325"/>
            <a:ext cx="0" cy="1504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3792" name="AutoShape 64"/>
          <p:cNvCxnSpPr>
            <a:cxnSpLocks noChangeShapeType="1"/>
            <a:stCxn id="73776" idx="7"/>
            <a:endCxn id="73777" idx="5"/>
          </p:cNvCxnSpPr>
          <p:nvPr/>
        </p:nvCxnSpPr>
        <p:spPr bwMode="auto">
          <a:xfrm flipV="1">
            <a:off x="6334125" y="2981325"/>
            <a:ext cx="0" cy="1504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3793" name="Text Box 65"/>
          <p:cNvSpPr txBox="1">
            <a:spLocks noChangeArrowheads="1"/>
          </p:cNvSpPr>
          <p:nvPr/>
        </p:nvSpPr>
        <p:spPr bwMode="auto">
          <a:xfrm>
            <a:off x="2574925" y="2784475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10</a:t>
            </a:r>
          </a:p>
        </p:txBody>
      </p:sp>
      <p:sp>
        <p:nvSpPr>
          <p:cNvPr id="73794" name="Text Box 66"/>
          <p:cNvSpPr txBox="1">
            <a:spLocks noChangeArrowheads="1"/>
          </p:cNvSpPr>
          <p:nvPr/>
        </p:nvSpPr>
        <p:spPr bwMode="auto">
          <a:xfrm>
            <a:off x="4937125" y="23272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73795" name="Text Box 67"/>
          <p:cNvSpPr txBox="1">
            <a:spLocks noChangeArrowheads="1"/>
          </p:cNvSpPr>
          <p:nvPr/>
        </p:nvSpPr>
        <p:spPr bwMode="auto">
          <a:xfrm>
            <a:off x="2498725" y="40798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73796" name="Text Box 68"/>
          <p:cNvSpPr txBox="1">
            <a:spLocks noChangeArrowheads="1"/>
          </p:cNvSpPr>
          <p:nvPr/>
        </p:nvSpPr>
        <p:spPr bwMode="auto">
          <a:xfrm>
            <a:off x="4556125" y="46132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73797" name="Text Box 69"/>
          <p:cNvSpPr txBox="1">
            <a:spLocks noChangeArrowheads="1"/>
          </p:cNvSpPr>
          <p:nvPr/>
        </p:nvSpPr>
        <p:spPr bwMode="auto">
          <a:xfrm>
            <a:off x="6384925" y="35464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6</a:t>
            </a:r>
          </a:p>
        </p:txBody>
      </p:sp>
      <p:sp>
        <p:nvSpPr>
          <p:cNvPr id="73798" name="Text Box 70"/>
          <p:cNvSpPr txBox="1">
            <a:spLocks noChangeArrowheads="1"/>
          </p:cNvSpPr>
          <p:nvPr/>
        </p:nvSpPr>
        <p:spPr bwMode="auto">
          <a:xfrm>
            <a:off x="5791200" y="35052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73799" name="Text Box 71"/>
          <p:cNvSpPr txBox="1">
            <a:spLocks noChangeArrowheads="1"/>
          </p:cNvSpPr>
          <p:nvPr/>
        </p:nvSpPr>
        <p:spPr bwMode="auto">
          <a:xfrm>
            <a:off x="4708525" y="32416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9</a:t>
            </a:r>
          </a:p>
        </p:txBody>
      </p:sp>
      <p:sp>
        <p:nvSpPr>
          <p:cNvPr id="73800" name="Text Box 72"/>
          <p:cNvSpPr txBox="1">
            <a:spLocks noChangeArrowheads="1"/>
          </p:cNvSpPr>
          <p:nvPr/>
        </p:nvSpPr>
        <p:spPr bwMode="auto">
          <a:xfrm>
            <a:off x="5105400" y="39624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7</a:t>
            </a:r>
          </a:p>
        </p:txBody>
      </p:sp>
      <p:sp>
        <p:nvSpPr>
          <p:cNvPr id="73801" name="Text Box 73"/>
          <p:cNvSpPr txBox="1">
            <a:spLocks noChangeArrowheads="1"/>
          </p:cNvSpPr>
          <p:nvPr/>
        </p:nvSpPr>
        <p:spPr bwMode="auto">
          <a:xfrm>
            <a:off x="3108325" y="32416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73802" name="Text Box 74"/>
          <p:cNvSpPr txBox="1">
            <a:spLocks noChangeArrowheads="1"/>
          </p:cNvSpPr>
          <p:nvPr/>
        </p:nvSpPr>
        <p:spPr bwMode="auto">
          <a:xfrm>
            <a:off x="3794125" y="33178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69614201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/>
              <a:t>Dijkstra’s Algorithm - Example</a:t>
            </a:r>
          </a:p>
        </p:txBody>
      </p:sp>
      <p:sp>
        <p:nvSpPr>
          <p:cNvPr id="105475" name="AutoShape 3"/>
          <p:cNvSpPr>
            <a:spLocks noChangeArrowheads="1"/>
          </p:cNvSpPr>
          <p:nvPr/>
        </p:nvSpPr>
        <p:spPr bwMode="auto">
          <a:xfrm>
            <a:off x="1981200" y="3505200"/>
            <a:ext cx="457200" cy="457200"/>
          </a:xfrm>
          <a:prstGeom prst="flowChartConnector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0</a:t>
            </a:r>
          </a:p>
        </p:txBody>
      </p:sp>
      <p:sp>
        <p:nvSpPr>
          <p:cNvPr id="105476" name="AutoShape 4"/>
          <p:cNvSpPr>
            <a:spLocks noChangeArrowheads="1"/>
          </p:cNvSpPr>
          <p:nvPr/>
        </p:nvSpPr>
        <p:spPr bwMode="auto">
          <a:xfrm>
            <a:off x="3352800" y="4419600"/>
            <a:ext cx="457200" cy="457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ym typeface="Symbol" pitchFamily="18" charset="2"/>
              </a:rPr>
              <a:t></a:t>
            </a:r>
          </a:p>
        </p:txBody>
      </p:sp>
      <p:sp>
        <p:nvSpPr>
          <p:cNvPr id="105477" name="AutoShape 5"/>
          <p:cNvSpPr>
            <a:spLocks noChangeArrowheads="1"/>
          </p:cNvSpPr>
          <p:nvPr/>
        </p:nvSpPr>
        <p:spPr bwMode="auto">
          <a:xfrm>
            <a:off x="3352800" y="2590800"/>
            <a:ext cx="457200" cy="457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ym typeface="Symbol" pitchFamily="18" charset="2"/>
              </a:rPr>
              <a:t></a:t>
            </a:r>
            <a:endParaRPr lang="en-US"/>
          </a:p>
        </p:txBody>
      </p:sp>
      <p:sp>
        <p:nvSpPr>
          <p:cNvPr id="105478" name="AutoShape 6"/>
          <p:cNvSpPr>
            <a:spLocks noChangeArrowheads="1"/>
          </p:cNvSpPr>
          <p:nvPr/>
        </p:nvSpPr>
        <p:spPr bwMode="auto">
          <a:xfrm>
            <a:off x="5943600" y="4419600"/>
            <a:ext cx="457200" cy="457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ym typeface="Symbol" pitchFamily="18" charset="2"/>
              </a:rPr>
              <a:t></a:t>
            </a:r>
          </a:p>
        </p:txBody>
      </p:sp>
      <p:sp>
        <p:nvSpPr>
          <p:cNvPr id="105479" name="AutoShape 7"/>
          <p:cNvSpPr>
            <a:spLocks noChangeArrowheads="1"/>
          </p:cNvSpPr>
          <p:nvPr/>
        </p:nvSpPr>
        <p:spPr bwMode="auto">
          <a:xfrm>
            <a:off x="5943600" y="2590800"/>
            <a:ext cx="457200" cy="457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ym typeface="Symbol" pitchFamily="18" charset="2"/>
              </a:rPr>
              <a:t></a:t>
            </a:r>
          </a:p>
        </p:txBody>
      </p:sp>
      <p:cxnSp>
        <p:nvCxnSpPr>
          <p:cNvPr id="105480" name="AutoShape 8"/>
          <p:cNvCxnSpPr>
            <a:cxnSpLocks noChangeShapeType="1"/>
            <a:stCxn id="105475" idx="7"/>
            <a:endCxn id="105477" idx="2"/>
          </p:cNvCxnSpPr>
          <p:nvPr/>
        </p:nvCxnSpPr>
        <p:spPr bwMode="auto">
          <a:xfrm flipV="1">
            <a:off x="2371725" y="2819400"/>
            <a:ext cx="981075" cy="752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5481" name="AutoShape 9"/>
          <p:cNvCxnSpPr>
            <a:cxnSpLocks noChangeShapeType="1"/>
            <a:stCxn id="105477" idx="6"/>
            <a:endCxn id="105479" idx="2"/>
          </p:cNvCxnSpPr>
          <p:nvPr/>
        </p:nvCxnSpPr>
        <p:spPr bwMode="auto">
          <a:xfrm>
            <a:off x="3810000" y="2819400"/>
            <a:ext cx="2133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5482" name="AutoShape 10"/>
          <p:cNvCxnSpPr>
            <a:cxnSpLocks noChangeShapeType="1"/>
            <a:stCxn id="105476" idx="6"/>
            <a:endCxn id="105478" idx="2"/>
          </p:cNvCxnSpPr>
          <p:nvPr/>
        </p:nvCxnSpPr>
        <p:spPr bwMode="auto">
          <a:xfrm>
            <a:off x="3810000" y="4648200"/>
            <a:ext cx="2133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5483" name="AutoShape 11"/>
          <p:cNvCxnSpPr>
            <a:cxnSpLocks noChangeShapeType="1"/>
            <a:stCxn id="105475" idx="5"/>
            <a:endCxn id="105476" idx="2"/>
          </p:cNvCxnSpPr>
          <p:nvPr/>
        </p:nvCxnSpPr>
        <p:spPr bwMode="auto">
          <a:xfrm>
            <a:off x="2371725" y="3895725"/>
            <a:ext cx="981075" cy="752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5484" name="AutoShape 12"/>
          <p:cNvCxnSpPr>
            <a:cxnSpLocks noChangeShapeType="1"/>
            <a:stCxn id="105476" idx="7"/>
            <a:endCxn id="105479" idx="3"/>
          </p:cNvCxnSpPr>
          <p:nvPr/>
        </p:nvCxnSpPr>
        <p:spPr bwMode="auto">
          <a:xfrm flipV="1">
            <a:off x="3743325" y="2981325"/>
            <a:ext cx="2266950" cy="1504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5485" name="AutoShape 13"/>
          <p:cNvCxnSpPr>
            <a:cxnSpLocks noChangeShapeType="1"/>
            <a:stCxn id="105478" idx="1"/>
            <a:endCxn id="105475" idx="6"/>
          </p:cNvCxnSpPr>
          <p:nvPr/>
        </p:nvCxnSpPr>
        <p:spPr bwMode="auto">
          <a:xfrm flipH="1" flipV="1">
            <a:off x="2438400" y="3733800"/>
            <a:ext cx="3571875" cy="752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5486" name="AutoShape 14"/>
          <p:cNvCxnSpPr>
            <a:cxnSpLocks noChangeShapeType="1"/>
            <a:stCxn id="105476" idx="7"/>
            <a:endCxn id="105477" idx="5"/>
          </p:cNvCxnSpPr>
          <p:nvPr/>
        </p:nvCxnSpPr>
        <p:spPr bwMode="auto">
          <a:xfrm rot="16200000">
            <a:off x="2990850" y="3733800"/>
            <a:ext cx="15049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5487" name="AutoShape 15"/>
          <p:cNvCxnSpPr>
            <a:cxnSpLocks noChangeShapeType="1"/>
            <a:stCxn id="105477" idx="3"/>
            <a:endCxn id="105476" idx="1"/>
          </p:cNvCxnSpPr>
          <p:nvPr/>
        </p:nvCxnSpPr>
        <p:spPr bwMode="auto">
          <a:xfrm>
            <a:off x="3419475" y="2981325"/>
            <a:ext cx="0" cy="1504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5488" name="AutoShape 16"/>
          <p:cNvCxnSpPr>
            <a:cxnSpLocks noChangeShapeType="1"/>
            <a:stCxn id="105479" idx="3"/>
            <a:endCxn id="105478" idx="1"/>
          </p:cNvCxnSpPr>
          <p:nvPr/>
        </p:nvCxnSpPr>
        <p:spPr bwMode="auto">
          <a:xfrm>
            <a:off x="6010275" y="2981325"/>
            <a:ext cx="0" cy="1504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5489" name="AutoShape 17"/>
          <p:cNvCxnSpPr>
            <a:cxnSpLocks noChangeShapeType="1"/>
            <a:stCxn id="105478" idx="7"/>
            <a:endCxn id="105479" idx="5"/>
          </p:cNvCxnSpPr>
          <p:nvPr/>
        </p:nvCxnSpPr>
        <p:spPr bwMode="auto">
          <a:xfrm flipV="1">
            <a:off x="6334125" y="2981325"/>
            <a:ext cx="0" cy="1504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5490" name="Text Box 18"/>
          <p:cNvSpPr txBox="1">
            <a:spLocks noChangeArrowheads="1"/>
          </p:cNvSpPr>
          <p:nvPr/>
        </p:nvSpPr>
        <p:spPr bwMode="auto">
          <a:xfrm>
            <a:off x="2574925" y="2784475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10</a:t>
            </a:r>
          </a:p>
        </p:txBody>
      </p:sp>
      <p:sp>
        <p:nvSpPr>
          <p:cNvPr id="105491" name="Text Box 19"/>
          <p:cNvSpPr txBox="1">
            <a:spLocks noChangeArrowheads="1"/>
          </p:cNvSpPr>
          <p:nvPr/>
        </p:nvSpPr>
        <p:spPr bwMode="auto">
          <a:xfrm>
            <a:off x="4937125" y="23272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105492" name="Text Box 20"/>
          <p:cNvSpPr txBox="1">
            <a:spLocks noChangeArrowheads="1"/>
          </p:cNvSpPr>
          <p:nvPr/>
        </p:nvSpPr>
        <p:spPr bwMode="auto">
          <a:xfrm>
            <a:off x="2498725" y="40798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105493" name="Text Box 21"/>
          <p:cNvSpPr txBox="1">
            <a:spLocks noChangeArrowheads="1"/>
          </p:cNvSpPr>
          <p:nvPr/>
        </p:nvSpPr>
        <p:spPr bwMode="auto">
          <a:xfrm>
            <a:off x="4556125" y="46132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105494" name="Text Box 22"/>
          <p:cNvSpPr txBox="1">
            <a:spLocks noChangeArrowheads="1"/>
          </p:cNvSpPr>
          <p:nvPr/>
        </p:nvSpPr>
        <p:spPr bwMode="auto">
          <a:xfrm>
            <a:off x="6384925" y="35464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6</a:t>
            </a:r>
          </a:p>
        </p:txBody>
      </p:sp>
      <p:sp>
        <p:nvSpPr>
          <p:cNvPr id="105495" name="Text Box 23"/>
          <p:cNvSpPr txBox="1">
            <a:spLocks noChangeArrowheads="1"/>
          </p:cNvSpPr>
          <p:nvPr/>
        </p:nvSpPr>
        <p:spPr bwMode="auto">
          <a:xfrm>
            <a:off x="5791200" y="35052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105496" name="Text Box 24"/>
          <p:cNvSpPr txBox="1">
            <a:spLocks noChangeArrowheads="1"/>
          </p:cNvSpPr>
          <p:nvPr/>
        </p:nvSpPr>
        <p:spPr bwMode="auto">
          <a:xfrm>
            <a:off x="4708525" y="32416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9</a:t>
            </a:r>
          </a:p>
        </p:txBody>
      </p:sp>
      <p:sp>
        <p:nvSpPr>
          <p:cNvPr id="105497" name="Text Box 25"/>
          <p:cNvSpPr txBox="1">
            <a:spLocks noChangeArrowheads="1"/>
          </p:cNvSpPr>
          <p:nvPr/>
        </p:nvSpPr>
        <p:spPr bwMode="auto">
          <a:xfrm>
            <a:off x="5105400" y="39624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7</a:t>
            </a:r>
          </a:p>
        </p:txBody>
      </p:sp>
      <p:sp>
        <p:nvSpPr>
          <p:cNvPr id="105498" name="Text Box 26"/>
          <p:cNvSpPr txBox="1">
            <a:spLocks noChangeArrowheads="1"/>
          </p:cNvSpPr>
          <p:nvPr/>
        </p:nvSpPr>
        <p:spPr bwMode="auto">
          <a:xfrm>
            <a:off x="3108325" y="32416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105499" name="Text Box 27"/>
          <p:cNvSpPr txBox="1">
            <a:spLocks noChangeArrowheads="1"/>
          </p:cNvSpPr>
          <p:nvPr/>
        </p:nvSpPr>
        <p:spPr bwMode="auto">
          <a:xfrm>
            <a:off x="3794125" y="33178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25324342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/>
              <a:t>Dijkstra’s Algorithm - Example</a:t>
            </a:r>
          </a:p>
        </p:txBody>
      </p:sp>
      <p:sp>
        <p:nvSpPr>
          <p:cNvPr id="114691" name="AutoShape 3"/>
          <p:cNvSpPr>
            <a:spLocks noChangeArrowheads="1"/>
          </p:cNvSpPr>
          <p:nvPr/>
        </p:nvSpPr>
        <p:spPr bwMode="auto">
          <a:xfrm>
            <a:off x="1981200" y="3505200"/>
            <a:ext cx="457200" cy="457200"/>
          </a:xfrm>
          <a:prstGeom prst="flowChartConnector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0</a:t>
            </a:r>
          </a:p>
        </p:txBody>
      </p:sp>
      <p:sp>
        <p:nvSpPr>
          <p:cNvPr id="114692" name="AutoShape 4"/>
          <p:cNvSpPr>
            <a:spLocks noChangeArrowheads="1"/>
          </p:cNvSpPr>
          <p:nvPr/>
        </p:nvSpPr>
        <p:spPr bwMode="auto">
          <a:xfrm>
            <a:off x="3352800" y="4419600"/>
            <a:ext cx="457200" cy="457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ym typeface="Symbol" pitchFamily="18" charset="2"/>
              </a:rPr>
              <a:t>5</a:t>
            </a:r>
          </a:p>
        </p:txBody>
      </p:sp>
      <p:sp>
        <p:nvSpPr>
          <p:cNvPr id="114693" name="AutoShape 5"/>
          <p:cNvSpPr>
            <a:spLocks noChangeArrowheads="1"/>
          </p:cNvSpPr>
          <p:nvPr/>
        </p:nvSpPr>
        <p:spPr bwMode="auto">
          <a:xfrm>
            <a:off x="3352800" y="2590800"/>
            <a:ext cx="457200" cy="457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ym typeface="Symbol" pitchFamily="18" charset="2"/>
              </a:rPr>
              <a:t>10</a:t>
            </a:r>
            <a:endParaRPr lang="en-US"/>
          </a:p>
        </p:txBody>
      </p:sp>
      <p:sp>
        <p:nvSpPr>
          <p:cNvPr id="114694" name="AutoShape 6"/>
          <p:cNvSpPr>
            <a:spLocks noChangeArrowheads="1"/>
          </p:cNvSpPr>
          <p:nvPr/>
        </p:nvSpPr>
        <p:spPr bwMode="auto">
          <a:xfrm>
            <a:off x="5943600" y="4419600"/>
            <a:ext cx="457200" cy="457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ym typeface="Symbol" pitchFamily="18" charset="2"/>
              </a:rPr>
              <a:t></a:t>
            </a:r>
          </a:p>
        </p:txBody>
      </p:sp>
      <p:sp>
        <p:nvSpPr>
          <p:cNvPr id="114695" name="AutoShape 7"/>
          <p:cNvSpPr>
            <a:spLocks noChangeArrowheads="1"/>
          </p:cNvSpPr>
          <p:nvPr/>
        </p:nvSpPr>
        <p:spPr bwMode="auto">
          <a:xfrm>
            <a:off x="5943600" y="2590800"/>
            <a:ext cx="457200" cy="457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ym typeface="Symbol" pitchFamily="18" charset="2"/>
              </a:rPr>
              <a:t></a:t>
            </a:r>
          </a:p>
        </p:txBody>
      </p:sp>
      <p:cxnSp>
        <p:nvCxnSpPr>
          <p:cNvPr id="114696" name="AutoShape 8"/>
          <p:cNvCxnSpPr>
            <a:cxnSpLocks noChangeShapeType="1"/>
            <a:stCxn id="114691" idx="7"/>
            <a:endCxn id="114693" idx="2"/>
          </p:cNvCxnSpPr>
          <p:nvPr/>
        </p:nvCxnSpPr>
        <p:spPr bwMode="auto">
          <a:xfrm flipV="1">
            <a:off x="2371725" y="2819400"/>
            <a:ext cx="981075" cy="7524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4697" name="AutoShape 9"/>
          <p:cNvCxnSpPr>
            <a:cxnSpLocks noChangeShapeType="1"/>
            <a:stCxn id="114693" idx="6"/>
            <a:endCxn id="114695" idx="2"/>
          </p:cNvCxnSpPr>
          <p:nvPr/>
        </p:nvCxnSpPr>
        <p:spPr bwMode="auto">
          <a:xfrm>
            <a:off x="3810000" y="2819400"/>
            <a:ext cx="2133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4698" name="AutoShape 10"/>
          <p:cNvCxnSpPr>
            <a:cxnSpLocks noChangeShapeType="1"/>
            <a:stCxn id="114692" idx="6"/>
            <a:endCxn id="114694" idx="2"/>
          </p:cNvCxnSpPr>
          <p:nvPr/>
        </p:nvCxnSpPr>
        <p:spPr bwMode="auto">
          <a:xfrm>
            <a:off x="3810000" y="4648200"/>
            <a:ext cx="2133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4699" name="AutoShape 11"/>
          <p:cNvCxnSpPr>
            <a:cxnSpLocks noChangeShapeType="1"/>
            <a:stCxn id="114691" idx="5"/>
            <a:endCxn id="114692" idx="2"/>
          </p:cNvCxnSpPr>
          <p:nvPr/>
        </p:nvCxnSpPr>
        <p:spPr bwMode="auto">
          <a:xfrm>
            <a:off x="2371725" y="3895725"/>
            <a:ext cx="981075" cy="7524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4700" name="AutoShape 12"/>
          <p:cNvCxnSpPr>
            <a:cxnSpLocks noChangeShapeType="1"/>
            <a:stCxn id="114692" idx="7"/>
            <a:endCxn id="114695" idx="3"/>
          </p:cNvCxnSpPr>
          <p:nvPr/>
        </p:nvCxnSpPr>
        <p:spPr bwMode="auto">
          <a:xfrm flipV="1">
            <a:off x="3743325" y="2981325"/>
            <a:ext cx="2266950" cy="1504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4701" name="AutoShape 13"/>
          <p:cNvCxnSpPr>
            <a:cxnSpLocks noChangeShapeType="1"/>
            <a:stCxn id="114694" idx="1"/>
            <a:endCxn id="114691" idx="6"/>
          </p:cNvCxnSpPr>
          <p:nvPr/>
        </p:nvCxnSpPr>
        <p:spPr bwMode="auto">
          <a:xfrm flipH="1" flipV="1">
            <a:off x="2438400" y="3733800"/>
            <a:ext cx="3571875" cy="752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4702" name="AutoShape 14"/>
          <p:cNvCxnSpPr>
            <a:cxnSpLocks noChangeShapeType="1"/>
            <a:stCxn id="114692" idx="7"/>
            <a:endCxn id="114693" idx="5"/>
          </p:cNvCxnSpPr>
          <p:nvPr/>
        </p:nvCxnSpPr>
        <p:spPr bwMode="auto">
          <a:xfrm rot="16200000">
            <a:off x="2990850" y="3733800"/>
            <a:ext cx="15049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4703" name="AutoShape 15"/>
          <p:cNvCxnSpPr>
            <a:cxnSpLocks noChangeShapeType="1"/>
            <a:stCxn id="114693" idx="3"/>
            <a:endCxn id="114692" idx="1"/>
          </p:cNvCxnSpPr>
          <p:nvPr/>
        </p:nvCxnSpPr>
        <p:spPr bwMode="auto">
          <a:xfrm>
            <a:off x="3419475" y="2981325"/>
            <a:ext cx="0" cy="1504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4704" name="AutoShape 16"/>
          <p:cNvCxnSpPr>
            <a:cxnSpLocks noChangeShapeType="1"/>
            <a:stCxn id="114695" idx="3"/>
            <a:endCxn id="114694" idx="1"/>
          </p:cNvCxnSpPr>
          <p:nvPr/>
        </p:nvCxnSpPr>
        <p:spPr bwMode="auto">
          <a:xfrm>
            <a:off x="6010275" y="2981325"/>
            <a:ext cx="0" cy="1504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4705" name="AutoShape 17"/>
          <p:cNvCxnSpPr>
            <a:cxnSpLocks noChangeShapeType="1"/>
            <a:stCxn id="114694" idx="7"/>
            <a:endCxn id="114695" idx="5"/>
          </p:cNvCxnSpPr>
          <p:nvPr/>
        </p:nvCxnSpPr>
        <p:spPr bwMode="auto">
          <a:xfrm flipV="1">
            <a:off x="6334125" y="2981325"/>
            <a:ext cx="0" cy="1504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4706" name="Text Box 18"/>
          <p:cNvSpPr txBox="1">
            <a:spLocks noChangeArrowheads="1"/>
          </p:cNvSpPr>
          <p:nvPr/>
        </p:nvSpPr>
        <p:spPr bwMode="auto">
          <a:xfrm>
            <a:off x="2574925" y="2784475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10</a:t>
            </a:r>
          </a:p>
        </p:txBody>
      </p:sp>
      <p:sp>
        <p:nvSpPr>
          <p:cNvPr id="114707" name="Text Box 19"/>
          <p:cNvSpPr txBox="1">
            <a:spLocks noChangeArrowheads="1"/>
          </p:cNvSpPr>
          <p:nvPr/>
        </p:nvSpPr>
        <p:spPr bwMode="auto">
          <a:xfrm>
            <a:off x="4937125" y="23272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114708" name="Text Box 20"/>
          <p:cNvSpPr txBox="1">
            <a:spLocks noChangeArrowheads="1"/>
          </p:cNvSpPr>
          <p:nvPr/>
        </p:nvSpPr>
        <p:spPr bwMode="auto">
          <a:xfrm>
            <a:off x="2498725" y="40798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114709" name="Text Box 21"/>
          <p:cNvSpPr txBox="1">
            <a:spLocks noChangeArrowheads="1"/>
          </p:cNvSpPr>
          <p:nvPr/>
        </p:nvSpPr>
        <p:spPr bwMode="auto">
          <a:xfrm>
            <a:off x="4556125" y="46132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114710" name="Text Box 22"/>
          <p:cNvSpPr txBox="1">
            <a:spLocks noChangeArrowheads="1"/>
          </p:cNvSpPr>
          <p:nvPr/>
        </p:nvSpPr>
        <p:spPr bwMode="auto">
          <a:xfrm>
            <a:off x="6384925" y="35464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6</a:t>
            </a:r>
          </a:p>
        </p:txBody>
      </p:sp>
      <p:sp>
        <p:nvSpPr>
          <p:cNvPr id="114711" name="Text Box 23"/>
          <p:cNvSpPr txBox="1">
            <a:spLocks noChangeArrowheads="1"/>
          </p:cNvSpPr>
          <p:nvPr/>
        </p:nvSpPr>
        <p:spPr bwMode="auto">
          <a:xfrm>
            <a:off x="5791200" y="35052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114712" name="Text Box 24"/>
          <p:cNvSpPr txBox="1">
            <a:spLocks noChangeArrowheads="1"/>
          </p:cNvSpPr>
          <p:nvPr/>
        </p:nvSpPr>
        <p:spPr bwMode="auto">
          <a:xfrm>
            <a:off x="4708525" y="32416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9</a:t>
            </a:r>
          </a:p>
        </p:txBody>
      </p:sp>
      <p:sp>
        <p:nvSpPr>
          <p:cNvPr id="114713" name="Text Box 25"/>
          <p:cNvSpPr txBox="1">
            <a:spLocks noChangeArrowheads="1"/>
          </p:cNvSpPr>
          <p:nvPr/>
        </p:nvSpPr>
        <p:spPr bwMode="auto">
          <a:xfrm>
            <a:off x="5105400" y="39624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7</a:t>
            </a:r>
          </a:p>
        </p:txBody>
      </p:sp>
      <p:sp>
        <p:nvSpPr>
          <p:cNvPr id="114714" name="Text Box 26"/>
          <p:cNvSpPr txBox="1">
            <a:spLocks noChangeArrowheads="1"/>
          </p:cNvSpPr>
          <p:nvPr/>
        </p:nvSpPr>
        <p:spPr bwMode="auto">
          <a:xfrm>
            <a:off x="3108325" y="32416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114715" name="Text Box 27"/>
          <p:cNvSpPr txBox="1">
            <a:spLocks noChangeArrowheads="1"/>
          </p:cNvSpPr>
          <p:nvPr/>
        </p:nvSpPr>
        <p:spPr bwMode="auto">
          <a:xfrm>
            <a:off x="3794125" y="33178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80594175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/>
              <a:t>Dijkstra’s Algorithm - Example</a:t>
            </a:r>
          </a:p>
        </p:txBody>
      </p:sp>
      <p:sp>
        <p:nvSpPr>
          <p:cNvPr id="115715" name="AutoShape 3"/>
          <p:cNvSpPr>
            <a:spLocks noChangeArrowheads="1"/>
          </p:cNvSpPr>
          <p:nvPr/>
        </p:nvSpPr>
        <p:spPr bwMode="auto">
          <a:xfrm>
            <a:off x="1981200" y="3505200"/>
            <a:ext cx="457200" cy="457200"/>
          </a:xfrm>
          <a:prstGeom prst="flowChartConnector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0</a:t>
            </a:r>
          </a:p>
        </p:txBody>
      </p:sp>
      <p:sp>
        <p:nvSpPr>
          <p:cNvPr id="115716" name="AutoShape 4"/>
          <p:cNvSpPr>
            <a:spLocks noChangeArrowheads="1"/>
          </p:cNvSpPr>
          <p:nvPr/>
        </p:nvSpPr>
        <p:spPr bwMode="auto">
          <a:xfrm>
            <a:off x="3352800" y="4419600"/>
            <a:ext cx="457200" cy="457200"/>
          </a:xfrm>
          <a:prstGeom prst="flowChartConnector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ym typeface="Symbol" pitchFamily="18" charset="2"/>
              </a:rPr>
              <a:t>5</a:t>
            </a:r>
          </a:p>
        </p:txBody>
      </p:sp>
      <p:sp>
        <p:nvSpPr>
          <p:cNvPr id="115717" name="AutoShape 5"/>
          <p:cNvSpPr>
            <a:spLocks noChangeArrowheads="1"/>
          </p:cNvSpPr>
          <p:nvPr/>
        </p:nvSpPr>
        <p:spPr bwMode="auto">
          <a:xfrm>
            <a:off x="3352800" y="2590800"/>
            <a:ext cx="457200" cy="457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ym typeface="Symbol" pitchFamily="18" charset="2"/>
              </a:rPr>
              <a:t>10</a:t>
            </a:r>
            <a:endParaRPr lang="en-US"/>
          </a:p>
        </p:txBody>
      </p:sp>
      <p:sp>
        <p:nvSpPr>
          <p:cNvPr id="115718" name="AutoShape 6"/>
          <p:cNvSpPr>
            <a:spLocks noChangeArrowheads="1"/>
          </p:cNvSpPr>
          <p:nvPr/>
        </p:nvSpPr>
        <p:spPr bwMode="auto">
          <a:xfrm>
            <a:off x="5943600" y="4419600"/>
            <a:ext cx="457200" cy="457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ym typeface="Symbol" pitchFamily="18" charset="2"/>
              </a:rPr>
              <a:t></a:t>
            </a:r>
          </a:p>
        </p:txBody>
      </p:sp>
      <p:sp>
        <p:nvSpPr>
          <p:cNvPr id="115719" name="AutoShape 7"/>
          <p:cNvSpPr>
            <a:spLocks noChangeArrowheads="1"/>
          </p:cNvSpPr>
          <p:nvPr/>
        </p:nvSpPr>
        <p:spPr bwMode="auto">
          <a:xfrm>
            <a:off x="5943600" y="2590800"/>
            <a:ext cx="457200" cy="457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ym typeface="Symbol" pitchFamily="18" charset="2"/>
              </a:rPr>
              <a:t></a:t>
            </a:r>
          </a:p>
        </p:txBody>
      </p:sp>
      <p:cxnSp>
        <p:nvCxnSpPr>
          <p:cNvPr id="115720" name="AutoShape 8"/>
          <p:cNvCxnSpPr>
            <a:cxnSpLocks noChangeShapeType="1"/>
            <a:stCxn id="115715" idx="7"/>
            <a:endCxn id="115717" idx="2"/>
          </p:cNvCxnSpPr>
          <p:nvPr/>
        </p:nvCxnSpPr>
        <p:spPr bwMode="auto">
          <a:xfrm flipV="1">
            <a:off x="2371725" y="2819400"/>
            <a:ext cx="981075" cy="7524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5721" name="AutoShape 9"/>
          <p:cNvCxnSpPr>
            <a:cxnSpLocks noChangeShapeType="1"/>
            <a:stCxn id="115717" idx="6"/>
            <a:endCxn id="115719" idx="2"/>
          </p:cNvCxnSpPr>
          <p:nvPr/>
        </p:nvCxnSpPr>
        <p:spPr bwMode="auto">
          <a:xfrm>
            <a:off x="3810000" y="2819400"/>
            <a:ext cx="2133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5722" name="AutoShape 10"/>
          <p:cNvCxnSpPr>
            <a:cxnSpLocks noChangeShapeType="1"/>
            <a:stCxn id="115716" idx="6"/>
            <a:endCxn id="115718" idx="2"/>
          </p:cNvCxnSpPr>
          <p:nvPr/>
        </p:nvCxnSpPr>
        <p:spPr bwMode="auto">
          <a:xfrm>
            <a:off x="3810000" y="4648200"/>
            <a:ext cx="2133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5723" name="AutoShape 11"/>
          <p:cNvCxnSpPr>
            <a:cxnSpLocks noChangeShapeType="1"/>
            <a:stCxn id="115715" idx="5"/>
            <a:endCxn id="115716" idx="2"/>
          </p:cNvCxnSpPr>
          <p:nvPr/>
        </p:nvCxnSpPr>
        <p:spPr bwMode="auto">
          <a:xfrm>
            <a:off x="2371725" y="3895725"/>
            <a:ext cx="981075" cy="7524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5724" name="AutoShape 12"/>
          <p:cNvCxnSpPr>
            <a:cxnSpLocks noChangeShapeType="1"/>
            <a:stCxn id="115716" idx="7"/>
            <a:endCxn id="115719" idx="3"/>
          </p:cNvCxnSpPr>
          <p:nvPr/>
        </p:nvCxnSpPr>
        <p:spPr bwMode="auto">
          <a:xfrm flipV="1">
            <a:off x="3743325" y="2981325"/>
            <a:ext cx="2266950" cy="1504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5725" name="AutoShape 13"/>
          <p:cNvCxnSpPr>
            <a:cxnSpLocks noChangeShapeType="1"/>
            <a:stCxn id="115718" idx="1"/>
            <a:endCxn id="115715" idx="6"/>
          </p:cNvCxnSpPr>
          <p:nvPr/>
        </p:nvCxnSpPr>
        <p:spPr bwMode="auto">
          <a:xfrm flipH="1" flipV="1">
            <a:off x="2438400" y="3733800"/>
            <a:ext cx="3571875" cy="752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5726" name="AutoShape 14"/>
          <p:cNvCxnSpPr>
            <a:cxnSpLocks noChangeShapeType="1"/>
            <a:stCxn id="115716" idx="7"/>
            <a:endCxn id="115717" idx="5"/>
          </p:cNvCxnSpPr>
          <p:nvPr/>
        </p:nvCxnSpPr>
        <p:spPr bwMode="auto">
          <a:xfrm rot="16200000">
            <a:off x="2990850" y="3733800"/>
            <a:ext cx="15049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5727" name="AutoShape 15"/>
          <p:cNvCxnSpPr>
            <a:cxnSpLocks noChangeShapeType="1"/>
            <a:stCxn id="115717" idx="3"/>
            <a:endCxn id="115716" idx="1"/>
          </p:cNvCxnSpPr>
          <p:nvPr/>
        </p:nvCxnSpPr>
        <p:spPr bwMode="auto">
          <a:xfrm>
            <a:off x="3419475" y="2981325"/>
            <a:ext cx="0" cy="1504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5728" name="AutoShape 16"/>
          <p:cNvCxnSpPr>
            <a:cxnSpLocks noChangeShapeType="1"/>
            <a:stCxn id="115719" idx="3"/>
            <a:endCxn id="115718" idx="1"/>
          </p:cNvCxnSpPr>
          <p:nvPr/>
        </p:nvCxnSpPr>
        <p:spPr bwMode="auto">
          <a:xfrm>
            <a:off x="6010275" y="2981325"/>
            <a:ext cx="0" cy="1504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5729" name="AutoShape 17"/>
          <p:cNvCxnSpPr>
            <a:cxnSpLocks noChangeShapeType="1"/>
            <a:stCxn id="115718" idx="7"/>
            <a:endCxn id="115719" idx="5"/>
          </p:cNvCxnSpPr>
          <p:nvPr/>
        </p:nvCxnSpPr>
        <p:spPr bwMode="auto">
          <a:xfrm flipV="1">
            <a:off x="6334125" y="2981325"/>
            <a:ext cx="0" cy="1504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5730" name="Text Box 18"/>
          <p:cNvSpPr txBox="1">
            <a:spLocks noChangeArrowheads="1"/>
          </p:cNvSpPr>
          <p:nvPr/>
        </p:nvSpPr>
        <p:spPr bwMode="auto">
          <a:xfrm>
            <a:off x="2574925" y="2784475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10</a:t>
            </a:r>
          </a:p>
        </p:txBody>
      </p:sp>
      <p:sp>
        <p:nvSpPr>
          <p:cNvPr id="115731" name="Text Box 19"/>
          <p:cNvSpPr txBox="1">
            <a:spLocks noChangeArrowheads="1"/>
          </p:cNvSpPr>
          <p:nvPr/>
        </p:nvSpPr>
        <p:spPr bwMode="auto">
          <a:xfrm>
            <a:off x="4937125" y="23272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115732" name="Text Box 20"/>
          <p:cNvSpPr txBox="1">
            <a:spLocks noChangeArrowheads="1"/>
          </p:cNvSpPr>
          <p:nvPr/>
        </p:nvSpPr>
        <p:spPr bwMode="auto">
          <a:xfrm>
            <a:off x="2498725" y="40798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115733" name="Text Box 21"/>
          <p:cNvSpPr txBox="1">
            <a:spLocks noChangeArrowheads="1"/>
          </p:cNvSpPr>
          <p:nvPr/>
        </p:nvSpPr>
        <p:spPr bwMode="auto">
          <a:xfrm>
            <a:off x="4556125" y="46132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115734" name="Text Box 22"/>
          <p:cNvSpPr txBox="1">
            <a:spLocks noChangeArrowheads="1"/>
          </p:cNvSpPr>
          <p:nvPr/>
        </p:nvSpPr>
        <p:spPr bwMode="auto">
          <a:xfrm>
            <a:off x="6384925" y="35464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6</a:t>
            </a:r>
          </a:p>
        </p:txBody>
      </p:sp>
      <p:sp>
        <p:nvSpPr>
          <p:cNvPr id="115735" name="Text Box 23"/>
          <p:cNvSpPr txBox="1">
            <a:spLocks noChangeArrowheads="1"/>
          </p:cNvSpPr>
          <p:nvPr/>
        </p:nvSpPr>
        <p:spPr bwMode="auto">
          <a:xfrm>
            <a:off x="5791200" y="35052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115736" name="Text Box 24"/>
          <p:cNvSpPr txBox="1">
            <a:spLocks noChangeArrowheads="1"/>
          </p:cNvSpPr>
          <p:nvPr/>
        </p:nvSpPr>
        <p:spPr bwMode="auto">
          <a:xfrm>
            <a:off x="4708525" y="32416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9</a:t>
            </a:r>
          </a:p>
        </p:txBody>
      </p:sp>
      <p:sp>
        <p:nvSpPr>
          <p:cNvPr id="115737" name="Text Box 25"/>
          <p:cNvSpPr txBox="1">
            <a:spLocks noChangeArrowheads="1"/>
          </p:cNvSpPr>
          <p:nvPr/>
        </p:nvSpPr>
        <p:spPr bwMode="auto">
          <a:xfrm>
            <a:off x="5105400" y="39624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7</a:t>
            </a:r>
          </a:p>
        </p:txBody>
      </p:sp>
      <p:sp>
        <p:nvSpPr>
          <p:cNvPr id="115738" name="Text Box 26"/>
          <p:cNvSpPr txBox="1">
            <a:spLocks noChangeArrowheads="1"/>
          </p:cNvSpPr>
          <p:nvPr/>
        </p:nvSpPr>
        <p:spPr bwMode="auto">
          <a:xfrm>
            <a:off x="3108325" y="32416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115739" name="Text Box 27"/>
          <p:cNvSpPr txBox="1">
            <a:spLocks noChangeArrowheads="1"/>
          </p:cNvSpPr>
          <p:nvPr/>
        </p:nvSpPr>
        <p:spPr bwMode="auto">
          <a:xfrm>
            <a:off x="3794125" y="33178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82015344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/>
              <a:t>Dijkstra’s Algorithm - Example</a:t>
            </a:r>
          </a:p>
        </p:txBody>
      </p:sp>
      <p:sp>
        <p:nvSpPr>
          <p:cNvPr id="116739" name="AutoShape 3"/>
          <p:cNvSpPr>
            <a:spLocks noChangeArrowheads="1"/>
          </p:cNvSpPr>
          <p:nvPr/>
        </p:nvSpPr>
        <p:spPr bwMode="auto">
          <a:xfrm>
            <a:off x="1981200" y="3505200"/>
            <a:ext cx="457200" cy="457200"/>
          </a:xfrm>
          <a:prstGeom prst="flowChartConnector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0</a:t>
            </a:r>
          </a:p>
        </p:txBody>
      </p:sp>
      <p:sp>
        <p:nvSpPr>
          <p:cNvPr id="116740" name="AutoShape 4"/>
          <p:cNvSpPr>
            <a:spLocks noChangeArrowheads="1"/>
          </p:cNvSpPr>
          <p:nvPr/>
        </p:nvSpPr>
        <p:spPr bwMode="auto">
          <a:xfrm>
            <a:off x="3352800" y="4419600"/>
            <a:ext cx="457200" cy="457200"/>
          </a:xfrm>
          <a:prstGeom prst="flowChartConnector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ym typeface="Symbol" pitchFamily="18" charset="2"/>
              </a:rPr>
              <a:t>5</a:t>
            </a:r>
          </a:p>
        </p:txBody>
      </p:sp>
      <p:sp>
        <p:nvSpPr>
          <p:cNvPr id="116741" name="AutoShape 5"/>
          <p:cNvSpPr>
            <a:spLocks noChangeArrowheads="1"/>
          </p:cNvSpPr>
          <p:nvPr/>
        </p:nvSpPr>
        <p:spPr bwMode="auto">
          <a:xfrm>
            <a:off x="3352800" y="2590800"/>
            <a:ext cx="457200" cy="457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ym typeface="Symbol" pitchFamily="18" charset="2"/>
              </a:rPr>
              <a:t>8</a:t>
            </a:r>
            <a:endParaRPr lang="en-US"/>
          </a:p>
        </p:txBody>
      </p:sp>
      <p:sp>
        <p:nvSpPr>
          <p:cNvPr id="116742" name="AutoShape 6"/>
          <p:cNvSpPr>
            <a:spLocks noChangeArrowheads="1"/>
          </p:cNvSpPr>
          <p:nvPr/>
        </p:nvSpPr>
        <p:spPr bwMode="auto">
          <a:xfrm>
            <a:off x="5943600" y="4419600"/>
            <a:ext cx="457200" cy="457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ym typeface="Symbol" pitchFamily="18" charset="2"/>
              </a:rPr>
              <a:t>7</a:t>
            </a:r>
          </a:p>
        </p:txBody>
      </p:sp>
      <p:sp>
        <p:nvSpPr>
          <p:cNvPr id="116743" name="AutoShape 7"/>
          <p:cNvSpPr>
            <a:spLocks noChangeArrowheads="1"/>
          </p:cNvSpPr>
          <p:nvPr/>
        </p:nvSpPr>
        <p:spPr bwMode="auto">
          <a:xfrm>
            <a:off x="5943600" y="2590800"/>
            <a:ext cx="457200" cy="457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ym typeface="Symbol" pitchFamily="18" charset="2"/>
              </a:rPr>
              <a:t>14</a:t>
            </a:r>
          </a:p>
        </p:txBody>
      </p:sp>
      <p:cxnSp>
        <p:nvCxnSpPr>
          <p:cNvPr id="116744" name="AutoShape 8"/>
          <p:cNvCxnSpPr>
            <a:cxnSpLocks noChangeShapeType="1"/>
            <a:stCxn id="116739" idx="7"/>
            <a:endCxn id="116741" idx="2"/>
          </p:cNvCxnSpPr>
          <p:nvPr/>
        </p:nvCxnSpPr>
        <p:spPr bwMode="auto">
          <a:xfrm flipV="1">
            <a:off x="2371725" y="2819400"/>
            <a:ext cx="981075" cy="752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6745" name="AutoShape 9"/>
          <p:cNvCxnSpPr>
            <a:cxnSpLocks noChangeShapeType="1"/>
            <a:stCxn id="116741" idx="6"/>
            <a:endCxn id="116743" idx="2"/>
          </p:cNvCxnSpPr>
          <p:nvPr/>
        </p:nvCxnSpPr>
        <p:spPr bwMode="auto">
          <a:xfrm>
            <a:off x="3810000" y="2819400"/>
            <a:ext cx="2133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6746" name="AutoShape 10"/>
          <p:cNvCxnSpPr>
            <a:cxnSpLocks noChangeShapeType="1"/>
            <a:stCxn id="116740" idx="6"/>
            <a:endCxn id="116742" idx="2"/>
          </p:cNvCxnSpPr>
          <p:nvPr/>
        </p:nvCxnSpPr>
        <p:spPr bwMode="auto">
          <a:xfrm>
            <a:off x="3810000" y="4648200"/>
            <a:ext cx="21336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6747" name="AutoShape 11"/>
          <p:cNvCxnSpPr>
            <a:cxnSpLocks noChangeShapeType="1"/>
            <a:stCxn id="116739" idx="5"/>
            <a:endCxn id="116740" idx="2"/>
          </p:cNvCxnSpPr>
          <p:nvPr/>
        </p:nvCxnSpPr>
        <p:spPr bwMode="auto">
          <a:xfrm>
            <a:off x="2371725" y="3895725"/>
            <a:ext cx="981075" cy="7524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6748" name="AutoShape 12"/>
          <p:cNvCxnSpPr>
            <a:cxnSpLocks noChangeShapeType="1"/>
            <a:stCxn id="116740" idx="7"/>
            <a:endCxn id="116743" idx="3"/>
          </p:cNvCxnSpPr>
          <p:nvPr/>
        </p:nvCxnSpPr>
        <p:spPr bwMode="auto">
          <a:xfrm flipV="1">
            <a:off x="3743325" y="2981325"/>
            <a:ext cx="2266950" cy="15049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6749" name="AutoShape 13"/>
          <p:cNvCxnSpPr>
            <a:cxnSpLocks noChangeShapeType="1"/>
            <a:stCxn id="116742" idx="1"/>
            <a:endCxn id="116739" idx="6"/>
          </p:cNvCxnSpPr>
          <p:nvPr/>
        </p:nvCxnSpPr>
        <p:spPr bwMode="auto">
          <a:xfrm flipH="1" flipV="1">
            <a:off x="2438400" y="3733800"/>
            <a:ext cx="3571875" cy="752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6750" name="AutoShape 14"/>
          <p:cNvCxnSpPr>
            <a:cxnSpLocks noChangeShapeType="1"/>
            <a:stCxn id="116740" idx="7"/>
            <a:endCxn id="116741" idx="5"/>
          </p:cNvCxnSpPr>
          <p:nvPr/>
        </p:nvCxnSpPr>
        <p:spPr bwMode="auto">
          <a:xfrm rot="16200000">
            <a:off x="2990850" y="3733800"/>
            <a:ext cx="150495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6751" name="AutoShape 15"/>
          <p:cNvCxnSpPr>
            <a:cxnSpLocks noChangeShapeType="1"/>
            <a:stCxn id="116741" idx="3"/>
            <a:endCxn id="116740" idx="1"/>
          </p:cNvCxnSpPr>
          <p:nvPr/>
        </p:nvCxnSpPr>
        <p:spPr bwMode="auto">
          <a:xfrm>
            <a:off x="3419475" y="2981325"/>
            <a:ext cx="0" cy="1504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6752" name="AutoShape 16"/>
          <p:cNvCxnSpPr>
            <a:cxnSpLocks noChangeShapeType="1"/>
            <a:stCxn id="116743" idx="3"/>
            <a:endCxn id="116742" idx="1"/>
          </p:cNvCxnSpPr>
          <p:nvPr/>
        </p:nvCxnSpPr>
        <p:spPr bwMode="auto">
          <a:xfrm>
            <a:off x="6010275" y="2981325"/>
            <a:ext cx="0" cy="1504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6753" name="AutoShape 17"/>
          <p:cNvCxnSpPr>
            <a:cxnSpLocks noChangeShapeType="1"/>
            <a:stCxn id="116742" idx="7"/>
            <a:endCxn id="116743" idx="5"/>
          </p:cNvCxnSpPr>
          <p:nvPr/>
        </p:nvCxnSpPr>
        <p:spPr bwMode="auto">
          <a:xfrm flipV="1">
            <a:off x="6334125" y="2981325"/>
            <a:ext cx="0" cy="1504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6754" name="Text Box 18"/>
          <p:cNvSpPr txBox="1">
            <a:spLocks noChangeArrowheads="1"/>
          </p:cNvSpPr>
          <p:nvPr/>
        </p:nvSpPr>
        <p:spPr bwMode="auto">
          <a:xfrm>
            <a:off x="2574925" y="2784475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10</a:t>
            </a:r>
          </a:p>
        </p:txBody>
      </p:sp>
      <p:sp>
        <p:nvSpPr>
          <p:cNvPr id="116755" name="Text Box 19"/>
          <p:cNvSpPr txBox="1">
            <a:spLocks noChangeArrowheads="1"/>
          </p:cNvSpPr>
          <p:nvPr/>
        </p:nvSpPr>
        <p:spPr bwMode="auto">
          <a:xfrm>
            <a:off x="4937125" y="23272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116756" name="Text Box 20"/>
          <p:cNvSpPr txBox="1">
            <a:spLocks noChangeArrowheads="1"/>
          </p:cNvSpPr>
          <p:nvPr/>
        </p:nvSpPr>
        <p:spPr bwMode="auto">
          <a:xfrm>
            <a:off x="2498725" y="40798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116757" name="Text Box 21"/>
          <p:cNvSpPr txBox="1">
            <a:spLocks noChangeArrowheads="1"/>
          </p:cNvSpPr>
          <p:nvPr/>
        </p:nvSpPr>
        <p:spPr bwMode="auto">
          <a:xfrm>
            <a:off x="4556125" y="46132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116758" name="Text Box 22"/>
          <p:cNvSpPr txBox="1">
            <a:spLocks noChangeArrowheads="1"/>
          </p:cNvSpPr>
          <p:nvPr/>
        </p:nvSpPr>
        <p:spPr bwMode="auto">
          <a:xfrm>
            <a:off x="6384925" y="35464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6</a:t>
            </a:r>
          </a:p>
        </p:txBody>
      </p:sp>
      <p:sp>
        <p:nvSpPr>
          <p:cNvPr id="116759" name="Text Box 23"/>
          <p:cNvSpPr txBox="1">
            <a:spLocks noChangeArrowheads="1"/>
          </p:cNvSpPr>
          <p:nvPr/>
        </p:nvSpPr>
        <p:spPr bwMode="auto">
          <a:xfrm>
            <a:off x="5791200" y="35052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116760" name="Text Box 24"/>
          <p:cNvSpPr txBox="1">
            <a:spLocks noChangeArrowheads="1"/>
          </p:cNvSpPr>
          <p:nvPr/>
        </p:nvSpPr>
        <p:spPr bwMode="auto">
          <a:xfrm>
            <a:off x="4708525" y="32416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9</a:t>
            </a:r>
          </a:p>
        </p:txBody>
      </p:sp>
      <p:sp>
        <p:nvSpPr>
          <p:cNvPr id="116761" name="Text Box 25"/>
          <p:cNvSpPr txBox="1">
            <a:spLocks noChangeArrowheads="1"/>
          </p:cNvSpPr>
          <p:nvPr/>
        </p:nvSpPr>
        <p:spPr bwMode="auto">
          <a:xfrm>
            <a:off x="5105400" y="39624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7</a:t>
            </a:r>
          </a:p>
        </p:txBody>
      </p:sp>
      <p:sp>
        <p:nvSpPr>
          <p:cNvPr id="116762" name="Text Box 26"/>
          <p:cNvSpPr txBox="1">
            <a:spLocks noChangeArrowheads="1"/>
          </p:cNvSpPr>
          <p:nvPr/>
        </p:nvSpPr>
        <p:spPr bwMode="auto">
          <a:xfrm>
            <a:off x="3108325" y="32416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116763" name="Text Box 27"/>
          <p:cNvSpPr txBox="1">
            <a:spLocks noChangeArrowheads="1"/>
          </p:cNvSpPr>
          <p:nvPr/>
        </p:nvSpPr>
        <p:spPr bwMode="auto">
          <a:xfrm>
            <a:off x="3794125" y="33178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43149787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/>
              <a:t>Dijkstra’s Algorithm - Example</a:t>
            </a:r>
          </a:p>
        </p:txBody>
      </p:sp>
      <p:sp>
        <p:nvSpPr>
          <p:cNvPr id="118787" name="AutoShape 3"/>
          <p:cNvSpPr>
            <a:spLocks noChangeArrowheads="1"/>
          </p:cNvSpPr>
          <p:nvPr/>
        </p:nvSpPr>
        <p:spPr bwMode="auto">
          <a:xfrm>
            <a:off x="1981200" y="3505200"/>
            <a:ext cx="457200" cy="457200"/>
          </a:xfrm>
          <a:prstGeom prst="flowChartConnector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0</a:t>
            </a:r>
          </a:p>
        </p:txBody>
      </p:sp>
      <p:sp>
        <p:nvSpPr>
          <p:cNvPr id="118788" name="AutoShape 4"/>
          <p:cNvSpPr>
            <a:spLocks noChangeArrowheads="1"/>
          </p:cNvSpPr>
          <p:nvPr/>
        </p:nvSpPr>
        <p:spPr bwMode="auto">
          <a:xfrm>
            <a:off x="3352800" y="4419600"/>
            <a:ext cx="457200" cy="457200"/>
          </a:xfrm>
          <a:prstGeom prst="flowChartConnector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ym typeface="Symbol" pitchFamily="18" charset="2"/>
              </a:rPr>
              <a:t>5</a:t>
            </a:r>
          </a:p>
        </p:txBody>
      </p:sp>
      <p:sp>
        <p:nvSpPr>
          <p:cNvPr id="118789" name="AutoShape 5"/>
          <p:cNvSpPr>
            <a:spLocks noChangeArrowheads="1"/>
          </p:cNvSpPr>
          <p:nvPr/>
        </p:nvSpPr>
        <p:spPr bwMode="auto">
          <a:xfrm>
            <a:off x="3352800" y="2590800"/>
            <a:ext cx="457200" cy="457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ym typeface="Symbol" pitchFamily="18" charset="2"/>
              </a:rPr>
              <a:t>8</a:t>
            </a:r>
            <a:endParaRPr lang="en-US"/>
          </a:p>
        </p:txBody>
      </p:sp>
      <p:sp>
        <p:nvSpPr>
          <p:cNvPr id="118790" name="AutoShape 6"/>
          <p:cNvSpPr>
            <a:spLocks noChangeArrowheads="1"/>
          </p:cNvSpPr>
          <p:nvPr/>
        </p:nvSpPr>
        <p:spPr bwMode="auto">
          <a:xfrm>
            <a:off x="5943600" y="4419600"/>
            <a:ext cx="457200" cy="457200"/>
          </a:xfrm>
          <a:prstGeom prst="flowChartConnector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ym typeface="Symbol" pitchFamily="18" charset="2"/>
              </a:rPr>
              <a:t>7</a:t>
            </a:r>
          </a:p>
        </p:txBody>
      </p:sp>
      <p:sp>
        <p:nvSpPr>
          <p:cNvPr id="118791" name="AutoShape 7"/>
          <p:cNvSpPr>
            <a:spLocks noChangeArrowheads="1"/>
          </p:cNvSpPr>
          <p:nvPr/>
        </p:nvSpPr>
        <p:spPr bwMode="auto">
          <a:xfrm>
            <a:off x="5943600" y="2590800"/>
            <a:ext cx="457200" cy="457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ym typeface="Symbol" pitchFamily="18" charset="2"/>
              </a:rPr>
              <a:t>14</a:t>
            </a:r>
          </a:p>
        </p:txBody>
      </p:sp>
      <p:cxnSp>
        <p:nvCxnSpPr>
          <p:cNvPr id="118792" name="AutoShape 8"/>
          <p:cNvCxnSpPr>
            <a:cxnSpLocks noChangeShapeType="1"/>
            <a:stCxn id="118787" idx="7"/>
            <a:endCxn id="118789" idx="2"/>
          </p:cNvCxnSpPr>
          <p:nvPr/>
        </p:nvCxnSpPr>
        <p:spPr bwMode="auto">
          <a:xfrm flipV="1">
            <a:off x="2371725" y="2819400"/>
            <a:ext cx="981075" cy="752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8793" name="AutoShape 9"/>
          <p:cNvCxnSpPr>
            <a:cxnSpLocks noChangeShapeType="1"/>
            <a:stCxn id="118789" idx="6"/>
            <a:endCxn id="118791" idx="2"/>
          </p:cNvCxnSpPr>
          <p:nvPr/>
        </p:nvCxnSpPr>
        <p:spPr bwMode="auto">
          <a:xfrm>
            <a:off x="3810000" y="2819400"/>
            <a:ext cx="2133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8794" name="AutoShape 10"/>
          <p:cNvCxnSpPr>
            <a:cxnSpLocks noChangeShapeType="1"/>
            <a:stCxn id="118788" idx="6"/>
            <a:endCxn id="118790" idx="2"/>
          </p:cNvCxnSpPr>
          <p:nvPr/>
        </p:nvCxnSpPr>
        <p:spPr bwMode="auto">
          <a:xfrm>
            <a:off x="3810000" y="4648200"/>
            <a:ext cx="21336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8795" name="AutoShape 11"/>
          <p:cNvCxnSpPr>
            <a:cxnSpLocks noChangeShapeType="1"/>
            <a:stCxn id="118787" idx="5"/>
            <a:endCxn id="118788" idx="2"/>
          </p:cNvCxnSpPr>
          <p:nvPr/>
        </p:nvCxnSpPr>
        <p:spPr bwMode="auto">
          <a:xfrm>
            <a:off x="2371725" y="3895725"/>
            <a:ext cx="981075" cy="7524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8796" name="AutoShape 12"/>
          <p:cNvCxnSpPr>
            <a:cxnSpLocks noChangeShapeType="1"/>
            <a:stCxn id="118788" idx="7"/>
            <a:endCxn id="118791" idx="3"/>
          </p:cNvCxnSpPr>
          <p:nvPr/>
        </p:nvCxnSpPr>
        <p:spPr bwMode="auto">
          <a:xfrm flipV="1">
            <a:off x="3743325" y="2981325"/>
            <a:ext cx="2266950" cy="15049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8797" name="AutoShape 13"/>
          <p:cNvCxnSpPr>
            <a:cxnSpLocks noChangeShapeType="1"/>
            <a:stCxn id="118790" idx="1"/>
            <a:endCxn id="118787" idx="6"/>
          </p:cNvCxnSpPr>
          <p:nvPr/>
        </p:nvCxnSpPr>
        <p:spPr bwMode="auto">
          <a:xfrm flipH="1" flipV="1">
            <a:off x="2438400" y="3733800"/>
            <a:ext cx="3571875" cy="752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8798" name="AutoShape 14"/>
          <p:cNvCxnSpPr>
            <a:cxnSpLocks noChangeShapeType="1"/>
            <a:stCxn id="118788" idx="7"/>
            <a:endCxn id="118789" idx="5"/>
          </p:cNvCxnSpPr>
          <p:nvPr/>
        </p:nvCxnSpPr>
        <p:spPr bwMode="auto">
          <a:xfrm rot="16200000">
            <a:off x="2990850" y="3733800"/>
            <a:ext cx="150495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8799" name="AutoShape 15"/>
          <p:cNvCxnSpPr>
            <a:cxnSpLocks noChangeShapeType="1"/>
            <a:stCxn id="118789" idx="3"/>
            <a:endCxn id="118788" idx="1"/>
          </p:cNvCxnSpPr>
          <p:nvPr/>
        </p:nvCxnSpPr>
        <p:spPr bwMode="auto">
          <a:xfrm>
            <a:off x="3419475" y="2981325"/>
            <a:ext cx="0" cy="1504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8800" name="AutoShape 16"/>
          <p:cNvCxnSpPr>
            <a:cxnSpLocks noChangeShapeType="1"/>
            <a:stCxn id="118791" idx="3"/>
            <a:endCxn id="118790" idx="1"/>
          </p:cNvCxnSpPr>
          <p:nvPr/>
        </p:nvCxnSpPr>
        <p:spPr bwMode="auto">
          <a:xfrm>
            <a:off x="6010275" y="2981325"/>
            <a:ext cx="0" cy="1504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8801" name="AutoShape 17"/>
          <p:cNvCxnSpPr>
            <a:cxnSpLocks noChangeShapeType="1"/>
            <a:stCxn id="118790" idx="7"/>
            <a:endCxn id="118791" idx="5"/>
          </p:cNvCxnSpPr>
          <p:nvPr/>
        </p:nvCxnSpPr>
        <p:spPr bwMode="auto">
          <a:xfrm flipV="1">
            <a:off x="6334125" y="2981325"/>
            <a:ext cx="0" cy="1504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8802" name="Text Box 18"/>
          <p:cNvSpPr txBox="1">
            <a:spLocks noChangeArrowheads="1"/>
          </p:cNvSpPr>
          <p:nvPr/>
        </p:nvSpPr>
        <p:spPr bwMode="auto">
          <a:xfrm>
            <a:off x="2574925" y="2784475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10</a:t>
            </a:r>
          </a:p>
        </p:txBody>
      </p:sp>
      <p:sp>
        <p:nvSpPr>
          <p:cNvPr id="118803" name="Text Box 19"/>
          <p:cNvSpPr txBox="1">
            <a:spLocks noChangeArrowheads="1"/>
          </p:cNvSpPr>
          <p:nvPr/>
        </p:nvSpPr>
        <p:spPr bwMode="auto">
          <a:xfrm>
            <a:off x="4937125" y="23272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118804" name="Text Box 20"/>
          <p:cNvSpPr txBox="1">
            <a:spLocks noChangeArrowheads="1"/>
          </p:cNvSpPr>
          <p:nvPr/>
        </p:nvSpPr>
        <p:spPr bwMode="auto">
          <a:xfrm>
            <a:off x="2498725" y="40798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118805" name="Text Box 21"/>
          <p:cNvSpPr txBox="1">
            <a:spLocks noChangeArrowheads="1"/>
          </p:cNvSpPr>
          <p:nvPr/>
        </p:nvSpPr>
        <p:spPr bwMode="auto">
          <a:xfrm>
            <a:off x="4556125" y="46132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118806" name="Text Box 22"/>
          <p:cNvSpPr txBox="1">
            <a:spLocks noChangeArrowheads="1"/>
          </p:cNvSpPr>
          <p:nvPr/>
        </p:nvSpPr>
        <p:spPr bwMode="auto">
          <a:xfrm>
            <a:off x="6384925" y="35464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6</a:t>
            </a:r>
          </a:p>
        </p:txBody>
      </p:sp>
      <p:sp>
        <p:nvSpPr>
          <p:cNvPr id="118807" name="Text Box 23"/>
          <p:cNvSpPr txBox="1">
            <a:spLocks noChangeArrowheads="1"/>
          </p:cNvSpPr>
          <p:nvPr/>
        </p:nvSpPr>
        <p:spPr bwMode="auto">
          <a:xfrm>
            <a:off x="5791200" y="35052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118808" name="Text Box 24"/>
          <p:cNvSpPr txBox="1">
            <a:spLocks noChangeArrowheads="1"/>
          </p:cNvSpPr>
          <p:nvPr/>
        </p:nvSpPr>
        <p:spPr bwMode="auto">
          <a:xfrm>
            <a:off x="4708525" y="32416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9</a:t>
            </a:r>
          </a:p>
        </p:txBody>
      </p:sp>
      <p:sp>
        <p:nvSpPr>
          <p:cNvPr id="118809" name="Text Box 25"/>
          <p:cNvSpPr txBox="1">
            <a:spLocks noChangeArrowheads="1"/>
          </p:cNvSpPr>
          <p:nvPr/>
        </p:nvSpPr>
        <p:spPr bwMode="auto">
          <a:xfrm>
            <a:off x="5105400" y="39624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7</a:t>
            </a:r>
          </a:p>
        </p:txBody>
      </p:sp>
      <p:sp>
        <p:nvSpPr>
          <p:cNvPr id="118810" name="Text Box 26"/>
          <p:cNvSpPr txBox="1">
            <a:spLocks noChangeArrowheads="1"/>
          </p:cNvSpPr>
          <p:nvPr/>
        </p:nvSpPr>
        <p:spPr bwMode="auto">
          <a:xfrm>
            <a:off x="3108325" y="32416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118811" name="Text Box 27"/>
          <p:cNvSpPr txBox="1">
            <a:spLocks noChangeArrowheads="1"/>
          </p:cNvSpPr>
          <p:nvPr/>
        </p:nvSpPr>
        <p:spPr bwMode="auto">
          <a:xfrm>
            <a:off x="3794125" y="33178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31999248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/>
              <a:t>Dijkstra’s Algorithm - Example</a:t>
            </a:r>
          </a:p>
        </p:txBody>
      </p:sp>
      <p:sp>
        <p:nvSpPr>
          <p:cNvPr id="119811" name="AutoShape 3"/>
          <p:cNvSpPr>
            <a:spLocks noChangeArrowheads="1"/>
          </p:cNvSpPr>
          <p:nvPr/>
        </p:nvSpPr>
        <p:spPr bwMode="auto">
          <a:xfrm>
            <a:off x="1981200" y="3505200"/>
            <a:ext cx="457200" cy="457200"/>
          </a:xfrm>
          <a:prstGeom prst="flowChartConnector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0</a:t>
            </a:r>
          </a:p>
        </p:txBody>
      </p:sp>
      <p:sp>
        <p:nvSpPr>
          <p:cNvPr id="119812" name="AutoShape 4"/>
          <p:cNvSpPr>
            <a:spLocks noChangeArrowheads="1"/>
          </p:cNvSpPr>
          <p:nvPr/>
        </p:nvSpPr>
        <p:spPr bwMode="auto">
          <a:xfrm>
            <a:off x="3352800" y="4419600"/>
            <a:ext cx="457200" cy="457200"/>
          </a:xfrm>
          <a:prstGeom prst="flowChartConnector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ym typeface="Symbol" pitchFamily="18" charset="2"/>
              </a:rPr>
              <a:t>5</a:t>
            </a:r>
          </a:p>
        </p:txBody>
      </p:sp>
      <p:sp>
        <p:nvSpPr>
          <p:cNvPr id="119813" name="AutoShape 5"/>
          <p:cNvSpPr>
            <a:spLocks noChangeArrowheads="1"/>
          </p:cNvSpPr>
          <p:nvPr/>
        </p:nvSpPr>
        <p:spPr bwMode="auto">
          <a:xfrm>
            <a:off x="3352800" y="2590800"/>
            <a:ext cx="457200" cy="457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ym typeface="Symbol" pitchFamily="18" charset="2"/>
              </a:rPr>
              <a:t>8</a:t>
            </a:r>
            <a:endParaRPr lang="en-US"/>
          </a:p>
        </p:txBody>
      </p:sp>
      <p:sp>
        <p:nvSpPr>
          <p:cNvPr id="119814" name="AutoShape 6"/>
          <p:cNvSpPr>
            <a:spLocks noChangeArrowheads="1"/>
          </p:cNvSpPr>
          <p:nvPr/>
        </p:nvSpPr>
        <p:spPr bwMode="auto">
          <a:xfrm>
            <a:off x="5943600" y="4419600"/>
            <a:ext cx="457200" cy="457200"/>
          </a:xfrm>
          <a:prstGeom prst="flowChartConnector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ym typeface="Symbol" pitchFamily="18" charset="2"/>
              </a:rPr>
              <a:t>7</a:t>
            </a:r>
          </a:p>
        </p:txBody>
      </p:sp>
      <p:sp>
        <p:nvSpPr>
          <p:cNvPr id="119815" name="AutoShape 7"/>
          <p:cNvSpPr>
            <a:spLocks noChangeArrowheads="1"/>
          </p:cNvSpPr>
          <p:nvPr/>
        </p:nvSpPr>
        <p:spPr bwMode="auto">
          <a:xfrm>
            <a:off x="5943600" y="2590800"/>
            <a:ext cx="457200" cy="457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ym typeface="Symbol" pitchFamily="18" charset="2"/>
              </a:rPr>
              <a:t>13</a:t>
            </a:r>
          </a:p>
        </p:txBody>
      </p:sp>
      <p:cxnSp>
        <p:nvCxnSpPr>
          <p:cNvPr id="119816" name="AutoShape 8"/>
          <p:cNvCxnSpPr>
            <a:cxnSpLocks noChangeShapeType="1"/>
            <a:stCxn id="119811" idx="7"/>
            <a:endCxn id="119813" idx="2"/>
          </p:cNvCxnSpPr>
          <p:nvPr/>
        </p:nvCxnSpPr>
        <p:spPr bwMode="auto">
          <a:xfrm flipV="1">
            <a:off x="2371725" y="2819400"/>
            <a:ext cx="981075" cy="752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9817" name="AutoShape 9"/>
          <p:cNvCxnSpPr>
            <a:cxnSpLocks noChangeShapeType="1"/>
            <a:stCxn id="119813" idx="6"/>
            <a:endCxn id="119815" idx="2"/>
          </p:cNvCxnSpPr>
          <p:nvPr/>
        </p:nvCxnSpPr>
        <p:spPr bwMode="auto">
          <a:xfrm>
            <a:off x="3810000" y="2819400"/>
            <a:ext cx="2133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9818" name="AutoShape 10"/>
          <p:cNvCxnSpPr>
            <a:cxnSpLocks noChangeShapeType="1"/>
            <a:stCxn id="119812" idx="6"/>
            <a:endCxn id="119814" idx="2"/>
          </p:cNvCxnSpPr>
          <p:nvPr/>
        </p:nvCxnSpPr>
        <p:spPr bwMode="auto">
          <a:xfrm>
            <a:off x="3810000" y="4648200"/>
            <a:ext cx="21336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9819" name="AutoShape 11"/>
          <p:cNvCxnSpPr>
            <a:cxnSpLocks noChangeShapeType="1"/>
            <a:stCxn id="119811" idx="5"/>
            <a:endCxn id="119812" idx="2"/>
          </p:cNvCxnSpPr>
          <p:nvPr/>
        </p:nvCxnSpPr>
        <p:spPr bwMode="auto">
          <a:xfrm>
            <a:off x="2371725" y="3895725"/>
            <a:ext cx="981075" cy="7524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9820" name="AutoShape 12"/>
          <p:cNvCxnSpPr>
            <a:cxnSpLocks noChangeShapeType="1"/>
            <a:stCxn id="119812" idx="7"/>
            <a:endCxn id="119815" idx="3"/>
          </p:cNvCxnSpPr>
          <p:nvPr/>
        </p:nvCxnSpPr>
        <p:spPr bwMode="auto">
          <a:xfrm flipV="1">
            <a:off x="3743325" y="2981325"/>
            <a:ext cx="2266950" cy="1504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9821" name="AutoShape 13"/>
          <p:cNvCxnSpPr>
            <a:cxnSpLocks noChangeShapeType="1"/>
            <a:stCxn id="119814" idx="1"/>
            <a:endCxn id="119811" idx="6"/>
          </p:cNvCxnSpPr>
          <p:nvPr/>
        </p:nvCxnSpPr>
        <p:spPr bwMode="auto">
          <a:xfrm flipH="1" flipV="1">
            <a:off x="2438400" y="3733800"/>
            <a:ext cx="3571875" cy="752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9822" name="AutoShape 14"/>
          <p:cNvCxnSpPr>
            <a:cxnSpLocks noChangeShapeType="1"/>
            <a:stCxn id="119812" idx="7"/>
            <a:endCxn id="119813" idx="5"/>
          </p:cNvCxnSpPr>
          <p:nvPr/>
        </p:nvCxnSpPr>
        <p:spPr bwMode="auto">
          <a:xfrm rot="16200000">
            <a:off x="2990850" y="3733800"/>
            <a:ext cx="150495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9823" name="AutoShape 15"/>
          <p:cNvCxnSpPr>
            <a:cxnSpLocks noChangeShapeType="1"/>
            <a:stCxn id="119813" idx="3"/>
            <a:endCxn id="119812" idx="1"/>
          </p:cNvCxnSpPr>
          <p:nvPr/>
        </p:nvCxnSpPr>
        <p:spPr bwMode="auto">
          <a:xfrm>
            <a:off x="3419475" y="2981325"/>
            <a:ext cx="0" cy="1504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9824" name="AutoShape 16"/>
          <p:cNvCxnSpPr>
            <a:cxnSpLocks noChangeShapeType="1"/>
            <a:stCxn id="119815" idx="3"/>
            <a:endCxn id="119814" idx="1"/>
          </p:cNvCxnSpPr>
          <p:nvPr/>
        </p:nvCxnSpPr>
        <p:spPr bwMode="auto">
          <a:xfrm>
            <a:off x="6010275" y="2981325"/>
            <a:ext cx="0" cy="1504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9825" name="AutoShape 17"/>
          <p:cNvCxnSpPr>
            <a:cxnSpLocks noChangeShapeType="1"/>
            <a:stCxn id="119814" idx="7"/>
            <a:endCxn id="119815" idx="5"/>
          </p:cNvCxnSpPr>
          <p:nvPr/>
        </p:nvCxnSpPr>
        <p:spPr bwMode="auto">
          <a:xfrm flipV="1">
            <a:off x="6334125" y="2981325"/>
            <a:ext cx="0" cy="15049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9826" name="Text Box 18"/>
          <p:cNvSpPr txBox="1">
            <a:spLocks noChangeArrowheads="1"/>
          </p:cNvSpPr>
          <p:nvPr/>
        </p:nvSpPr>
        <p:spPr bwMode="auto">
          <a:xfrm>
            <a:off x="2574925" y="2784475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10</a:t>
            </a:r>
          </a:p>
        </p:txBody>
      </p:sp>
      <p:sp>
        <p:nvSpPr>
          <p:cNvPr id="119827" name="Text Box 19"/>
          <p:cNvSpPr txBox="1">
            <a:spLocks noChangeArrowheads="1"/>
          </p:cNvSpPr>
          <p:nvPr/>
        </p:nvSpPr>
        <p:spPr bwMode="auto">
          <a:xfrm>
            <a:off x="4937125" y="23272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119828" name="Text Box 20"/>
          <p:cNvSpPr txBox="1">
            <a:spLocks noChangeArrowheads="1"/>
          </p:cNvSpPr>
          <p:nvPr/>
        </p:nvSpPr>
        <p:spPr bwMode="auto">
          <a:xfrm>
            <a:off x="2498725" y="40798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119829" name="Text Box 21"/>
          <p:cNvSpPr txBox="1">
            <a:spLocks noChangeArrowheads="1"/>
          </p:cNvSpPr>
          <p:nvPr/>
        </p:nvSpPr>
        <p:spPr bwMode="auto">
          <a:xfrm>
            <a:off x="4556125" y="46132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119830" name="Text Box 22"/>
          <p:cNvSpPr txBox="1">
            <a:spLocks noChangeArrowheads="1"/>
          </p:cNvSpPr>
          <p:nvPr/>
        </p:nvSpPr>
        <p:spPr bwMode="auto">
          <a:xfrm>
            <a:off x="6384925" y="35464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6</a:t>
            </a:r>
          </a:p>
        </p:txBody>
      </p:sp>
      <p:sp>
        <p:nvSpPr>
          <p:cNvPr id="119831" name="Text Box 23"/>
          <p:cNvSpPr txBox="1">
            <a:spLocks noChangeArrowheads="1"/>
          </p:cNvSpPr>
          <p:nvPr/>
        </p:nvSpPr>
        <p:spPr bwMode="auto">
          <a:xfrm>
            <a:off x="5791200" y="35052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119832" name="Text Box 24"/>
          <p:cNvSpPr txBox="1">
            <a:spLocks noChangeArrowheads="1"/>
          </p:cNvSpPr>
          <p:nvPr/>
        </p:nvSpPr>
        <p:spPr bwMode="auto">
          <a:xfrm>
            <a:off x="4708525" y="32416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9</a:t>
            </a:r>
          </a:p>
        </p:txBody>
      </p:sp>
      <p:sp>
        <p:nvSpPr>
          <p:cNvPr id="119833" name="Text Box 25"/>
          <p:cNvSpPr txBox="1">
            <a:spLocks noChangeArrowheads="1"/>
          </p:cNvSpPr>
          <p:nvPr/>
        </p:nvSpPr>
        <p:spPr bwMode="auto">
          <a:xfrm>
            <a:off x="5105400" y="39624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7</a:t>
            </a:r>
          </a:p>
        </p:txBody>
      </p:sp>
      <p:sp>
        <p:nvSpPr>
          <p:cNvPr id="119834" name="Text Box 26"/>
          <p:cNvSpPr txBox="1">
            <a:spLocks noChangeArrowheads="1"/>
          </p:cNvSpPr>
          <p:nvPr/>
        </p:nvSpPr>
        <p:spPr bwMode="auto">
          <a:xfrm>
            <a:off x="3108325" y="32416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119835" name="Text Box 27"/>
          <p:cNvSpPr txBox="1">
            <a:spLocks noChangeArrowheads="1"/>
          </p:cNvSpPr>
          <p:nvPr/>
        </p:nvSpPr>
        <p:spPr bwMode="auto">
          <a:xfrm>
            <a:off x="3794125" y="33178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34711608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/>
              <a:t>Dijkstra’s Algorithm - Example</a:t>
            </a:r>
          </a:p>
        </p:txBody>
      </p:sp>
      <p:sp>
        <p:nvSpPr>
          <p:cNvPr id="120835" name="AutoShape 3"/>
          <p:cNvSpPr>
            <a:spLocks noChangeArrowheads="1"/>
          </p:cNvSpPr>
          <p:nvPr/>
        </p:nvSpPr>
        <p:spPr bwMode="auto">
          <a:xfrm>
            <a:off x="1981200" y="3505200"/>
            <a:ext cx="457200" cy="457200"/>
          </a:xfrm>
          <a:prstGeom prst="flowChartConnector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0</a:t>
            </a:r>
          </a:p>
        </p:txBody>
      </p:sp>
      <p:sp>
        <p:nvSpPr>
          <p:cNvPr id="120836" name="AutoShape 4"/>
          <p:cNvSpPr>
            <a:spLocks noChangeArrowheads="1"/>
          </p:cNvSpPr>
          <p:nvPr/>
        </p:nvSpPr>
        <p:spPr bwMode="auto">
          <a:xfrm>
            <a:off x="3352800" y="4419600"/>
            <a:ext cx="457200" cy="457200"/>
          </a:xfrm>
          <a:prstGeom prst="flowChartConnector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ym typeface="Symbol" pitchFamily="18" charset="2"/>
              </a:rPr>
              <a:t>5</a:t>
            </a:r>
          </a:p>
        </p:txBody>
      </p:sp>
      <p:sp>
        <p:nvSpPr>
          <p:cNvPr id="120837" name="AutoShape 5"/>
          <p:cNvSpPr>
            <a:spLocks noChangeArrowheads="1"/>
          </p:cNvSpPr>
          <p:nvPr/>
        </p:nvSpPr>
        <p:spPr bwMode="auto">
          <a:xfrm>
            <a:off x="3352800" y="2590800"/>
            <a:ext cx="457200" cy="457200"/>
          </a:xfrm>
          <a:prstGeom prst="flowChartConnector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ym typeface="Symbol" pitchFamily="18" charset="2"/>
              </a:rPr>
              <a:t>8</a:t>
            </a:r>
            <a:endParaRPr lang="en-US"/>
          </a:p>
        </p:txBody>
      </p:sp>
      <p:sp>
        <p:nvSpPr>
          <p:cNvPr id="120838" name="AutoShape 6"/>
          <p:cNvSpPr>
            <a:spLocks noChangeArrowheads="1"/>
          </p:cNvSpPr>
          <p:nvPr/>
        </p:nvSpPr>
        <p:spPr bwMode="auto">
          <a:xfrm>
            <a:off x="5943600" y="4419600"/>
            <a:ext cx="457200" cy="457200"/>
          </a:xfrm>
          <a:prstGeom prst="flowChartConnector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ym typeface="Symbol" pitchFamily="18" charset="2"/>
              </a:rPr>
              <a:t>7</a:t>
            </a:r>
          </a:p>
        </p:txBody>
      </p:sp>
      <p:sp>
        <p:nvSpPr>
          <p:cNvPr id="120839" name="AutoShape 7"/>
          <p:cNvSpPr>
            <a:spLocks noChangeArrowheads="1"/>
          </p:cNvSpPr>
          <p:nvPr/>
        </p:nvSpPr>
        <p:spPr bwMode="auto">
          <a:xfrm>
            <a:off x="5943600" y="2590800"/>
            <a:ext cx="457200" cy="457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ym typeface="Symbol" pitchFamily="18" charset="2"/>
              </a:rPr>
              <a:t>13</a:t>
            </a:r>
          </a:p>
        </p:txBody>
      </p:sp>
      <p:cxnSp>
        <p:nvCxnSpPr>
          <p:cNvPr id="120840" name="AutoShape 8"/>
          <p:cNvCxnSpPr>
            <a:cxnSpLocks noChangeShapeType="1"/>
            <a:stCxn id="120835" idx="7"/>
            <a:endCxn id="120837" idx="2"/>
          </p:cNvCxnSpPr>
          <p:nvPr/>
        </p:nvCxnSpPr>
        <p:spPr bwMode="auto">
          <a:xfrm flipV="1">
            <a:off x="2371725" y="2819400"/>
            <a:ext cx="981075" cy="752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0841" name="AutoShape 9"/>
          <p:cNvCxnSpPr>
            <a:cxnSpLocks noChangeShapeType="1"/>
            <a:stCxn id="120837" idx="6"/>
            <a:endCxn id="120839" idx="2"/>
          </p:cNvCxnSpPr>
          <p:nvPr/>
        </p:nvCxnSpPr>
        <p:spPr bwMode="auto">
          <a:xfrm>
            <a:off x="3810000" y="2819400"/>
            <a:ext cx="2133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0842" name="AutoShape 10"/>
          <p:cNvCxnSpPr>
            <a:cxnSpLocks noChangeShapeType="1"/>
            <a:stCxn id="120836" idx="6"/>
            <a:endCxn id="120838" idx="2"/>
          </p:cNvCxnSpPr>
          <p:nvPr/>
        </p:nvCxnSpPr>
        <p:spPr bwMode="auto">
          <a:xfrm>
            <a:off x="3810000" y="4648200"/>
            <a:ext cx="21336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0843" name="AutoShape 11"/>
          <p:cNvCxnSpPr>
            <a:cxnSpLocks noChangeShapeType="1"/>
            <a:stCxn id="120835" idx="5"/>
            <a:endCxn id="120836" idx="2"/>
          </p:cNvCxnSpPr>
          <p:nvPr/>
        </p:nvCxnSpPr>
        <p:spPr bwMode="auto">
          <a:xfrm>
            <a:off x="2371725" y="3895725"/>
            <a:ext cx="981075" cy="7524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0844" name="AutoShape 12"/>
          <p:cNvCxnSpPr>
            <a:cxnSpLocks noChangeShapeType="1"/>
            <a:stCxn id="120836" idx="7"/>
            <a:endCxn id="120839" idx="3"/>
          </p:cNvCxnSpPr>
          <p:nvPr/>
        </p:nvCxnSpPr>
        <p:spPr bwMode="auto">
          <a:xfrm flipV="1">
            <a:off x="3743325" y="2981325"/>
            <a:ext cx="2266950" cy="1504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0845" name="AutoShape 13"/>
          <p:cNvCxnSpPr>
            <a:cxnSpLocks noChangeShapeType="1"/>
            <a:stCxn id="120838" idx="1"/>
            <a:endCxn id="120835" idx="6"/>
          </p:cNvCxnSpPr>
          <p:nvPr/>
        </p:nvCxnSpPr>
        <p:spPr bwMode="auto">
          <a:xfrm flipH="1" flipV="1">
            <a:off x="2438400" y="3733800"/>
            <a:ext cx="3571875" cy="752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0846" name="AutoShape 14"/>
          <p:cNvCxnSpPr>
            <a:cxnSpLocks noChangeShapeType="1"/>
            <a:stCxn id="120836" idx="7"/>
            <a:endCxn id="120837" idx="5"/>
          </p:cNvCxnSpPr>
          <p:nvPr/>
        </p:nvCxnSpPr>
        <p:spPr bwMode="auto">
          <a:xfrm rot="16200000">
            <a:off x="2990850" y="3733800"/>
            <a:ext cx="150495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0847" name="AutoShape 15"/>
          <p:cNvCxnSpPr>
            <a:cxnSpLocks noChangeShapeType="1"/>
            <a:stCxn id="120837" idx="3"/>
            <a:endCxn id="120836" idx="1"/>
          </p:cNvCxnSpPr>
          <p:nvPr/>
        </p:nvCxnSpPr>
        <p:spPr bwMode="auto">
          <a:xfrm>
            <a:off x="3419475" y="2981325"/>
            <a:ext cx="0" cy="1504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0848" name="AutoShape 16"/>
          <p:cNvCxnSpPr>
            <a:cxnSpLocks noChangeShapeType="1"/>
            <a:stCxn id="120839" idx="3"/>
            <a:endCxn id="120838" idx="1"/>
          </p:cNvCxnSpPr>
          <p:nvPr/>
        </p:nvCxnSpPr>
        <p:spPr bwMode="auto">
          <a:xfrm>
            <a:off x="6010275" y="2981325"/>
            <a:ext cx="0" cy="1504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0849" name="AutoShape 17"/>
          <p:cNvCxnSpPr>
            <a:cxnSpLocks noChangeShapeType="1"/>
            <a:stCxn id="120838" idx="7"/>
            <a:endCxn id="120839" idx="5"/>
          </p:cNvCxnSpPr>
          <p:nvPr/>
        </p:nvCxnSpPr>
        <p:spPr bwMode="auto">
          <a:xfrm flipV="1">
            <a:off x="6334125" y="2981325"/>
            <a:ext cx="0" cy="15049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0850" name="Text Box 18"/>
          <p:cNvSpPr txBox="1">
            <a:spLocks noChangeArrowheads="1"/>
          </p:cNvSpPr>
          <p:nvPr/>
        </p:nvSpPr>
        <p:spPr bwMode="auto">
          <a:xfrm>
            <a:off x="2574925" y="2784475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10</a:t>
            </a:r>
          </a:p>
        </p:txBody>
      </p:sp>
      <p:sp>
        <p:nvSpPr>
          <p:cNvPr id="120851" name="Text Box 19"/>
          <p:cNvSpPr txBox="1">
            <a:spLocks noChangeArrowheads="1"/>
          </p:cNvSpPr>
          <p:nvPr/>
        </p:nvSpPr>
        <p:spPr bwMode="auto">
          <a:xfrm>
            <a:off x="4937125" y="23272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120852" name="Text Box 20"/>
          <p:cNvSpPr txBox="1">
            <a:spLocks noChangeArrowheads="1"/>
          </p:cNvSpPr>
          <p:nvPr/>
        </p:nvSpPr>
        <p:spPr bwMode="auto">
          <a:xfrm>
            <a:off x="2498725" y="40798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120853" name="Text Box 21"/>
          <p:cNvSpPr txBox="1">
            <a:spLocks noChangeArrowheads="1"/>
          </p:cNvSpPr>
          <p:nvPr/>
        </p:nvSpPr>
        <p:spPr bwMode="auto">
          <a:xfrm>
            <a:off x="4556125" y="46132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120854" name="Text Box 22"/>
          <p:cNvSpPr txBox="1">
            <a:spLocks noChangeArrowheads="1"/>
          </p:cNvSpPr>
          <p:nvPr/>
        </p:nvSpPr>
        <p:spPr bwMode="auto">
          <a:xfrm>
            <a:off x="6384925" y="35464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6</a:t>
            </a:r>
          </a:p>
        </p:txBody>
      </p:sp>
      <p:sp>
        <p:nvSpPr>
          <p:cNvPr id="120855" name="Text Box 23"/>
          <p:cNvSpPr txBox="1">
            <a:spLocks noChangeArrowheads="1"/>
          </p:cNvSpPr>
          <p:nvPr/>
        </p:nvSpPr>
        <p:spPr bwMode="auto">
          <a:xfrm>
            <a:off x="5791200" y="35052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120856" name="Text Box 24"/>
          <p:cNvSpPr txBox="1">
            <a:spLocks noChangeArrowheads="1"/>
          </p:cNvSpPr>
          <p:nvPr/>
        </p:nvSpPr>
        <p:spPr bwMode="auto">
          <a:xfrm>
            <a:off x="4708525" y="32416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9</a:t>
            </a:r>
          </a:p>
        </p:txBody>
      </p:sp>
      <p:sp>
        <p:nvSpPr>
          <p:cNvPr id="120857" name="Text Box 25"/>
          <p:cNvSpPr txBox="1">
            <a:spLocks noChangeArrowheads="1"/>
          </p:cNvSpPr>
          <p:nvPr/>
        </p:nvSpPr>
        <p:spPr bwMode="auto">
          <a:xfrm>
            <a:off x="5105400" y="39624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7</a:t>
            </a:r>
          </a:p>
        </p:txBody>
      </p:sp>
      <p:sp>
        <p:nvSpPr>
          <p:cNvPr id="120858" name="Text Box 26"/>
          <p:cNvSpPr txBox="1">
            <a:spLocks noChangeArrowheads="1"/>
          </p:cNvSpPr>
          <p:nvPr/>
        </p:nvSpPr>
        <p:spPr bwMode="auto">
          <a:xfrm>
            <a:off x="3108325" y="32416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120859" name="Text Box 27"/>
          <p:cNvSpPr txBox="1">
            <a:spLocks noChangeArrowheads="1"/>
          </p:cNvSpPr>
          <p:nvPr/>
        </p:nvSpPr>
        <p:spPr bwMode="auto">
          <a:xfrm>
            <a:off x="3794125" y="33178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7413184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/>
              <a:t>Dijkstra’s Algorithm - Example</a:t>
            </a:r>
          </a:p>
        </p:txBody>
      </p:sp>
      <p:sp>
        <p:nvSpPr>
          <p:cNvPr id="121859" name="AutoShape 3"/>
          <p:cNvSpPr>
            <a:spLocks noChangeArrowheads="1"/>
          </p:cNvSpPr>
          <p:nvPr/>
        </p:nvSpPr>
        <p:spPr bwMode="auto">
          <a:xfrm>
            <a:off x="1981200" y="3505200"/>
            <a:ext cx="457200" cy="457200"/>
          </a:xfrm>
          <a:prstGeom prst="flowChartConnector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0</a:t>
            </a:r>
          </a:p>
        </p:txBody>
      </p:sp>
      <p:sp>
        <p:nvSpPr>
          <p:cNvPr id="121860" name="AutoShape 4"/>
          <p:cNvSpPr>
            <a:spLocks noChangeArrowheads="1"/>
          </p:cNvSpPr>
          <p:nvPr/>
        </p:nvSpPr>
        <p:spPr bwMode="auto">
          <a:xfrm>
            <a:off x="3352800" y="4419600"/>
            <a:ext cx="457200" cy="457200"/>
          </a:xfrm>
          <a:prstGeom prst="flowChartConnector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ym typeface="Symbol" pitchFamily="18" charset="2"/>
              </a:rPr>
              <a:t>5</a:t>
            </a:r>
          </a:p>
        </p:txBody>
      </p:sp>
      <p:sp>
        <p:nvSpPr>
          <p:cNvPr id="121861" name="AutoShape 5"/>
          <p:cNvSpPr>
            <a:spLocks noChangeArrowheads="1"/>
          </p:cNvSpPr>
          <p:nvPr/>
        </p:nvSpPr>
        <p:spPr bwMode="auto">
          <a:xfrm>
            <a:off x="3352800" y="2590800"/>
            <a:ext cx="457200" cy="457200"/>
          </a:xfrm>
          <a:prstGeom prst="flowChartConnector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ym typeface="Symbol" pitchFamily="18" charset="2"/>
              </a:rPr>
              <a:t>8</a:t>
            </a:r>
            <a:endParaRPr lang="en-US"/>
          </a:p>
        </p:txBody>
      </p:sp>
      <p:sp>
        <p:nvSpPr>
          <p:cNvPr id="121862" name="AutoShape 6"/>
          <p:cNvSpPr>
            <a:spLocks noChangeArrowheads="1"/>
          </p:cNvSpPr>
          <p:nvPr/>
        </p:nvSpPr>
        <p:spPr bwMode="auto">
          <a:xfrm>
            <a:off x="5943600" y="4419600"/>
            <a:ext cx="457200" cy="457200"/>
          </a:xfrm>
          <a:prstGeom prst="flowChartConnector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ym typeface="Symbol" pitchFamily="18" charset="2"/>
              </a:rPr>
              <a:t>7</a:t>
            </a:r>
          </a:p>
        </p:txBody>
      </p:sp>
      <p:sp>
        <p:nvSpPr>
          <p:cNvPr id="121863" name="AutoShape 7"/>
          <p:cNvSpPr>
            <a:spLocks noChangeArrowheads="1"/>
          </p:cNvSpPr>
          <p:nvPr/>
        </p:nvSpPr>
        <p:spPr bwMode="auto">
          <a:xfrm>
            <a:off x="5943600" y="2590800"/>
            <a:ext cx="457200" cy="457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ym typeface="Symbol" pitchFamily="18" charset="2"/>
              </a:rPr>
              <a:t>9</a:t>
            </a:r>
          </a:p>
        </p:txBody>
      </p:sp>
      <p:cxnSp>
        <p:nvCxnSpPr>
          <p:cNvPr id="121864" name="AutoShape 8"/>
          <p:cNvCxnSpPr>
            <a:cxnSpLocks noChangeShapeType="1"/>
            <a:stCxn id="121859" idx="7"/>
            <a:endCxn id="121861" idx="2"/>
          </p:cNvCxnSpPr>
          <p:nvPr/>
        </p:nvCxnSpPr>
        <p:spPr bwMode="auto">
          <a:xfrm flipV="1">
            <a:off x="2371725" y="2819400"/>
            <a:ext cx="981075" cy="752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865" name="AutoShape 9"/>
          <p:cNvCxnSpPr>
            <a:cxnSpLocks noChangeShapeType="1"/>
            <a:stCxn id="121861" idx="6"/>
            <a:endCxn id="121863" idx="2"/>
          </p:cNvCxnSpPr>
          <p:nvPr/>
        </p:nvCxnSpPr>
        <p:spPr bwMode="auto">
          <a:xfrm>
            <a:off x="3810000" y="2819400"/>
            <a:ext cx="21336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866" name="AutoShape 10"/>
          <p:cNvCxnSpPr>
            <a:cxnSpLocks noChangeShapeType="1"/>
            <a:stCxn id="121860" idx="6"/>
            <a:endCxn id="121862" idx="2"/>
          </p:cNvCxnSpPr>
          <p:nvPr/>
        </p:nvCxnSpPr>
        <p:spPr bwMode="auto">
          <a:xfrm>
            <a:off x="3810000" y="4648200"/>
            <a:ext cx="21336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867" name="AutoShape 11"/>
          <p:cNvCxnSpPr>
            <a:cxnSpLocks noChangeShapeType="1"/>
            <a:stCxn id="121859" idx="5"/>
            <a:endCxn id="121860" idx="2"/>
          </p:cNvCxnSpPr>
          <p:nvPr/>
        </p:nvCxnSpPr>
        <p:spPr bwMode="auto">
          <a:xfrm>
            <a:off x="2371725" y="3895725"/>
            <a:ext cx="981075" cy="7524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868" name="AutoShape 12"/>
          <p:cNvCxnSpPr>
            <a:cxnSpLocks noChangeShapeType="1"/>
            <a:stCxn id="121860" idx="7"/>
            <a:endCxn id="121863" idx="3"/>
          </p:cNvCxnSpPr>
          <p:nvPr/>
        </p:nvCxnSpPr>
        <p:spPr bwMode="auto">
          <a:xfrm flipV="1">
            <a:off x="3743325" y="2981325"/>
            <a:ext cx="2266950" cy="1504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869" name="AutoShape 13"/>
          <p:cNvCxnSpPr>
            <a:cxnSpLocks noChangeShapeType="1"/>
            <a:stCxn id="121862" idx="1"/>
            <a:endCxn id="121859" idx="6"/>
          </p:cNvCxnSpPr>
          <p:nvPr/>
        </p:nvCxnSpPr>
        <p:spPr bwMode="auto">
          <a:xfrm flipH="1" flipV="1">
            <a:off x="2438400" y="3733800"/>
            <a:ext cx="3571875" cy="752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870" name="AutoShape 14"/>
          <p:cNvCxnSpPr>
            <a:cxnSpLocks noChangeShapeType="1"/>
            <a:stCxn id="121860" idx="7"/>
            <a:endCxn id="121861" idx="5"/>
          </p:cNvCxnSpPr>
          <p:nvPr/>
        </p:nvCxnSpPr>
        <p:spPr bwMode="auto">
          <a:xfrm rot="16200000">
            <a:off x="2990850" y="3733800"/>
            <a:ext cx="150495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871" name="AutoShape 15"/>
          <p:cNvCxnSpPr>
            <a:cxnSpLocks noChangeShapeType="1"/>
            <a:stCxn id="121861" idx="3"/>
            <a:endCxn id="121860" idx="1"/>
          </p:cNvCxnSpPr>
          <p:nvPr/>
        </p:nvCxnSpPr>
        <p:spPr bwMode="auto">
          <a:xfrm>
            <a:off x="3419475" y="2981325"/>
            <a:ext cx="0" cy="1504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872" name="AutoShape 16"/>
          <p:cNvCxnSpPr>
            <a:cxnSpLocks noChangeShapeType="1"/>
            <a:stCxn id="121863" idx="3"/>
            <a:endCxn id="121862" idx="1"/>
          </p:cNvCxnSpPr>
          <p:nvPr/>
        </p:nvCxnSpPr>
        <p:spPr bwMode="auto">
          <a:xfrm>
            <a:off x="6010275" y="2981325"/>
            <a:ext cx="0" cy="1504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873" name="AutoShape 17"/>
          <p:cNvCxnSpPr>
            <a:cxnSpLocks noChangeShapeType="1"/>
            <a:stCxn id="121862" idx="7"/>
            <a:endCxn id="121863" idx="5"/>
          </p:cNvCxnSpPr>
          <p:nvPr/>
        </p:nvCxnSpPr>
        <p:spPr bwMode="auto">
          <a:xfrm flipV="1">
            <a:off x="6334125" y="2981325"/>
            <a:ext cx="0" cy="1504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1874" name="Text Box 18"/>
          <p:cNvSpPr txBox="1">
            <a:spLocks noChangeArrowheads="1"/>
          </p:cNvSpPr>
          <p:nvPr/>
        </p:nvSpPr>
        <p:spPr bwMode="auto">
          <a:xfrm>
            <a:off x="2574925" y="2784475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10</a:t>
            </a:r>
          </a:p>
        </p:txBody>
      </p:sp>
      <p:sp>
        <p:nvSpPr>
          <p:cNvPr id="121875" name="Text Box 19"/>
          <p:cNvSpPr txBox="1">
            <a:spLocks noChangeArrowheads="1"/>
          </p:cNvSpPr>
          <p:nvPr/>
        </p:nvSpPr>
        <p:spPr bwMode="auto">
          <a:xfrm>
            <a:off x="4937125" y="23272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121876" name="Text Box 20"/>
          <p:cNvSpPr txBox="1">
            <a:spLocks noChangeArrowheads="1"/>
          </p:cNvSpPr>
          <p:nvPr/>
        </p:nvSpPr>
        <p:spPr bwMode="auto">
          <a:xfrm>
            <a:off x="2498725" y="40798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121877" name="Text Box 21"/>
          <p:cNvSpPr txBox="1">
            <a:spLocks noChangeArrowheads="1"/>
          </p:cNvSpPr>
          <p:nvPr/>
        </p:nvSpPr>
        <p:spPr bwMode="auto">
          <a:xfrm>
            <a:off x="4556125" y="46132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121878" name="Text Box 22"/>
          <p:cNvSpPr txBox="1">
            <a:spLocks noChangeArrowheads="1"/>
          </p:cNvSpPr>
          <p:nvPr/>
        </p:nvSpPr>
        <p:spPr bwMode="auto">
          <a:xfrm>
            <a:off x="6384925" y="35464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6</a:t>
            </a:r>
          </a:p>
        </p:txBody>
      </p:sp>
      <p:sp>
        <p:nvSpPr>
          <p:cNvPr id="121879" name="Text Box 23"/>
          <p:cNvSpPr txBox="1">
            <a:spLocks noChangeArrowheads="1"/>
          </p:cNvSpPr>
          <p:nvPr/>
        </p:nvSpPr>
        <p:spPr bwMode="auto">
          <a:xfrm>
            <a:off x="5791200" y="35052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121880" name="Text Box 24"/>
          <p:cNvSpPr txBox="1">
            <a:spLocks noChangeArrowheads="1"/>
          </p:cNvSpPr>
          <p:nvPr/>
        </p:nvSpPr>
        <p:spPr bwMode="auto">
          <a:xfrm>
            <a:off x="4708525" y="32416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9</a:t>
            </a:r>
          </a:p>
        </p:txBody>
      </p:sp>
      <p:sp>
        <p:nvSpPr>
          <p:cNvPr id="121881" name="Text Box 25"/>
          <p:cNvSpPr txBox="1">
            <a:spLocks noChangeArrowheads="1"/>
          </p:cNvSpPr>
          <p:nvPr/>
        </p:nvSpPr>
        <p:spPr bwMode="auto">
          <a:xfrm>
            <a:off x="5105400" y="39624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7</a:t>
            </a:r>
          </a:p>
        </p:txBody>
      </p:sp>
      <p:sp>
        <p:nvSpPr>
          <p:cNvPr id="121882" name="Text Box 26"/>
          <p:cNvSpPr txBox="1">
            <a:spLocks noChangeArrowheads="1"/>
          </p:cNvSpPr>
          <p:nvPr/>
        </p:nvSpPr>
        <p:spPr bwMode="auto">
          <a:xfrm>
            <a:off x="3108325" y="32416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121883" name="Text Box 27"/>
          <p:cNvSpPr txBox="1">
            <a:spLocks noChangeArrowheads="1"/>
          </p:cNvSpPr>
          <p:nvPr/>
        </p:nvSpPr>
        <p:spPr bwMode="auto">
          <a:xfrm>
            <a:off x="3794125" y="33178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036148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Danger of Loops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399" y="1600200"/>
            <a:ext cx="4857751" cy="501477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&lt;</a:t>
            </a:r>
            <a:r>
              <a:rPr lang="en-US" dirty="0" err="1"/>
              <a:t>Src</a:t>
            </a:r>
            <a:r>
              <a:rPr lang="en-US" dirty="0"/>
              <a:t>=AA, </a:t>
            </a:r>
            <a:r>
              <a:rPr lang="en-US" dirty="0" err="1"/>
              <a:t>Dest</a:t>
            </a:r>
            <a:r>
              <a:rPr lang="en-US" dirty="0"/>
              <a:t>=DD&gt;</a:t>
            </a:r>
          </a:p>
          <a:p>
            <a:r>
              <a:rPr lang="en-US" dirty="0"/>
              <a:t>This continues to infinity</a:t>
            </a:r>
          </a:p>
          <a:p>
            <a:pPr lvl="1"/>
            <a:r>
              <a:rPr lang="en-US" dirty="0"/>
              <a:t>How do we stop this?</a:t>
            </a:r>
          </a:p>
          <a:p>
            <a:r>
              <a:rPr lang="en-US" dirty="0"/>
              <a:t>Remove loops from the topology</a:t>
            </a:r>
          </a:p>
          <a:p>
            <a:pPr lvl="1"/>
            <a:r>
              <a:rPr lang="en-US" dirty="0"/>
              <a:t>Without physically unplugging cables</a:t>
            </a:r>
          </a:p>
          <a:p>
            <a:r>
              <a:rPr lang="en-US" dirty="0"/>
              <a:t>802.1</a:t>
            </a:r>
            <a:r>
              <a:rPr lang="hu-HU" dirty="0"/>
              <a:t> (LAN </a:t>
            </a:r>
            <a:r>
              <a:rPr lang="hu-HU" dirty="0" err="1"/>
              <a:t>architecture</a:t>
            </a:r>
            <a:r>
              <a:rPr lang="hu-HU" dirty="0"/>
              <a:t>)</a:t>
            </a:r>
            <a:r>
              <a:rPr lang="en-US" dirty="0"/>
              <a:t> uses an algorithm to build and maintain a </a:t>
            </a:r>
            <a:r>
              <a:rPr lang="en-US" dirty="0">
                <a:solidFill>
                  <a:schemeClr val="accent1"/>
                </a:solidFill>
              </a:rPr>
              <a:t>spanning tree </a:t>
            </a:r>
            <a:r>
              <a:rPr lang="en-US" dirty="0"/>
              <a:t>for routing</a:t>
            </a:r>
          </a:p>
          <a:p>
            <a:pPr lvl="1"/>
            <a:endParaRPr lang="en-US" dirty="0"/>
          </a:p>
        </p:txBody>
      </p:sp>
      <p:cxnSp>
        <p:nvCxnSpPr>
          <p:cNvPr id="5" name="Elbow Connector 4"/>
          <p:cNvCxnSpPr>
            <a:stCxn id="14" idx="3"/>
            <a:endCxn id="6" idx="2"/>
          </p:cNvCxnSpPr>
          <p:nvPr/>
        </p:nvCxnSpPr>
        <p:spPr>
          <a:xfrm flipV="1">
            <a:off x="6988464" y="4360220"/>
            <a:ext cx="680483" cy="907007"/>
          </a:xfrm>
          <a:prstGeom prst="bentConnector2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C:\Users\t0ph3r\Documents\CS 4700\assets\cisco-switch-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1105" y="3991511"/>
            <a:ext cx="875683" cy="368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/>
          <p:cNvCxnSpPr/>
          <p:nvPr/>
        </p:nvCxnSpPr>
        <p:spPr>
          <a:xfrm flipH="1" flipV="1">
            <a:off x="6731917" y="5251134"/>
            <a:ext cx="256547" cy="775912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5055" y="5759083"/>
            <a:ext cx="704783" cy="704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/>
          <p:cNvCxnSpPr/>
          <p:nvPr/>
        </p:nvCxnSpPr>
        <p:spPr>
          <a:xfrm flipV="1">
            <a:off x="6178243" y="5251134"/>
            <a:ext cx="272079" cy="689912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5852" y="5759083"/>
            <a:ext cx="704783" cy="704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5944846" y="6430310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AA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914355" y="4339692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Port 1</a:t>
            </a:r>
          </a:p>
        </p:txBody>
      </p:sp>
      <p:cxnSp>
        <p:nvCxnSpPr>
          <p:cNvPr id="19" name="Straight Connector 18"/>
          <p:cNvCxnSpPr/>
          <p:nvPr/>
        </p:nvCxnSpPr>
        <p:spPr>
          <a:xfrm flipH="1">
            <a:off x="6773226" y="2217343"/>
            <a:ext cx="285528" cy="875843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7380" y="1864952"/>
            <a:ext cx="704783" cy="704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Straight Connector 20"/>
          <p:cNvCxnSpPr/>
          <p:nvPr/>
        </p:nvCxnSpPr>
        <p:spPr>
          <a:xfrm>
            <a:off x="6260859" y="2353556"/>
            <a:ext cx="230771" cy="739630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" descr="C:\Users\t0ph3r\Documents\CS 4700\assets\black_ser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8177" y="1864952"/>
            <a:ext cx="704783" cy="704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6260859" y="2878446"/>
            <a:ext cx="768913" cy="461665"/>
          </a:xfrm>
          <a:prstGeom prst="rect">
            <a:avLst/>
          </a:prstGeom>
          <a:solidFill>
            <a:schemeClr val="accent4"/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Hub</a:t>
            </a:r>
            <a:endParaRPr lang="en-US" sz="3200" dirty="0">
              <a:solidFill>
                <a:schemeClr val="bg1"/>
              </a:solidFill>
            </a:endParaRPr>
          </a:p>
        </p:txBody>
      </p:sp>
      <p:cxnSp>
        <p:nvCxnSpPr>
          <p:cNvPr id="28" name="Elbow Connector 27"/>
          <p:cNvCxnSpPr>
            <a:stCxn id="14" idx="1"/>
            <a:endCxn id="29" idx="2"/>
          </p:cNvCxnSpPr>
          <p:nvPr/>
        </p:nvCxnSpPr>
        <p:spPr>
          <a:xfrm rot="10800000">
            <a:off x="5601669" y="4360221"/>
            <a:ext cx="617882" cy="907007"/>
          </a:xfrm>
          <a:prstGeom prst="bentConnector2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" descr="C:\Users\t0ph3r\Documents\CS 4700\assets\cisco-switch-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3827" y="3991511"/>
            <a:ext cx="875683" cy="368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/>
          <p:cNvSpPr txBox="1"/>
          <p:nvPr/>
        </p:nvSpPr>
        <p:spPr>
          <a:xfrm>
            <a:off x="5567429" y="4339692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Port 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219551" y="5036394"/>
            <a:ext cx="768913" cy="461665"/>
          </a:xfrm>
          <a:prstGeom prst="rect">
            <a:avLst/>
          </a:prstGeom>
          <a:solidFill>
            <a:schemeClr val="accent4"/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Hub</a:t>
            </a:r>
            <a:endParaRPr lang="en-US" sz="3200" dirty="0">
              <a:solidFill>
                <a:schemeClr val="bg1"/>
              </a:solidFill>
            </a:endParaRPr>
          </a:p>
        </p:txBody>
      </p:sp>
      <p:cxnSp>
        <p:nvCxnSpPr>
          <p:cNvPr id="35" name="Elbow Connector 34"/>
          <p:cNvCxnSpPr>
            <a:stCxn id="29" idx="0"/>
            <a:endCxn id="25" idx="1"/>
          </p:cNvCxnSpPr>
          <p:nvPr/>
        </p:nvCxnSpPr>
        <p:spPr>
          <a:xfrm rot="5400000" flipH="1" flipV="1">
            <a:off x="5490148" y="3220800"/>
            <a:ext cx="882232" cy="659190"/>
          </a:xfrm>
          <a:prstGeom prst="bentConnector2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578347" y="3670264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Port 2</a:t>
            </a:r>
          </a:p>
        </p:txBody>
      </p:sp>
      <p:cxnSp>
        <p:nvCxnSpPr>
          <p:cNvPr id="37" name="Elbow Connector 36"/>
          <p:cNvCxnSpPr>
            <a:stCxn id="6" idx="0"/>
            <a:endCxn id="25" idx="3"/>
          </p:cNvCxnSpPr>
          <p:nvPr/>
        </p:nvCxnSpPr>
        <p:spPr>
          <a:xfrm rot="16200000" flipV="1">
            <a:off x="6908244" y="3230807"/>
            <a:ext cx="882232" cy="639175"/>
          </a:xfrm>
          <a:prstGeom prst="bentConnector2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915990" y="3670264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Port 2</a:t>
            </a:r>
          </a:p>
        </p:txBody>
      </p:sp>
      <p:graphicFrame>
        <p:nvGraphicFramePr>
          <p:cNvPr id="51" name="Table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6882404"/>
              </p:ext>
            </p:extLst>
          </p:nvPr>
        </p:nvGraphicFramePr>
        <p:xfrm>
          <a:off x="4189339" y="4017537"/>
          <a:ext cx="915765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052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05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2" name="Table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1911054"/>
              </p:ext>
            </p:extLst>
          </p:nvPr>
        </p:nvGraphicFramePr>
        <p:xfrm>
          <a:off x="8165511" y="3968852"/>
          <a:ext cx="915765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052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05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3" name="TextBox 52"/>
          <p:cNvSpPr txBox="1"/>
          <p:nvPr/>
        </p:nvSpPr>
        <p:spPr>
          <a:xfrm>
            <a:off x="6771224" y="6430310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BB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944846" y="1495620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CC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6771224" y="1495620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DD</a:t>
            </a:r>
          </a:p>
        </p:txBody>
      </p:sp>
      <p:sp>
        <p:nvSpPr>
          <p:cNvPr id="56" name="Right Arrow 55"/>
          <p:cNvSpPr/>
          <p:nvPr/>
        </p:nvSpPr>
        <p:spPr>
          <a:xfrm rot="18000000">
            <a:off x="6081111" y="5441950"/>
            <a:ext cx="446872" cy="394282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Bent Arrow 56"/>
          <p:cNvSpPr/>
          <p:nvPr/>
        </p:nvSpPr>
        <p:spPr>
          <a:xfrm rot="16200000">
            <a:off x="5261738" y="4450370"/>
            <a:ext cx="964710" cy="868301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8" name="Bent Arrow 57"/>
          <p:cNvSpPr/>
          <p:nvPr/>
        </p:nvSpPr>
        <p:spPr>
          <a:xfrm rot="16200000" flipV="1">
            <a:off x="6993645" y="4450178"/>
            <a:ext cx="964710" cy="891461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9" name="Curved Right Arrow 58"/>
          <p:cNvSpPr/>
          <p:nvPr/>
        </p:nvSpPr>
        <p:spPr>
          <a:xfrm rot="5400000">
            <a:off x="6019212" y="2325482"/>
            <a:ext cx="872464" cy="2407872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0" name="Curved Right Arrow 59"/>
          <p:cNvSpPr/>
          <p:nvPr/>
        </p:nvSpPr>
        <p:spPr>
          <a:xfrm rot="5400000" flipV="1">
            <a:off x="6489208" y="2348070"/>
            <a:ext cx="872464" cy="2362695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61" name="Table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5678303"/>
              </p:ext>
            </p:extLst>
          </p:nvPr>
        </p:nvGraphicFramePr>
        <p:xfrm>
          <a:off x="4189339" y="4025926"/>
          <a:ext cx="915765" cy="370840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6052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05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2" name="Table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3367181"/>
              </p:ext>
            </p:extLst>
          </p:nvPr>
        </p:nvGraphicFramePr>
        <p:xfrm>
          <a:off x="8165511" y="3977241"/>
          <a:ext cx="915765" cy="370840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6052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05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3" name="Curved Right Arrow 62"/>
          <p:cNvSpPr/>
          <p:nvPr/>
        </p:nvSpPr>
        <p:spPr>
          <a:xfrm rot="5400000" flipH="1">
            <a:off x="5951616" y="3625953"/>
            <a:ext cx="874681" cy="2407872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4" name="Curved Right Arrow 63"/>
          <p:cNvSpPr/>
          <p:nvPr/>
        </p:nvSpPr>
        <p:spPr>
          <a:xfrm rot="5400000" flipH="1" flipV="1">
            <a:off x="6421613" y="3648542"/>
            <a:ext cx="874682" cy="2362695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65" name="Table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7347694"/>
              </p:ext>
            </p:extLst>
          </p:nvPr>
        </p:nvGraphicFramePr>
        <p:xfrm>
          <a:off x="4189339" y="4031210"/>
          <a:ext cx="915765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052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05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6" name="Table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0759542"/>
              </p:ext>
            </p:extLst>
          </p:nvPr>
        </p:nvGraphicFramePr>
        <p:xfrm>
          <a:off x="8165511" y="3982525"/>
          <a:ext cx="915765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052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05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0143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56" grpId="1" animBg="1"/>
      <p:bldP spid="57" grpId="0" animBg="1"/>
      <p:bldP spid="57" grpId="1" animBg="1"/>
      <p:bldP spid="58" grpId="0" animBg="1"/>
      <p:bldP spid="58" grpId="1" animBg="1"/>
      <p:bldP spid="59" grpId="0" animBg="1"/>
      <p:bldP spid="60" grpId="0" animBg="1"/>
      <p:bldP spid="63" grpId="0" animBg="1"/>
      <p:bldP spid="64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/>
              <a:t>Dijkstra’s Algorithm - Example</a:t>
            </a:r>
          </a:p>
        </p:txBody>
      </p:sp>
      <p:sp>
        <p:nvSpPr>
          <p:cNvPr id="122883" name="AutoShape 3"/>
          <p:cNvSpPr>
            <a:spLocks noChangeArrowheads="1"/>
          </p:cNvSpPr>
          <p:nvPr/>
        </p:nvSpPr>
        <p:spPr bwMode="auto">
          <a:xfrm>
            <a:off x="1981200" y="3505200"/>
            <a:ext cx="457200" cy="457200"/>
          </a:xfrm>
          <a:prstGeom prst="flowChartConnector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0</a:t>
            </a:r>
          </a:p>
        </p:txBody>
      </p:sp>
      <p:sp>
        <p:nvSpPr>
          <p:cNvPr id="122884" name="AutoShape 4"/>
          <p:cNvSpPr>
            <a:spLocks noChangeArrowheads="1"/>
          </p:cNvSpPr>
          <p:nvPr/>
        </p:nvSpPr>
        <p:spPr bwMode="auto">
          <a:xfrm>
            <a:off x="3352800" y="4419600"/>
            <a:ext cx="457200" cy="457200"/>
          </a:xfrm>
          <a:prstGeom prst="flowChartConnector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ym typeface="Symbol" pitchFamily="18" charset="2"/>
              </a:rPr>
              <a:t>5</a:t>
            </a:r>
          </a:p>
        </p:txBody>
      </p:sp>
      <p:sp>
        <p:nvSpPr>
          <p:cNvPr id="122885" name="AutoShape 5"/>
          <p:cNvSpPr>
            <a:spLocks noChangeArrowheads="1"/>
          </p:cNvSpPr>
          <p:nvPr/>
        </p:nvSpPr>
        <p:spPr bwMode="auto">
          <a:xfrm>
            <a:off x="3352800" y="2590800"/>
            <a:ext cx="457200" cy="457200"/>
          </a:xfrm>
          <a:prstGeom prst="flowChartConnector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ym typeface="Symbol" pitchFamily="18" charset="2"/>
              </a:rPr>
              <a:t>8</a:t>
            </a:r>
            <a:endParaRPr lang="en-US"/>
          </a:p>
        </p:txBody>
      </p:sp>
      <p:sp>
        <p:nvSpPr>
          <p:cNvPr id="122886" name="AutoShape 6"/>
          <p:cNvSpPr>
            <a:spLocks noChangeArrowheads="1"/>
          </p:cNvSpPr>
          <p:nvPr/>
        </p:nvSpPr>
        <p:spPr bwMode="auto">
          <a:xfrm>
            <a:off x="5943600" y="4419600"/>
            <a:ext cx="457200" cy="457200"/>
          </a:xfrm>
          <a:prstGeom prst="flowChartConnector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ym typeface="Symbol" pitchFamily="18" charset="2"/>
              </a:rPr>
              <a:t>7</a:t>
            </a:r>
          </a:p>
        </p:txBody>
      </p:sp>
      <p:sp>
        <p:nvSpPr>
          <p:cNvPr id="122887" name="AutoShape 7"/>
          <p:cNvSpPr>
            <a:spLocks noChangeArrowheads="1"/>
          </p:cNvSpPr>
          <p:nvPr/>
        </p:nvSpPr>
        <p:spPr bwMode="auto">
          <a:xfrm>
            <a:off x="5943600" y="2590800"/>
            <a:ext cx="457200" cy="457200"/>
          </a:xfrm>
          <a:prstGeom prst="flowChartConnector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ym typeface="Symbol" pitchFamily="18" charset="2"/>
              </a:rPr>
              <a:t>9</a:t>
            </a:r>
          </a:p>
        </p:txBody>
      </p:sp>
      <p:cxnSp>
        <p:nvCxnSpPr>
          <p:cNvPr id="122888" name="AutoShape 8"/>
          <p:cNvCxnSpPr>
            <a:cxnSpLocks noChangeShapeType="1"/>
            <a:stCxn id="122883" idx="7"/>
            <a:endCxn id="122885" idx="2"/>
          </p:cNvCxnSpPr>
          <p:nvPr/>
        </p:nvCxnSpPr>
        <p:spPr bwMode="auto">
          <a:xfrm flipV="1">
            <a:off x="2371725" y="2819400"/>
            <a:ext cx="981075" cy="752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889" name="AutoShape 9"/>
          <p:cNvCxnSpPr>
            <a:cxnSpLocks noChangeShapeType="1"/>
            <a:stCxn id="122885" idx="6"/>
            <a:endCxn id="122887" idx="2"/>
          </p:cNvCxnSpPr>
          <p:nvPr/>
        </p:nvCxnSpPr>
        <p:spPr bwMode="auto">
          <a:xfrm>
            <a:off x="3810000" y="2819400"/>
            <a:ext cx="21336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890" name="AutoShape 10"/>
          <p:cNvCxnSpPr>
            <a:cxnSpLocks noChangeShapeType="1"/>
            <a:stCxn id="122884" idx="6"/>
            <a:endCxn id="122886" idx="2"/>
          </p:cNvCxnSpPr>
          <p:nvPr/>
        </p:nvCxnSpPr>
        <p:spPr bwMode="auto">
          <a:xfrm>
            <a:off x="3810000" y="4648200"/>
            <a:ext cx="21336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891" name="AutoShape 11"/>
          <p:cNvCxnSpPr>
            <a:cxnSpLocks noChangeShapeType="1"/>
            <a:stCxn id="122883" idx="5"/>
            <a:endCxn id="122884" idx="2"/>
          </p:cNvCxnSpPr>
          <p:nvPr/>
        </p:nvCxnSpPr>
        <p:spPr bwMode="auto">
          <a:xfrm>
            <a:off x="2371725" y="3895725"/>
            <a:ext cx="981075" cy="7524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892" name="AutoShape 12"/>
          <p:cNvCxnSpPr>
            <a:cxnSpLocks noChangeShapeType="1"/>
            <a:stCxn id="122884" idx="7"/>
            <a:endCxn id="122887" idx="3"/>
          </p:cNvCxnSpPr>
          <p:nvPr/>
        </p:nvCxnSpPr>
        <p:spPr bwMode="auto">
          <a:xfrm flipV="1">
            <a:off x="3743325" y="2981325"/>
            <a:ext cx="2266950" cy="1504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893" name="AutoShape 13"/>
          <p:cNvCxnSpPr>
            <a:cxnSpLocks noChangeShapeType="1"/>
            <a:stCxn id="122886" idx="1"/>
            <a:endCxn id="122883" idx="6"/>
          </p:cNvCxnSpPr>
          <p:nvPr/>
        </p:nvCxnSpPr>
        <p:spPr bwMode="auto">
          <a:xfrm flipH="1" flipV="1">
            <a:off x="2438400" y="3733800"/>
            <a:ext cx="3571875" cy="752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894" name="AutoShape 14"/>
          <p:cNvCxnSpPr>
            <a:cxnSpLocks noChangeShapeType="1"/>
            <a:stCxn id="122884" idx="7"/>
            <a:endCxn id="122885" idx="5"/>
          </p:cNvCxnSpPr>
          <p:nvPr/>
        </p:nvCxnSpPr>
        <p:spPr bwMode="auto">
          <a:xfrm rot="16200000">
            <a:off x="2990850" y="3733800"/>
            <a:ext cx="150495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895" name="AutoShape 15"/>
          <p:cNvCxnSpPr>
            <a:cxnSpLocks noChangeShapeType="1"/>
            <a:stCxn id="122885" idx="3"/>
            <a:endCxn id="122884" idx="1"/>
          </p:cNvCxnSpPr>
          <p:nvPr/>
        </p:nvCxnSpPr>
        <p:spPr bwMode="auto">
          <a:xfrm>
            <a:off x="3419475" y="2981325"/>
            <a:ext cx="0" cy="1504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896" name="AutoShape 16"/>
          <p:cNvCxnSpPr>
            <a:cxnSpLocks noChangeShapeType="1"/>
            <a:stCxn id="122887" idx="3"/>
            <a:endCxn id="122886" idx="1"/>
          </p:cNvCxnSpPr>
          <p:nvPr/>
        </p:nvCxnSpPr>
        <p:spPr bwMode="auto">
          <a:xfrm>
            <a:off x="6010275" y="2981325"/>
            <a:ext cx="0" cy="1504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897" name="AutoShape 17"/>
          <p:cNvCxnSpPr>
            <a:cxnSpLocks noChangeShapeType="1"/>
            <a:stCxn id="122886" idx="7"/>
            <a:endCxn id="122887" idx="5"/>
          </p:cNvCxnSpPr>
          <p:nvPr/>
        </p:nvCxnSpPr>
        <p:spPr bwMode="auto">
          <a:xfrm flipV="1">
            <a:off x="6334125" y="2981325"/>
            <a:ext cx="0" cy="1504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2898" name="Text Box 18"/>
          <p:cNvSpPr txBox="1">
            <a:spLocks noChangeArrowheads="1"/>
          </p:cNvSpPr>
          <p:nvPr/>
        </p:nvSpPr>
        <p:spPr bwMode="auto">
          <a:xfrm>
            <a:off x="2574925" y="2784475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10</a:t>
            </a:r>
          </a:p>
        </p:txBody>
      </p:sp>
      <p:sp>
        <p:nvSpPr>
          <p:cNvPr id="122899" name="Text Box 19"/>
          <p:cNvSpPr txBox="1">
            <a:spLocks noChangeArrowheads="1"/>
          </p:cNvSpPr>
          <p:nvPr/>
        </p:nvSpPr>
        <p:spPr bwMode="auto">
          <a:xfrm>
            <a:off x="4937125" y="23272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122900" name="Text Box 20"/>
          <p:cNvSpPr txBox="1">
            <a:spLocks noChangeArrowheads="1"/>
          </p:cNvSpPr>
          <p:nvPr/>
        </p:nvSpPr>
        <p:spPr bwMode="auto">
          <a:xfrm>
            <a:off x="2498725" y="40798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122901" name="Text Box 21"/>
          <p:cNvSpPr txBox="1">
            <a:spLocks noChangeArrowheads="1"/>
          </p:cNvSpPr>
          <p:nvPr/>
        </p:nvSpPr>
        <p:spPr bwMode="auto">
          <a:xfrm>
            <a:off x="4556125" y="46132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122902" name="Text Box 22"/>
          <p:cNvSpPr txBox="1">
            <a:spLocks noChangeArrowheads="1"/>
          </p:cNvSpPr>
          <p:nvPr/>
        </p:nvSpPr>
        <p:spPr bwMode="auto">
          <a:xfrm>
            <a:off x="6384925" y="35464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6</a:t>
            </a:r>
          </a:p>
        </p:txBody>
      </p:sp>
      <p:sp>
        <p:nvSpPr>
          <p:cNvPr id="122903" name="Text Box 23"/>
          <p:cNvSpPr txBox="1">
            <a:spLocks noChangeArrowheads="1"/>
          </p:cNvSpPr>
          <p:nvPr/>
        </p:nvSpPr>
        <p:spPr bwMode="auto">
          <a:xfrm>
            <a:off x="5791200" y="35052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122904" name="Text Box 24"/>
          <p:cNvSpPr txBox="1">
            <a:spLocks noChangeArrowheads="1"/>
          </p:cNvSpPr>
          <p:nvPr/>
        </p:nvSpPr>
        <p:spPr bwMode="auto">
          <a:xfrm>
            <a:off x="4708525" y="32416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9</a:t>
            </a:r>
          </a:p>
        </p:txBody>
      </p:sp>
      <p:sp>
        <p:nvSpPr>
          <p:cNvPr id="122905" name="Text Box 25"/>
          <p:cNvSpPr txBox="1">
            <a:spLocks noChangeArrowheads="1"/>
          </p:cNvSpPr>
          <p:nvPr/>
        </p:nvSpPr>
        <p:spPr bwMode="auto">
          <a:xfrm>
            <a:off x="5105400" y="39624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7</a:t>
            </a:r>
          </a:p>
        </p:txBody>
      </p:sp>
      <p:sp>
        <p:nvSpPr>
          <p:cNvPr id="122906" name="Text Box 26"/>
          <p:cNvSpPr txBox="1">
            <a:spLocks noChangeArrowheads="1"/>
          </p:cNvSpPr>
          <p:nvPr/>
        </p:nvSpPr>
        <p:spPr bwMode="auto">
          <a:xfrm>
            <a:off x="3108325" y="32416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122907" name="Text Box 27"/>
          <p:cNvSpPr txBox="1">
            <a:spLocks noChangeArrowheads="1"/>
          </p:cNvSpPr>
          <p:nvPr/>
        </p:nvSpPr>
        <p:spPr bwMode="auto">
          <a:xfrm>
            <a:off x="3794125" y="33178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00274092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r>
              <a:rPr lang="en-US" dirty="0"/>
              <a:t>Bellman-Ford Algorithm</a:t>
            </a:r>
          </a:p>
        </p:txBody>
      </p:sp>
      <p:sp>
        <p:nvSpPr>
          <p:cNvPr id="178179" name="Text Box 3"/>
          <p:cNvSpPr txBox="1">
            <a:spLocks noChangeArrowheads="1"/>
          </p:cNvSpPr>
          <p:nvPr/>
        </p:nvSpPr>
        <p:spPr bwMode="auto">
          <a:xfrm>
            <a:off x="1066800" y="1984375"/>
            <a:ext cx="5145961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3810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defTabSz="3810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defTabSz="3810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defTabSz="3810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defTabSz="3810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hangingPunct="0"/>
            <a:r>
              <a:rPr lang="en-US" i="1" noProof="1">
                <a:latin typeface="Arial" charset="0"/>
              </a:rPr>
              <a:t>BellmanFord</a:t>
            </a:r>
            <a:r>
              <a:rPr lang="en-US" noProof="1">
                <a:latin typeface="Arial" charset="0"/>
              </a:rPr>
              <a:t>(</a:t>
            </a:r>
            <a:r>
              <a:rPr lang="en-US" b="1" noProof="1">
                <a:latin typeface="Arial" charset="0"/>
              </a:rPr>
              <a:t>graph </a:t>
            </a:r>
            <a:r>
              <a:rPr lang="en-US" dirty="0">
                <a:latin typeface="Arial" charset="0"/>
              </a:rPr>
              <a:t>(</a:t>
            </a:r>
            <a:r>
              <a:rPr lang="en-US" noProof="1">
                <a:latin typeface="Arial" charset="0"/>
              </a:rPr>
              <a:t>G,</a:t>
            </a:r>
            <a:r>
              <a:rPr lang="en-US" dirty="0">
                <a:latin typeface="Arial" charset="0"/>
              </a:rPr>
              <a:t>w)</a:t>
            </a:r>
            <a:r>
              <a:rPr lang="en-US" noProof="1">
                <a:latin typeface="Arial" charset="0"/>
              </a:rPr>
              <a:t>, </a:t>
            </a:r>
            <a:r>
              <a:rPr lang="en-US" b="1" noProof="1">
                <a:latin typeface="Arial" charset="0"/>
              </a:rPr>
              <a:t>vertex </a:t>
            </a:r>
            <a:r>
              <a:rPr lang="en-US" noProof="1">
                <a:latin typeface="Arial" charset="0"/>
              </a:rPr>
              <a:t>s)</a:t>
            </a:r>
          </a:p>
          <a:p>
            <a:pPr eaLnBrk="0" hangingPunct="0"/>
            <a:r>
              <a:rPr lang="en-US" noProof="1">
                <a:latin typeface="Arial" charset="0"/>
              </a:rPr>
              <a:t>	</a:t>
            </a:r>
            <a:r>
              <a:rPr lang="en-US" i="1" noProof="1">
                <a:latin typeface="Arial" charset="0"/>
              </a:rPr>
              <a:t>InitializeSingleSource</a:t>
            </a:r>
            <a:r>
              <a:rPr lang="en-US" noProof="1">
                <a:latin typeface="Arial" charset="0"/>
              </a:rPr>
              <a:t>(G, s)</a:t>
            </a:r>
          </a:p>
          <a:p>
            <a:pPr eaLnBrk="0" hangingPunct="0"/>
            <a:r>
              <a:rPr lang="en-US" noProof="1">
                <a:latin typeface="Arial" charset="0"/>
              </a:rPr>
              <a:t>	</a:t>
            </a:r>
            <a:r>
              <a:rPr lang="en-US" b="1" noProof="1">
                <a:latin typeface="Arial" charset="0"/>
              </a:rPr>
              <a:t>for </a:t>
            </a:r>
            <a:r>
              <a:rPr lang="en-US" i="1" noProof="1">
                <a:latin typeface="Arial" charset="0"/>
              </a:rPr>
              <a:t>i </a:t>
            </a:r>
            <a:r>
              <a:rPr lang="en-US" noProof="1">
                <a:latin typeface="Arial" charset="0"/>
                <a:sym typeface="Symbol" pitchFamily="18" charset="2"/>
              </a:rPr>
              <a:t> 1 </a:t>
            </a:r>
            <a:r>
              <a:rPr lang="en-US" b="1" noProof="1">
                <a:latin typeface="Arial" charset="0"/>
                <a:sym typeface="Symbol" pitchFamily="18" charset="2"/>
              </a:rPr>
              <a:t>to</a:t>
            </a:r>
            <a:r>
              <a:rPr lang="en-US" i="1" noProof="1">
                <a:latin typeface="Arial" charset="0"/>
              </a:rPr>
              <a:t> </a:t>
            </a:r>
            <a:r>
              <a:rPr lang="en-US" noProof="1">
                <a:latin typeface="Arial" charset="0"/>
              </a:rPr>
              <a:t>|V[G] </a:t>
            </a:r>
            <a:r>
              <a:rPr lang="en-US" noProof="1">
                <a:latin typeface="Arial" charset="0"/>
                <a:sym typeface="Symbol" pitchFamily="18" charset="2"/>
              </a:rPr>
              <a:t></a:t>
            </a:r>
            <a:r>
              <a:rPr lang="en-US" noProof="1">
                <a:latin typeface="Arial" charset="0"/>
              </a:rPr>
              <a:t>  1|</a:t>
            </a:r>
            <a:r>
              <a:rPr lang="en-US" i="1" noProof="1">
                <a:latin typeface="Arial" charset="0"/>
              </a:rPr>
              <a:t> </a:t>
            </a:r>
            <a:r>
              <a:rPr lang="en-US" b="1" noProof="1">
                <a:latin typeface="Arial" charset="0"/>
              </a:rPr>
              <a:t>do</a:t>
            </a:r>
            <a:endParaRPr lang="en-US" noProof="1">
              <a:latin typeface="Arial" charset="0"/>
            </a:endParaRPr>
          </a:p>
          <a:p>
            <a:pPr eaLnBrk="0" hangingPunct="0"/>
            <a:r>
              <a:rPr lang="en-US" i="1" noProof="1">
                <a:latin typeface="Arial" charset="0"/>
              </a:rPr>
              <a:t>		</a:t>
            </a:r>
            <a:r>
              <a:rPr lang="en-US" b="1" noProof="1">
                <a:latin typeface="Arial" charset="0"/>
              </a:rPr>
              <a:t>for </a:t>
            </a:r>
            <a:r>
              <a:rPr lang="en-US" i="1" noProof="1">
                <a:latin typeface="Arial" charset="0"/>
              </a:rPr>
              <a:t>(u,v) </a:t>
            </a:r>
            <a:r>
              <a:rPr lang="en-US" noProof="1">
                <a:latin typeface="Arial" charset="0"/>
                <a:sym typeface="Symbol" pitchFamily="18" charset="2"/>
              </a:rPr>
              <a:t></a:t>
            </a:r>
            <a:r>
              <a:rPr lang="en-US" i="1" noProof="1">
                <a:latin typeface="Arial" charset="0"/>
                <a:sym typeface="Symbol" pitchFamily="18" charset="2"/>
              </a:rPr>
              <a:t>  </a:t>
            </a:r>
            <a:r>
              <a:rPr lang="en-US" noProof="1">
                <a:latin typeface="Arial" charset="0"/>
                <a:sym typeface="Symbol" pitchFamily="18" charset="2"/>
              </a:rPr>
              <a:t>E[G]</a:t>
            </a:r>
            <a:r>
              <a:rPr lang="en-US" noProof="1">
                <a:latin typeface="Arial" charset="0"/>
              </a:rPr>
              <a:t> </a:t>
            </a:r>
            <a:r>
              <a:rPr lang="en-US" b="1" noProof="1">
                <a:latin typeface="Arial" charset="0"/>
              </a:rPr>
              <a:t> do</a:t>
            </a:r>
          </a:p>
          <a:p>
            <a:pPr eaLnBrk="0" hangingPunct="0"/>
            <a:r>
              <a:rPr lang="en-US" b="1" noProof="1">
                <a:latin typeface="Arial" charset="0"/>
              </a:rPr>
              <a:t>			</a:t>
            </a:r>
            <a:r>
              <a:rPr lang="en-US" i="1" noProof="1">
                <a:latin typeface="Arial" charset="0"/>
                <a:sym typeface="Symbol" pitchFamily="18" charset="2"/>
              </a:rPr>
              <a:t>Relax</a:t>
            </a:r>
            <a:r>
              <a:rPr lang="en-US" noProof="1">
                <a:latin typeface="Arial" charset="0"/>
                <a:sym typeface="Symbol" pitchFamily="18" charset="2"/>
              </a:rPr>
              <a:t>(u,v,w)</a:t>
            </a:r>
          </a:p>
          <a:p>
            <a:pPr eaLnBrk="0" hangingPunct="0"/>
            <a:r>
              <a:rPr lang="en-US" b="1" noProof="1">
                <a:latin typeface="Arial" charset="0"/>
                <a:sym typeface="Symbol" pitchFamily="18" charset="2"/>
              </a:rPr>
              <a:t>	</a:t>
            </a:r>
            <a:r>
              <a:rPr lang="en-US" b="1" noProof="1">
                <a:latin typeface="Arial" charset="0"/>
              </a:rPr>
              <a:t>for </a:t>
            </a:r>
            <a:r>
              <a:rPr lang="en-US" i="1" noProof="1">
                <a:latin typeface="Arial" charset="0"/>
              </a:rPr>
              <a:t>(u,v) </a:t>
            </a:r>
            <a:r>
              <a:rPr lang="en-US" noProof="1">
                <a:latin typeface="Arial" charset="0"/>
                <a:sym typeface="Symbol" pitchFamily="18" charset="2"/>
              </a:rPr>
              <a:t></a:t>
            </a:r>
            <a:r>
              <a:rPr lang="en-US" i="1" noProof="1">
                <a:latin typeface="Arial" charset="0"/>
                <a:sym typeface="Symbol" pitchFamily="18" charset="2"/>
              </a:rPr>
              <a:t>  </a:t>
            </a:r>
            <a:r>
              <a:rPr lang="en-US" noProof="1">
                <a:latin typeface="Arial" charset="0"/>
                <a:sym typeface="Symbol" pitchFamily="18" charset="2"/>
              </a:rPr>
              <a:t>E[G]</a:t>
            </a:r>
            <a:r>
              <a:rPr lang="en-US" noProof="1">
                <a:latin typeface="Arial" charset="0"/>
              </a:rPr>
              <a:t> </a:t>
            </a:r>
            <a:r>
              <a:rPr lang="en-US" b="1" noProof="1">
                <a:latin typeface="Arial" charset="0"/>
              </a:rPr>
              <a:t> do</a:t>
            </a:r>
          </a:p>
          <a:p>
            <a:pPr eaLnBrk="0" hangingPunct="0"/>
            <a:r>
              <a:rPr lang="en-US" b="1" noProof="1">
                <a:latin typeface="Arial" charset="0"/>
                <a:sym typeface="Symbol" pitchFamily="18" charset="2"/>
              </a:rPr>
              <a:t>		if </a:t>
            </a:r>
            <a:r>
              <a:rPr lang="en-US" i="1" noProof="1">
                <a:latin typeface="Arial" charset="0"/>
                <a:sym typeface="Symbol" pitchFamily="18" charset="2"/>
              </a:rPr>
              <a:t>d[v] &gt; d[u] + w(u,v)</a:t>
            </a:r>
            <a:r>
              <a:rPr lang="en-US" noProof="1">
                <a:latin typeface="Arial" charset="0"/>
                <a:sym typeface="Symbol" pitchFamily="18" charset="2"/>
              </a:rPr>
              <a:t> </a:t>
            </a:r>
            <a:r>
              <a:rPr lang="en-US" b="1" noProof="1">
                <a:latin typeface="Arial" charset="0"/>
                <a:sym typeface="Symbol" pitchFamily="18" charset="2"/>
              </a:rPr>
              <a:t>then</a:t>
            </a:r>
          </a:p>
          <a:p>
            <a:pPr eaLnBrk="0" hangingPunct="0"/>
            <a:r>
              <a:rPr lang="en-US" noProof="1">
                <a:latin typeface="Arial" charset="0"/>
                <a:sym typeface="Symbol" pitchFamily="18" charset="2"/>
              </a:rPr>
              <a:t>			</a:t>
            </a:r>
            <a:r>
              <a:rPr lang="en-US" b="1" noProof="1">
                <a:latin typeface="Arial" charset="0"/>
                <a:sym typeface="Symbol" pitchFamily="18" charset="2"/>
              </a:rPr>
              <a:t>return </a:t>
            </a:r>
            <a:r>
              <a:rPr lang="en-US" b="1" dirty="0">
                <a:latin typeface="Arial" charset="0"/>
                <a:sym typeface="Symbol" pitchFamily="18" charset="2"/>
              </a:rPr>
              <a:t>false</a:t>
            </a:r>
            <a:endParaRPr lang="en-US" b="1" noProof="1">
              <a:latin typeface="Arial" charset="0"/>
              <a:sym typeface="Symbol" pitchFamily="18" charset="2"/>
            </a:endParaRPr>
          </a:p>
          <a:p>
            <a:pPr eaLnBrk="0" hangingPunct="0"/>
            <a:r>
              <a:rPr lang="en-US" i="1" noProof="1">
                <a:latin typeface="Arial" charset="0"/>
                <a:sym typeface="Symbol" pitchFamily="18" charset="2"/>
              </a:rPr>
              <a:t>	</a:t>
            </a:r>
            <a:r>
              <a:rPr lang="en-US" b="1" noProof="1">
                <a:latin typeface="Arial" charset="0"/>
                <a:sym typeface="Symbol" pitchFamily="18" charset="2"/>
              </a:rPr>
              <a:t>return</a:t>
            </a:r>
            <a:r>
              <a:rPr lang="en-US" b="1" dirty="0">
                <a:latin typeface="Arial" charset="0"/>
                <a:sym typeface="Symbol" pitchFamily="18" charset="2"/>
              </a:rPr>
              <a:t> true</a:t>
            </a:r>
            <a:endParaRPr lang="en-GB" i="1" dirty="0">
              <a:latin typeface="Arial" charset="0"/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87294467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/>
              <a:t>Bellman-Ford Algorithm - Example</a:t>
            </a:r>
          </a:p>
        </p:txBody>
      </p:sp>
      <p:sp>
        <p:nvSpPr>
          <p:cNvPr id="123907" name="AutoShape 3"/>
          <p:cNvSpPr>
            <a:spLocks noChangeArrowheads="1"/>
          </p:cNvSpPr>
          <p:nvPr/>
        </p:nvSpPr>
        <p:spPr bwMode="auto">
          <a:xfrm>
            <a:off x="1981200" y="3505200"/>
            <a:ext cx="457200" cy="457200"/>
          </a:xfrm>
          <a:prstGeom prst="flowChartConnector">
            <a:avLst/>
          </a:prstGeom>
          <a:solidFill>
            <a:srgbClr val="FF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908" name="AutoShape 4"/>
          <p:cNvSpPr>
            <a:spLocks noChangeArrowheads="1"/>
          </p:cNvSpPr>
          <p:nvPr/>
        </p:nvSpPr>
        <p:spPr bwMode="auto">
          <a:xfrm>
            <a:off x="3352800" y="4419600"/>
            <a:ext cx="457200" cy="457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909" name="AutoShape 5"/>
          <p:cNvSpPr>
            <a:spLocks noChangeArrowheads="1"/>
          </p:cNvSpPr>
          <p:nvPr/>
        </p:nvSpPr>
        <p:spPr bwMode="auto">
          <a:xfrm>
            <a:off x="3352800" y="2590800"/>
            <a:ext cx="457200" cy="457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910" name="AutoShape 6"/>
          <p:cNvSpPr>
            <a:spLocks noChangeArrowheads="1"/>
          </p:cNvSpPr>
          <p:nvPr/>
        </p:nvSpPr>
        <p:spPr bwMode="auto">
          <a:xfrm>
            <a:off x="5943600" y="4419600"/>
            <a:ext cx="457200" cy="457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911" name="AutoShape 7"/>
          <p:cNvSpPr>
            <a:spLocks noChangeArrowheads="1"/>
          </p:cNvSpPr>
          <p:nvPr/>
        </p:nvSpPr>
        <p:spPr bwMode="auto">
          <a:xfrm>
            <a:off x="5943600" y="2590800"/>
            <a:ext cx="457200" cy="457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23912" name="AutoShape 8"/>
          <p:cNvCxnSpPr>
            <a:cxnSpLocks noChangeShapeType="1"/>
            <a:stCxn id="123907" idx="7"/>
            <a:endCxn id="123909" idx="2"/>
          </p:cNvCxnSpPr>
          <p:nvPr/>
        </p:nvCxnSpPr>
        <p:spPr bwMode="auto">
          <a:xfrm flipV="1">
            <a:off x="2371725" y="2819400"/>
            <a:ext cx="981075" cy="752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913" name="AutoShape 9"/>
          <p:cNvCxnSpPr>
            <a:cxnSpLocks noChangeShapeType="1"/>
            <a:stCxn id="123909" idx="5"/>
            <a:endCxn id="123911" idx="3"/>
          </p:cNvCxnSpPr>
          <p:nvPr/>
        </p:nvCxnSpPr>
        <p:spPr bwMode="auto">
          <a:xfrm>
            <a:off x="3743325" y="2981325"/>
            <a:ext cx="22669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915" name="AutoShape 11"/>
          <p:cNvCxnSpPr>
            <a:cxnSpLocks noChangeShapeType="1"/>
            <a:stCxn id="123907" idx="5"/>
            <a:endCxn id="123908" idx="2"/>
          </p:cNvCxnSpPr>
          <p:nvPr/>
        </p:nvCxnSpPr>
        <p:spPr bwMode="auto">
          <a:xfrm>
            <a:off x="2371725" y="3895725"/>
            <a:ext cx="981075" cy="752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916" name="AutoShape 12"/>
          <p:cNvCxnSpPr>
            <a:cxnSpLocks noChangeShapeType="1"/>
            <a:stCxn id="123908" idx="7"/>
            <a:endCxn id="123911" idx="3"/>
          </p:cNvCxnSpPr>
          <p:nvPr/>
        </p:nvCxnSpPr>
        <p:spPr bwMode="auto">
          <a:xfrm flipV="1">
            <a:off x="3743325" y="2981325"/>
            <a:ext cx="2266950" cy="1504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917" name="AutoShape 13"/>
          <p:cNvCxnSpPr>
            <a:cxnSpLocks noChangeShapeType="1"/>
            <a:stCxn id="123910" idx="1"/>
            <a:endCxn id="123907" idx="6"/>
          </p:cNvCxnSpPr>
          <p:nvPr/>
        </p:nvCxnSpPr>
        <p:spPr bwMode="auto">
          <a:xfrm flipH="1" flipV="1">
            <a:off x="2438400" y="3733800"/>
            <a:ext cx="3571875" cy="752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921" name="AutoShape 17"/>
          <p:cNvCxnSpPr>
            <a:cxnSpLocks noChangeShapeType="1"/>
            <a:stCxn id="123910" idx="0"/>
            <a:endCxn id="123911" idx="4"/>
          </p:cNvCxnSpPr>
          <p:nvPr/>
        </p:nvCxnSpPr>
        <p:spPr bwMode="auto">
          <a:xfrm flipV="1">
            <a:off x="6172200" y="3048000"/>
            <a:ext cx="0" cy="1371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3922" name="Text Box 18"/>
          <p:cNvSpPr txBox="1">
            <a:spLocks noChangeArrowheads="1"/>
          </p:cNvSpPr>
          <p:nvPr/>
        </p:nvSpPr>
        <p:spPr bwMode="auto">
          <a:xfrm>
            <a:off x="2574925" y="27844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6</a:t>
            </a:r>
          </a:p>
        </p:txBody>
      </p:sp>
      <p:sp>
        <p:nvSpPr>
          <p:cNvPr id="123924" name="Text Box 20"/>
          <p:cNvSpPr txBox="1">
            <a:spLocks noChangeArrowheads="1"/>
          </p:cNvSpPr>
          <p:nvPr/>
        </p:nvSpPr>
        <p:spPr bwMode="auto">
          <a:xfrm>
            <a:off x="2498725" y="40798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7</a:t>
            </a:r>
          </a:p>
        </p:txBody>
      </p:sp>
      <p:sp>
        <p:nvSpPr>
          <p:cNvPr id="123926" name="Text Box 22"/>
          <p:cNvSpPr txBox="1">
            <a:spLocks noChangeArrowheads="1"/>
          </p:cNvSpPr>
          <p:nvPr/>
        </p:nvSpPr>
        <p:spPr bwMode="auto">
          <a:xfrm>
            <a:off x="6172200" y="35814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7</a:t>
            </a:r>
          </a:p>
        </p:txBody>
      </p:sp>
      <p:sp>
        <p:nvSpPr>
          <p:cNvPr id="123928" name="Text Box 24"/>
          <p:cNvSpPr txBox="1">
            <a:spLocks noChangeArrowheads="1"/>
          </p:cNvSpPr>
          <p:nvPr/>
        </p:nvSpPr>
        <p:spPr bwMode="auto">
          <a:xfrm>
            <a:off x="4876800" y="3200400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-3</a:t>
            </a:r>
          </a:p>
        </p:txBody>
      </p:sp>
      <p:sp>
        <p:nvSpPr>
          <p:cNvPr id="123929" name="Text Box 25"/>
          <p:cNvSpPr txBox="1">
            <a:spLocks noChangeArrowheads="1"/>
          </p:cNvSpPr>
          <p:nvPr/>
        </p:nvSpPr>
        <p:spPr bwMode="auto">
          <a:xfrm>
            <a:off x="5105400" y="39624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123931" name="Text Box 27"/>
          <p:cNvSpPr txBox="1">
            <a:spLocks noChangeArrowheads="1"/>
          </p:cNvSpPr>
          <p:nvPr/>
        </p:nvSpPr>
        <p:spPr bwMode="auto">
          <a:xfrm>
            <a:off x="3581400" y="33528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8</a:t>
            </a:r>
          </a:p>
        </p:txBody>
      </p:sp>
      <p:cxnSp>
        <p:nvCxnSpPr>
          <p:cNvPr id="123932" name="AutoShape 28"/>
          <p:cNvCxnSpPr>
            <a:cxnSpLocks noChangeShapeType="1"/>
            <a:stCxn id="123909" idx="4"/>
            <a:endCxn id="123908" idx="0"/>
          </p:cNvCxnSpPr>
          <p:nvPr/>
        </p:nvCxnSpPr>
        <p:spPr bwMode="auto">
          <a:xfrm>
            <a:off x="3581400" y="3048000"/>
            <a:ext cx="0" cy="1371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933" name="AutoShape 29"/>
          <p:cNvCxnSpPr>
            <a:cxnSpLocks noChangeShapeType="1"/>
            <a:stCxn id="123911" idx="1"/>
            <a:endCxn id="123909" idx="7"/>
          </p:cNvCxnSpPr>
          <p:nvPr/>
        </p:nvCxnSpPr>
        <p:spPr bwMode="auto">
          <a:xfrm flipH="1">
            <a:off x="3743325" y="2657475"/>
            <a:ext cx="22669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934" name="AutoShape 30"/>
          <p:cNvCxnSpPr>
            <a:cxnSpLocks noChangeShapeType="1"/>
            <a:stCxn id="123908" idx="6"/>
            <a:endCxn id="123910" idx="2"/>
          </p:cNvCxnSpPr>
          <p:nvPr/>
        </p:nvCxnSpPr>
        <p:spPr bwMode="auto">
          <a:xfrm>
            <a:off x="3810000" y="4648200"/>
            <a:ext cx="2133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937" name="AutoShape 33"/>
          <p:cNvCxnSpPr>
            <a:cxnSpLocks noChangeShapeType="1"/>
            <a:stCxn id="123909" idx="4"/>
            <a:endCxn id="123910" idx="0"/>
          </p:cNvCxnSpPr>
          <p:nvPr/>
        </p:nvCxnSpPr>
        <p:spPr bwMode="auto">
          <a:xfrm>
            <a:off x="3581400" y="3048000"/>
            <a:ext cx="2590800" cy="1371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3938" name="Text Box 34"/>
          <p:cNvSpPr txBox="1">
            <a:spLocks noChangeArrowheads="1"/>
          </p:cNvSpPr>
          <p:nvPr/>
        </p:nvSpPr>
        <p:spPr bwMode="auto">
          <a:xfrm>
            <a:off x="5470525" y="3698875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-4</a:t>
            </a:r>
          </a:p>
        </p:txBody>
      </p:sp>
      <p:sp>
        <p:nvSpPr>
          <p:cNvPr id="123939" name="Text Box 35"/>
          <p:cNvSpPr txBox="1">
            <a:spLocks noChangeArrowheads="1"/>
          </p:cNvSpPr>
          <p:nvPr/>
        </p:nvSpPr>
        <p:spPr bwMode="auto">
          <a:xfrm>
            <a:off x="4708525" y="45370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9</a:t>
            </a:r>
          </a:p>
        </p:txBody>
      </p:sp>
      <p:sp>
        <p:nvSpPr>
          <p:cNvPr id="123940" name="Text Box 36"/>
          <p:cNvSpPr txBox="1">
            <a:spLocks noChangeArrowheads="1"/>
          </p:cNvSpPr>
          <p:nvPr/>
        </p:nvSpPr>
        <p:spPr bwMode="auto">
          <a:xfrm>
            <a:off x="5257800" y="25908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123941" name="Text Box 37"/>
          <p:cNvSpPr txBox="1">
            <a:spLocks noChangeArrowheads="1"/>
          </p:cNvSpPr>
          <p:nvPr/>
        </p:nvSpPr>
        <p:spPr bwMode="auto">
          <a:xfrm>
            <a:off x="4267200" y="2209800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-2</a:t>
            </a:r>
          </a:p>
        </p:txBody>
      </p:sp>
    </p:spTree>
    <p:extLst>
      <p:ext uri="{BB962C8B-B14F-4D97-AF65-F5344CB8AC3E}">
        <p14:creationId xmlns:p14="http://schemas.microsoft.com/office/powerpoint/2010/main" val="55869020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/>
              <a:t>Bellman-Ford Algorithm - Example</a:t>
            </a:r>
          </a:p>
        </p:txBody>
      </p:sp>
      <p:sp>
        <p:nvSpPr>
          <p:cNvPr id="124931" name="AutoShape 3"/>
          <p:cNvSpPr>
            <a:spLocks noChangeArrowheads="1"/>
          </p:cNvSpPr>
          <p:nvPr/>
        </p:nvSpPr>
        <p:spPr bwMode="auto">
          <a:xfrm>
            <a:off x="1981200" y="3505200"/>
            <a:ext cx="457200" cy="457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0</a:t>
            </a:r>
          </a:p>
        </p:txBody>
      </p:sp>
      <p:sp>
        <p:nvSpPr>
          <p:cNvPr id="124932" name="AutoShape 4"/>
          <p:cNvSpPr>
            <a:spLocks noChangeArrowheads="1"/>
          </p:cNvSpPr>
          <p:nvPr/>
        </p:nvSpPr>
        <p:spPr bwMode="auto">
          <a:xfrm>
            <a:off x="3352800" y="4419600"/>
            <a:ext cx="457200" cy="457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ym typeface="Symbol" pitchFamily="18" charset="2"/>
              </a:rPr>
              <a:t></a:t>
            </a:r>
            <a:endParaRPr lang="en-US"/>
          </a:p>
        </p:txBody>
      </p:sp>
      <p:sp>
        <p:nvSpPr>
          <p:cNvPr id="124933" name="AutoShape 5"/>
          <p:cNvSpPr>
            <a:spLocks noChangeArrowheads="1"/>
          </p:cNvSpPr>
          <p:nvPr/>
        </p:nvSpPr>
        <p:spPr bwMode="auto">
          <a:xfrm>
            <a:off x="3352800" y="2590800"/>
            <a:ext cx="457200" cy="457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ym typeface="Symbol" pitchFamily="18" charset="2"/>
              </a:rPr>
              <a:t></a:t>
            </a:r>
            <a:endParaRPr lang="en-US"/>
          </a:p>
        </p:txBody>
      </p:sp>
      <p:sp>
        <p:nvSpPr>
          <p:cNvPr id="124934" name="AutoShape 6"/>
          <p:cNvSpPr>
            <a:spLocks noChangeArrowheads="1"/>
          </p:cNvSpPr>
          <p:nvPr/>
        </p:nvSpPr>
        <p:spPr bwMode="auto">
          <a:xfrm>
            <a:off x="5943600" y="4419600"/>
            <a:ext cx="457200" cy="457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ym typeface="Symbol" pitchFamily="18" charset="2"/>
              </a:rPr>
              <a:t></a:t>
            </a:r>
            <a:endParaRPr lang="en-US"/>
          </a:p>
        </p:txBody>
      </p:sp>
      <p:sp>
        <p:nvSpPr>
          <p:cNvPr id="124935" name="AutoShape 7"/>
          <p:cNvSpPr>
            <a:spLocks noChangeArrowheads="1"/>
          </p:cNvSpPr>
          <p:nvPr/>
        </p:nvSpPr>
        <p:spPr bwMode="auto">
          <a:xfrm>
            <a:off x="5943600" y="2590800"/>
            <a:ext cx="457200" cy="457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ym typeface="Symbol" pitchFamily="18" charset="2"/>
              </a:rPr>
              <a:t></a:t>
            </a:r>
            <a:endParaRPr lang="en-US"/>
          </a:p>
        </p:txBody>
      </p:sp>
      <p:cxnSp>
        <p:nvCxnSpPr>
          <p:cNvPr id="124936" name="AutoShape 8"/>
          <p:cNvCxnSpPr>
            <a:cxnSpLocks noChangeShapeType="1"/>
            <a:stCxn id="124931" idx="7"/>
            <a:endCxn id="124933" idx="2"/>
          </p:cNvCxnSpPr>
          <p:nvPr/>
        </p:nvCxnSpPr>
        <p:spPr bwMode="auto">
          <a:xfrm flipV="1">
            <a:off x="2371725" y="2819400"/>
            <a:ext cx="981075" cy="752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4937" name="AutoShape 9"/>
          <p:cNvCxnSpPr>
            <a:cxnSpLocks noChangeShapeType="1"/>
            <a:stCxn id="124933" idx="5"/>
            <a:endCxn id="124935" idx="3"/>
          </p:cNvCxnSpPr>
          <p:nvPr/>
        </p:nvCxnSpPr>
        <p:spPr bwMode="auto">
          <a:xfrm>
            <a:off x="3743325" y="2981325"/>
            <a:ext cx="22669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4938" name="AutoShape 10"/>
          <p:cNvCxnSpPr>
            <a:cxnSpLocks noChangeShapeType="1"/>
            <a:stCxn id="124931" idx="5"/>
            <a:endCxn id="124932" idx="2"/>
          </p:cNvCxnSpPr>
          <p:nvPr/>
        </p:nvCxnSpPr>
        <p:spPr bwMode="auto">
          <a:xfrm>
            <a:off x="2371725" y="3895725"/>
            <a:ext cx="981075" cy="752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4939" name="AutoShape 11"/>
          <p:cNvCxnSpPr>
            <a:cxnSpLocks noChangeShapeType="1"/>
            <a:stCxn id="124932" idx="7"/>
            <a:endCxn id="124935" idx="3"/>
          </p:cNvCxnSpPr>
          <p:nvPr/>
        </p:nvCxnSpPr>
        <p:spPr bwMode="auto">
          <a:xfrm flipV="1">
            <a:off x="3743325" y="2981325"/>
            <a:ext cx="2266950" cy="1504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4940" name="AutoShape 12"/>
          <p:cNvCxnSpPr>
            <a:cxnSpLocks noChangeShapeType="1"/>
            <a:stCxn id="124934" idx="1"/>
            <a:endCxn id="124931" idx="6"/>
          </p:cNvCxnSpPr>
          <p:nvPr/>
        </p:nvCxnSpPr>
        <p:spPr bwMode="auto">
          <a:xfrm flipH="1" flipV="1">
            <a:off x="2438400" y="3733800"/>
            <a:ext cx="3571875" cy="752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4941" name="AutoShape 13"/>
          <p:cNvCxnSpPr>
            <a:cxnSpLocks noChangeShapeType="1"/>
            <a:stCxn id="124934" idx="0"/>
            <a:endCxn id="124935" idx="4"/>
          </p:cNvCxnSpPr>
          <p:nvPr/>
        </p:nvCxnSpPr>
        <p:spPr bwMode="auto">
          <a:xfrm flipV="1">
            <a:off x="6172200" y="3048000"/>
            <a:ext cx="0" cy="1371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4942" name="Text Box 14"/>
          <p:cNvSpPr txBox="1">
            <a:spLocks noChangeArrowheads="1"/>
          </p:cNvSpPr>
          <p:nvPr/>
        </p:nvSpPr>
        <p:spPr bwMode="auto">
          <a:xfrm>
            <a:off x="2574925" y="27844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6</a:t>
            </a:r>
          </a:p>
        </p:txBody>
      </p:sp>
      <p:sp>
        <p:nvSpPr>
          <p:cNvPr id="124944" name="Text Box 16"/>
          <p:cNvSpPr txBox="1">
            <a:spLocks noChangeArrowheads="1"/>
          </p:cNvSpPr>
          <p:nvPr/>
        </p:nvSpPr>
        <p:spPr bwMode="auto">
          <a:xfrm>
            <a:off x="2498725" y="40798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7</a:t>
            </a:r>
          </a:p>
        </p:txBody>
      </p:sp>
      <p:sp>
        <p:nvSpPr>
          <p:cNvPr id="124945" name="Text Box 17"/>
          <p:cNvSpPr txBox="1">
            <a:spLocks noChangeArrowheads="1"/>
          </p:cNvSpPr>
          <p:nvPr/>
        </p:nvSpPr>
        <p:spPr bwMode="auto">
          <a:xfrm>
            <a:off x="6172200" y="35814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7</a:t>
            </a:r>
          </a:p>
        </p:txBody>
      </p:sp>
      <p:sp>
        <p:nvSpPr>
          <p:cNvPr id="124946" name="Text Box 18"/>
          <p:cNvSpPr txBox="1">
            <a:spLocks noChangeArrowheads="1"/>
          </p:cNvSpPr>
          <p:nvPr/>
        </p:nvSpPr>
        <p:spPr bwMode="auto">
          <a:xfrm>
            <a:off x="4876800" y="3200400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-3</a:t>
            </a:r>
          </a:p>
        </p:txBody>
      </p:sp>
      <p:sp>
        <p:nvSpPr>
          <p:cNvPr id="124947" name="Text Box 19"/>
          <p:cNvSpPr txBox="1">
            <a:spLocks noChangeArrowheads="1"/>
          </p:cNvSpPr>
          <p:nvPr/>
        </p:nvSpPr>
        <p:spPr bwMode="auto">
          <a:xfrm>
            <a:off x="5105400" y="39624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124948" name="Text Box 20"/>
          <p:cNvSpPr txBox="1">
            <a:spLocks noChangeArrowheads="1"/>
          </p:cNvSpPr>
          <p:nvPr/>
        </p:nvSpPr>
        <p:spPr bwMode="auto">
          <a:xfrm>
            <a:off x="3581400" y="33528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8</a:t>
            </a:r>
          </a:p>
        </p:txBody>
      </p:sp>
      <p:cxnSp>
        <p:nvCxnSpPr>
          <p:cNvPr id="124949" name="AutoShape 21"/>
          <p:cNvCxnSpPr>
            <a:cxnSpLocks noChangeShapeType="1"/>
            <a:stCxn id="124933" idx="4"/>
            <a:endCxn id="124932" idx="0"/>
          </p:cNvCxnSpPr>
          <p:nvPr/>
        </p:nvCxnSpPr>
        <p:spPr bwMode="auto">
          <a:xfrm>
            <a:off x="3581400" y="3048000"/>
            <a:ext cx="0" cy="1371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4950" name="AutoShape 22"/>
          <p:cNvCxnSpPr>
            <a:cxnSpLocks noChangeShapeType="1"/>
            <a:stCxn id="124935" idx="1"/>
            <a:endCxn id="124933" idx="7"/>
          </p:cNvCxnSpPr>
          <p:nvPr/>
        </p:nvCxnSpPr>
        <p:spPr bwMode="auto">
          <a:xfrm flipH="1">
            <a:off x="3743325" y="2657475"/>
            <a:ext cx="22669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4951" name="AutoShape 23"/>
          <p:cNvCxnSpPr>
            <a:cxnSpLocks noChangeShapeType="1"/>
            <a:stCxn id="124932" idx="6"/>
            <a:endCxn id="124934" idx="2"/>
          </p:cNvCxnSpPr>
          <p:nvPr/>
        </p:nvCxnSpPr>
        <p:spPr bwMode="auto">
          <a:xfrm>
            <a:off x="3810000" y="4648200"/>
            <a:ext cx="2133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4953" name="AutoShape 25"/>
          <p:cNvCxnSpPr>
            <a:cxnSpLocks noChangeShapeType="1"/>
            <a:stCxn id="124933" idx="4"/>
            <a:endCxn id="124934" idx="0"/>
          </p:cNvCxnSpPr>
          <p:nvPr/>
        </p:nvCxnSpPr>
        <p:spPr bwMode="auto">
          <a:xfrm>
            <a:off x="3581400" y="3048000"/>
            <a:ext cx="2590800" cy="1371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4954" name="Text Box 26"/>
          <p:cNvSpPr txBox="1">
            <a:spLocks noChangeArrowheads="1"/>
          </p:cNvSpPr>
          <p:nvPr/>
        </p:nvSpPr>
        <p:spPr bwMode="auto">
          <a:xfrm>
            <a:off x="5470525" y="3698875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-4</a:t>
            </a:r>
          </a:p>
        </p:txBody>
      </p:sp>
      <p:sp>
        <p:nvSpPr>
          <p:cNvPr id="124955" name="Text Box 27"/>
          <p:cNvSpPr txBox="1">
            <a:spLocks noChangeArrowheads="1"/>
          </p:cNvSpPr>
          <p:nvPr/>
        </p:nvSpPr>
        <p:spPr bwMode="auto">
          <a:xfrm>
            <a:off x="4708525" y="45370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9</a:t>
            </a:r>
          </a:p>
        </p:txBody>
      </p:sp>
      <p:sp>
        <p:nvSpPr>
          <p:cNvPr id="124956" name="Text Box 28"/>
          <p:cNvSpPr txBox="1">
            <a:spLocks noChangeArrowheads="1"/>
          </p:cNvSpPr>
          <p:nvPr/>
        </p:nvSpPr>
        <p:spPr bwMode="auto">
          <a:xfrm>
            <a:off x="5257800" y="25908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124957" name="Text Box 29"/>
          <p:cNvSpPr txBox="1">
            <a:spLocks noChangeArrowheads="1"/>
          </p:cNvSpPr>
          <p:nvPr/>
        </p:nvSpPr>
        <p:spPr bwMode="auto">
          <a:xfrm>
            <a:off x="4267200" y="2209800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-2</a:t>
            </a:r>
          </a:p>
        </p:txBody>
      </p:sp>
    </p:spTree>
    <p:extLst>
      <p:ext uri="{BB962C8B-B14F-4D97-AF65-F5344CB8AC3E}">
        <p14:creationId xmlns:p14="http://schemas.microsoft.com/office/powerpoint/2010/main" val="103823279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/>
              <a:t>Bellman-Ford Algorithm - Example</a:t>
            </a:r>
          </a:p>
        </p:txBody>
      </p:sp>
      <p:sp>
        <p:nvSpPr>
          <p:cNvPr id="125955" name="AutoShape 3"/>
          <p:cNvSpPr>
            <a:spLocks noChangeArrowheads="1"/>
          </p:cNvSpPr>
          <p:nvPr/>
        </p:nvSpPr>
        <p:spPr bwMode="auto">
          <a:xfrm>
            <a:off x="1981200" y="3505200"/>
            <a:ext cx="457200" cy="457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0</a:t>
            </a:r>
          </a:p>
        </p:txBody>
      </p:sp>
      <p:sp>
        <p:nvSpPr>
          <p:cNvPr id="125956" name="AutoShape 4"/>
          <p:cNvSpPr>
            <a:spLocks noChangeArrowheads="1"/>
          </p:cNvSpPr>
          <p:nvPr/>
        </p:nvSpPr>
        <p:spPr bwMode="auto">
          <a:xfrm>
            <a:off x="3352800" y="4419600"/>
            <a:ext cx="457200" cy="457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ym typeface="Symbol" pitchFamily="18" charset="2"/>
              </a:rPr>
              <a:t>7</a:t>
            </a:r>
            <a:endParaRPr lang="en-US"/>
          </a:p>
        </p:txBody>
      </p:sp>
      <p:sp>
        <p:nvSpPr>
          <p:cNvPr id="125957" name="AutoShape 5"/>
          <p:cNvSpPr>
            <a:spLocks noChangeArrowheads="1"/>
          </p:cNvSpPr>
          <p:nvPr/>
        </p:nvSpPr>
        <p:spPr bwMode="auto">
          <a:xfrm>
            <a:off x="3352800" y="2590800"/>
            <a:ext cx="457200" cy="457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ym typeface="Symbol" pitchFamily="18" charset="2"/>
              </a:rPr>
              <a:t>6</a:t>
            </a:r>
            <a:endParaRPr lang="en-US"/>
          </a:p>
        </p:txBody>
      </p:sp>
      <p:sp>
        <p:nvSpPr>
          <p:cNvPr id="125958" name="AutoShape 6"/>
          <p:cNvSpPr>
            <a:spLocks noChangeArrowheads="1"/>
          </p:cNvSpPr>
          <p:nvPr/>
        </p:nvSpPr>
        <p:spPr bwMode="auto">
          <a:xfrm>
            <a:off x="5943600" y="4419600"/>
            <a:ext cx="457200" cy="457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ym typeface="Symbol" pitchFamily="18" charset="2"/>
              </a:rPr>
              <a:t></a:t>
            </a:r>
            <a:endParaRPr lang="en-US"/>
          </a:p>
        </p:txBody>
      </p:sp>
      <p:sp>
        <p:nvSpPr>
          <p:cNvPr id="125959" name="AutoShape 7"/>
          <p:cNvSpPr>
            <a:spLocks noChangeArrowheads="1"/>
          </p:cNvSpPr>
          <p:nvPr/>
        </p:nvSpPr>
        <p:spPr bwMode="auto">
          <a:xfrm>
            <a:off x="5943600" y="2590800"/>
            <a:ext cx="457200" cy="457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ym typeface="Symbol" pitchFamily="18" charset="2"/>
              </a:rPr>
              <a:t></a:t>
            </a:r>
            <a:endParaRPr lang="en-US"/>
          </a:p>
        </p:txBody>
      </p:sp>
      <p:cxnSp>
        <p:nvCxnSpPr>
          <p:cNvPr id="125960" name="AutoShape 8"/>
          <p:cNvCxnSpPr>
            <a:cxnSpLocks noChangeShapeType="1"/>
            <a:stCxn id="125955" idx="7"/>
            <a:endCxn id="125957" idx="2"/>
          </p:cNvCxnSpPr>
          <p:nvPr/>
        </p:nvCxnSpPr>
        <p:spPr bwMode="auto">
          <a:xfrm flipV="1">
            <a:off x="2371725" y="2819400"/>
            <a:ext cx="981075" cy="7524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5961" name="AutoShape 9"/>
          <p:cNvCxnSpPr>
            <a:cxnSpLocks noChangeShapeType="1"/>
            <a:stCxn id="125957" idx="5"/>
            <a:endCxn id="125959" idx="3"/>
          </p:cNvCxnSpPr>
          <p:nvPr/>
        </p:nvCxnSpPr>
        <p:spPr bwMode="auto">
          <a:xfrm>
            <a:off x="3743325" y="2981325"/>
            <a:ext cx="22669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5962" name="AutoShape 10"/>
          <p:cNvCxnSpPr>
            <a:cxnSpLocks noChangeShapeType="1"/>
            <a:stCxn id="125955" idx="5"/>
            <a:endCxn id="125956" idx="2"/>
          </p:cNvCxnSpPr>
          <p:nvPr/>
        </p:nvCxnSpPr>
        <p:spPr bwMode="auto">
          <a:xfrm>
            <a:off x="2371725" y="3895725"/>
            <a:ext cx="981075" cy="7524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5963" name="AutoShape 11"/>
          <p:cNvCxnSpPr>
            <a:cxnSpLocks noChangeShapeType="1"/>
            <a:stCxn id="125956" idx="7"/>
            <a:endCxn id="125959" idx="3"/>
          </p:cNvCxnSpPr>
          <p:nvPr/>
        </p:nvCxnSpPr>
        <p:spPr bwMode="auto">
          <a:xfrm flipV="1">
            <a:off x="3743325" y="2981325"/>
            <a:ext cx="2266950" cy="1504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5964" name="AutoShape 12"/>
          <p:cNvCxnSpPr>
            <a:cxnSpLocks noChangeShapeType="1"/>
            <a:stCxn id="125958" idx="1"/>
            <a:endCxn id="125955" idx="6"/>
          </p:cNvCxnSpPr>
          <p:nvPr/>
        </p:nvCxnSpPr>
        <p:spPr bwMode="auto">
          <a:xfrm flipH="1" flipV="1">
            <a:off x="2438400" y="3733800"/>
            <a:ext cx="3571875" cy="752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5965" name="AutoShape 13"/>
          <p:cNvCxnSpPr>
            <a:cxnSpLocks noChangeShapeType="1"/>
            <a:stCxn id="125958" idx="0"/>
            <a:endCxn id="125959" idx="4"/>
          </p:cNvCxnSpPr>
          <p:nvPr/>
        </p:nvCxnSpPr>
        <p:spPr bwMode="auto">
          <a:xfrm flipV="1">
            <a:off x="6172200" y="3048000"/>
            <a:ext cx="0" cy="1371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5966" name="Text Box 14"/>
          <p:cNvSpPr txBox="1">
            <a:spLocks noChangeArrowheads="1"/>
          </p:cNvSpPr>
          <p:nvPr/>
        </p:nvSpPr>
        <p:spPr bwMode="auto">
          <a:xfrm>
            <a:off x="2574925" y="27844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6</a:t>
            </a:r>
          </a:p>
        </p:txBody>
      </p:sp>
      <p:sp>
        <p:nvSpPr>
          <p:cNvPr id="125968" name="Text Box 16"/>
          <p:cNvSpPr txBox="1">
            <a:spLocks noChangeArrowheads="1"/>
          </p:cNvSpPr>
          <p:nvPr/>
        </p:nvSpPr>
        <p:spPr bwMode="auto">
          <a:xfrm>
            <a:off x="2498725" y="40798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7</a:t>
            </a:r>
          </a:p>
        </p:txBody>
      </p:sp>
      <p:sp>
        <p:nvSpPr>
          <p:cNvPr id="125969" name="Text Box 17"/>
          <p:cNvSpPr txBox="1">
            <a:spLocks noChangeArrowheads="1"/>
          </p:cNvSpPr>
          <p:nvPr/>
        </p:nvSpPr>
        <p:spPr bwMode="auto">
          <a:xfrm>
            <a:off x="6172200" y="35814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7</a:t>
            </a:r>
          </a:p>
        </p:txBody>
      </p:sp>
      <p:sp>
        <p:nvSpPr>
          <p:cNvPr id="125970" name="Text Box 18"/>
          <p:cNvSpPr txBox="1">
            <a:spLocks noChangeArrowheads="1"/>
          </p:cNvSpPr>
          <p:nvPr/>
        </p:nvSpPr>
        <p:spPr bwMode="auto">
          <a:xfrm>
            <a:off x="4876800" y="3200400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-3</a:t>
            </a:r>
          </a:p>
        </p:txBody>
      </p:sp>
      <p:sp>
        <p:nvSpPr>
          <p:cNvPr id="125971" name="Text Box 19"/>
          <p:cNvSpPr txBox="1">
            <a:spLocks noChangeArrowheads="1"/>
          </p:cNvSpPr>
          <p:nvPr/>
        </p:nvSpPr>
        <p:spPr bwMode="auto">
          <a:xfrm>
            <a:off x="5105400" y="39624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125972" name="Text Box 20"/>
          <p:cNvSpPr txBox="1">
            <a:spLocks noChangeArrowheads="1"/>
          </p:cNvSpPr>
          <p:nvPr/>
        </p:nvSpPr>
        <p:spPr bwMode="auto">
          <a:xfrm>
            <a:off x="3581400" y="33528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8</a:t>
            </a:r>
          </a:p>
        </p:txBody>
      </p:sp>
      <p:cxnSp>
        <p:nvCxnSpPr>
          <p:cNvPr id="125973" name="AutoShape 21"/>
          <p:cNvCxnSpPr>
            <a:cxnSpLocks noChangeShapeType="1"/>
            <a:stCxn id="125957" idx="4"/>
            <a:endCxn id="125956" idx="0"/>
          </p:cNvCxnSpPr>
          <p:nvPr/>
        </p:nvCxnSpPr>
        <p:spPr bwMode="auto">
          <a:xfrm>
            <a:off x="3581400" y="3048000"/>
            <a:ext cx="0" cy="1371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5974" name="AutoShape 22"/>
          <p:cNvCxnSpPr>
            <a:cxnSpLocks noChangeShapeType="1"/>
            <a:stCxn id="125959" idx="1"/>
            <a:endCxn id="125957" idx="7"/>
          </p:cNvCxnSpPr>
          <p:nvPr/>
        </p:nvCxnSpPr>
        <p:spPr bwMode="auto">
          <a:xfrm flipH="1">
            <a:off x="3743325" y="2657475"/>
            <a:ext cx="22669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5975" name="AutoShape 23"/>
          <p:cNvCxnSpPr>
            <a:cxnSpLocks noChangeShapeType="1"/>
            <a:stCxn id="125956" idx="6"/>
            <a:endCxn id="125958" idx="2"/>
          </p:cNvCxnSpPr>
          <p:nvPr/>
        </p:nvCxnSpPr>
        <p:spPr bwMode="auto">
          <a:xfrm>
            <a:off x="3810000" y="4648200"/>
            <a:ext cx="2133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5977" name="AutoShape 25"/>
          <p:cNvCxnSpPr>
            <a:cxnSpLocks noChangeShapeType="1"/>
            <a:stCxn id="125957" idx="4"/>
            <a:endCxn id="125958" idx="0"/>
          </p:cNvCxnSpPr>
          <p:nvPr/>
        </p:nvCxnSpPr>
        <p:spPr bwMode="auto">
          <a:xfrm>
            <a:off x="3581400" y="3048000"/>
            <a:ext cx="2590800" cy="1371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5978" name="Text Box 26"/>
          <p:cNvSpPr txBox="1">
            <a:spLocks noChangeArrowheads="1"/>
          </p:cNvSpPr>
          <p:nvPr/>
        </p:nvSpPr>
        <p:spPr bwMode="auto">
          <a:xfrm>
            <a:off x="5470525" y="3698875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-4</a:t>
            </a:r>
          </a:p>
        </p:txBody>
      </p:sp>
      <p:sp>
        <p:nvSpPr>
          <p:cNvPr id="125979" name="Text Box 27"/>
          <p:cNvSpPr txBox="1">
            <a:spLocks noChangeArrowheads="1"/>
          </p:cNvSpPr>
          <p:nvPr/>
        </p:nvSpPr>
        <p:spPr bwMode="auto">
          <a:xfrm>
            <a:off x="4708525" y="45370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9</a:t>
            </a:r>
          </a:p>
        </p:txBody>
      </p:sp>
      <p:sp>
        <p:nvSpPr>
          <p:cNvPr id="125980" name="Text Box 28"/>
          <p:cNvSpPr txBox="1">
            <a:spLocks noChangeArrowheads="1"/>
          </p:cNvSpPr>
          <p:nvPr/>
        </p:nvSpPr>
        <p:spPr bwMode="auto">
          <a:xfrm>
            <a:off x="5257800" y="25908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125981" name="Text Box 29"/>
          <p:cNvSpPr txBox="1">
            <a:spLocks noChangeArrowheads="1"/>
          </p:cNvSpPr>
          <p:nvPr/>
        </p:nvSpPr>
        <p:spPr bwMode="auto">
          <a:xfrm>
            <a:off x="4267200" y="2209800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-2</a:t>
            </a:r>
          </a:p>
        </p:txBody>
      </p:sp>
    </p:spTree>
    <p:extLst>
      <p:ext uri="{BB962C8B-B14F-4D97-AF65-F5344CB8AC3E}">
        <p14:creationId xmlns:p14="http://schemas.microsoft.com/office/powerpoint/2010/main" val="417556118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/>
              <a:t>Bellman-Ford Algorithm - Example</a:t>
            </a:r>
          </a:p>
        </p:txBody>
      </p:sp>
      <p:sp>
        <p:nvSpPr>
          <p:cNvPr id="126979" name="AutoShape 3"/>
          <p:cNvSpPr>
            <a:spLocks noChangeArrowheads="1"/>
          </p:cNvSpPr>
          <p:nvPr/>
        </p:nvSpPr>
        <p:spPr bwMode="auto">
          <a:xfrm>
            <a:off x="1981200" y="3505200"/>
            <a:ext cx="457200" cy="457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0</a:t>
            </a:r>
          </a:p>
        </p:txBody>
      </p:sp>
      <p:sp>
        <p:nvSpPr>
          <p:cNvPr id="126980" name="AutoShape 4"/>
          <p:cNvSpPr>
            <a:spLocks noChangeArrowheads="1"/>
          </p:cNvSpPr>
          <p:nvPr/>
        </p:nvSpPr>
        <p:spPr bwMode="auto">
          <a:xfrm>
            <a:off x="3352800" y="4419600"/>
            <a:ext cx="457200" cy="457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ym typeface="Symbol" pitchFamily="18" charset="2"/>
              </a:rPr>
              <a:t>7</a:t>
            </a:r>
            <a:endParaRPr lang="en-US"/>
          </a:p>
        </p:txBody>
      </p:sp>
      <p:sp>
        <p:nvSpPr>
          <p:cNvPr id="126981" name="AutoShape 5"/>
          <p:cNvSpPr>
            <a:spLocks noChangeArrowheads="1"/>
          </p:cNvSpPr>
          <p:nvPr/>
        </p:nvSpPr>
        <p:spPr bwMode="auto">
          <a:xfrm>
            <a:off x="3352800" y="2590800"/>
            <a:ext cx="457200" cy="457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ym typeface="Symbol" pitchFamily="18" charset="2"/>
              </a:rPr>
              <a:t>6</a:t>
            </a:r>
            <a:endParaRPr lang="en-US"/>
          </a:p>
        </p:txBody>
      </p:sp>
      <p:sp>
        <p:nvSpPr>
          <p:cNvPr id="126982" name="AutoShape 6"/>
          <p:cNvSpPr>
            <a:spLocks noChangeArrowheads="1"/>
          </p:cNvSpPr>
          <p:nvPr/>
        </p:nvSpPr>
        <p:spPr bwMode="auto">
          <a:xfrm>
            <a:off x="5943600" y="4419600"/>
            <a:ext cx="457200" cy="457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ym typeface="Symbol" pitchFamily="18" charset="2"/>
              </a:rPr>
              <a:t>2</a:t>
            </a:r>
            <a:endParaRPr lang="en-US"/>
          </a:p>
        </p:txBody>
      </p:sp>
      <p:sp>
        <p:nvSpPr>
          <p:cNvPr id="126983" name="AutoShape 7"/>
          <p:cNvSpPr>
            <a:spLocks noChangeArrowheads="1"/>
          </p:cNvSpPr>
          <p:nvPr/>
        </p:nvSpPr>
        <p:spPr bwMode="auto">
          <a:xfrm>
            <a:off x="5943600" y="2590800"/>
            <a:ext cx="457200" cy="457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ym typeface="Symbol" pitchFamily="18" charset="2"/>
              </a:rPr>
              <a:t>4</a:t>
            </a:r>
            <a:endParaRPr lang="en-US"/>
          </a:p>
        </p:txBody>
      </p:sp>
      <p:cxnSp>
        <p:nvCxnSpPr>
          <p:cNvPr id="126984" name="AutoShape 8"/>
          <p:cNvCxnSpPr>
            <a:cxnSpLocks noChangeShapeType="1"/>
            <a:stCxn id="126979" idx="7"/>
            <a:endCxn id="126981" idx="2"/>
          </p:cNvCxnSpPr>
          <p:nvPr/>
        </p:nvCxnSpPr>
        <p:spPr bwMode="auto">
          <a:xfrm flipV="1">
            <a:off x="2371725" y="2819400"/>
            <a:ext cx="981075" cy="7524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6985" name="AutoShape 9"/>
          <p:cNvCxnSpPr>
            <a:cxnSpLocks noChangeShapeType="1"/>
            <a:stCxn id="126981" idx="5"/>
            <a:endCxn id="126983" idx="3"/>
          </p:cNvCxnSpPr>
          <p:nvPr/>
        </p:nvCxnSpPr>
        <p:spPr bwMode="auto">
          <a:xfrm>
            <a:off x="3743325" y="2981325"/>
            <a:ext cx="22669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6986" name="AutoShape 10"/>
          <p:cNvCxnSpPr>
            <a:cxnSpLocks noChangeShapeType="1"/>
            <a:stCxn id="126979" idx="5"/>
            <a:endCxn id="126980" idx="2"/>
          </p:cNvCxnSpPr>
          <p:nvPr/>
        </p:nvCxnSpPr>
        <p:spPr bwMode="auto">
          <a:xfrm>
            <a:off x="2371725" y="3895725"/>
            <a:ext cx="981075" cy="7524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6987" name="AutoShape 11"/>
          <p:cNvCxnSpPr>
            <a:cxnSpLocks noChangeShapeType="1"/>
            <a:stCxn id="126980" idx="7"/>
            <a:endCxn id="126983" idx="3"/>
          </p:cNvCxnSpPr>
          <p:nvPr/>
        </p:nvCxnSpPr>
        <p:spPr bwMode="auto">
          <a:xfrm flipV="1">
            <a:off x="3743325" y="2981325"/>
            <a:ext cx="2266950" cy="15049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6988" name="AutoShape 12"/>
          <p:cNvCxnSpPr>
            <a:cxnSpLocks noChangeShapeType="1"/>
            <a:stCxn id="126982" idx="1"/>
            <a:endCxn id="126979" idx="6"/>
          </p:cNvCxnSpPr>
          <p:nvPr/>
        </p:nvCxnSpPr>
        <p:spPr bwMode="auto">
          <a:xfrm flipH="1" flipV="1">
            <a:off x="2438400" y="3733800"/>
            <a:ext cx="3571875" cy="752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6989" name="AutoShape 13"/>
          <p:cNvCxnSpPr>
            <a:cxnSpLocks noChangeShapeType="1"/>
            <a:stCxn id="126982" idx="0"/>
            <a:endCxn id="126983" idx="4"/>
          </p:cNvCxnSpPr>
          <p:nvPr/>
        </p:nvCxnSpPr>
        <p:spPr bwMode="auto">
          <a:xfrm flipV="1">
            <a:off x="6172200" y="3048000"/>
            <a:ext cx="0" cy="1371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6990" name="Text Box 14"/>
          <p:cNvSpPr txBox="1">
            <a:spLocks noChangeArrowheads="1"/>
          </p:cNvSpPr>
          <p:nvPr/>
        </p:nvSpPr>
        <p:spPr bwMode="auto">
          <a:xfrm>
            <a:off x="2574925" y="27844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6</a:t>
            </a:r>
          </a:p>
        </p:txBody>
      </p:sp>
      <p:sp>
        <p:nvSpPr>
          <p:cNvPr id="126992" name="Text Box 16"/>
          <p:cNvSpPr txBox="1">
            <a:spLocks noChangeArrowheads="1"/>
          </p:cNvSpPr>
          <p:nvPr/>
        </p:nvSpPr>
        <p:spPr bwMode="auto">
          <a:xfrm>
            <a:off x="2498725" y="40798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7</a:t>
            </a:r>
          </a:p>
        </p:txBody>
      </p:sp>
      <p:sp>
        <p:nvSpPr>
          <p:cNvPr id="126993" name="Text Box 17"/>
          <p:cNvSpPr txBox="1">
            <a:spLocks noChangeArrowheads="1"/>
          </p:cNvSpPr>
          <p:nvPr/>
        </p:nvSpPr>
        <p:spPr bwMode="auto">
          <a:xfrm>
            <a:off x="6172200" y="35814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7</a:t>
            </a:r>
          </a:p>
        </p:txBody>
      </p:sp>
      <p:sp>
        <p:nvSpPr>
          <p:cNvPr id="126994" name="Text Box 18"/>
          <p:cNvSpPr txBox="1">
            <a:spLocks noChangeArrowheads="1"/>
          </p:cNvSpPr>
          <p:nvPr/>
        </p:nvSpPr>
        <p:spPr bwMode="auto">
          <a:xfrm>
            <a:off x="4876800" y="3200400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-3</a:t>
            </a:r>
          </a:p>
        </p:txBody>
      </p:sp>
      <p:sp>
        <p:nvSpPr>
          <p:cNvPr id="126995" name="Text Box 19"/>
          <p:cNvSpPr txBox="1">
            <a:spLocks noChangeArrowheads="1"/>
          </p:cNvSpPr>
          <p:nvPr/>
        </p:nvSpPr>
        <p:spPr bwMode="auto">
          <a:xfrm>
            <a:off x="5105400" y="39624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126996" name="Text Box 20"/>
          <p:cNvSpPr txBox="1">
            <a:spLocks noChangeArrowheads="1"/>
          </p:cNvSpPr>
          <p:nvPr/>
        </p:nvSpPr>
        <p:spPr bwMode="auto">
          <a:xfrm>
            <a:off x="3581400" y="33528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8</a:t>
            </a:r>
          </a:p>
        </p:txBody>
      </p:sp>
      <p:cxnSp>
        <p:nvCxnSpPr>
          <p:cNvPr id="126997" name="AutoShape 21"/>
          <p:cNvCxnSpPr>
            <a:cxnSpLocks noChangeShapeType="1"/>
            <a:stCxn id="126981" idx="4"/>
            <a:endCxn id="126980" idx="0"/>
          </p:cNvCxnSpPr>
          <p:nvPr/>
        </p:nvCxnSpPr>
        <p:spPr bwMode="auto">
          <a:xfrm>
            <a:off x="3581400" y="3048000"/>
            <a:ext cx="0" cy="1371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6998" name="AutoShape 22"/>
          <p:cNvCxnSpPr>
            <a:cxnSpLocks noChangeShapeType="1"/>
            <a:stCxn id="126983" idx="1"/>
            <a:endCxn id="126981" idx="7"/>
          </p:cNvCxnSpPr>
          <p:nvPr/>
        </p:nvCxnSpPr>
        <p:spPr bwMode="auto">
          <a:xfrm flipH="1">
            <a:off x="3743325" y="2657475"/>
            <a:ext cx="22669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6999" name="AutoShape 23"/>
          <p:cNvCxnSpPr>
            <a:cxnSpLocks noChangeShapeType="1"/>
            <a:stCxn id="126980" idx="6"/>
            <a:endCxn id="126982" idx="2"/>
          </p:cNvCxnSpPr>
          <p:nvPr/>
        </p:nvCxnSpPr>
        <p:spPr bwMode="auto">
          <a:xfrm>
            <a:off x="3810000" y="4648200"/>
            <a:ext cx="2133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7001" name="AutoShape 25"/>
          <p:cNvCxnSpPr>
            <a:cxnSpLocks noChangeShapeType="1"/>
            <a:stCxn id="126981" idx="4"/>
            <a:endCxn id="126982" idx="0"/>
          </p:cNvCxnSpPr>
          <p:nvPr/>
        </p:nvCxnSpPr>
        <p:spPr bwMode="auto">
          <a:xfrm>
            <a:off x="3581400" y="3048000"/>
            <a:ext cx="2590800" cy="13716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7002" name="Text Box 26"/>
          <p:cNvSpPr txBox="1">
            <a:spLocks noChangeArrowheads="1"/>
          </p:cNvSpPr>
          <p:nvPr/>
        </p:nvSpPr>
        <p:spPr bwMode="auto">
          <a:xfrm>
            <a:off x="5470525" y="3698875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-4</a:t>
            </a:r>
          </a:p>
        </p:txBody>
      </p:sp>
      <p:sp>
        <p:nvSpPr>
          <p:cNvPr id="127003" name="Text Box 27"/>
          <p:cNvSpPr txBox="1">
            <a:spLocks noChangeArrowheads="1"/>
          </p:cNvSpPr>
          <p:nvPr/>
        </p:nvSpPr>
        <p:spPr bwMode="auto">
          <a:xfrm>
            <a:off x="4708525" y="45370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9</a:t>
            </a:r>
          </a:p>
        </p:txBody>
      </p:sp>
      <p:sp>
        <p:nvSpPr>
          <p:cNvPr id="127004" name="Text Box 28"/>
          <p:cNvSpPr txBox="1">
            <a:spLocks noChangeArrowheads="1"/>
          </p:cNvSpPr>
          <p:nvPr/>
        </p:nvSpPr>
        <p:spPr bwMode="auto">
          <a:xfrm>
            <a:off x="5257800" y="25908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127005" name="Text Box 29"/>
          <p:cNvSpPr txBox="1">
            <a:spLocks noChangeArrowheads="1"/>
          </p:cNvSpPr>
          <p:nvPr/>
        </p:nvSpPr>
        <p:spPr bwMode="auto">
          <a:xfrm>
            <a:off x="4267200" y="2209800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-2</a:t>
            </a:r>
          </a:p>
        </p:txBody>
      </p:sp>
    </p:spTree>
    <p:extLst>
      <p:ext uri="{BB962C8B-B14F-4D97-AF65-F5344CB8AC3E}">
        <p14:creationId xmlns:p14="http://schemas.microsoft.com/office/powerpoint/2010/main" val="3251168697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/>
              <a:t>Bellman-Ford Algorithm - Example</a:t>
            </a:r>
          </a:p>
        </p:txBody>
      </p:sp>
      <p:sp>
        <p:nvSpPr>
          <p:cNvPr id="128003" name="AutoShape 3"/>
          <p:cNvSpPr>
            <a:spLocks noChangeArrowheads="1"/>
          </p:cNvSpPr>
          <p:nvPr/>
        </p:nvSpPr>
        <p:spPr bwMode="auto">
          <a:xfrm>
            <a:off x="1981200" y="3505200"/>
            <a:ext cx="457200" cy="457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0</a:t>
            </a:r>
          </a:p>
        </p:txBody>
      </p:sp>
      <p:sp>
        <p:nvSpPr>
          <p:cNvPr id="128004" name="AutoShape 4"/>
          <p:cNvSpPr>
            <a:spLocks noChangeArrowheads="1"/>
          </p:cNvSpPr>
          <p:nvPr/>
        </p:nvSpPr>
        <p:spPr bwMode="auto">
          <a:xfrm>
            <a:off x="3352800" y="4419600"/>
            <a:ext cx="457200" cy="457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ym typeface="Symbol" pitchFamily="18" charset="2"/>
              </a:rPr>
              <a:t>7</a:t>
            </a:r>
            <a:endParaRPr lang="en-US"/>
          </a:p>
        </p:txBody>
      </p:sp>
      <p:sp>
        <p:nvSpPr>
          <p:cNvPr id="128005" name="AutoShape 5"/>
          <p:cNvSpPr>
            <a:spLocks noChangeArrowheads="1"/>
          </p:cNvSpPr>
          <p:nvPr/>
        </p:nvSpPr>
        <p:spPr bwMode="auto">
          <a:xfrm>
            <a:off x="3352800" y="2590800"/>
            <a:ext cx="457200" cy="457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ym typeface="Symbol" pitchFamily="18" charset="2"/>
              </a:rPr>
              <a:t>2</a:t>
            </a:r>
            <a:endParaRPr lang="en-US"/>
          </a:p>
        </p:txBody>
      </p:sp>
      <p:sp>
        <p:nvSpPr>
          <p:cNvPr id="128006" name="AutoShape 6"/>
          <p:cNvSpPr>
            <a:spLocks noChangeArrowheads="1"/>
          </p:cNvSpPr>
          <p:nvPr/>
        </p:nvSpPr>
        <p:spPr bwMode="auto">
          <a:xfrm>
            <a:off x="5943600" y="4419600"/>
            <a:ext cx="457200" cy="457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ym typeface="Symbol" pitchFamily="18" charset="2"/>
              </a:rPr>
              <a:t>2</a:t>
            </a:r>
            <a:endParaRPr lang="en-US"/>
          </a:p>
        </p:txBody>
      </p:sp>
      <p:sp>
        <p:nvSpPr>
          <p:cNvPr id="128007" name="AutoShape 7"/>
          <p:cNvSpPr>
            <a:spLocks noChangeArrowheads="1"/>
          </p:cNvSpPr>
          <p:nvPr/>
        </p:nvSpPr>
        <p:spPr bwMode="auto">
          <a:xfrm>
            <a:off x="5943600" y="2590800"/>
            <a:ext cx="457200" cy="457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ym typeface="Symbol" pitchFamily="18" charset="2"/>
              </a:rPr>
              <a:t>4</a:t>
            </a:r>
            <a:endParaRPr lang="en-US"/>
          </a:p>
        </p:txBody>
      </p:sp>
      <p:cxnSp>
        <p:nvCxnSpPr>
          <p:cNvPr id="128008" name="AutoShape 8"/>
          <p:cNvCxnSpPr>
            <a:cxnSpLocks noChangeShapeType="1"/>
            <a:stCxn id="128003" idx="7"/>
            <a:endCxn id="128005" idx="2"/>
          </p:cNvCxnSpPr>
          <p:nvPr/>
        </p:nvCxnSpPr>
        <p:spPr bwMode="auto">
          <a:xfrm flipV="1">
            <a:off x="2371725" y="2819400"/>
            <a:ext cx="981075" cy="752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8009" name="AutoShape 9"/>
          <p:cNvCxnSpPr>
            <a:cxnSpLocks noChangeShapeType="1"/>
            <a:stCxn id="128005" idx="5"/>
            <a:endCxn id="128007" idx="3"/>
          </p:cNvCxnSpPr>
          <p:nvPr/>
        </p:nvCxnSpPr>
        <p:spPr bwMode="auto">
          <a:xfrm>
            <a:off x="3743325" y="2981325"/>
            <a:ext cx="22669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8010" name="AutoShape 10"/>
          <p:cNvCxnSpPr>
            <a:cxnSpLocks noChangeShapeType="1"/>
            <a:stCxn id="128003" idx="5"/>
            <a:endCxn id="128004" idx="2"/>
          </p:cNvCxnSpPr>
          <p:nvPr/>
        </p:nvCxnSpPr>
        <p:spPr bwMode="auto">
          <a:xfrm>
            <a:off x="2371725" y="3895725"/>
            <a:ext cx="981075" cy="7524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8011" name="AutoShape 11"/>
          <p:cNvCxnSpPr>
            <a:cxnSpLocks noChangeShapeType="1"/>
            <a:stCxn id="128004" idx="7"/>
            <a:endCxn id="128007" idx="3"/>
          </p:cNvCxnSpPr>
          <p:nvPr/>
        </p:nvCxnSpPr>
        <p:spPr bwMode="auto">
          <a:xfrm flipV="1">
            <a:off x="3743325" y="2981325"/>
            <a:ext cx="2266950" cy="15049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8012" name="AutoShape 12"/>
          <p:cNvCxnSpPr>
            <a:cxnSpLocks noChangeShapeType="1"/>
            <a:stCxn id="128006" idx="1"/>
            <a:endCxn id="128003" idx="6"/>
          </p:cNvCxnSpPr>
          <p:nvPr/>
        </p:nvCxnSpPr>
        <p:spPr bwMode="auto">
          <a:xfrm flipH="1" flipV="1">
            <a:off x="2438400" y="3733800"/>
            <a:ext cx="3571875" cy="752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8013" name="AutoShape 13"/>
          <p:cNvCxnSpPr>
            <a:cxnSpLocks noChangeShapeType="1"/>
            <a:stCxn id="128006" idx="0"/>
            <a:endCxn id="128007" idx="4"/>
          </p:cNvCxnSpPr>
          <p:nvPr/>
        </p:nvCxnSpPr>
        <p:spPr bwMode="auto">
          <a:xfrm flipV="1">
            <a:off x="6172200" y="3048000"/>
            <a:ext cx="0" cy="1371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8014" name="Text Box 14"/>
          <p:cNvSpPr txBox="1">
            <a:spLocks noChangeArrowheads="1"/>
          </p:cNvSpPr>
          <p:nvPr/>
        </p:nvSpPr>
        <p:spPr bwMode="auto">
          <a:xfrm>
            <a:off x="2574925" y="27844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6</a:t>
            </a:r>
          </a:p>
        </p:txBody>
      </p:sp>
      <p:sp>
        <p:nvSpPr>
          <p:cNvPr id="128015" name="Text Box 15"/>
          <p:cNvSpPr txBox="1">
            <a:spLocks noChangeArrowheads="1"/>
          </p:cNvSpPr>
          <p:nvPr/>
        </p:nvSpPr>
        <p:spPr bwMode="auto">
          <a:xfrm>
            <a:off x="5257800" y="25908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128016" name="Text Box 16"/>
          <p:cNvSpPr txBox="1">
            <a:spLocks noChangeArrowheads="1"/>
          </p:cNvSpPr>
          <p:nvPr/>
        </p:nvSpPr>
        <p:spPr bwMode="auto">
          <a:xfrm>
            <a:off x="2498725" y="40798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7</a:t>
            </a:r>
          </a:p>
        </p:txBody>
      </p:sp>
      <p:sp>
        <p:nvSpPr>
          <p:cNvPr id="128017" name="Text Box 17"/>
          <p:cNvSpPr txBox="1">
            <a:spLocks noChangeArrowheads="1"/>
          </p:cNvSpPr>
          <p:nvPr/>
        </p:nvSpPr>
        <p:spPr bwMode="auto">
          <a:xfrm>
            <a:off x="6172200" y="35814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7</a:t>
            </a:r>
          </a:p>
        </p:txBody>
      </p:sp>
      <p:sp>
        <p:nvSpPr>
          <p:cNvPr id="128018" name="Text Box 18"/>
          <p:cNvSpPr txBox="1">
            <a:spLocks noChangeArrowheads="1"/>
          </p:cNvSpPr>
          <p:nvPr/>
        </p:nvSpPr>
        <p:spPr bwMode="auto">
          <a:xfrm>
            <a:off x="4876800" y="3200400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-3</a:t>
            </a:r>
          </a:p>
        </p:txBody>
      </p:sp>
      <p:sp>
        <p:nvSpPr>
          <p:cNvPr id="128019" name="Text Box 19"/>
          <p:cNvSpPr txBox="1">
            <a:spLocks noChangeArrowheads="1"/>
          </p:cNvSpPr>
          <p:nvPr/>
        </p:nvSpPr>
        <p:spPr bwMode="auto">
          <a:xfrm>
            <a:off x="5105400" y="39624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128020" name="Text Box 20"/>
          <p:cNvSpPr txBox="1">
            <a:spLocks noChangeArrowheads="1"/>
          </p:cNvSpPr>
          <p:nvPr/>
        </p:nvSpPr>
        <p:spPr bwMode="auto">
          <a:xfrm>
            <a:off x="3581400" y="33528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8</a:t>
            </a:r>
          </a:p>
        </p:txBody>
      </p:sp>
      <p:cxnSp>
        <p:nvCxnSpPr>
          <p:cNvPr id="128021" name="AutoShape 21"/>
          <p:cNvCxnSpPr>
            <a:cxnSpLocks noChangeShapeType="1"/>
            <a:stCxn id="128005" idx="4"/>
            <a:endCxn id="128004" idx="0"/>
          </p:cNvCxnSpPr>
          <p:nvPr/>
        </p:nvCxnSpPr>
        <p:spPr bwMode="auto">
          <a:xfrm>
            <a:off x="3581400" y="3048000"/>
            <a:ext cx="0" cy="1371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8022" name="AutoShape 22"/>
          <p:cNvCxnSpPr>
            <a:cxnSpLocks noChangeShapeType="1"/>
            <a:stCxn id="128007" idx="1"/>
            <a:endCxn id="128005" idx="7"/>
          </p:cNvCxnSpPr>
          <p:nvPr/>
        </p:nvCxnSpPr>
        <p:spPr bwMode="auto">
          <a:xfrm flipH="1">
            <a:off x="3743325" y="2657475"/>
            <a:ext cx="226695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8023" name="AutoShape 23"/>
          <p:cNvCxnSpPr>
            <a:cxnSpLocks noChangeShapeType="1"/>
            <a:stCxn id="128004" idx="6"/>
            <a:endCxn id="128006" idx="2"/>
          </p:cNvCxnSpPr>
          <p:nvPr/>
        </p:nvCxnSpPr>
        <p:spPr bwMode="auto">
          <a:xfrm>
            <a:off x="3810000" y="4648200"/>
            <a:ext cx="2133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8024" name="Text Box 24"/>
          <p:cNvSpPr txBox="1">
            <a:spLocks noChangeArrowheads="1"/>
          </p:cNvSpPr>
          <p:nvPr/>
        </p:nvSpPr>
        <p:spPr bwMode="auto">
          <a:xfrm>
            <a:off x="4267200" y="2209800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-2</a:t>
            </a:r>
          </a:p>
        </p:txBody>
      </p:sp>
      <p:cxnSp>
        <p:nvCxnSpPr>
          <p:cNvPr id="128025" name="AutoShape 25"/>
          <p:cNvCxnSpPr>
            <a:cxnSpLocks noChangeShapeType="1"/>
            <a:stCxn id="128005" idx="4"/>
            <a:endCxn id="128006" idx="0"/>
          </p:cNvCxnSpPr>
          <p:nvPr/>
        </p:nvCxnSpPr>
        <p:spPr bwMode="auto">
          <a:xfrm>
            <a:off x="3581400" y="3048000"/>
            <a:ext cx="2590800" cy="13716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8026" name="Text Box 26"/>
          <p:cNvSpPr txBox="1">
            <a:spLocks noChangeArrowheads="1"/>
          </p:cNvSpPr>
          <p:nvPr/>
        </p:nvSpPr>
        <p:spPr bwMode="auto">
          <a:xfrm>
            <a:off x="5470525" y="3698875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-4</a:t>
            </a:r>
          </a:p>
        </p:txBody>
      </p:sp>
      <p:sp>
        <p:nvSpPr>
          <p:cNvPr id="128027" name="Text Box 27"/>
          <p:cNvSpPr txBox="1">
            <a:spLocks noChangeArrowheads="1"/>
          </p:cNvSpPr>
          <p:nvPr/>
        </p:nvSpPr>
        <p:spPr bwMode="auto">
          <a:xfrm>
            <a:off x="4708525" y="45370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957930849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/>
              <a:t>Bellman-Ford Algorithm - Example</a:t>
            </a:r>
          </a:p>
        </p:txBody>
      </p:sp>
      <p:sp>
        <p:nvSpPr>
          <p:cNvPr id="129027" name="AutoShape 3"/>
          <p:cNvSpPr>
            <a:spLocks noChangeArrowheads="1"/>
          </p:cNvSpPr>
          <p:nvPr/>
        </p:nvSpPr>
        <p:spPr bwMode="auto">
          <a:xfrm>
            <a:off x="1981200" y="3505200"/>
            <a:ext cx="457200" cy="457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0</a:t>
            </a:r>
          </a:p>
        </p:txBody>
      </p:sp>
      <p:sp>
        <p:nvSpPr>
          <p:cNvPr id="129028" name="AutoShape 4"/>
          <p:cNvSpPr>
            <a:spLocks noChangeArrowheads="1"/>
          </p:cNvSpPr>
          <p:nvPr/>
        </p:nvSpPr>
        <p:spPr bwMode="auto">
          <a:xfrm>
            <a:off x="3352800" y="4419600"/>
            <a:ext cx="457200" cy="457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ym typeface="Symbol" pitchFamily="18" charset="2"/>
              </a:rPr>
              <a:t>7</a:t>
            </a:r>
            <a:endParaRPr lang="en-US"/>
          </a:p>
        </p:txBody>
      </p:sp>
      <p:sp>
        <p:nvSpPr>
          <p:cNvPr id="129029" name="AutoShape 5"/>
          <p:cNvSpPr>
            <a:spLocks noChangeArrowheads="1"/>
          </p:cNvSpPr>
          <p:nvPr/>
        </p:nvSpPr>
        <p:spPr bwMode="auto">
          <a:xfrm>
            <a:off x="3352800" y="2590800"/>
            <a:ext cx="457200" cy="457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ym typeface="Symbol" pitchFamily="18" charset="2"/>
              </a:rPr>
              <a:t>2</a:t>
            </a:r>
            <a:endParaRPr lang="en-US"/>
          </a:p>
        </p:txBody>
      </p:sp>
      <p:sp>
        <p:nvSpPr>
          <p:cNvPr id="129030" name="AutoShape 6"/>
          <p:cNvSpPr>
            <a:spLocks noChangeArrowheads="1"/>
          </p:cNvSpPr>
          <p:nvPr/>
        </p:nvSpPr>
        <p:spPr bwMode="auto">
          <a:xfrm>
            <a:off x="5943600" y="4419600"/>
            <a:ext cx="457200" cy="457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ym typeface="Symbol" pitchFamily="18" charset="2"/>
              </a:rPr>
              <a:t>-2</a:t>
            </a:r>
            <a:endParaRPr lang="en-US"/>
          </a:p>
        </p:txBody>
      </p:sp>
      <p:sp>
        <p:nvSpPr>
          <p:cNvPr id="129031" name="AutoShape 7"/>
          <p:cNvSpPr>
            <a:spLocks noChangeArrowheads="1"/>
          </p:cNvSpPr>
          <p:nvPr/>
        </p:nvSpPr>
        <p:spPr bwMode="auto">
          <a:xfrm>
            <a:off x="5943600" y="2590800"/>
            <a:ext cx="457200" cy="457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ym typeface="Symbol" pitchFamily="18" charset="2"/>
              </a:rPr>
              <a:t>4</a:t>
            </a:r>
            <a:endParaRPr lang="en-US"/>
          </a:p>
        </p:txBody>
      </p:sp>
      <p:cxnSp>
        <p:nvCxnSpPr>
          <p:cNvPr id="129032" name="AutoShape 8"/>
          <p:cNvCxnSpPr>
            <a:cxnSpLocks noChangeShapeType="1"/>
            <a:stCxn id="129027" idx="7"/>
            <a:endCxn id="129029" idx="2"/>
          </p:cNvCxnSpPr>
          <p:nvPr/>
        </p:nvCxnSpPr>
        <p:spPr bwMode="auto">
          <a:xfrm flipV="1">
            <a:off x="2371725" y="2819400"/>
            <a:ext cx="981075" cy="752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9033" name="AutoShape 9"/>
          <p:cNvCxnSpPr>
            <a:cxnSpLocks noChangeShapeType="1"/>
            <a:stCxn id="129029" idx="5"/>
            <a:endCxn id="129031" idx="3"/>
          </p:cNvCxnSpPr>
          <p:nvPr/>
        </p:nvCxnSpPr>
        <p:spPr bwMode="auto">
          <a:xfrm>
            <a:off x="3743325" y="2981325"/>
            <a:ext cx="22669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9034" name="AutoShape 10"/>
          <p:cNvCxnSpPr>
            <a:cxnSpLocks noChangeShapeType="1"/>
            <a:stCxn id="129027" idx="5"/>
            <a:endCxn id="129028" idx="2"/>
          </p:cNvCxnSpPr>
          <p:nvPr/>
        </p:nvCxnSpPr>
        <p:spPr bwMode="auto">
          <a:xfrm>
            <a:off x="2371725" y="3895725"/>
            <a:ext cx="981075" cy="7524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9035" name="AutoShape 11"/>
          <p:cNvCxnSpPr>
            <a:cxnSpLocks noChangeShapeType="1"/>
            <a:stCxn id="129028" idx="7"/>
            <a:endCxn id="129031" idx="3"/>
          </p:cNvCxnSpPr>
          <p:nvPr/>
        </p:nvCxnSpPr>
        <p:spPr bwMode="auto">
          <a:xfrm flipV="1">
            <a:off x="3743325" y="2981325"/>
            <a:ext cx="2266950" cy="15049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9036" name="AutoShape 12"/>
          <p:cNvCxnSpPr>
            <a:cxnSpLocks noChangeShapeType="1"/>
            <a:stCxn id="129030" idx="1"/>
            <a:endCxn id="129027" idx="6"/>
          </p:cNvCxnSpPr>
          <p:nvPr/>
        </p:nvCxnSpPr>
        <p:spPr bwMode="auto">
          <a:xfrm flipH="1" flipV="1">
            <a:off x="2438400" y="3733800"/>
            <a:ext cx="3571875" cy="752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9037" name="AutoShape 13"/>
          <p:cNvCxnSpPr>
            <a:cxnSpLocks noChangeShapeType="1"/>
            <a:stCxn id="129030" idx="0"/>
            <a:endCxn id="129031" idx="4"/>
          </p:cNvCxnSpPr>
          <p:nvPr/>
        </p:nvCxnSpPr>
        <p:spPr bwMode="auto">
          <a:xfrm flipV="1">
            <a:off x="6172200" y="3048000"/>
            <a:ext cx="0" cy="1371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9038" name="Text Box 14"/>
          <p:cNvSpPr txBox="1">
            <a:spLocks noChangeArrowheads="1"/>
          </p:cNvSpPr>
          <p:nvPr/>
        </p:nvSpPr>
        <p:spPr bwMode="auto">
          <a:xfrm>
            <a:off x="2574925" y="27844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6</a:t>
            </a:r>
          </a:p>
        </p:txBody>
      </p:sp>
      <p:sp>
        <p:nvSpPr>
          <p:cNvPr id="129039" name="Text Box 15"/>
          <p:cNvSpPr txBox="1">
            <a:spLocks noChangeArrowheads="1"/>
          </p:cNvSpPr>
          <p:nvPr/>
        </p:nvSpPr>
        <p:spPr bwMode="auto">
          <a:xfrm>
            <a:off x="5257800" y="25908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129040" name="Text Box 16"/>
          <p:cNvSpPr txBox="1">
            <a:spLocks noChangeArrowheads="1"/>
          </p:cNvSpPr>
          <p:nvPr/>
        </p:nvSpPr>
        <p:spPr bwMode="auto">
          <a:xfrm>
            <a:off x="2498725" y="40798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7</a:t>
            </a:r>
          </a:p>
        </p:txBody>
      </p:sp>
      <p:sp>
        <p:nvSpPr>
          <p:cNvPr id="129041" name="Text Box 17"/>
          <p:cNvSpPr txBox="1">
            <a:spLocks noChangeArrowheads="1"/>
          </p:cNvSpPr>
          <p:nvPr/>
        </p:nvSpPr>
        <p:spPr bwMode="auto">
          <a:xfrm>
            <a:off x="6172200" y="35814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7</a:t>
            </a:r>
          </a:p>
        </p:txBody>
      </p:sp>
      <p:sp>
        <p:nvSpPr>
          <p:cNvPr id="129042" name="Text Box 18"/>
          <p:cNvSpPr txBox="1">
            <a:spLocks noChangeArrowheads="1"/>
          </p:cNvSpPr>
          <p:nvPr/>
        </p:nvSpPr>
        <p:spPr bwMode="auto">
          <a:xfrm>
            <a:off x="4876800" y="3200400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-3</a:t>
            </a:r>
          </a:p>
        </p:txBody>
      </p:sp>
      <p:sp>
        <p:nvSpPr>
          <p:cNvPr id="129043" name="Text Box 19"/>
          <p:cNvSpPr txBox="1">
            <a:spLocks noChangeArrowheads="1"/>
          </p:cNvSpPr>
          <p:nvPr/>
        </p:nvSpPr>
        <p:spPr bwMode="auto">
          <a:xfrm>
            <a:off x="5105400" y="39624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129044" name="Text Box 20"/>
          <p:cNvSpPr txBox="1">
            <a:spLocks noChangeArrowheads="1"/>
          </p:cNvSpPr>
          <p:nvPr/>
        </p:nvSpPr>
        <p:spPr bwMode="auto">
          <a:xfrm>
            <a:off x="3581400" y="33528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8</a:t>
            </a:r>
          </a:p>
        </p:txBody>
      </p:sp>
      <p:cxnSp>
        <p:nvCxnSpPr>
          <p:cNvPr id="129045" name="AutoShape 21"/>
          <p:cNvCxnSpPr>
            <a:cxnSpLocks noChangeShapeType="1"/>
            <a:stCxn id="129029" idx="4"/>
            <a:endCxn id="129028" idx="0"/>
          </p:cNvCxnSpPr>
          <p:nvPr/>
        </p:nvCxnSpPr>
        <p:spPr bwMode="auto">
          <a:xfrm>
            <a:off x="3581400" y="3048000"/>
            <a:ext cx="0" cy="1371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9046" name="AutoShape 22"/>
          <p:cNvCxnSpPr>
            <a:cxnSpLocks noChangeShapeType="1"/>
            <a:stCxn id="129031" idx="1"/>
            <a:endCxn id="129029" idx="7"/>
          </p:cNvCxnSpPr>
          <p:nvPr/>
        </p:nvCxnSpPr>
        <p:spPr bwMode="auto">
          <a:xfrm flipH="1">
            <a:off x="3743325" y="2657475"/>
            <a:ext cx="226695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9047" name="AutoShape 23"/>
          <p:cNvCxnSpPr>
            <a:cxnSpLocks noChangeShapeType="1"/>
            <a:stCxn id="129028" idx="6"/>
            <a:endCxn id="129030" idx="2"/>
          </p:cNvCxnSpPr>
          <p:nvPr/>
        </p:nvCxnSpPr>
        <p:spPr bwMode="auto">
          <a:xfrm>
            <a:off x="3810000" y="4648200"/>
            <a:ext cx="2133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9048" name="Text Box 24"/>
          <p:cNvSpPr txBox="1">
            <a:spLocks noChangeArrowheads="1"/>
          </p:cNvSpPr>
          <p:nvPr/>
        </p:nvSpPr>
        <p:spPr bwMode="auto">
          <a:xfrm>
            <a:off x="4267200" y="2209800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-2</a:t>
            </a:r>
          </a:p>
        </p:txBody>
      </p:sp>
      <p:cxnSp>
        <p:nvCxnSpPr>
          <p:cNvPr id="129049" name="AutoShape 25"/>
          <p:cNvCxnSpPr>
            <a:cxnSpLocks noChangeShapeType="1"/>
            <a:stCxn id="129029" idx="4"/>
            <a:endCxn id="129030" idx="0"/>
          </p:cNvCxnSpPr>
          <p:nvPr/>
        </p:nvCxnSpPr>
        <p:spPr bwMode="auto">
          <a:xfrm>
            <a:off x="3581400" y="3048000"/>
            <a:ext cx="2590800" cy="13716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9050" name="Text Box 26"/>
          <p:cNvSpPr txBox="1">
            <a:spLocks noChangeArrowheads="1"/>
          </p:cNvSpPr>
          <p:nvPr/>
        </p:nvSpPr>
        <p:spPr bwMode="auto">
          <a:xfrm>
            <a:off x="5470525" y="3698875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-4</a:t>
            </a:r>
          </a:p>
        </p:txBody>
      </p:sp>
      <p:sp>
        <p:nvSpPr>
          <p:cNvPr id="129051" name="Text Box 27"/>
          <p:cNvSpPr txBox="1">
            <a:spLocks noChangeArrowheads="1"/>
          </p:cNvSpPr>
          <p:nvPr/>
        </p:nvSpPr>
        <p:spPr bwMode="auto">
          <a:xfrm>
            <a:off x="4708525" y="45370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806266306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r>
              <a:rPr lang="en-US"/>
              <a:t>Bellman-Ford Algorithm - Complexity</a:t>
            </a:r>
          </a:p>
        </p:txBody>
      </p:sp>
      <p:sp>
        <p:nvSpPr>
          <p:cNvPr id="147459" name="Text Box 3"/>
          <p:cNvSpPr txBox="1">
            <a:spLocks noChangeArrowheads="1"/>
          </p:cNvSpPr>
          <p:nvPr/>
        </p:nvSpPr>
        <p:spPr bwMode="auto">
          <a:xfrm>
            <a:off x="3708400" y="1989138"/>
            <a:ext cx="4485523" cy="286232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3810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defTabSz="3810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defTabSz="3810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defTabSz="3810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defTabSz="3810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defTabSz="381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defTabSz="381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defTabSz="381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defTabSz="381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hangingPunct="0"/>
            <a:r>
              <a:rPr lang="en-US" sz="2000" i="1" noProof="1">
                <a:latin typeface="Arial" charset="0"/>
              </a:rPr>
              <a:t>BellmanFord</a:t>
            </a:r>
            <a:r>
              <a:rPr lang="en-US" sz="2000" noProof="1">
                <a:latin typeface="Arial" charset="0"/>
              </a:rPr>
              <a:t>(</a:t>
            </a:r>
            <a:r>
              <a:rPr lang="en-US" sz="2000" b="1" noProof="1">
                <a:latin typeface="Arial" charset="0"/>
              </a:rPr>
              <a:t>graph </a:t>
            </a:r>
            <a:r>
              <a:rPr lang="en-US" sz="2000" dirty="0">
                <a:latin typeface="Arial" charset="0"/>
              </a:rPr>
              <a:t>(</a:t>
            </a:r>
            <a:r>
              <a:rPr lang="en-US" sz="2000" noProof="1">
                <a:latin typeface="Arial" charset="0"/>
              </a:rPr>
              <a:t>G,</a:t>
            </a:r>
            <a:r>
              <a:rPr lang="en-US" sz="2000" dirty="0">
                <a:latin typeface="Arial" charset="0"/>
              </a:rPr>
              <a:t>w)</a:t>
            </a:r>
            <a:r>
              <a:rPr lang="en-US" sz="2000" noProof="1">
                <a:latin typeface="Arial" charset="0"/>
              </a:rPr>
              <a:t>, </a:t>
            </a:r>
            <a:r>
              <a:rPr lang="en-US" sz="2000" b="1" noProof="1">
                <a:latin typeface="Arial" charset="0"/>
              </a:rPr>
              <a:t>vertex </a:t>
            </a:r>
            <a:r>
              <a:rPr lang="en-US" sz="2000" noProof="1">
                <a:latin typeface="Arial" charset="0"/>
              </a:rPr>
              <a:t>s)</a:t>
            </a:r>
          </a:p>
          <a:p>
            <a:pPr eaLnBrk="0" hangingPunct="0"/>
            <a:r>
              <a:rPr lang="en-US" sz="2000" noProof="1">
                <a:latin typeface="Arial" charset="0"/>
              </a:rPr>
              <a:t>	</a:t>
            </a:r>
            <a:r>
              <a:rPr lang="en-US" sz="2000" i="1" noProof="1">
                <a:latin typeface="Arial" charset="0"/>
              </a:rPr>
              <a:t>InitializeSingleSource</a:t>
            </a:r>
            <a:r>
              <a:rPr lang="en-US" sz="2000" noProof="1">
                <a:latin typeface="Arial" charset="0"/>
              </a:rPr>
              <a:t>(G, s)</a:t>
            </a:r>
          </a:p>
          <a:p>
            <a:pPr eaLnBrk="0" hangingPunct="0"/>
            <a:r>
              <a:rPr lang="en-US" sz="2000" noProof="1">
                <a:latin typeface="Arial" charset="0"/>
              </a:rPr>
              <a:t>	</a:t>
            </a:r>
            <a:r>
              <a:rPr lang="en-US" sz="2000" b="1" noProof="1">
                <a:latin typeface="Arial" charset="0"/>
              </a:rPr>
              <a:t>for </a:t>
            </a:r>
            <a:r>
              <a:rPr lang="en-US" sz="2000" i="1" noProof="1">
                <a:latin typeface="Arial" charset="0"/>
              </a:rPr>
              <a:t>i </a:t>
            </a:r>
            <a:r>
              <a:rPr lang="en-US" sz="2000" noProof="1">
                <a:latin typeface="Arial" charset="0"/>
                <a:sym typeface="Symbol" pitchFamily="18" charset="2"/>
              </a:rPr>
              <a:t> 1 </a:t>
            </a:r>
            <a:r>
              <a:rPr lang="en-US" sz="2000" b="1" noProof="1">
                <a:latin typeface="Arial" charset="0"/>
                <a:sym typeface="Symbol" pitchFamily="18" charset="2"/>
              </a:rPr>
              <a:t>to</a:t>
            </a:r>
            <a:r>
              <a:rPr lang="en-US" sz="2000" i="1" noProof="1">
                <a:latin typeface="Arial" charset="0"/>
              </a:rPr>
              <a:t> </a:t>
            </a:r>
            <a:r>
              <a:rPr lang="en-US" sz="2000" noProof="1">
                <a:latin typeface="Arial" charset="0"/>
              </a:rPr>
              <a:t>|V[G] </a:t>
            </a:r>
            <a:r>
              <a:rPr lang="en-US" sz="2000" noProof="1">
                <a:latin typeface="Arial" charset="0"/>
                <a:sym typeface="Symbol" pitchFamily="18" charset="2"/>
              </a:rPr>
              <a:t></a:t>
            </a:r>
            <a:r>
              <a:rPr lang="en-US" sz="2000" noProof="1">
                <a:latin typeface="Arial" charset="0"/>
              </a:rPr>
              <a:t>  1|</a:t>
            </a:r>
            <a:r>
              <a:rPr lang="en-US" sz="2000" i="1" noProof="1">
                <a:latin typeface="Arial" charset="0"/>
              </a:rPr>
              <a:t> </a:t>
            </a:r>
            <a:r>
              <a:rPr lang="en-US" sz="2000" b="1" noProof="1">
                <a:latin typeface="Arial" charset="0"/>
              </a:rPr>
              <a:t>do</a:t>
            </a:r>
            <a:endParaRPr lang="en-US" sz="2000" noProof="1">
              <a:latin typeface="Arial" charset="0"/>
            </a:endParaRPr>
          </a:p>
          <a:p>
            <a:pPr eaLnBrk="0" hangingPunct="0"/>
            <a:r>
              <a:rPr lang="en-US" sz="2000" i="1" noProof="1">
                <a:latin typeface="Arial" charset="0"/>
              </a:rPr>
              <a:t>		</a:t>
            </a:r>
            <a:r>
              <a:rPr lang="en-US" sz="2000" b="1" noProof="1">
                <a:latin typeface="Arial" charset="0"/>
              </a:rPr>
              <a:t>for </a:t>
            </a:r>
            <a:r>
              <a:rPr lang="en-US" sz="2000" i="1" noProof="1">
                <a:latin typeface="Arial" charset="0"/>
              </a:rPr>
              <a:t>(u,v) </a:t>
            </a:r>
            <a:r>
              <a:rPr lang="en-US" sz="2000" noProof="1">
                <a:latin typeface="Arial" charset="0"/>
                <a:sym typeface="Symbol" pitchFamily="18" charset="2"/>
              </a:rPr>
              <a:t></a:t>
            </a:r>
            <a:r>
              <a:rPr lang="en-US" sz="2000" i="1" noProof="1">
                <a:latin typeface="Arial" charset="0"/>
                <a:sym typeface="Symbol" pitchFamily="18" charset="2"/>
              </a:rPr>
              <a:t>  </a:t>
            </a:r>
            <a:r>
              <a:rPr lang="en-US" sz="2000" noProof="1">
                <a:latin typeface="Arial" charset="0"/>
                <a:sym typeface="Symbol" pitchFamily="18" charset="2"/>
              </a:rPr>
              <a:t>E[G]</a:t>
            </a:r>
            <a:r>
              <a:rPr lang="en-US" sz="2000" noProof="1">
                <a:latin typeface="Arial" charset="0"/>
              </a:rPr>
              <a:t> </a:t>
            </a:r>
            <a:r>
              <a:rPr lang="en-US" sz="2000" b="1" noProof="1">
                <a:latin typeface="Arial" charset="0"/>
              </a:rPr>
              <a:t> do</a:t>
            </a:r>
          </a:p>
          <a:p>
            <a:pPr eaLnBrk="0" hangingPunct="0"/>
            <a:r>
              <a:rPr lang="en-US" sz="2000" b="1" noProof="1">
                <a:latin typeface="Arial" charset="0"/>
              </a:rPr>
              <a:t>			</a:t>
            </a:r>
            <a:r>
              <a:rPr lang="en-US" sz="2000" i="1" noProof="1">
                <a:latin typeface="Arial" charset="0"/>
                <a:sym typeface="Symbol" pitchFamily="18" charset="2"/>
              </a:rPr>
              <a:t>Relax</a:t>
            </a:r>
            <a:r>
              <a:rPr lang="en-US" sz="2000" noProof="1">
                <a:latin typeface="Arial" charset="0"/>
                <a:sym typeface="Symbol" pitchFamily="18" charset="2"/>
              </a:rPr>
              <a:t>(u,v,w)</a:t>
            </a:r>
          </a:p>
          <a:p>
            <a:pPr eaLnBrk="0" hangingPunct="0"/>
            <a:r>
              <a:rPr lang="en-US" sz="2000" b="1" noProof="1">
                <a:latin typeface="Arial" charset="0"/>
                <a:sym typeface="Symbol" pitchFamily="18" charset="2"/>
              </a:rPr>
              <a:t>	</a:t>
            </a:r>
            <a:r>
              <a:rPr lang="en-US" sz="2000" b="1" noProof="1">
                <a:latin typeface="Arial" charset="0"/>
              </a:rPr>
              <a:t>for </a:t>
            </a:r>
            <a:r>
              <a:rPr lang="en-US" sz="2000" i="1" noProof="1">
                <a:latin typeface="Arial" charset="0"/>
              </a:rPr>
              <a:t>(u,v) </a:t>
            </a:r>
            <a:r>
              <a:rPr lang="en-US" sz="2000" noProof="1">
                <a:latin typeface="Arial" charset="0"/>
                <a:sym typeface="Symbol" pitchFamily="18" charset="2"/>
              </a:rPr>
              <a:t></a:t>
            </a:r>
            <a:r>
              <a:rPr lang="en-US" sz="2000" i="1" noProof="1">
                <a:latin typeface="Arial" charset="0"/>
                <a:sym typeface="Symbol" pitchFamily="18" charset="2"/>
              </a:rPr>
              <a:t>  </a:t>
            </a:r>
            <a:r>
              <a:rPr lang="en-US" sz="2000" noProof="1">
                <a:latin typeface="Arial" charset="0"/>
                <a:sym typeface="Symbol" pitchFamily="18" charset="2"/>
              </a:rPr>
              <a:t>E[G]</a:t>
            </a:r>
            <a:r>
              <a:rPr lang="en-US" sz="2000" noProof="1">
                <a:latin typeface="Arial" charset="0"/>
              </a:rPr>
              <a:t> </a:t>
            </a:r>
            <a:r>
              <a:rPr lang="en-US" sz="2000" b="1" noProof="1">
                <a:latin typeface="Arial" charset="0"/>
              </a:rPr>
              <a:t> do</a:t>
            </a:r>
          </a:p>
          <a:p>
            <a:pPr eaLnBrk="0" hangingPunct="0"/>
            <a:r>
              <a:rPr lang="en-US" sz="2000" b="1" noProof="1">
                <a:latin typeface="Arial" charset="0"/>
                <a:sym typeface="Symbol" pitchFamily="18" charset="2"/>
              </a:rPr>
              <a:t>		if </a:t>
            </a:r>
            <a:r>
              <a:rPr lang="en-US" sz="2000" i="1" noProof="1">
                <a:latin typeface="Arial" charset="0"/>
                <a:sym typeface="Symbol" pitchFamily="18" charset="2"/>
              </a:rPr>
              <a:t>d[v] &gt; d[u] + w(u,v)</a:t>
            </a:r>
            <a:r>
              <a:rPr lang="en-US" sz="2000" noProof="1">
                <a:latin typeface="Arial" charset="0"/>
                <a:sym typeface="Symbol" pitchFamily="18" charset="2"/>
              </a:rPr>
              <a:t> </a:t>
            </a:r>
            <a:r>
              <a:rPr lang="en-US" sz="2000" b="1" noProof="1">
                <a:latin typeface="Arial" charset="0"/>
                <a:sym typeface="Symbol" pitchFamily="18" charset="2"/>
              </a:rPr>
              <a:t>then</a:t>
            </a:r>
          </a:p>
          <a:p>
            <a:pPr eaLnBrk="0" hangingPunct="0"/>
            <a:r>
              <a:rPr lang="en-US" sz="2000" noProof="1">
                <a:latin typeface="Arial" charset="0"/>
                <a:sym typeface="Symbol" pitchFamily="18" charset="2"/>
              </a:rPr>
              <a:t>			</a:t>
            </a:r>
            <a:r>
              <a:rPr lang="en-US" sz="2000" b="1" noProof="1">
                <a:latin typeface="Arial" charset="0"/>
                <a:sym typeface="Symbol" pitchFamily="18" charset="2"/>
              </a:rPr>
              <a:t>return </a:t>
            </a:r>
            <a:r>
              <a:rPr lang="en-US" sz="2000" b="1" dirty="0">
                <a:latin typeface="Arial" charset="0"/>
                <a:sym typeface="Symbol" pitchFamily="18" charset="2"/>
              </a:rPr>
              <a:t>false</a:t>
            </a:r>
            <a:endParaRPr lang="en-US" sz="2000" b="1" noProof="1">
              <a:latin typeface="Arial" charset="0"/>
              <a:sym typeface="Symbol" pitchFamily="18" charset="2"/>
            </a:endParaRPr>
          </a:p>
          <a:p>
            <a:pPr eaLnBrk="0" hangingPunct="0"/>
            <a:r>
              <a:rPr lang="en-US" sz="2000" i="1" noProof="1">
                <a:latin typeface="Arial" charset="0"/>
                <a:sym typeface="Symbol" pitchFamily="18" charset="2"/>
              </a:rPr>
              <a:t>	</a:t>
            </a:r>
            <a:r>
              <a:rPr lang="en-US" sz="2000" b="1" noProof="1">
                <a:latin typeface="Arial" charset="0"/>
                <a:sym typeface="Symbol" pitchFamily="18" charset="2"/>
              </a:rPr>
              <a:t>return</a:t>
            </a:r>
            <a:r>
              <a:rPr lang="en-US" sz="2000" b="1" dirty="0">
                <a:latin typeface="Arial" charset="0"/>
                <a:sym typeface="Symbol" pitchFamily="18" charset="2"/>
              </a:rPr>
              <a:t> true</a:t>
            </a:r>
            <a:endParaRPr lang="en-GB" sz="2000" i="1" dirty="0">
              <a:latin typeface="Arial" charset="0"/>
              <a:sym typeface="Symbol" pitchFamily="18" charset="2"/>
            </a:endParaRPr>
          </a:p>
        </p:txBody>
      </p:sp>
      <p:sp>
        <p:nvSpPr>
          <p:cNvPr id="147460" name="AutoShape 4"/>
          <p:cNvSpPr>
            <a:spLocks noChangeArrowheads="1"/>
          </p:cNvSpPr>
          <p:nvPr/>
        </p:nvSpPr>
        <p:spPr bwMode="auto">
          <a:xfrm>
            <a:off x="3563938" y="3644900"/>
            <a:ext cx="485775" cy="854075"/>
          </a:xfrm>
          <a:prstGeom prst="upDownArrow">
            <a:avLst>
              <a:gd name="adj1" fmla="val 50000"/>
              <a:gd name="adj2" fmla="val 35163"/>
            </a:avLst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7461" name="Text Box 5"/>
          <p:cNvSpPr txBox="1">
            <a:spLocks noChangeArrowheads="1"/>
          </p:cNvSpPr>
          <p:nvPr/>
        </p:nvSpPr>
        <p:spPr bwMode="auto">
          <a:xfrm>
            <a:off x="250825" y="2492375"/>
            <a:ext cx="29511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  <a:sym typeface="Symbol" pitchFamily="18" charset="2"/>
              </a:rPr>
              <a:t>executed </a:t>
            </a:r>
            <a:r>
              <a:rPr lang="en-US">
                <a:latin typeface="Arial" charset="0"/>
              </a:rPr>
              <a:t>(V) times</a:t>
            </a:r>
          </a:p>
        </p:txBody>
      </p:sp>
      <p:sp>
        <p:nvSpPr>
          <p:cNvPr id="147463" name="AutoShape 7"/>
          <p:cNvSpPr>
            <a:spLocks noChangeArrowheads="1"/>
          </p:cNvSpPr>
          <p:nvPr/>
        </p:nvSpPr>
        <p:spPr bwMode="auto">
          <a:xfrm>
            <a:off x="3563938" y="2708275"/>
            <a:ext cx="485775" cy="927100"/>
          </a:xfrm>
          <a:prstGeom prst="upDownArrow">
            <a:avLst>
              <a:gd name="adj1" fmla="val 50000"/>
              <a:gd name="adj2" fmla="val 38170"/>
            </a:avLst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7464" name="AutoShape 8"/>
          <p:cNvSpPr>
            <a:spLocks noChangeArrowheads="1"/>
          </p:cNvSpPr>
          <p:nvPr/>
        </p:nvSpPr>
        <p:spPr bwMode="auto">
          <a:xfrm>
            <a:off x="4067175" y="2924175"/>
            <a:ext cx="485775" cy="638175"/>
          </a:xfrm>
          <a:prstGeom prst="upDownArrow">
            <a:avLst>
              <a:gd name="adj1" fmla="val 50000"/>
              <a:gd name="adj2" fmla="val 26275"/>
            </a:avLst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7465" name="Text Box 9"/>
          <p:cNvSpPr txBox="1">
            <a:spLocks noChangeArrowheads="1"/>
          </p:cNvSpPr>
          <p:nvPr/>
        </p:nvSpPr>
        <p:spPr bwMode="auto">
          <a:xfrm>
            <a:off x="2195513" y="3213100"/>
            <a:ext cx="8159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  <a:sym typeface="Symbol" pitchFamily="18" charset="2"/>
              </a:rPr>
              <a:t></a:t>
            </a:r>
            <a:r>
              <a:rPr lang="en-US">
                <a:latin typeface="Arial" charset="0"/>
              </a:rPr>
              <a:t>(E)</a:t>
            </a:r>
          </a:p>
        </p:txBody>
      </p:sp>
      <p:sp>
        <p:nvSpPr>
          <p:cNvPr id="147466" name="Text Box 10"/>
          <p:cNvSpPr txBox="1">
            <a:spLocks noChangeArrowheads="1"/>
          </p:cNvSpPr>
          <p:nvPr/>
        </p:nvSpPr>
        <p:spPr bwMode="auto">
          <a:xfrm>
            <a:off x="395288" y="4076700"/>
            <a:ext cx="8159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  <a:sym typeface="Symbol" pitchFamily="18" charset="2"/>
              </a:rPr>
              <a:t></a:t>
            </a:r>
            <a:r>
              <a:rPr lang="en-US">
                <a:latin typeface="Arial" charset="0"/>
              </a:rPr>
              <a:t>(E)</a:t>
            </a:r>
          </a:p>
        </p:txBody>
      </p:sp>
      <p:sp>
        <p:nvSpPr>
          <p:cNvPr id="147467" name="Text Box 11"/>
          <p:cNvSpPr txBox="1">
            <a:spLocks noChangeArrowheads="1"/>
          </p:cNvSpPr>
          <p:nvPr/>
        </p:nvSpPr>
        <p:spPr bwMode="auto">
          <a:xfrm>
            <a:off x="8101013" y="3284538"/>
            <a:ext cx="782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  <a:sym typeface="Symbol" pitchFamily="18" charset="2"/>
              </a:rPr>
              <a:t></a:t>
            </a:r>
            <a:r>
              <a:rPr lang="en-US">
                <a:latin typeface="Arial" charset="0"/>
              </a:rPr>
              <a:t>(1)</a:t>
            </a:r>
          </a:p>
        </p:txBody>
      </p:sp>
      <p:sp>
        <p:nvSpPr>
          <p:cNvPr id="147468" name="Line 12"/>
          <p:cNvSpPr>
            <a:spLocks noChangeShapeType="1"/>
          </p:cNvSpPr>
          <p:nvPr/>
        </p:nvSpPr>
        <p:spPr bwMode="auto">
          <a:xfrm>
            <a:off x="2483645" y="2708275"/>
            <a:ext cx="1296194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7469" name="Line 13"/>
          <p:cNvSpPr>
            <a:spLocks noChangeShapeType="1"/>
          </p:cNvSpPr>
          <p:nvPr/>
        </p:nvSpPr>
        <p:spPr bwMode="auto">
          <a:xfrm flipV="1">
            <a:off x="2843808" y="3284538"/>
            <a:ext cx="1440855" cy="7223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7470" name="Line 14"/>
          <p:cNvSpPr>
            <a:spLocks noChangeShapeType="1"/>
          </p:cNvSpPr>
          <p:nvPr/>
        </p:nvSpPr>
        <p:spPr bwMode="auto">
          <a:xfrm flipV="1">
            <a:off x="1187450" y="4149724"/>
            <a:ext cx="2592388" cy="71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7471" name="Line 15"/>
          <p:cNvSpPr>
            <a:spLocks noChangeShapeType="1"/>
          </p:cNvSpPr>
          <p:nvPr/>
        </p:nvSpPr>
        <p:spPr bwMode="auto">
          <a:xfrm flipH="1" flipV="1">
            <a:off x="6443663" y="3429000"/>
            <a:ext cx="1657350" cy="71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42115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Élőláb helye 23"/>
          <p:cNvSpPr>
            <a:spLocks noGrp="1"/>
          </p:cNvSpPr>
          <p:nvPr>
            <p:ph type="ftr" sz="quarter" idx="4294967295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Networks: Routing</a:t>
            </a:r>
          </a:p>
        </p:txBody>
      </p:sp>
      <p:sp>
        <p:nvSpPr>
          <p:cNvPr id="25" name="Dia számának helye 2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49525421-CFA1-4F01-8624-F3170806FDE6}" type="slidenum">
              <a:rPr lang="en-US"/>
              <a:pPr/>
              <a:t>89</a:t>
            </a:fld>
            <a:endParaRPr lang="en-US"/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066800"/>
          </a:xfrm>
          <a:ln cap="flat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>
                <a:solidFill>
                  <a:srgbClr val="000099"/>
                </a:solidFill>
              </a:rPr>
              <a:t>Internetwork Routing</a:t>
            </a:r>
            <a:r>
              <a:rPr lang="en-US"/>
              <a:t> </a:t>
            </a:r>
            <a:r>
              <a:rPr lang="en-US" sz="3200">
                <a:solidFill>
                  <a:schemeClr val="accent1"/>
                </a:solidFill>
              </a:rPr>
              <a:t>[Halsall]</a:t>
            </a:r>
            <a:endParaRPr lang="en-US"/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2590800" y="1524000"/>
            <a:ext cx="25146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en-US">
                <a:solidFill>
                  <a:schemeClr val="tx1"/>
                </a:solidFill>
              </a:rPr>
              <a:t>Adaptive Routing</a:t>
            </a:r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838200" y="2438400"/>
            <a:ext cx="25146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en-US">
                <a:solidFill>
                  <a:schemeClr val="tx1"/>
                </a:solidFill>
              </a:rPr>
              <a:t>Centralized</a:t>
            </a:r>
          </a:p>
        </p:txBody>
      </p:sp>
      <p:sp>
        <p:nvSpPr>
          <p:cNvPr id="26630" name="Rectangle 6"/>
          <p:cNvSpPr>
            <a:spLocks noChangeArrowheads="1"/>
          </p:cNvSpPr>
          <p:nvPr/>
        </p:nvSpPr>
        <p:spPr bwMode="auto">
          <a:xfrm>
            <a:off x="4114800" y="2438400"/>
            <a:ext cx="25146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en-US">
                <a:solidFill>
                  <a:schemeClr val="tx1"/>
                </a:solidFill>
              </a:rPr>
              <a:t>Distributed</a:t>
            </a:r>
          </a:p>
        </p:txBody>
      </p:sp>
      <p:sp>
        <p:nvSpPr>
          <p:cNvPr id="26632" name="Rectangle 8"/>
          <p:cNvSpPr>
            <a:spLocks noChangeArrowheads="1"/>
          </p:cNvSpPr>
          <p:nvPr/>
        </p:nvSpPr>
        <p:spPr bwMode="auto">
          <a:xfrm>
            <a:off x="1371600" y="3505200"/>
            <a:ext cx="28194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en-US">
                <a:solidFill>
                  <a:schemeClr val="tx1"/>
                </a:solidFill>
              </a:rPr>
              <a:t>Intradomain routing</a:t>
            </a:r>
          </a:p>
        </p:txBody>
      </p:sp>
      <p:sp>
        <p:nvSpPr>
          <p:cNvPr id="26633" name="Rectangle 9"/>
          <p:cNvSpPr>
            <a:spLocks noChangeArrowheads="1"/>
          </p:cNvSpPr>
          <p:nvPr/>
        </p:nvSpPr>
        <p:spPr bwMode="auto">
          <a:xfrm>
            <a:off x="4876800" y="3505200"/>
            <a:ext cx="28194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en-US">
                <a:solidFill>
                  <a:schemeClr val="tx1"/>
                </a:solidFill>
              </a:rPr>
              <a:t>Interdomain routing</a:t>
            </a:r>
          </a:p>
        </p:txBody>
      </p:sp>
      <p:sp>
        <p:nvSpPr>
          <p:cNvPr id="26634" name="Rectangle 10"/>
          <p:cNvSpPr>
            <a:spLocks noChangeArrowheads="1"/>
          </p:cNvSpPr>
          <p:nvPr/>
        </p:nvSpPr>
        <p:spPr bwMode="auto">
          <a:xfrm>
            <a:off x="228600" y="4953000"/>
            <a:ext cx="30480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en-US">
                <a:solidFill>
                  <a:schemeClr val="tx1"/>
                </a:solidFill>
              </a:rPr>
              <a:t>Distance Vector routing</a:t>
            </a:r>
          </a:p>
        </p:txBody>
      </p:sp>
      <p:sp>
        <p:nvSpPr>
          <p:cNvPr id="26635" name="Rectangle 11"/>
          <p:cNvSpPr>
            <a:spLocks noChangeArrowheads="1"/>
          </p:cNvSpPr>
          <p:nvPr/>
        </p:nvSpPr>
        <p:spPr bwMode="auto">
          <a:xfrm>
            <a:off x="3962400" y="4953000"/>
            <a:ext cx="28194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en-US">
                <a:solidFill>
                  <a:schemeClr val="tx1"/>
                </a:solidFill>
              </a:rPr>
              <a:t>Link State routing</a:t>
            </a:r>
          </a:p>
        </p:txBody>
      </p:sp>
      <p:cxnSp>
        <p:nvCxnSpPr>
          <p:cNvPr id="26636" name="AutoShape 12"/>
          <p:cNvCxnSpPr>
            <a:cxnSpLocks noChangeShapeType="1"/>
            <a:stCxn id="26628" idx="2"/>
            <a:endCxn id="26629" idx="0"/>
          </p:cNvCxnSpPr>
          <p:nvPr/>
        </p:nvCxnSpPr>
        <p:spPr bwMode="auto">
          <a:xfrm flipH="1">
            <a:off x="2095500" y="2133600"/>
            <a:ext cx="1752600" cy="3048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637" name="AutoShape 13"/>
          <p:cNvCxnSpPr>
            <a:cxnSpLocks noChangeShapeType="1"/>
            <a:stCxn id="26628" idx="2"/>
            <a:endCxn id="26630" idx="0"/>
          </p:cNvCxnSpPr>
          <p:nvPr/>
        </p:nvCxnSpPr>
        <p:spPr bwMode="auto">
          <a:xfrm>
            <a:off x="3848100" y="2133600"/>
            <a:ext cx="1524000" cy="3048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638" name="AutoShape 14"/>
          <p:cNvCxnSpPr>
            <a:cxnSpLocks noChangeShapeType="1"/>
            <a:stCxn id="26630" idx="2"/>
            <a:endCxn id="26633" idx="0"/>
          </p:cNvCxnSpPr>
          <p:nvPr/>
        </p:nvCxnSpPr>
        <p:spPr bwMode="auto">
          <a:xfrm>
            <a:off x="5372100" y="3048000"/>
            <a:ext cx="914400" cy="4572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639" name="AutoShape 15"/>
          <p:cNvCxnSpPr>
            <a:cxnSpLocks noChangeShapeType="1"/>
            <a:stCxn id="26630" idx="2"/>
            <a:endCxn id="26632" idx="0"/>
          </p:cNvCxnSpPr>
          <p:nvPr/>
        </p:nvCxnSpPr>
        <p:spPr bwMode="auto">
          <a:xfrm flipH="1">
            <a:off x="2781300" y="3048000"/>
            <a:ext cx="2590800" cy="4572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641" name="AutoShape 17"/>
          <p:cNvCxnSpPr>
            <a:cxnSpLocks noChangeShapeType="1"/>
            <a:stCxn id="26632" idx="2"/>
            <a:endCxn id="26634" idx="0"/>
          </p:cNvCxnSpPr>
          <p:nvPr/>
        </p:nvCxnSpPr>
        <p:spPr bwMode="auto">
          <a:xfrm flipH="1">
            <a:off x="1752600" y="4114800"/>
            <a:ext cx="1028700" cy="8382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642" name="AutoShape 18"/>
          <p:cNvCxnSpPr>
            <a:cxnSpLocks noChangeShapeType="1"/>
            <a:stCxn id="26632" idx="2"/>
            <a:endCxn id="26635" idx="0"/>
          </p:cNvCxnSpPr>
          <p:nvPr/>
        </p:nvCxnSpPr>
        <p:spPr bwMode="auto">
          <a:xfrm>
            <a:off x="2781300" y="4114800"/>
            <a:ext cx="2590800" cy="8382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643" name="Rectangle 19"/>
          <p:cNvSpPr>
            <a:spLocks noChangeArrowheads="1"/>
          </p:cNvSpPr>
          <p:nvPr/>
        </p:nvSpPr>
        <p:spPr bwMode="auto">
          <a:xfrm>
            <a:off x="762000" y="3429000"/>
            <a:ext cx="685800" cy="5334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chemeClr val="accent2"/>
                </a:solidFill>
              </a:rPr>
              <a:t>[IGP]</a:t>
            </a:r>
          </a:p>
        </p:txBody>
      </p:sp>
      <p:sp>
        <p:nvSpPr>
          <p:cNvPr id="26644" name="Rectangle 20"/>
          <p:cNvSpPr>
            <a:spLocks noChangeArrowheads="1"/>
          </p:cNvSpPr>
          <p:nvPr/>
        </p:nvSpPr>
        <p:spPr bwMode="auto">
          <a:xfrm>
            <a:off x="7696200" y="3429000"/>
            <a:ext cx="685800" cy="5334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chemeClr val="accent2"/>
                </a:solidFill>
              </a:rPr>
              <a:t>[EGP]</a:t>
            </a:r>
          </a:p>
        </p:txBody>
      </p:sp>
      <p:sp>
        <p:nvSpPr>
          <p:cNvPr id="26645" name="Rectangle 21"/>
          <p:cNvSpPr>
            <a:spLocks noChangeArrowheads="1"/>
          </p:cNvSpPr>
          <p:nvPr/>
        </p:nvSpPr>
        <p:spPr bwMode="auto">
          <a:xfrm>
            <a:off x="5334000" y="4038600"/>
            <a:ext cx="1828800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[BGP,IDRP]</a:t>
            </a:r>
            <a:endParaRPr lang="en-US">
              <a:solidFill>
                <a:schemeClr val="accent2"/>
              </a:solidFill>
            </a:endParaRPr>
          </a:p>
        </p:txBody>
      </p:sp>
      <p:sp>
        <p:nvSpPr>
          <p:cNvPr id="26646" name="Rectangle 22"/>
          <p:cNvSpPr>
            <a:spLocks noChangeArrowheads="1"/>
          </p:cNvSpPr>
          <p:nvPr/>
        </p:nvSpPr>
        <p:spPr bwMode="auto">
          <a:xfrm>
            <a:off x="4038600" y="5562600"/>
            <a:ext cx="2743200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[OSPF,IS-IS,PNNI]</a:t>
            </a:r>
            <a:endParaRPr lang="en-US">
              <a:solidFill>
                <a:schemeClr val="accent2"/>
              </a:solidFill>
            </a:endParaRPr>
          </a:p>
        </p:txBody>
      </p:sp>
      <p:sp>
        <p:nvSpPr>
          <p:cNvPr id="26647" name="Rectangle 23"/>
          <p:cNvSpPr>
            <a:spLocks noChangeArrowheads="1"/>
          </p:cNvSpPr>
          <p:nvPr/>
        </p:nvSpPr>
        <p:spPr bwMode="auto">
          <a:xfrm>
            <a:off x="1524000" y="5562600"/>
            <a:ext cx="914400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[RIP]</a:t>
            </a:r>
            <a:endParaRPr lang="en-US">
              <a:solidFill>
                <a:schemeClr val="accent2"/>
              </a:solidFill>
            </a:endParaRPr>
          </a:p>
        </p:txBody>
      </p:sp>
      <p:sp>
        <p:nvSpPr>
          <p:cNvPr id="26648" name="Rectangle 24"/>
          <p:cNvSpPr>
            <a:spLocks noChangeArrowheads="1"/>
          </p:cNvSpPr>
          <p:nvPr/>
        </p:nvSpPr>
        <p:spPr bwMode="auto">
          <a:xfrm>
            <a:off x="1600200" y="2971800"/>
            <a:ext cx="914400" cy="381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rgbClr val="006600"/>
                </a:solidFill>
              </a:rPr>
              <a:t>[RCC]</a:t>
            </a:r>
          </a:p>
        </p:txBody>
      </p:sp>
      <p:sp>
        <p:nvSpPr>
          <p:cNvPr id="26649" name="Rectangle 25"/>
          <p:cNvSpPr>
            <a:spLocks noChangeArrowheads="1"/>
          </p:cNvSpPr>
          <p:nvPr/>
        </p:nvSpPr>
        <p:spPr bwMode="auto">
          <a:xfrm>
            <a:off x="76200" y="4114800"/>
            <a:ext cx="1752600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>
                <a:solidFill>
                  <a:srgbClr val="0033CC"/>
                </a:solidFill>
              </a:rPr>
              <a:t>Interior</a:t>
            </a:r>
          </a:p>
          <a:p>
            <a:pPr algn="ctr"/>
            <a:r>
              <a:rPr lang="en-US" sz="1800">
                <a:solidFill>
                  <a:srgbClr val="0033CC"/>
                </a:solidFill>
              </a:rPr>
              <a:t>Gateway Protocols</a:t>
            </a:r>
          </a:p>
        </p:txBody>
      </p:sp>
      <p:sp>
        <p:nvSpPr>
          <p:cNvPr id="26650" name="Rectangle 26"/>
          <p:cNvSpPr>
            <a:spLocks noChangeArrowheads="1"/>
          </p:cNvSpPr>
          <p:nvPr/>
        </p:nvSpPr>
        <p:spPr bwMode="auto">
          <a:xfrm>
            <a:off x="7239000" y="4114800"/>
            <a:ext cx="1752600" cy="6096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>
                <a:solidFill>
                  <a:srgbClr val="0033CC"/>
                </a:solidFill>
              </a:rPr>
              <a:t>Exterior</a:t>
            </a:r>
          </a:p>
          <a:p>
            <a:pPr algn="ctr"/>
            <a:r>
              <a:rPr lang="en-US" sz="1800">
                <a:solidFill>
                  <a:srgbClr val="0033CC"/>
                </a:solidFill>
              </a:rPr>
              <a:t>Gateway Protocols</a:t>
            </a:r>
          </a:p>
        </p:txBody>
      </p:sp>
    </p:spTree>
    <p:extLst>
      <p:ext uri="{BB962C8B-B14F-4D97-AF65-F5344CB8AC3E}">
        <p14:creationId xmlns:p14="http://schemas.microsoft.com/office/powerpoint/2010/main" val="1299450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Spanning Tree Definition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8839200" cy="2095500"/>
          </a:xfrm>
        </p:spPr>
        <p:txBody>
          <a:bodyPr/>
          <a:lstStyle/>
          <a:p>
            <a:r>
              <a:rPr lang="en-US" dirty="0"/>
              <a:t>A subset of edges in a graph that:</a:t>
            </a:r>
          </a:p>
          <a:p>
            <a:pPr lvl="1"/>
            <a:r>
              <a:rPr lang="en-US" dirty="0"/>
              <a:t>Span all nodes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Do not create any cycles</a:t>
            </a:r>
          </a:p>
          <a:p>
            <a:r>
              <a:rPr lang="en-US" dirty="0"/>
              <a:t>This structure is a tree</a:t>
            </a:r>
          </a:p>
        </p:txBody>
      </p:sp>
      <p:sp>
        <p:nvSpPr>
          <p:cNvPr id="5" name="Oval 4"/>
          <p:cNvSpPr/>
          <p:nvPr/>
        </p:nvSpPr>
        <p:spPr>
          <a:xfrm>
            <a:off x="371475" y="3881437"/>
            <a:ext cx="495300" cy="495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" name="Oval 5"/>
          <p:cNvSpPr/>
          <p:nvPr/>
        </p:nvSpPr>
        <p:spPr>
          <a:xfrm>
            <a:off x="371475" y="5233987"/>
            <a:ext cx="495300" cy="495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7" name="Oval 6"/>
          <p:cNvSpPr/>
          <p:nvPr/>
        </p:nvSpPr>
        <p:spPr>
          <a:xfrm>
            <a:off x="2409825" y="3881437"/>
            <a:ext cx="495300" cy="495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8" name="Oval 7"/>
          <p:cNvSpPr/>
          <p:nvPr/>
        </p:nvSpPr>
        <p:spPr>
          <a:xfrm>
            <a:off x="2409825" y="4995862"/>
            <a:ext cx="495300" cy="495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9" name="Oval 8"/>
          <p:cNvSpPr/>
          <p:nvPr/>
        </p:nvSpPr>
        <p:spPr>
          <a:xfrm>
            <a:off x="2409825" y="6110287"/>
            <a:ext cx="495300" cy="495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0" name="Oval 9"/>
          <p:cNvSpPr/>
          <p:nvPr/>
        </p:nvSpPr>
        <p:spPr>
          <a:xfrm>
            <a:off x="4324350" y="3881437"/>
            <a:ext cx="495300" cy="495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1" name="Oval 10"/>
          <p:cNvSpPr/>
          <p:nvPr/>
        </p:nvSpPr>
        <p:spPr>
          <a:xfrm>
            <a:off x="4324350" y="6110287"/>
            <a:ext cx="495300" cy="495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13" name="Straight Connector 12"/>
          <p:cNvCxnSpPr>
            <a:stCxn id="5" idx="6"/>
            <a:endCxn id="7" idx="2"/>
          </p:cNvCxnSpPr>
          <p:nvPr/>
        </p:nvCxnSpPr>
        <p:spPr>
          <a:xfrm>
            <a:off x="866775" y="4129087"/>
            <a:ext cx="154305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7" idx="6"/>
            <a:endCxn id="10" idx="2"/>
          </p:cNvCxnSpPr>
          <p:nvPr/>
        </p:nvCxnSpPr>
        <p:spPr>
          <a:xfrm>
            <a:off x="2905125" y="4129087"/>
            <a:ext cx="1419225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8" idx="6"/>
            <a:endCxn id="10" idx="3"/>
          </p:cNvCxnSpPr>
          <p:nvPr/>
        </p:nvCxnSpPr>
        <p:spPr>
          <a:xfrm flipV="1">
            <a:off x="2905125" y="4304202"/>
            <a:ext cx="1491760" cy="93931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7" idx="4"/>
            <a:endCxn id="8" idx="0"/>
          </p:cNvCxnSpPr>
          <p:nvPr/>
        </p:nvCxnSpPr>
        <p:spPr>
          <a:xfrm>
            <a:off x="2657475" y="4376737"/>
            <a:ext cx="0" cy="61912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8" idx="4"/>
            <a:endCxn id="9" idx="0"/>
          </p:cNvCxnSpPr>
          <p:nvPr/>
        </p:nvCxnSpPr>
        <p:spPr>
          <a:xfrm>
            <a:off x="2657475" y="5491162"/>
            <a:ext cx="0" cy="61912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0" idx="4"/>
            <a:endCxn id="11" idx="0"/>
          </p:cNvCxnSpPr>
          <p:nvPr/>
        </p:nvCxnSpPr>
        <p:spPr>
          <a:xfrm>
            <a:off x="4572000" y="4376737"/>
            <a:ext cx="0" cy="173355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9" idx="6"/>
            <a:endCxn id="11" idx="2"/>
          </p:cNvCxnSpPr>
          <p:nvPr/>
        </p:nvCxnSpPr>
        <p:spPr>
          <a:xfrm>
            <a:off x="2905125" y="6357937"/>
            <a:ext cx="1419225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5" idx="4"/>
            <a:endCxn id="6" idx="0"/>
          </p:cNvCxnSpPr>
          <p:nvPr/>
        </p:nvCxnSpPr>
        <p:spPr>
          <a:xfrm>
            <a:off x="619125" y="4376737"/>
            <a:ext cx="0" cy="85725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6" idx="6"/>
            <a:endCxn id="8" idx="2"/>
          </p:cNvCxnSpPr>
          <p:nvPr/>
        </p:nvCxnSpPr>
        <p:spPr>
          <a:xfrm flipV="1">
            <a:off x="866775" y="5243512"/>
            <a:ext cx="1543050" cy="23812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6" idx="5"/>
            <a:endCxn id="9" idx="2"/>
          </p:cNvCxnSpPr>
          <p:nvPr/>
        </p:nvCxnSpPr>
        <p:spPr>
          <a:xfrm>
            <a:off x="794240" y="5656752"/>
            <a:ext cx="1615585" cy="70118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7" idx="6"/>
            <a:endCxn id="10" idx="2"/>
          </p:cNvCxnSpPr>
          <p:nvPr/>
        </p:nvCxnSpPr>
        <p:spPr>
          <a:xfrm>
            <a:off x="2905125" y="4129087"/>
            <a:ext cx="1419225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7" idx="4"/>
            <a:endCxn id="8" idx="0"/>
          </p:cNvCxnSpPr>
          <p:nvPr/>
        </p:nvCxnSpPr>
        <p:spPr>
          <a:xfrm>
            <a:off x="2657475" y="4376737"/>
            <a:ext cx="0" cy="619125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8" idx="4"/>
            <a:endCxn id="9" idx="0"/>
          </p:cNvCxnSpPr>
          <p:nvPr/>
        </p:nvCxnSpPr>
        <p:spPr>
          <a:xfrm>
            <a:off x="2657475" y="5491162"/>
            <a:ext cx="0" cy="619125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10" idx="4"/>
            <a:endCxn id="11" idx="0"/>
          </p:cNvCxnSpPr>
          <p:nvPr/>
        </p:nvCxnSpPr>
        <p:spPr>
          <a:xfrm>
            <a:off x="4572000" y="4376737"/>
            <a:ext cx="0" cy="173355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5" idx="4"/>
            <a:endCxn id="6" idx="0"/>
          </p:cNvCxnSpPr>
          <p:nvPr/>
        </p:nvCxnSpPr>
        <p:spPr>
          <a:xfrm>
            <a:off x="619125" y="4376737"/>
            <a:ext cx="0" cy="85725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6" idx="6"/>
            <a:endCxn id="8" idx="2"/>
          </p:cNvCxnSpPr>
          <p:nvPr/>
        </p:nvCxnSpPr>
        <p:spPr>
          <a:xfrm flipV="1">
            <a:off x="866775" y="5243512"/>
            <a:ext cx="1543050" cy="238125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371475" y="3881437"/>
            <a:ext cx="495300" cy="4953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4" name="Oval 53"/>
          <p:cNvSpPr/>
          <p:nvPr/>
        </p:nvSpPr>
        <p:spPr>
          <a:xfrm>
            <a:off x="371475" y="5233987"/>
            <a:ext cx="495300" cy="4953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55" name="Oval 54"/>
          <p:cNvSpPr/>
          <p:nvPr/>
        </p:nvSpPr>
        <p:spPr>
          <a:xfrm>
            <a:off x="2409825" y="3881437"/>
            <a:ext cx="495300" cy="4953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56" name="Oval 55"/>
          <p:cNvSpPr/>
          <p:nvPr/>
        </p:nvSpPr>
        <p:spPr>
          <a:xfrm>
            <a:off x="2409825" y="4995862"/>
            <a:ext cx="495300" cy="4953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57" name="Oval 56"/>
          <p:cNvSpPr/>
          <p:nvPr/>
        </p:nvSpPr>
        <p:spPr>
          <a:xfrm>
            <a:off x="2409825" y="6110287"/>
            <a:ext cx="495300" cy="4953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58" name="Oval 57"/>
          <p:cNvSpPr/>
          <p:nvPr/>
        </p:nvSpPr>
        <p:spPr>
          <a:xfrm>
            <a:off x="4324350" y="3881437"/>
            <a:ext cx="495300" cy="4953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59" name="Oval 58"/>
          <p:cNvSpPr/>
          <p:nvPr/>
        </p:nvSpPr>
        <p:spPr>
          <a:xfrm>
            <a:off x="4324350" y="6110287"/>
            <a:ext cx="495300" cy="4953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60" name="Oval 59"/>
          <p:cNvSpPr/>
          <p:nvPr/>
        </p:nvSpPr>
        <p:spPr>
          <a:xfrm>
            <a:off x="7352565" y="2861163"/>
            <a:ext cx="495300" cy="4953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61" name="Straight Connector 60"/>
          <p:cNvCxnSpPr>
            <a:stCxn id="69" idx="4"/>
            <a:endCxn id="71" idx="0"/>
          </p:cNvCxnSpPr>
          <p:nvPr/>
        </p:nvCxnSpPr>
        <p:spPr>
          <a:xfrm>
            <a:off x="8647965" y="4470888"/>
            <a:ext cx="0" cy="487608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69" idx="0"/>
            <a:endCxn id="60" idx="5"/>
          </p:cNvCxnSpPr>
          <p:nvPr/>
        </p:nvCxnSpPr>
        <p:spPr>
          <a:xfrm flipH="1" flipV="1">
            <a:off x="7775330" y="3283928"/>
            <a:ext cx="872635" cy="69166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60" idx="4"/>
          </p:cNvCxnSpPr>
          <p:nvPr/>
        </p:nvCxnSpPr>
        <p:spPr>
          <a:xfrm>
            <a:off x="7600215" y="3356463"/>
            <a:ext cx="0" cy="619125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71" idx="4"/>
            <a:endCxn id="72" idx="0"/>
          </p:cNvCxnSpPr>
          <p:nvPr/>
        </p:nvCxnSpPr>
        <p:spPr>
          <a:xfrm>
            <a:off x="8647965" y="5453796"/>
            <a:ext cx="0" cy="588718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67" idx="4"/>
            <a:endCxn id="68" idx="4"/>
          </p:cNvCxnSpPr>
          <p:nvPr/>
        </p:nvCxnSpPr>
        <p:spPr>
          <a:xfrm flipV="1">
            <a:off x="6581040" y="4470888"/>
            <a:ext cx="0" cy="1190625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68" idx="0"/>
            <a:endCxn id="60" idx="3"/>
          </p:cNvCxnSpPr>
          <p:nvPr/>
        </p:nvCxnSpPr>
        <p:spPr>
          <a:xfrm flipV="1">
            <a:off x="6581040" y="3283928"/>
            <a:ext cx="844060" cy="69166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6333390" y="5166213"/>
            <a:ext cx="495300" cy="4953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8" name="Oval 67"/>
          <p:cNvSpPr/>
          <p:nvPr/>
        </p:nvSpPr>
        <p:spPr>
          <a:xfrm>
            <a:off x="6333390" y="3975588"/>
            <a:ext cx="495300" cy="4953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69" name="Oval 68"/>
          <p:cNvSpPr/>
          <p:nvPr/>
        </p:nvSpPr>
        <p:spPr>
          <a:xfrm>
            <a:off x="8400315" y="3975588"/>
            <a:ext cx="495300" cy="4953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0" name="Oval 69"/>
          <p:cNvSpPr/>
          <p:nvPr/>
        </p:nvSpPr>
        <p:spPr>
          <a:xfrm>
            <a:off x="7352565" y="3975588"/>
            <a:ext cx="495300" cy="4953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71" name="Oval 70"/>
          <p:cNvSpPr/>
          <p:nvPr/>
        </p:nvSpPr>
        <p:spPr>
          <a:xfrm>
            <a:off x="8400315" y="4958496"/>
            <a:ext cx="495300" cy="4953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72" name="Oval 71"/>
          <p:cNvSpPr/>
          <p:nvPr/>
        </p:nvSpPr>
        <p:spPr>
          <a:xfrm>
            <a:off x="8400315" y="6042514"/>
            <a:ext cx="495300" cy="4953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92" name="Striped Right Arrow 91"/>
          <p:cNvSpPr/>
          <p:nvPr/>
        </p:nvSpPr>
        <p:spPr>
          <a:xfrm>
            <a:off x="4991100" y="4376737"/>
            <a:ext cx="1167910" cy="995362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200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"/>
                            </p:stCondLst>
                            <p:childTnLst>
                              <p:par>
                                <p:cTn id="5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92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 Problems</a:t>
            </a:r>
          </a:p>
        </p:txBody>
      </p:sp>
      <p:sp>
        <p:nvSpPr>
          <p:cNvPr id="787459" name="Rectangle 3"/>
          <p:cNvSpPr>
            <a:spLocks noGrp="1" noChangeArrowheads="1"/>
          </p:cNvSpPr>
          <p:nvPr>
            <p:ph idx="1"/>
          </p:nvPr>
        </p:nvSpPr>
        <p:spPr>
          <a:xfrm>
            <a:off x="0" y="1600200"/>
            <a:ext cx="5303152" cy="5105400"/>
          </a:xfrm>
        </p:spPr>
        <p:txBody>
          <a:bodyPr/>
          <a:lstStyle/>
          <a:p>
            <a:r>
              <a:rPr lang="en-US" dirty="0"/>
              <a:t>Assume</a:t>
            </a:r>
          </a:p>
          <a:p>
            <a:pPr lvl="1"/>
            <a:r>
              <a:rPr lang="en-US" dirty="0"/>
              <a:t>A network with N nodes</a:t>
            </a:r>
          </a:p>
          <a:p>
            <a:pPr lvl="1"/>
            <a:r>
              <a:rPr lang="en-US" dirty="0"/>
              <a:t>Each node only knows</a:t>
            </a:r>
          </a:p>
          <a:p>
            <a:pPr lvl="2"/>
            <a:r>
              <a:rPr lang="en-US" dirty="0"/>
              <a:t>Its immediate neighbors</a:t>
            </a:r>
          </a:p>
          <a:p>
            <a:pPr lvl="2"/>
            <a:r>
              <a:rPr lang="en-US" dirty="0"/>
              <a:t>The cost to reach each neighbor</a:t>
            </a:r>
          </a:p>
          <a:p>
            <a:r>
              <a:rPr lang="en-US" dirty="0"/>
              <a:t>How does each node learn the shortest path to every other node?</a:t>
            </a:r>
          </a:p>
        </p:txBody>
      </p:sp>
      <p:sp>
        <p:nvSpPr>
          <p:cNvPr id="76" name="Cloud 75"/>
          <p:cNvSpPr/>
          <p:nvPr/>
        </p:nvSpPr>
        <p:spPr>
          <a:xfrm>
            <a:off x="5083625" y="2991427"/>
            <a:ext cx="3929743" cy="2655785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cxnSp>
        <p:nvCxnSpPr>
          <p:cNvPr id="77" name="Straight Connector 76"/>
          <p:cNvCxnSpPr>
            <a:stCxn id="94" idx="3"/>
            <a:endCxn id="93" idx="4"/>
          </p:cNvCxnSpPr>
          <p:nvPr/>
        </p:nvCxnSpPr>
        <p:spPr>
          <a:xfrm flipH="1">
            <a:off x="8013928" y="4534330"/>
            <a:ext cx="504508" cy="466026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91" idx="4"/>
            <a:endCxn id="94" idx="1"/>
          </p:cNvCxnSpPr>
          <p:nvPr/>
        </p:nvCxnSpPr>
        <p:spPr>
          <a:xfrm>
            <a:off x="8013928" y="3633758"/>
            <a:ext cx="504508" cy="536342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90" idx="4"/>
            <a:endCxn id="91" idx="2"/>
          </p:cNvCxnSpPr>
          <p:nvPr/>
        </p:nvCxnSpPr>
        <p:spPr>
          <a:xfrm>
            <a:off x="6849156" y="3633758"/>
            <a:ext cx="421108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93" idx="2"/>
            <a:endCxn id="92" idx="4"/>
          </p:cNvCxnSpPr>
          <p:nvPr/>
        </p:nvCxnSpPr>
        <p:spPr>
          <a:xfrm flipH="1">
            <a:off x="6849156" y="5000356"/>
            <a:ext cx="421108" cy="5002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9" idx="3"/>
            <a:endCxn id="92" idx="2"/>
          </p:cNvCxnSpPr>
          <p:nvPr/>
        </p:nvCxnSpPr>
        <p:spPr>
          <a:xfrm>
            <a:off x="5674984" y="4534330"/>
            <a:ext cx="430508" cy="471028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9" idx="1"/>
            <a:endCxn id="90" idx="3"/>
          </p:cNvCxnSpPr>
          <p:nvPr/>
        </p:nvCxnSpPr>
        <p:spPr>
          <a:xfrm flipV="1">
            <a:off x="5674984" y="3815873"/>
            <a:ext cx="802340" cy="354227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endCxn id="90" idx="3"/>
          </p:cNvCxnSpPr>
          <p:nvPr/>
        </p:nvCxnSpPr>
        <p:spPr>
          <a:xfrm flipV="1">
            <a:off x="6477324" y="3815873"/>
            <a:ext cx="0" cy="1002368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lowchart: Magnetic Disk 8"/>
          <p:cNvSpPr/>
          <p:nvPr/>
        </p:nvSpPr>
        <p:spPr>
          <a:xfrm>
            <a:off x="5303152" y="4170100"/>
            <a:ext cx="743664" cy="36423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</a:t>
            </a:r>
            <a:endParaRPr lang="en-US" dirty="0"/>
          </a:p>
        </p:txBody>
      </p:sp>
      <p:sp>
        <p:nvSpPr>
          <p:cNvPr id="90" name="Flowchart: Magnetic Disk 89"/>
          <p:cNvSpPr/>
          <p:nvPr/>
        </p:nvSpPr>
        <p:spPr>
          <a:xfrm>
            <a:off x="6105492" y="3451643"/>
            <a:ext cx="743664" cy="36423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</a:t>
            </a:r>
            <a:endParaRPr lang="en-US" dirty="0"/>
          </a:p>
        </p:txBody>
      </p:sp>
      <p:sp>
        <p:nvSpPr>
          <p:cNvPr id="91" name="Flowchart: Magnetic Disk 90"/>
          <p:cNvSpPr/>
          <p:nvPr/>
        </p:nvSpPr>
        <p:spPr>
          <a:xfrm>
            <a:off x="7270264" y="3451643"/>
            <a:ext cx="743664" cy="36423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</a:t>
            </a:r>
            <a:endParaRPr lang="en-US" dirty="0"/>
          </a:p>
        </p:txBody>
      </p:sp>
      <p:sp>
        <p:nvSpPr>
          <p:cNvPr id="92" name="Flowchart: Magnetic Disk 91"/>
          <p:cNvSpPr/>
          <p:nvPr/>
        </p:nvSpPr>
        <p:spPr>
          <a:xfrm>
            <a:off x="6105492" y="4823243"/>
            <a:ext cx="743664" cy="36423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</a:t>
            </a:r>
            <a:endParaRPr lang="en-US" dirty="0"/>
          </a:p>
        </p:txBody>
      </p:sp>
      <p:sp>
        <p:nvSpPr>
          <p:cNvPr id="93" name="Flowchart: Magnetic Disk 92"/>
          <p:cNvSpPr/>
          <p:nvPr/>
        </p:nvSpPr>
        <p:spPr>
          <a:xfrm>
            <a:off x="7270264" y="4818241"/>
            <a:ext cx="743664" cy="36423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E</a:t>
            </a:r>
            <a:endParaRPr lang="en-US" dirty="0"/>
          </a:p>
        </p:txBody>
      </p:sp>
      <p:sp>
        <p:nvSpPr>
          <p:cNvPr id="94" name="Flowchart: Magnetic Disk 93"/>
          <p:cNvSpPr/>
          <p:nvPr/>
        </p:nvSpPr>
        <p:spPr>
          <a:xfrm>
            <a:off x="8146604" y="4170100"/>
            <a:ext cx="743664" cy="36423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F</a:t>
            </a:r>
            <a:endParaRPr lang="en-US" dirty="0"/>
          </a:p>
        </p:txBody>
      </p:sp>
      <p:cxnSp>
        <p:nvCxnSpPr>
          <p:cNvPr id="109" name="Straight Connector 108"/>
          <p:cNvCxnSpPr>
            <a:stCxn id="91" idx="3"/>
            <a:endCxn id="92" idx="4"/>
          </p:cNvCxnSpPr>
          <p:nvPr/>
        </p:nvCxnSpPr>
        <p:spPr>
          <a:xfrm flipH="1">
            <a:off x="6849156" y="3815873"/>
            <a:ext cx="792940" cy="1189485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9" idx="1"/>
            <a:endCxn id="91" idx="1"/>
          </p:cNvCxnSpPr>
          <p:nvPr/>
        </p:nvCxnSpPr>
        <p:spPr>
          <a:xfrm rot="5400000" flipH="1" flipV="1">
            <a:off x="6299312" y="2827316"/>
            <a:ext cx="718457" cy="1967112"/>
          </a:xfrm>
          <a:prstGeom prst="bentConnector3">
            <a:avLst>
              <a:gd name="adj1" fmla="val 151515"/>
            </a:avLst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046816" y="2656106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5</a:t>
            </a:r>
            <a:endParaRPr lang="en-US" dirty="0"/>
          </a:p>
        </p:txBody>
      </p:sp>
      <p:sp>
        <p:nvSpPr>
          <p:cNvPr id="116" name="TextBox 115"/>
          <p:cNvSpPr txBox="1"/>
          <p:nvPr/>
        </p:nvSpPr>
        <p:spPr>
          <a:xfrm>
            <a:off x="5784169" y="3603333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2</a:t>
            </a:r>
            <a:endParaRPr lang="en-US" dirty="0"/>
          </a:p>
        </p:txBody>
      </p:sp>
      <p:sp>
        <p:nvSpPr>
          <p:cNvPr id="117" name="TextBox 116"/>
          <p:cNvSpPr txBox="1"/>
          <p:nvPr/>
        </p:nvSpPr>
        <p:spPr>
          <a:xfrm>
            <a:off x="6870402" y="3220810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3</a:t>
            </a:r>
            <a:endParaRPr lang="en-US" dirty="0"/>
          </a:p>
        </p:txBody>
      </p:sp>
      <p:sp>
        <p:nvSpPr>
          <p:cNvPr id="118" name="TextBox 117"/>
          <p:cNvSpPr txBox="1"/>
          <p:nvPr/>
        </p:nvSpPr>
        <p:spPr>
          <a:xfrm>
            <a:off x="8175341" y="3500896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5</a:t>
            </a:r>
            <a:endParaRPr lang="en-US" dirty="0"/>
          </a:p>
        </p:txBody>
      </p:sp>
      <p:sp>
        <p:nvSpPr>
          <p:cNvPr id="119" name="TextBox 118"/>
          <p:cNvSpPr txBox="1"/>
          <p:nvPr/>
        </p:nvSpPr>
        <p:spPr>
          <a:xfrm>
            <a:off x="8162248" y="4695383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2</a:t>
            </a:r>
            <a:endParaRPr lang="en-US" dirty="0"/>
          </a:p>
        </p:txBody>
      </p:sp>
      <p:sp>
        <p:nvSpPr>
          <p:cNvPr id="120" name="TextBox 119"/>
          <p:cNvSpPr txBox="1"/>
          <p:nvPr/>
        </p:nvSpPr>
        <p:spPr>
          <a:xfrm>
            <a:off x="6870403" y="5005358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5635086" y="4741160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6457597" y="4086224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2</a:t>
            </a:r>
            <a:endParaRPr lang="en-US" dirty="0"/>
          </a:p>
        </p:txBody>
      </p:sp>
      <p:cxnSp>
        <p:nvCxnSpPr>
          <p:cNvPr id="123" name="Straight Connector 122"/>
          <p:cNvCxnSpPr>
            <a:stCxn id="91" idx="3"/>
            <a:endCxn id="93" idx="1"/>
          </p:cNvCxnSpPr>
          <p:nvPr/>
        </p:nvCxnSpPr>
        <p:spPr>
          <a:xfrm>
            <a:off x="7642096" y="3815873"/>
            <a:ext cx="0" cy="1002368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7186220" y="4301265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3</a:t>
            </a:r>
            <a:endParaRPr lang="en-US" dirty="0"/>
          </a:p>
        </p:txBody>
      </p:sp>
      <p:sp>
        <p:nvSpPr>
          <p:cNvPr id="128" name="TextBox 127"/>
          <p:cNvSpPr txBox="1"/>
          <p:nvPr/>
        </p:nvSpPr>
        <p:spPr>
          <a:xfrm>
            <a:off x="7631210" y="4088486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1</a:t>
            </a:r>
            <a:endParaRPr lang="en-US" dirty="0"/>
          </a:p>
        </p:txBody>
      </p:sp>
      <p:sp>
        <p:nvSpPr>
          <p:cNvPr id="32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0" y="1256270"/>
            <a:ext cx="533400" cy="304800"/>
          </a:xfrm>
        </p:spPr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90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408502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Intra-domain Routing Protocols</a:t>
            </a:r>
          </a:p>
        </p:txBody>
      </p:sp>
      <p:sp>
        <p:nvSpPr>
          <p:cNvPr id="786435" name="Rectangle 3"/>
          <p:cNvSpPr>
            <a:spLocks noGrp="1" noChangeArrowheads="1"/>
          </p:cNvSpPr>
          <p:nvPr>
            <p:ph idx="1"/>
          </p:nvPr>
        </p:nvSpPr>
        <p:spPr>
          <a:xfrm>
            <a:off x="0" y="1600200"/>
            <a:ext cx="9144000" cy="5105400"/>
          </a:xfrm>
        </p:spPr>
        <p:txBody>
          <a:bodyPr>
            <a:normAutofit/>
          </a:bodyPr>
          <a:lstStyle/>
          <a:p>
            <a:r>
              <a:rPr lang="en-US"/>
              <a:t>Distance </a:t>
            </a:r>
            <a:r>
              <a:rPr lang="en-US" dirty="0"/>
              <a:t>vector</a:t>
            </a:r>
          </a:p>
          <a:p>
            <a:pPr lvl="1"/>
            <a:r>
              <a:rPr lang="en-US" dirty="0"/>
              <a:t>Routing Information Protocol (RIP), based on Bellman-Ford</a:t>
            </a:r>
          </a:p>
          <a:p>
            <a:pPr lvl="1"/>
            <a:r>
              <a:rPr lang="en-US" dirty="0"/>
              <a:t>Routers periodically exchange reachability information with neighbors</a:t>
            </a:r>
          </a:p>
          <a:p>
            <a:r>
              <a:rPr lang="en-US" dirty="0"/>
              <a:t>Link state</a:t>
            </a:r>
          </a:p>
          <a:p>
            <a:pPr lvl="1"/>
            <a:r>
              <a:rPr lang="en-US" dirty="0"/>
              <a:t>Open Shortest Path First (OSPF), based on </a:t>
            </a:r>
            <a:r>
              <a:rPr lang="en-US" dirty="0" err="1"/>
              <a:t>Dijkstra</a:t>
            </a:r>
            <a:endParaRPr lang="en-US" dirty="0"/>
          </a:p>
          <a:p>
            <a:pPr lvl="1"/>
            <a:r>
              <a:rPr lang="en-US" dirty="0"/>
              <a:t>Each network periodically </a:t>
            </a:r>
            <a:r>
              <a:rPr lang="en-US" dirty="0">
                <a:solidFill>
                  <a:schemeClr val="accent1"/>
                </a:solidFill>
              </a:rPr>
              <a:t>floods </a:t>
            </a:r>
            <a:r>
              <a:rPr lang="en-US" dirty="0"/>
              <a:t>immediate reachability information to all other routers</a:t>
            </a:r>
          </a:p>
          <a:p>
            <a:pPr lvl="1"/>
            <a:r>
              <a:rPr lang="en-US" dirty="0"/>
              <a:t>Per router local computation to determine full routes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382000" y="6356350"/>
            <a:ext cx="762000" cy="365125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fld id="{D338D17C-2FFB-4D3A-A05F-9E9060B5E41E}" type="slidenum">
              <a:rPr lang="en-US" smtClean="0"/>
              <a:pPr/>
              <a:t>91</a:t>
            </a:fld>
            <a:endParaRPr lang="en-US"/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0" y="1256270"/>
            <a:ext cx="533400" cy="304800"/>
          </a:xfrm>
        </p:spPr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91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031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86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86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86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86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86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86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86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86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86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86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86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86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86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86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86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86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86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86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86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786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786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6435" grpId="0" build="p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439490" y="2127102"/>
            <a:ext cx="8562995" cy="3807725"/>
          </a:xfrm>
        </p:spPr>
        <p:txBody>
          <a:bodyPr>
            <a:noAutofit/>
          </a:bodyPr>
          <a:lstStyle/>
          <a:p>
            <a:pPr marL="571500" indent="-571500">
              <a:buFont typeface="Wingdings" pitchFamily="2" charset="2"/>
              <a:buChar char="q"/>
            </a:pPr>
            <a:r>
              <a:rPr lang="en-US" sz="4400" dirty="0"/>
              <a:t>Distance Vector Routing</a:t>
            </a:r>
          </a:p>
          <a:p>
            <a:pPr marL="1211580" lvl="1" indent="-571500">
              <a:buFont typeface="Wingdings" pitchFamily="2" charset="2"/>
              <a:buChar char="q"/>
            </a:pPr>
            <a:r>
              <a:rPr lang="en-US" sz="3400" dirty="0"/>
              <a:t>RIP</a:t>
            </a:r>
          </a:p>
          <a:p>
            <a:pPr marL="571500" indent="-571500">
              <a:buFont typeface="Wingdings" pitchFamily="2" charset="2"/>
              <a:buChar char="q"/>
            </a:pPr>
            <a:r>
              <a:rPr lang="en-US" sz="4400" dirty="0"/>
              <a:t>Link State Routing</a:t>
            </a:r>
          </a:p>
          <a:p>
            <a:pPr marL="1211580" lvl="1" indent="-571500">
              <a:buFont typeface="Wingdings" pitchFamily="2" charset="2"/>
              <a:buChar char="q"/>
            </a:pPr>
            <a:r>
              <a:rPr lang="en-US" sz="3400" dirty="0"/>
              <a:t>OSPF</a:t>
            </a:r>
          </a:p>
          <a:p>
            <a:pPr marL="1211580" lvl="1" indent="-571500">
              <a:buFont typeface="Wingdings" pitchFamily="2" charset="2"/>
              <a:buChar char="q"/>
            </a:pPr>
            <a:r>
              <a:rPr lang="en-US" sz="3400" dirty="0"/>
              <a:t>IS-IS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fld id="{283B9EA5-CE9A-4950-A80C-5ADF06B45BB8}" type="slidenum">
              <a:rPr lang="en-US" smtClean="0"/>
              <a:pPr/>
              <a:t>92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039500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 Vector Routing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t>93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8839200" cy="187234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What is a distance vector?</a:t>
            </a:r>
          </a:p>
          <a:p>
            <a:pPr lvl="1"/>
            <a:r>
              <a:rPr lang="en-US" dirty="0"/>
              <a:t>Current best known cost to reach a destination</a:t>
            </a:r>
          </a:p>
          <a:p>
            <a:r>
              <a:rPr lang="en-US" dirty="0"/>
              <a:t>Idea: exchange vectors among neighbors to learn about lowest cost paths</a:t>
            </a:r>
          </a:p>
          <a:p>
            <a:endParaRPr lang="en-US" dirty="0"/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152404" y="6204856"/>
            <a:ext cx="8839200" cy="63142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Routing Information Protocol (RIP)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1827585" y="3657265"/>
          <a:ext cx="224536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09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4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Destination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52404" y="4354287"/>
            <a:ext cx="15712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DV Table</a:t>
            </a:r>
          </a:p>
          <a:p>
            <a:pPr algn="ctr"/>
            <a:r>
              <a:rPr lang="en-US" sz="2400" dirty="0"/>
              <a:t>at Node C</a:t>
            </a:r>
          </a:p>
        </p:txBody>
      </p:sp>
      <p:sp>
        <p:nvSpPr>
          <p:cNvPr id="10" name="Content Placeholder 5"/>
          <p:cNvSpPr txBox="1">
            <a:spLocks/>
          </p:cNvSpPr>
          <p:nvPr/>
        </p:nvSpPr>
        <p:spPr>
          <a:xfrm>
            <a:off x="4348338" y="3472542"/>
            <a:ext cx="4572004" cy="2612572"/>
          </a:xfrm>
          <a:prstGeom prst="rect">
            <a:avLst/>
          </a:prstGeom>
        </p:spPr>
        <p:txBody>
          <a:bodyPr vert="horz">
            <a:no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No entry for C</a:t>
            </a:r>
          </a:p>
          <a:p>
            <a:r>
              <a:rPr lang="en-US" sz="2800" dirty="0"/>
              <a:t>Initially, only has info for immediate neighbors</a:t>
            </a:r>
          </a:p>
          <a:p>
            <a:pPr lvl="1"/>
            <a:r>
              <a:rPr lang="en-US" sz="2400" dirty="0"/>
              <a:t>Other destinations cost = </a:t>
            </a:r>
            <a:r>
              <a:rPr lang="en-US" sz="3200" dirty="0">
                <a:latin typeface="Consolas" pitchFamily="49" charset="0"/>
                <a:cs typeface="Consolas" pitchFamily="49" charset="0"/>
              </a:rPr>
              <a:t>∞</a:t>
            </a:r>
          </a:p>
          <a:p>
            <a:r>
              <a:rPr lang="en-US" sz="2800" dirty="0">
                <a:cs typeface="Consolas" pitchFamily="49" charset="0"/>
              </a:rPr>
              <a:t>Eventua</a:t>
            </a:r>
            <a:r>
              <a:rPr lang="en-US" sz="2800" dirty="0"/>
              <a:t>lly, vector is filled</a:t>
            </a:r>
          </a:p>
        </p:txBody>
      </p:sp>
    </p:spTree>
    <p:extLst>
      <p:ext uri="{BB962C8B-B14F-4D97-AF65-F5344CB8AC3E}">
        <p14:creationId xmlns:p14="http://schemas.microsoft.com/office/powerpoint/2010/main" val="561245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Distance Vector Routing Algorithm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94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186544" y="2318661"/>
            <a:ext cx="6738257" cy="3679371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accent1"/>
                </a:solidFill>
              </a:rPr>
              <a:t>Wait</a:t>
            </a:r>
            <a:r>
              <a:rPr lang="en-US" dirty="0"/>
              <a:t> for change in local link cost or message from neighbor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>
                <a:solidFill>
                  <a:schemeClr val="accent1"/>
                </a:solidFill>
              </a:rPr>
              <a:t>Recompute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distance table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If least cost path to any destination has changed, </a:t>
            </a:r>
            <a:r>
              <a:rPr lang="en-US" dirty="0">
                <a:solidFill>
                  <a:schemeClr val="accent1"/>
                </a:solidFill>
              </a:rPr>
              <a:t>notify</a:t>
            </a:r>
            <a:r>
              <a:rPr lang="en-US" dirty="0"/>
              <a:t> neighbors</a:t>
            </a:r>
          </a:p>
        </p:txBody>
      </p:sp>
      <p:cxnSp>
        <p:nvCxnSpPr>
          <p:cNvPr id="6" name="Elbow Connector 5"/>
          <p:cNvCxnSpPr>
            <a:stCxn id="4" idx="2"/>
            <a:endCxn id="4" idx="0"/>
          </p:cNvCxnSpPr>
          <p:nvPr/>
        </p:nvCxnSpPr>
        <p:spPr>
          <a:xfrm rot="5400000" flipH="1">
            <a:off x="2715987" y="4158347"/>
            <a:ext cx="3679371" cy="12700"/>
          </a:xfrm>
          <a:prstGeom prst="bentConnector5">
            <a:avLst>
              <a:gd name="adj1" fmla="val -6213"/>
              <a:gd name="adj2" fmla="val 28328567"/>
              <a:gd name="adj3" fmla="val 111538"/>
            </a:avLst>
          </a:prstGeom>
          <a:ln w="5715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549322" y="3276602"/>
            <a:ext cx="0" cy="598715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549322" y="4343403"/>
            <a:ext cx="0" cy="598715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2651989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 Vector Initialization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95</a:t>
            </a:fld>
            <a:endParaRPr lang="en-US" dirty="0"/>
          </a:p>
        </p:txBody>
      </p:sp>
      <p:graphicFrame>
        <p:nvGraphicFramePr>
          <p:cNvPr id="51" name="Content Placeholder 50"/>
          <p:cNvGraphicFramePr>
            <a:graphicFrameLocks noGrp="1"/>
          </p:cNvGraphicFramePr>
          <p:nvPr>
            <p:ph sz="quarter" idx="1"/>
            <p:extLst/>
          </p:nvPr>
        </p:nvGraphicFramePr>
        <p:xfrm>
          <a:off x="4016835" y="2002678"/>
          <a:ext cx="230124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51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4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1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Dest</a:t>
                      </a:r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nsolas" pitchFamily="49" charset="0"/>
                          <a:cs typeface="Consolas" pitchFamily="49" charset="0"/>
                        </a:rPr>
                        <a:t>∞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Cloud 4"/>
          <p:cNvSpPr/>
          <p:nvPr/>
        </p:nvSpPr>
        <p:spPr>
          <a:xfrm>
            <a:off x="130699" y="1536396"/>
            <a:ext cx="3457410" cy="2219977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cxnSp>
        <p:nvCxnSpPr>
          <p:cNvPr id="8" name="Straight Connector 7"/>
          <p:cNvCxnSpPr>
            <a:stCxn id="14" idx="4"/>
            <a:endCxn id="16" idx="2"/>
          </p:cNvCxnSpPr>
          <p:nvPr/>
        </p:nvCxnSpPr>
        <p:spPr>
          <a:xfrm>
            <a:off x="2095569" y="2178727"/>
            <a:ext cx="526567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13" idx="4"/>
            <a:endCxn id="15" idx="2"/>
          </p:cNvCxnSpPr>
          <p:nvPr/>
        </p:nvCxnSpPr>
        <p:spPr>
          <a:xfrm>
            <a:off x="1093889" y="3049588"/>
            <a:ext cx="443932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13" idx="1"/>
            <a:endCxn id="14" idx="3"/>
          </p:cNvCxnSpPr>
          <p:nvPr/>
        </p:nvCxnSpPr>
        <p:spPr>
          <a:xfrm flipV="1">
            <a:off x="722057" y="2360842"/>
            <a:ext cx="1001680" cy="506631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15" idx="1"/>
            <a:endCxn id="14" idx="3"/>
          </p:cNvCxnSpPr>
          <p:nvPr/>
        </p:nvCxnSpPr>
        <p:spPr>
          <a:xfrm flipH="1" flipV="1">
            <a:off x="1723737" y="2360842"/>
            <a:ext cx="185916" cy="506631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5" idx="1"/>
            <a:endCxn id="16" idx="3"/>
          </p:cNvCxnSpPr>
          <p:nvPr/>
        </p:nvCxnSpPr>
        <p:spPr>
          <a:xfrm flipV="1">
            <a:off x="1909653" y="2360842"/>
            <a:ext cx="1084315" cy="506631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927009" y="2264580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2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180758" y="1770257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3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753331" y="2353460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1</a:t>
            </a:r>
            <a:endParaRPr lang="en-US" dirty="0"/>
          </a:p>
        </p:txBody>
      </p:sp>
      <p:sp>
        <p:nvSpPr>
          <p:cNvPr id="13" name="Flowchart: Magnetic Disk 12"/>
          <p:cNvSpPr/>
          <p:nvPr/>
        </p:nvSpPr>
        <p:spPr>
          <a:xfrm>
            <a:off x="350225" y="2867473"/>
            <a:ext cx="743664" cy="36423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</a:t>
            </a:r>
            <a:endParaRPr lang="en-US" dirty="0"/>
          </a:p>
        </p:txBody>
      </p:sp>
      <p:sp>
        <p:nvSpPr>
          <p:cNvPr id="14" name="Flowchart: Magnetic Disk 13"/>
          <p:cNvSpPr/>
          <p:nvPr/>
        </p:nvSpPr>
        <p:spPr>
          <a:xfrm>
            <a:off x="1351905" y="1996612"/>
            <a:ext cx="743664" cy="36423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</a:t>
            </a:r>
            <a:endParaRPr lang="en-US" dirty="0"/>
          </a:p>
        </p:txBody>
      </p:sp>
      <p:sp>
        <p:nvSpPr>
          <p:cNvPr id="15" name="Flowchart: Magnetic Disk 14"/>
          <p:cNvSpPr/>
          <p:nvPr/>
        </p:nvSpPr>
        <p:spPr>
          <a:xfrm>
            <a:off x="1537821" y="2867473"/>
            <a:ext cx="743664" cy="36423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</a:t>
            </a:r>
            <a:endParaRPr lang="en-US" dirty="0"/>
          </a:p>
        </p:txBody>
      </p:sp>
      <p:sp>
        <p:nvSpPr>
          <p:cNvPr id="16" name="Flowchart: Magnetic Disk 15"/>
          <p:cNvSpPr/>
          <p:nvPr/>
        </p:nvSpPr>
        <p:spPr>
          <a:xfrm>
            <a:off x="2622136" y="1996612"/>
            <a:ext cx="743664" cy="36423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2422270" y="2508331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1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1137761" y="3000870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7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4593778" y="1575979"/>
            <a:ext cx="11951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Node A</a:t>
            </a:r>
          </a:p>
        </p:txBody>
      </p:sp>
      <p:graphicFrame>
        <p:nvGraphicFramePr>
          <p:cNvPr id="53" name="Content Placeholder 50"/>
          <p:cNvGraphicFramePr>
            <a:graphicFrameLocks/>
          </p:cNvGraphicFramePr>
          <p:nvPr>
            <p:extLst/>
          </p:nvPr>
        </p:nvGraphicFramePr>
        <p:xfrm>
          <a:off x="6823139" y="2002678"/>
          <a:ext cx="230124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51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4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1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Dest</a:t>
                      </a:r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4" name="TextBox 53"/>
          <p:cNvSpPr txBox="1"/>
          <p:nvPr/>
        </p:nvSpPr>
        <p:spPr>
          <a:xfrm>
            <a:off x="7391586" y="1536901"/>
            <a:ext cx="12121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Node B</a:t>
            </a:r>
          </a:p>
        </p:txBody>
      </p:sp>
      <p:graphicFrame>
        <p:nvGraphicFramePr>
          <p:cNvPr id="55" name="Content Placeholder 50"/>
          <p:cNvGraphicFramePr>
            <a:graphicFrameLocks/>
          </p:cNvGraphicFramePr>
          <p:nvPr>
            <p:extLst/>
          </p:nvPr>
        </p:nvGraphicFramePr>
        <p:xfrm>
          <a:off x="4016835" y="4976787"/>
          <a:ext cx="230124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51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4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1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Dest</a:t>
                      </a:r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6" name="TextBox 55"/>
          <p:cNvSpPr txBox="1"/>
          <p:nvPr/>
        </p:nvSpPr>
        <p:spPr>
          <a:xfrm>
            <a:off x="4576465" y="4541218"/>
            <a:ext cx="1229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Node C</a:t>
            </a:r>
          </a:p>
        </p:txBody>
      </p:sp>
      <p:graphicFrame>
        <p:nvGraphicFramePr>
          <p:cNvPr id="57" name="Content Placeholder 50"/>
          <p:cNvGraphicFramePr>
            <a:graphicFrameLocks/>
          </p:cNvGraphicFramePr>
          <p:nvPr>
            <p:extLst/>
          </p:nvPr>
        </p:nvGraphicFramePr>
        <p:xfrm>
          <a:off x="6823139" y="4976787"/>
          <a:ext cx="230124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51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4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1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Dest</a:t>
                      </a:r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nsolas" pitchFamily="49" charset="0"/>
                          <a:cs typeface="Consolas" pitchFamily="49" charset="0"/>
                        </a:rPr>
                        <a:t>∞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8" name="TextBox 57"/>
          <p:cNvSpPr txBox="1"/>
          <p:nvPr/>
        </p:nvSpPr>
        <p:spPr>
          <a:xfrm>
            <a:off x="7382770" y="4511009"/>
            <a:ext cx="1229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Node D</a:t>
            </a:r>
          </a:p>
        </p:txBody>
      </p:sp>
      <p:sp>
        <p:nvSpPr>
          <p:cNvPr id="60" name="Text Box 141"/>
          <p:cNvSpPr txBox="1">
            <a:spLocks noChangeArrowheads="1"/>
          </p:cNvSpPr>
          <p:nvPr/>
        </p:nvSpPr>
        <p:spPr bwMode="auto">
          <a:xfrm>
            <a:off x="137201" y="4386943"/>
            <a:ext cx="3476856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457200" indent="-457200" algn="l">
              <a:buClr>
                <a:schemeClr val="accent2"/>
              </a:buClr>
              <a:buFont typeface="+mj-lt"/>
              <a:buAutoNum type="arabicPeriod"/>
            </a:pPr>
            <a:r>
              <a:rPr lang="en-US" dirty="0"/>
              <a:t> </a:t>
            </a:r>
            <a:r>
              <a:rPr lang="en-US" b="1" dirty="0"/>
              <a:t>Initialization:</a:t>
            </a:r>
            <a:r>
              <a:rPr lang="en-US" dirty="0"/>
              <a:t> </a:t>
            </a: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/>
            </a:pPr>
            <a:r>
              <a:rPr lang="en-US" dirty="0"/>
              <a:t>   </a:t>
            </a:r>
            <a:r>
              <a:rPr lang="en-US" b="1" dirty="0"/>
              <a:t>for all</a:t>
            </a:r>
            <a:r>
              <a:rPr lang="en-US" dirty="0"/>
              <a:t> neighbors </a:t>
            </a:r>
            <a:r>
              <a:rPr lang="en-US" i="1" dirty="0"/>
              <a:t>V </a:t>
            </a:r>
            <a:r>
              <a:rPr lang="en-US" dirty="0"/>
              <a:t> </a:t>
            </a:r>
            <a:r>
              <a:rPr lang="en-US" b="1" dirty="0"/>
              <a:t>do</a:t>
            </a: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/>
            </a:pPr>
            <a:r>
              <a:rPr lang="en-US" dirty="0"/>
              <a:t>     </a:t>
            </a:r>
            <a:r>
              <a:rPr lang="en-US" b="1" dirty="0"/>
              <a:t>if</a:t>
            </a:r>
            <a:r>
              <a:rPr lang="en-US" dirty="0"/>
              <a:t> </a:t>
            </a:r>
            <a:r>
              <a:rPr lang="en-US" i="1" dirty="0"/>
              <a:t>V</a:t>
            </a:r>
            <a:r>
              <a:rPr lang="en-US" dirty="0"/>
              <a:t> adjacent to </a:t>
            </a:r>
            <a:r>
              <a:rPr lang="en-US" i="1" dirty="0"/>
              <a:t>A</a:t>
            </a:r>
            <a:r>
              <a:rPr lang="en-US" dirty="0"/>
              <a:t> </a:t>
            </a: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/>
            </a:pPr>
            <a:r>
              <a:rPr lang="en-US" dirty="0"/>
              <a:t>       D(</a:t>
            </a:r>
            <a:r>
              <a:rPr lang="en-US" i="1" dirty="0"/>
              <a:t>A, V</a:t>
            </a:r>
            <a:r>
              <a:rPr lang="en-US" dirty="0"/>
              <a:t>) = c(</a:t>
            </a:r>
            <a:r>
              <a:rPr lang="en-US" i="1" dirty="0"/>
              <a:t>A,V</a:t>
            </a:r>
            <a:r>
              <a:rPr lang="en-US" dirty="0"/>
              <a:t>); </a:t>
            </a: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/>
            </a:pPr>
            <a:r>
              <a:rPr lang="en-US" b="1" dirty="0"/>
              <a:t>   else </a:t>
            </a: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/>
            </a:pPr>
            <a:r>
              <a:rPr lang="en-US" dirty="0"/>
              <a:t>       D(</a:t>
            </a:r>
            <a:r>
              <a:rPr lang="en-US" i="1" dirty="0"/>
              <a:t>A, V</a:t>
            </a:r>
            <a:r>
              <a:rPr lang="en-US" dirty="0"/>
              <a:t>) = ∞; </a:t>
            </a:r>
          </a:p>
          <a:p>
            <a:pPr marL="457200" indent="-457200" algn="l"/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239214299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 Vector: 1</a:t>
            </a:r>
            <a:r>
              <a:rPr lang="en-US" baseline="30000" dirty="0"/>
              <a:t>st</a:t>
            </a:r>
            <a:r>
              <a:rPr lang="en-US" dirty="0"/>
              <a:t> Iteration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96</a:t>
            </a:fld>
            <a:endParaRPr lang="en-US" dirty="0"/>
          </a:p>
        </p:txBody>
      </p:sp>
      <p:graphicFrame>
        <p:nvGraphicFramePr>
          <p:cNvPr id="51" name="Content Placeholder 50"/>
          <p:cNvGraphicFramePr>
            <a:graphicFrameLocks noGrp="1"/>
          </p:cNvGraphicFramePr>
          <p:nvPr>
            <p:ph sz="quarter" idx="1"/>
            <p:extLst/>
          </p:nvPr>
        </p:nvGraphicFramePr>
        <p:xfrm>
          <a:off x="4016835" y="2002678"/>
          <a:ext cx="230124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51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4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1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Dest</a:t>
                      </a:r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nsolas" pitchFamily="49" charset="0"/>
                          <a:cs typeface="Consolas" pitchFamily="49" charset="0"/>
                        </a:rPr>
                        <a:t>∞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Cloud 4"/>
          <p:cNvSpPr/>
          <p:nvPr/>
        </p:nvSpPr>
        <p:spPr>
          <a:xfrm>
            <a:off x="130699" y="1536396"/>
            <a:ext cx="3457410" cy="2219977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cxnSp>
        <p:nvCxnSpPr>
          <p:cNvPr id="8" name="Straight Connector 7"/>
          <p:cNvCxnSpPr>
            <a:stCxn id="14" idx="4"/>
            <a:endCxn id="16" idx="2"/>
          </p:cNvCxnSpPr>
          <p:nvPr/>
        </p:nvCxnSpPr>
        <p:spPr>
          <a:xfrm>
            <a:off x="2095569" y="2178727"/>
            <a:ext cx="526567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13" idx="4"/>
            <a:endCxn id="15" idx="2"/>
          </p:cNvCxnSpPr>
          <p:nvPr/>
        </p:nvCxnSpPr>
        <p:spPr>
          <a:xfrm>
            <a:off x="1093889" y="3049588"/>
            <a:ext cx="443932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13" idx="1"/>
            <a:endCxn id="14" idx="3"/>
          </p:cNvCxnSpPr>
          <p:nvPr/>
        </p:nvCxnSpPr>
        <p:spPr>
          <a:xfrm flipV="1">
            <a:off x="722057" y="2360842"/>
            <a:ext cx="1001680" cy="506631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15" idx="1"/>
            <a:endCxn id="14" idx="3"/>
          </p:cNvCxnSpPr>
          <p:nvPr/>
        </p:nvCxnSpPr>
        <p:spPr>
          <a:xfrm flipH="1" flipV="1">
            <a:off x="1723737" y="2360842"/>
            <a:ext cx="185916" cy="506631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5" idx="1"/>
            <a:endCxn id="16" idx="3"/>
          </p:cNvCxnSpPr>
          <p:nvPr/>
        </p:nvCxnSpPr>
        <p:spPr>
          <a:xfrm flipV="1">
            <a:off x="1909653" y="2360842"/>
            <a:ext cx="1084315" cy="506631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927009" y="2264580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2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180758" y="1770257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3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753331" y="2353460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1</a:t>
            </a:r>
            <a:endParaRPr lang="en-US" dirty="0"/>
          </a:p>
        </p:txBody>
      </p:sp>
      <p:sp>
        <p:nvSpPr>
          <p:cNvPr id="13" name="Flowchart: Magnetic Disk 12"/>
          <p:cNvSpPr/>
          <p:nvPr/>
        </p:nvSpPr>
        <p:spPr>
          <a:xfrm>
            <a:off x="350225" y="2867473"/>
            <a:ext cx="743664" cy="36423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</a:t>
            </a:r>
            <a:endParaRPr lang="en-US" dirty="0"/>
          </a:p>
        </p:txBody>
      </p:sp>
      <p:sp>
        <p:nvSpPr>
          <p:cNvPr id="14" name="Flowchart: Magnetic Disk 13"/>
          <p:cNvSpPr/>
          <p:nvPr/>
        </p:nvSpPr>
        <p:spPr>
          <a:xfrm>
            <a:off x="1351905" y="1996612"/>
            <a:ext cx="743664" cy="36423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</a:t>
            </a:r>
            <a:endParaRPr lang="en-US" dirty="0"/>
          </a:p>
        </p:txBody>
      </p:sp>
      <p:sp>
        <p:nvSpPr>
          <p:cNvPr id="15" name="Flowchart: Magnetic Disk 14"/>
          <p:cNvSpPr/>
          <p:nvPr/>
        </p:nvSpPr>
        <p:spPr>
          <a:xfrm>
            <a:off x="1537821" y="2867473"/>
            <a:ext cx="743664" cy="36423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</a:t>
            </a:r>
            <a:endParaRPr lang="en-US" dirty="0"/>
          </a:p>
        </p:txBody>
      </p:sp>
      <p:sp>
        <p:nvSpPr>
          <p:cNvPr id="16" name="Flowchart: Magnetic Disk 15"/>
          <p:cNvSpPr/>
          <p:nvPr/>
        </p:nvSpPr>
        <p:spPr>
          <a:xfrm>
            <a:off x="2622136" y="1996612"/>
            <a:ext cx="743664" cy="36423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2422270" y="2508331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1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1137761" y="3000870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7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4593778" y="1575979"/>
            <a:ext cx="11951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Node A</a:t>
            </a:r>
          </a:p>
        </p:txBody>
      </p:sp>
      <p:graphicFrame>
        <p:nvGraphicFramePr>
          <p:cNvPr id="53" name="Content Placeholder 50"/>
          <p:cNvGraphicFramePr>
            <a:graphicFrameLocks/>
          </p:cNvGraphicFramePr>
          <p:nvPr>
            <p:extLst/>
          </p:nvPr>
        </p:nvGraphicFramePr>
        <p:xfrm>
          <a:off x="6823139" y="2002678"/>
          <a:ext cx="230124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51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4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1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Dest</a:t>
                      </a:r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4" name="TextBox 53"/>
          <p:cNvSpPr txBox="1"/>
          <p:nvPr/>
        </p:nvSpPr>
        <p:spPr>
          <a:xfrm>
            <a:off x="7391586" y="1536901"/>
            <a:ext cx="12121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Node B</a:t>
            </a:r>
          </a:p>
        </p:txBody>
      </p:sp>
      <p:graphicFrame>
        <p:nvGraphicFramePr>
          <p:cNvPr id="55" name="Content Placeholder 50"/>
          <p:cNvGraphicFramePr>
            <a:graphicFrameLocks/>
          </p:cNvGraphicFramePr>
          <p:nvPr>
            <p:extLst/>
          </p:nvPr>
        </p:nvGraphicFramePr>
        <p:xfrm>
          <a:off x="4016835" y="4976787"/>
          <a:ext cx="230124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51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4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1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Dest</a:t>
                      </a:r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6" name="TextBox 55"/>
          <p:cNvSpPr txBox="1"/>
          <p:nvPr/>
        </p:nvSpPr>
        <p:spPr>
          <a:xfrm>
            <a:off x="4554693" y="4541218"/>
            <a:ext cx="1229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Node C</a:t>
            </a:r>
          </a:p>
        </p:txBody>
      </p:sp>
      <p:graphicFrame>
        <p:nvGraphicFramePr>
          <p:cNvPr id="57" name="Content Placeholder 50"/>
          <p:cNvGraphicFramePr>
            <a:graphicFrameLocks/>
          </p:cNvGraphicFramePr>
          <p:nvPr>
            <p:extLst/>
          </p:nvPr>
        </p:nvGraphicFramePr>
        <p:xfrm>
          <a:off x="6823139" y="4976787"/>
          <a:ext cx="230124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51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4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1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Dest</a:t>
                      </a:r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nsolas" pitchFamily="49" charset="0"/>
                          <a:cs typeface="Consolas" pitchFamily="49" charset="0"/>
                        </a:rPr>
                        <a:t>∞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8" name="TextBox 57"/>
          <p:cNvSpPr txBox="1"/>
          <p:nvPr/>
        </p:nvSpPr>
        <p:spPr>
          <a:xfrm>
            <a:off x="7360998" y="4511009"/>
            <a:ext cx="1229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Node D</a:t>
            </a:r>
          </a:p>
        </p:txBody>
      </p:sp>
      <p:sp>
        <p:nvSpPr>
          <p:cNvPr id="28" name="Text Box 144"/>
          <p:cNvSpPr txBox="1">
            <a:spLocks noChangeArrowheads="1"/>
          </p:cNvSpPr>
          <p:nvPr/>
        </p:nvSpPr>
        <p:spPr bwMode="auto">
          <a:xfrm>
            <a:off x="-20235" y="3314757"/>
            <a:ext cx="4431278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457200" indent="-457200" algn="l"/>
            <a:r>
              <a:rPr lang="en-US" sz="1600" i="1" dirty="0"/>
              <a:t>…</a:t>
            </a: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 startAt="7"/>
            </a:pPr>
            <a:r>
              <a:rPr lang="en-US" sz="1600" i="1" dirty="0"/>
              <a:t> </a:t>
            </a:r>
            <a:r>
              <a:rPr lang="en-US" sz="1600" b="1" i="1" dirty="0"/>
              <a:t>loop:</a:t>
            </a:r>
            <a:r>
              <a:rPr lang="en-US" sz="1600" dirty="0"/>
              <a:t> </a:t>
            </a:r>
          </a:p>
          <a:p>
            <a:pPr marL="457200" indent="-457200" algn="l"/>
            <a:r>
              <a:rPr lang="en-US" sz="1600" dirty="0"/>
              <a:t>…</a:t>
            </a: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 startAt="12"/>
            </a:pPr>
            <a:r>
              <a:rPr lang="en-US" sz="1600" dirty="0"/>
              <a:t> </a:t>
            </a:r>
            <a:r>
              <a:rPr lang="en-US" sz="1600" b="1" dirty="0"/>
              <a:t>else if</a:t>
            </a:r>
            <a:r>
              <a:rPr lang="en-US" sz="1600" dirty="0"/>
              <a:t> (update D(</a:t>
            </a:r>
            <a:r>
              <a:rPr lang="en-US" sz="1600" i="1" dirty="0"/>
              <a:t>V, Y</a:t>
            </a:r>
            <a:r>
              <a:rPr lang="en-US" sz="1600" dirty="0"/>
              <a:t>) received from </a:t>
            </a:r>
            <a:r>
              <a:rPr lang="en-US" sz="1600" i="1" dirty="0"/>
              <a:t>V</a:t>
            </a:r>
            <a:r>
              <a:rPr lang="en-US" sz="1600" dirty="0"/>
              <a:t>) </a:t>
            </a: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 startAt="12"/>
            </a:pPr>
            <a:r>
              <a:rPr lang="en-US" sz="1600" dirty="0"/>
              <a:t>   </a:t>
            </a:r>
            <a:r>
              <a:rPr lang="en-US" sz="1600" b="1" dirty="0"/>
              <a:t>for all</a:t>
            </a:r>
            <a:r>
              <a:rPr lang="en-US" sz="1600" dirty="0"/>
              <a:t> destinations Y </a:t>
            </a:r>
            <a:r>
              <a:rPr lang="en-US" sz="1600" b="1" dirty="0"/>
              <a:t>do</a:t>
            </a: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 startAt="12"/>
            </a:pPr>
            <a:r>
              <a:rPr lang="en-US" sz="1600" dirty="0"/>
              <a:t>      </a:t>
            </a:r>
            <a:r>
              <a:rPr lang="en-US" sz="1600" b="1" dirty="0"/>
              <a:t>if</a:t>
            </a:r>
            <a:r>
              <a:rPr lang="en-US" sz="1600" dirty="0"/>
              <a:t> (destination </a:t>
            </a:r>
            <a:r>
              <a:rPr lang="en-US" sz="1600" i="1" dirty="0"/>
              <a:t>Y</a:t>
            </a:r>
            <a:r>
              <a:rPr lang="en-US" sz="1600" dirty="0"/>
              <a:t> through </a:t>
            </a:r>
            <a:r>
              <a:rPr lang="en-US" sz="1600" i="1" dirty="0"/>
              <a:t>V</a:t>
            </a:r>
            <a:r>
              <a:rPr lang="en-US" sz="1600" dirty="0"/>
              <a:t>)</a:t>
            </a: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 startAt="12"/>
            </a:pPr>
            <a:r>
              <a:rPr lang="en-US" sz="1600" dirty="0"/>
              <a:t>        D(</a:t>
            </a:r>
            <a:r>
              <a:rPr lang="en-US" sz="1600" i="1" dirty="0"/>
              <a:t>A,Y</a:t>
            </a:r>
            <a:r>
              <a:rPr lang="en-US" sz="1600" dirty="0"/>
              <a:t>) = D(</a:t>
            </a:r>
            <a:r>
              <a:rPr lang="en-US" sz="1600" i="1" dirty="0"/>
              <a:t>A,V</a:t>
            </a:r>
            <a:r>
              <a:rPr lang="en-US" sz="1600" dirty="0"/>
              <a:t>) + D(</a:t>
            </a:r>
            <a:r>
              <a:rPr lang="en-US" sz="1600" i="1" dirty="0"/>
              <a:t>V, Y</a:t>
            </a:r>
            <a:r>
              <a:rPr lang="en-US" sz="1600" dirty="0"/>
              <a:t>);</a:t>
            </a: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 startAt="12"/>
            </a:pPr>
            <a:r>
              <a:rPr lang="en-US" sz="1600" dirty="0"/>
              <a:t>      </a:t>
            </a:r>
            <a:r>
              <a:rPr lang="en-US" sz="1600" b="1" dirty="0"/>
              <a:t>else</a:t>
            </a:r>
            <a:endParaRPr lang="en-US" sz="1600" dirty="0">
              <a:solidFill>
                <a:schemeClr val="accent2"/>
              </a:solidFill>
            </a:endParaRP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 startAt="12"/>
            </a:pPr>
            <a:r>
              <a:rPr lang="en-US" sz="1600" dirty="0"/>
              <a:t>        D(A, Y) =</a:t>
            </a:r>
          </a:p>
          <a:p>
            <a:pPr algn="l">
              <a:buClr>
                <a:schemeClr val="accent2"/>
              </a:buClr>
              <a:tabLst>
                <a:tab pos="1490663" algn="l"/>
              </a:tabLst>
            </a:pPr>
            <a:r>
              <a:rPr lang="en-US" sz="1600" dirty="0"/>
              <a:t>	min(D(</a:t>
            </a:r>
            <a:r>
              <a:rPr lang="en-US" sz="1600" i="1" dirty="0"/>
              <a:t>A, Y</a:t>
            </a:r>
            <a:r>
              <a:rPr lang="en-US" sz="1600" dirty="0"/>
              <a:t>),</a:t>
            </a:r>
          </a:p>
          <a:p>
            <a:pPr algn="l">
              <a:buClr>
                <a:schemeClr val="accent2"/>
              </a:buClr>
              <a:tabLst>
                <a:tab pos="1490663" algn="l"/>
              </a:tabLst>
            </a:pPr>
            <a:r>
              <a:rPr lang="en-US" sz="1600" dirty="0"/>
              <a:t>	D(</a:t>
            </a:r>
            <a:r>
              <a:rPr lang="en-US" sz="1600" i="1" dirty="0"/>
              <a:t>A, V</a:t>
            </a:r>
            <a:r>
              <a:rPr lang="en-US" sz="1600" dirty="0"/>
              <a:t>) + D(</a:t>
            </a:r>
            <a:r>
              <a:rPr lang="en-US" sz="1600" i="1" dirty="0"/>
              <a:t>V, Y</a:t>
            </a:r>
            <a:r>
              <a:rPr lang="en-US" sz="1600" dirty="0"/>
              <a:t>));</a:t>
            </a: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 startAt="18"/>
            </a:pPr>
            <a:r>
              <a:rPr lang="en-US" sz="1600" dirty="0"/>
              <a:t> </a:t>
            </a:r>
            <a:r>
              <a:rPr lang="en-US" sz="1600" b="1" dirty="0"/>
              <a:t>if</a:t>
            </a:r>
            <a:r>
              <a:rPr lang="en-US" sz="1600" dirty="0"/>
              <a:t> (there is a new min. for </a:t>
            </a:r>
            <a:r>
              <a:rPr lang="en-US" sz="1600" dirty="0" err="1"/>
              <a:t>dest</a:t>
            </a:r>
            <a:r>
              <a:rPr lang="en-US" sz="1600" dirty="0"/>
              <a:t>. </a:t>
            </a:r>
            <a:r>
              <a:rPr lang="en-US" sz="1600" i="1" dirty="0"/>
              <a:t>Y</a:t>
            </a:r>
            <a:r>
              <a:rPr lang="en-US" sz="1600" dirty="0"/>
              <a:t>)</a:t>
            </a: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 startAt="18"/>
            </a:pPr>
            <a:r>
              <a:rPr lang="en-US" sz="1600" dirty="0"/>
              <a:t>   </a:t>
            </a:r>
            <a:r>
              <a:rPr lang="en-US" sz="1600" b="1" dirty="0"/>
              <a:t>send</a:t>
            </a:r>
            <a:r>
              <a:rPr lang="en-US" sz="1600" dirty="0"/>
              <a:t> D(</a:t>
            </a:r>
            <a:r>
              <a:rPr lang="en-US" sz="1600" i="1" dirty="0"/>
              <a:t>A, Y</a:t>
            </a:r>
            <a:r>
              <a:rPr lang="en-US" sz="1600" dirty="0"/>
              <a:t>) to all neighbors </a:t>
            </a: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 startAt="18"/>
            </a:pPr>
            <a:r>
              <a:rPr lang="en-US" sz="1600" dirty="0"/>
              <a:t> </a:t>
            </a:r>
            <a:r>
              <a:rPr lang="en-US" sz="1600" b="1" dirty="0"/>
              <a:t>forever</a:t>
            </a:r>
            <a:r>
              <a:rPr lang="en-US" sz="1600" dirty="0"/>
              <a:t> </a:t>
            </a:r>
          </a:p>
        </p:txBody>
      </p:sp>
      <p:cxnSp>
        <p:nvCxnSpPr>
          <p:cNvPr id="6" name="Straight Arrow Connector 5"/>
          <p:cNvCxnSpPr>
            <a:stCxn id="15" idx="2"/>
            <a:endCxn id="13" idx="4"/>
          </p:cNvCxnSpPr>
          <p:nvPr/>
        </p:nvCxnSpPr>
        <p:spPr>
          <a:xfrm flipH="1">
            <a:off x="1093889" y="3049588"/>
            <a:ext cx="443932" cy="0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56" idx="0"/>
            <a:endCxn id="51" idx="2"/>
          </p:cNvCxnSpPr>
          <p:nvPr/>
        </p:nvCxnSpPr>
        <p:spPr>
          <a:xfrm flipH="1" flipV="1">
            <a:off x="5167455" y="3486038"/>
            <a:ext cx="2150" cy="1055180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4854549" y="3116706"/>
            <a:ext cx="312906" cy="369332"/>
            <a:chOff x="5736250" y="3828962"/>
            <a:chExt cx="312906" cy="369332"/>
          </a:xfrm>
        </p:grpSpPr>
        <p:sp>
          <p:nvSpPr>
            <p:cNvPr id="24" name="Rectangle 23"/>
            <p:cNvSpPr/>
            <p:nvPr/>
          </p:nvSpPr>
          <p:spPr>
            <a:xfrm>
              <a:off x="5744635" y="3855346"/>
              <a:ext cx="296137" cy="31656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736250" y="3828962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8</a:t>
              </a: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5613287" y="3116706"/>
            <a:ext cx="351379" cy="369332"/>
            <a:chOff x="5717014" y="3828962"/>
            <a:chExt cx="351379" cy="369332"/>
          </a:xfrm>
        </p:grpSpPr>
        <p:sp>
          <p:nvSpPr>
            <p:cNvPr id="41" name="Rectangle 40"/>
            <p:cNvSpPr/>
            <p:nvPr/>
          </p:nvSpPr>
          <p:spPr>
            <a:xfrm>
              <a:off x="5744635" y="3855346"/>
              <a:ext cx="296137" cy="31656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717014" y="3828962"/>
              <a:ext cx="3513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</a:p>
          </p:txBody>
        </p:sp>
      </p:grpSp>
      <p:grpSp>
        <p:nvGrpSpPr>
          <p:cNvPr id="43" name="Group 42"/>
          <p:cNvGrpSpPr/>
          <p:nvPr/>
        </p:nvGrpSpPr>
        <p:grpSpPr>
          <a:xfrm flipH="1">
            <a:off x="1753331" y="4872470"/>
            <a:ext cx="6413005" cy="954107"/>
            <a:chOff x="1219200" y="4876799"/>
            <a:chExt cx="5181605" cy="1384995"/>
          </a:xfrm>
        </p:grpSpPr>
        <p:sp>
          <p:nvSpPr>
            <p:cNvPr id="44" name="Rectangular Callout 43"/>
            <p:cNvSpPr/>
            <p:nvPr/>
          </p:nvSpPr>
          <p:spPr>
            <a:xfrm>
              <a:off x="1219200" y="4876799"/>
              <a:ext cx="5181601" cy="1384995"/>
            </a:xfrm>
            <a:prstGeom prst="wedgeRectCallout">
              <a:avLst>
                <a:gd name="adj1" fmla="val 1257"/>
                <a:gd name="adj2" fmla="val -187072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219204" y="4876799"/>
              <a:ext cx="5181601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D(A,D) = min(D(A,D), D(A,C)+D(C,D))</a:t>
              </a:r>
            </a:p>
            <a:p>
              <a:pPr lvl="0" algn="ctr">
                <a:defRPr/>
              </a:pPr>
              <a:r>
                <a:rPr lang="en-US" sz="2800" kern="0" dirty="0">
                  <a:solidFill>
                    <a:sysClr val="window" lastClr="FFFFFF"/>
                  </a:solidFill>
                </a:rPr>
                <a:t>= min(</a:t>
              </a:r>
              <a:r>
                <a:rPr lang="en-US" sz="280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∞</a:t>
              </a:r>
              <a:r>
                <a:rPr lang="en-US" sz="2800" dirty="0">
                  <a:solidFill>
                    <a:schemeClr val="bg1"/>
                  </a:solidFill>
                  <a:cs typeface="Consolas" pitchFamily="49" charset="0"/>
                </a:rPr>
                <a:t>, 7 + 1) = 8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endParaRPr>
            </a:p>
          </p:txBody>
        </p:sp>
      </p:grpSp>
      <p:cxnSp>
        <p:nvCxnSpPr>
          <p:cNvPr id="46" name="Straight Arrow Connector 45"/>
          <p:cNvCxnSpPr>
            <a:stCxn id="14" idx="3"/>
            <a:endCxn id="13" idx="1"/>
          </p:cNvCxnSpPr>
          <p:nvPr/>
        </p:nvCxnSpPr>
        <p:spPr>
          <a:xfrm flipH="1">
            <a:off x="722057" y="2360842"/>
            <a:ext cx="1001680" cy="506631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>
            <a:off x="6319032" y="2867473"/>
            <a:ext cx="443932" cy="0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/>
          <p:cNvGrpSpPr/>
          <p:nvPr/>
        </p:nvGrpSpPr>
        <p:grpSpPr>
          <a:xfrm>
            <a:off x="4855254" y="2726245"/>
            <a:ext cx="312907" cy="369332"/>
            <a:chOff x="5736250" y="3828962"/>
            <a:chExt cx="312907" cy="369332"/>
          </a:xfrm>
        </p:grpSpPr>
        <p:sp>
          <p:nvSpPr>
            <p:cNvPr id="63" name="Rectangle 62"/>
            <p:cNvSpPr/>
            <p:nvPr/>
          </p:nvSpPr>
          <p:spPr>
            <a:xfrm>
              <a:off x="5744635" y="3855346"/>
              <a:ext cx="296137" cy="31656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5736250" y="3828962"/>
              <a:ext cx="3129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3</a:t>
              </a: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5620404" y="2726245"/>
            <a:ext cx="338555" cy="369332"/>
            <a:chOff x="5723426" y="3828962"/>
            <a:chExt cx="338555" cy="369332"/>
          </a:xfrm>
        </p:grpSpPr>
        <p:sp>
          <p:nvSpPr>
            <p:cNvPr id="66" name="Rectangle 65"/>
            <p:cNvSpPr/>
            <p:nvPr/>
          </p:nvSpPr>
          <p:spPr>
            <a:xfrm>
              <a:off x="5744635" y="3855346"/>
              <a:ext cx="296137" cy="31656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5723426" y="3828962"/>
              <a:ext cx="3385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4854548" y="3116706"/>
            <a:ext cx="312907" cy="369332"/>
            <a:chOff x="5736250" y="3828962"/>
            <a:chExt cx="312907" cy="369332"/>
          </a:xfrm>
        </p:grpSpPr>
        <p:sp>
          <p:nvSpPr>
            <p:cNvPr id="69" name="Rectangle 68"/>
            <p:cNvSpPr/>
            <p:nvPr/>
          </p:nvSpPr>
          <p:spPr>
            <a:xfrm>
              <a:off x="5744635" y="3855346"/>
              <a:ext cx="296137" cy="31656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5736250" y="3828962"/>
              <a:ext cx="3129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5</a:t>
              </a: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5619698" y="3116706"/>
            <a:ext cx="338555" cy="369332"/>
            <a:chOff x="5723426" y="3828962"/>
            <a:chExt cx="338555" cy="369332"/>
          </a:xfrm>
        </p:grpSpPr>
        <p:sp>
          <p:nvSpPr>
            <p:cNvPr id="72" name="Rectangle 71"/>
            <p:cNvSpPr/>
            <p:nvPr/>
          </p:nvSpPr>
          <p:spPr>
            <a:xfrm>
              <a:off x="5744635" y="3855346"/>
              <a:ext cx="296137" cy="31656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5723426" y="3828962"/>
              <a:ext cx="3385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</a:p>
          </p:txBody>
        </p:sp>
      </p:grpSp>
      <p:grpSp>
        <p:nvGrpSpPr>
          <p:cNvPr id="74" name="Group 73"/>
          <p:cNvGrpSpPr/>
          <p:nvPr/>
        </p:nvGrpSpPr>
        <p:grpSpPr>
          <a:xfrm flipH="1">
            <a:off x="1657136" y="4294996"/>
            <a:ext cx="6413005" cy="954107"/>
            <a:chOff x="1219200" y="4876799"/>
            <a:chExt cx="5181605" cy="1384995"/>
          </a:xfrm>
        </p:grpSpPr>
        <p:sp>
          <p:nvSpPr>
            <p:cNvPr id="75" name="Rectangular Callout 74"/>
            <p:cNvSpPr/>
            <p:nvPr/>
          </p:nvSpPr>
          <p:spPr>
            <a:xfrm>
              <a:off x="1219200" y="4876799"/>
              <a:ext cx="5181601" cy="1384995"/>
            </a:xfrm>
            <a:prstGeom prst="wedgeRectCallout">
              <a:avLst>
                <a:gd name="adj1" fmla="val 1257"/>
                <a:gd name="adj2" fmla="val -187072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1219204" y="4876799"/>
              <a:ext cx="5181601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D(A,C) = min(D(A,C), D(A,B)+D(B,C))</a:t>
              </a:r>
            </a:p>
            <a:p>
              <a:pPr lvl="0" algn="ctr">
                <a:defRPr/>
              </a:pPr>
              <a:r>
                <a:rPr lang="en-US" sz="2800" kern="0" dirty="0">
                  <a:solidFill>
                    <a:sysClr val="window" lastClr="FFFFFF"/>
                  </a:solidFill>
                </a:rPr>
                <a:t>= min(</a:t>
              </a:r>
              <a:r>
                <a:rPr lang="en-US" sz="2800" dirty="0">
                  <a:solidFill>
                    <a:schemeClr val="bg1"/>
                  </a:solidFill>
                  <a:cs typeface="Consolas" pitchFamily="49" charset="0"/>
                </a:rPr>
                <a:t>7, 2 + 1) = 3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77" name="Group 76"/>
          <p:cNvGrpSpPr/>
          <p:nvPr/>
        </p:nvGrpSpPr>
        <p:grpSpPr>
          <a:xfrm flipH="1">
            <a:off x="1731961" y="4872470"/>
            <a:ext cx="6413005" cy="954107"/>
            <a:chOff x="1219200" y="4876799"/>
            <a:chExt cx="5181605" cy="1384995"/>
          </a:xfrm>
        </p:grpSpPr>
        <p:sp>
          <p:nvSpPr>
            <p:cNvPr id="78" name="Rectangular Callout 77"/>
            <p:cNvSpPr/>
            <p:nvPr/>
          </p:nvSpPr>
          <p:spPr>
            <a:xfrm>
              <a:off x="1219200" y="4876799"/>
              <a:ext cx="5181601" cy="1384995"/>
            </a:xfrm>
            <a:prstGeom prst="wedgeRectCallout">
              <a:avLst>
                <a:gd name="adj1" fmla="val 1257"/>
                <a:gd name="adj2" fmla="val -187072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1219204" y="4876799"/>
              <a:ext cx="5181601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D(A,D) = min(D(A,D), D(A,B)+D(B,D))</a:t>
              </a:r>
            </a:p>
            <a:p>
              <a:pPr lvl="0" algn="ctr">
                <a:defRPr/>
              </a:pPr>
              <a:r>
                <a:rPr lang="en-US" sz="2800" kern="0" dirty="0">
                  <a:solidFill>
                    <a:sysClr val="window" lastClr="FFFFFF"/>
                  </a:solidFill>
                </a:rPr>
                <a:t>= min(</a:t>
              </a:r>
              <a:r>
                <a:rPr lang="en-US" sz="2800" dirty="0">
                  <a:solidFill>
                    <a:schemeClr val="bg1"/>
                  </a:solidFill>
                  <a:cs typeface="Consolas" pitchFamily="49" charset="0"/>
                </a:rPr>
                <a:t>8, 2 + 3) = 5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endParaRPr>
            </a:p>
          </p:txBody>
        </p:sp>
      </p:grpSp>
      <p:cxnSp>
        <p:nvCxnSpPr>
          <p:cNvPr id="80" name="Straight Arrow Connector 79"/>
          <p:cNvCxnSpPr/>
          <p:nvPr/>
        </p:nvCxnSpPr>
        <p:spPr>
          <a:xfrm flipH="1">
            <a:off x="6258502" y="2867473"/>
            <a:ext cx="564991" cy="0"/>
          </a:xfrm>
          <a:prstGeom prst="straightConnector1">
            <a:avLst/>
          </a:prstGeom>
          <a:ln w="57150">
            <a:solidFill>
              <a:schemeClr val="accent2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H="1">
            <a:off x="6258502" y="5831107"/>
            <a:ext cx="564991" cy="0"/>
          </a:xfrm>
          <a:prstGeom prst="straightConnector1">
            <a:avLst/>
          </a:prstGeom>
          <a:ln w="57150">
            <a:solidFill>
              <a:schemeClr val="accent2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 flipH="1">
            <a:off x="8070136" y="3566970"/>
            <a:ext cx="5" cy="1059459"/>
          </a:xfrm>
          <a:prstGeom prst="straightConnector1">
            <a:avLst/>
          </a:prstGeom>
          <a:ln w="57150">
            <a:solidFill>
              <a:schemeClr val="accent2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H="1">
            <a:off x="5169605" y="3486038"/>
            <a:ext cx="5" cy="1059459"/>
          </a:xfrm>
          <a:prstGeom prst="straightConnector1">
            <a:avLst/>
          </a:prstGeom>
          <a:ln w="57150">
            <a:solidFill>
              <a:schemeClr val="accent2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 flipH="1">
            <a:off x="6121594" y="3566970"/>
            <a:ext cx="701899" cy="1259725"/>
          </a:xfrm>
          <a:prstGeom prst="straightConnector1">
            <a:avLst/>
          </a:prstGeom>
          <a:ln w="57150">
            <a:solidFill>
              <a:schemeClr val="accent2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Group 90"/>
          <p:cNvGrpSpPr/>
          <p:nvPr/>
        </p:nvGrpSpPr>
        <p:grpSpPr>
          <a:xfrm>
            <a:off x="7641426" y="3116706"/>
            <a:ext cx="312907" cy="369332"/>
            <a:chOff x="5736250" y="3828962"/>
            <a:chExt cx="312907" cy="369332"/>
          </a:xfrm>
        </p:grpSpPr>
        <p:sp>
          <p:nvSpPr>
            <p:cNvPr id="92" name="Rectangle 91"/>
            <p:cNvSpPr/>
            <p:nvPr/>
          </p:nvSpPr>
          <p:spPr>
            <a:xfrm>
              <a:off x="5744635" y="3855346"/>
              <a:ext cx="296137" cy="31656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5736250" y="3828962"/>
              <a:ext cx="3129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8400164" y="3116706"/>
            <a:ext cx="351379" cy="369332"/>
            <a:chOff x="5717014" y="3828962"/>
            <a:chExt cx="351379" cy="369332"/>
          </a:xfrm>
        </p:grpSpPr>
        <p:sp>
          <p:nvSpPr>
            <p:cNvPr id="95" name="Rectangle 94"/>
            <p:cNvSpPr/>
            <p:nvPr/>
          </p:nvSpPr>
          <p:spPr>
            <a:xfrm>
              <a:off x="5744635" y="3855346"/>
              <a:ext cx="296137" cy="31656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5717014" y="3828962"/>
              <a:ext cx="3513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</a:t>
              </a:r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7651623" y="5347231"/>
            <a:ext cx="312907" cy="369332"/>
            <a:chOff x="5736250" y="3828962"/>
            <a:chExt cx="312907" cy="369332"/>
          </a:xfrm>
        </p:grpSpPr>
        <p:sp>
          <p:nvSpPr>
            <p:cNvPr id="104" name="Rectangle 103"/>
            <p:cNvSpPr/>
            <p:nvPr/>
          </p:nvSpPr>
          <p:spPr>
            <a:xfrm>
              <a:off x="5744635" y="3855346"/>
              <a:ext cx="296137" cy="31656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5736250" y="3828962"/>
              <a:ext cx="3129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4</a:t>
              </a:r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8416773" y="5347231"/>
            <a:ext cx="338555" cy="369332"/>
            <a:chOff x="5723426" y="3828962"/>
            <a:chExt cx="338555" cy="369332"/>
          </a:xfrm>
        </p:grpSpPr>
        <p:sp>
          <p:nvSpPr>
            <p:cNvPr id="107" name="Rectangle 106"/>
            <p:cNvSpPr/>
            <p:nvPr/>
          </p:nvSpPr>
          <p:spPr>
            <a:xfrm>
              <a:off x="5744635" y="3855346"/>
              <a:ext cx="296137" cy="31656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5723426" y="3828962"/>
              <a:ext cx="3385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4826927" y="5342619"/>
            <a:ext cx="312907" cy="369332"/>
            <a:chOff x="5736250" y="3828962"/>
            <a:chExt cx="312907" cy="369332"/>
          </a:xfrm>
        </p:grpSpPr>
        <p:sp>
          <p:nvSpPr>
            <p:cNvPr id="116" name="Rectangle 115"/>
            <p:cNvSpPr/>
            <p:nvPr/>
          </p:nvSpPr>
          <p:spPr>
            <a:xfrm>
              <a:off x="5744635" y="3855346"/>
              <a:ext cx="296137" cy="31656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5736250" y="3828962"/>
              <a:ext cx="3129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3</a:t>
              </a:r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5592077" y="5342619"/>
            <a:ext cx="338555" cy="369332"/>
            <a:chOff x="5723426" y="3828962"/>
            <a:chExt cx="338555" cy="369332"/>
          </a:xfrm>
        </p:grpSpPr>
        <p:sp>
          <p:nvSpPr>
            <p:cNvPr id="119" name="Rectangle 118"/>
            <p:cNvSpPr/>
            <p:nvPr/>
          </p:nvSpPr>
          <p:spPr>
            <a:xfrm>
              <a:off x="5744635" y="3855346"/>
              <a:ext cx="296137" cy="31656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5723426" y="3828962"/>
              <a:ext cx="3385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28884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5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9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50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"/>
                            </p:stCondLst>
                            <p:childTnLst>
                              <p:par>
                                <p:cTn id="107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1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1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000"/>
                            </p:stCondLst>
                            <p:childTnLst>
                              <p:par>
                                <p:cTn id="1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Distance Vector: End of 3</a:t>
            </a:r>
            <a:r>
              <a:rPr lang="en-US" baseline="30000" dirty="0"/>
              <a:t>rd</a:t>
            </a:r>
            <a:r>
              <a:rPr lang="en-US" dirty="0"/>
              <a:t> Iteration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97</a:t>
            </a:fld>
            <a:endParaRPr lang="en-US" dirty="0"/>
          </a:p>
        </p:txBody>
      </p:sp>
      <p:graphicFrame>
        <p:nvGraphicFramePr>
          <p:cNvPr id="51" name="Content Placeholder 50"/>
          <p:cNvGraphicFramePr>
            <a:graphicFrameLocks noGrp="1"/>
          </p:cNvGraphicFramePr>
          <p:nvPr>
            <p:ph sz="quarter" idx="1"/>
            <p:extLst/>
          </p:nvPr>
        </p:nvGraphicFramePr>
        <p:xfrm>
          <a:off x="4016835" y="2002678"/>
          <a:ext cx="230124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51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4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1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Dest</a:t>
                      </a:r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Cloud 4"/>
          <p:cNvSpPr/>
          <p:nvPr/>
        </p:nvSpPr>
        <p:spPr>
          <a:xfrm>
            <a:off x="130699" y="1536396"/>
            <a:ext cx="3457410" cy="2219977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cxnSp>
        <p:nvCxnSpPr>
          <p:cNvPr id="8" name="Straight Connector 7"/>
          <p:cNvCxnSpPr>
            <a:stCxn id="14" idx="4"/>
            <a:endCxn id="16" idx="2"/>
          </p:cNvCxnSpPr>
          <p:nvPr/>
        </p:nvCxnSpPr>
        <p:spPr>
          <a:xfrm>
            <a:off x="2095569" y="2178727"/>
            <a:ext cx="526567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13" idx="4"/>
            <a:endCxn id="15" idx="2"/>
          </p:cNvCxnSpPr>
          <p:nvPr/>
        </p:nvCxnSpPr>
        <p:spPr>
          <a:xfrm>
            <a:off x="1093889" y="3049588"/>
            <a:ext cx="443932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13" idx="1"/>
            <a:endCxn id="14" idx="3"/>
          </p:cNvCxnSpPr>
          <p:nvPr/>
        </p:nvCxnSpPr>
        <p:spPr>
          <a:xfrm flipV="1">
            <a:off x="722057" y="2360842"/>
            <a:ext cx="1001680" cy="506631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15" idx="1"/>
            <a:endCxn id="14" idx="3"/>
          </p:cNvCxnSpPr>
          <p:nvPr/>
        </p:nvCxnSpPr>
        <p:spPr>
          <a:xfrm flipH="1" flipV="1">
            <a:off x="1723737" y="2360842"/>
            <a:ext cx="185916" cy="506631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5" idx="1"/>
            <a:endCxn id="16" idx="3"/>
          </p:cNvCxnSpPr>
          <p:nvPr/>
        </p:nvCxnSpPr>
        <p:spPr>
          <a:xfrm flipV="1">
            <a:off x="1909653" y="2360842"/>
            <a:ext cx="1084315" cy="506631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927009" y="2264580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2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180758" y="1770257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3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753331" y="2353460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1</a:t>
            </a:r>
            <a:endParaRPr lang="en-US" dirty="0"/>
          </a:p>
        </p:txBody>
      </p:sp>
      <p:sp>
        <p:nvSpPr>
          <p:cNvPr id="13" name="Flowchart: Magnetic Disk 12"/>
          <p:cNvSpPr/>
          <p:nvPr/>
        </p:nvSpPr>
        <p:spPr>
          <a:xfrm>
            <a:off x="350225" y="2867473"/>
            <a:ext cx="743664" cy="36423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</a:t>
            </a:r>
            <a:endParaRPr lang="en-US" dirty="0"/>
          </a:p>
        </p:txBody>
      </p:sp>
      <p:sp>
        <p:nvSpPr>
          <p:cNvPr id="14" name="Flowchart: Magnetic Disk 13"/>
          <p:cNvSpPr/>
          <p:nvPr/>
        </p:nvSpPr>
        <p:spPr>
          <a:xfrm>
            <a:off x="1351905" y="1996612"/>
            <a:ext cx="743664" cy="36423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</a:t>
            </a:r>
            <a:endParaRPr lang="en-US" dirty="0"/>
          </a:p>
        </p:txBody>
      </p:sp>
      <p:sp>
        <p:nvSpPr>
          <p:cNvPr id="15" name="Flowchart: Magnetic Disk 14"/>
          <p:cNvSpPr/>
          <p:nvPr/>
        </p:nvSpPr>
        <p:spPr>
          <a:xfrm>
            <a:off x="1537821" y="2867473"/>
            <a:ext cx="743664" cy="36423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</a:t>
            </a:r>
            <a:endParaRPr lang="en-US" dirty="0"/>
          </a:p>
        </p:txBody>
      </p:sp>
      <p:sp>
        <p:nvSpPr>
          <p:cNvPr id="16" name="Flowchart: Magnetic Disk 15"/>
          <p:cNvSpPr/>
          <p:nvPr/>
        </p:nvSpPr>
        <p:spPr>
          <a:xfrm>
            <a:off x="2622136" y="1996612"/>
            <a:ext cx="743664" cy="36423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2422270" y="2508331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1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1137761" y="3000870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7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4593778" y="1575979"/>
            <a:ext cx="11951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Node A</a:t>
            </a:r>
          </a:p>
        </p:txBody>
      </p:sp>
      <p:graphicFrame>
        <p:nvGraphicFramePr>
          <p:cNvPr id="53" name="Content Placeholder 50"/>
          <p:cNvGraphicFramePr>
            <a:graphicFrameLocks/>
          </p:cNvGraphicFramePr>
          <p:nvPr>
            <p:extLst/>
          </p:nvPr>
        </p:nvGraphicFramePr>
        <p:xfrm>
          <a:off x="6823139" y="2002678"/>
          <a:ext cx="230124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51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4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1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Dest</a:t>
                      </a:r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4" name="TextBox 53"/>
          <p:cNvSpPr txBox="1"/>
          <p:nvPr/>
        </p:nvSpPr>
        <p:spPr>
          <a:xfrm>
            <a:off x="7391586" y="1536901"/>
            <a:ext cx="12121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Node B</a:t>
            </a:r>
          </a:p>
        </p:txBody>
      </p:sp>
      <p:graphicFrame>
        <p:nvGraphicFramePr>
          <p:cNvPr id="55" name="Content Placeholder 50"/>
          <p:cNvGraphicFramePr>
            <a:graphicFrameLocks/>
          </p:cNvGraphicFramePr>
          <p:nvPr>
            <p:extLst/>
          </p:nvPr>
        </p:nvGraphicFramePr>
        <p:xfrm>
          <a:off x="4016835" y="4976787"/>
          <a:ext cx="230124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51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4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1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Dest</a:t>
                      </a:r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6" name="TextBox 55"/>
          <p:cNvSpPr txBox="1"/>
          <p:nvPr/>
        </p:nvSpPr>
        <p:spPr>
          <a:xfrm>
            <a:off x="4554693" y="4541218"/>
            <a:ext cx="1229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Node C</a:t>
            </a:r>
          </a:p>
        </p:txBody>
      </p:sp>
      <p:graphicFrame>
        <p:nvGraphicFramePr>
          <p:cNvPr id="57" name="Content Placeholder 50"/>
          <p:cNvGraphicFramePr>
            <a:graphicFrameLocks/>
          </p:cNvGraphicFramePr>
          <p:nvPr>
            <p:extLst/>
          </p:nvPr>
        </p:nvGraphicFramePr>
        <p:xfrm>
          <a:off x="6823139" y="4976787"/>
          <a:ext cx="230124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51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4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1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Dest</a:t>
                      </a:r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8" name="TextBox 57"/>
          <p:cNvSpPr txBox="1"/>
          <p:nvPr/>
        </p:nvSpPr>
        <p:spPr>
          <a:xfrm>
            <a:off x="7360998" y="4511009"/>
            <a:ext cx="1229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Node D</a:t>
            </a:r>
          </a:p>
        </p:txBody>
      </p:sp>
      <p:sp>
        <p:nvSpPr>
          <p:cNvPr id="28" name="Text Box 144"/>
          <p:cNvSpPr txBox="1">
            <a:spLocks noChangeArrowheads="1"/>
          </p:cNvSpPr>
          <p:nvPr/>
        </p:nvSpPr>
        <p:spPr bwMode="auto">
          <a:xfrm>
            <a:off x="-20235" y="3314757"/>
            <a:ext cx="4431278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457200" indent="-457200" algn="l"/>
            <a:r>
              <a:rPr lang="en-US" sz="1600" i="1" dirty="0"/>
              <a:t>…</a:t>
            </a: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 startAt="7"/>
            </a:pPr>
            <a:r>
              <a:rPr lang="en-US" sz="1600" i="1" dirty="0"/>
              <a:t> </a:t>
            </a:r>
            <a:r>
              <a:rPr lang="en-US" sz="1600" b="1" i="1" dirty="0"/>
              <a:t>loop:</a:t>
            </a:r>
            <a:r>
              <a:rPr lang="en-US" sz="1600" dirty="0"/>
              <a:t> </a:t>
            </a:r>
          </a:p>
          <a:p>
            <a:pPr marL="457200" indent="-457200" algn="l"/>
            <a:r>
              <a:rPr lang="en-US" sz="1600" dirty="0"/>
              <a:t>…</a:t>
            </a: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 startAt="12"/>
            </a:pPr>
            <a:r>
              <a:rPr lang="en-US" sz="1600" dirty="0"/>
              <a:t> </a:t>
            </a:r>
            <a:r>
              <a:rPr lang="en-US" sz="1600" b="1" dirty="0"/>
              <a:t>else if</a:t>
            </a:r>
            <a:r>
              <a:rPr lang="en-US" sz="1600" dirty="0"/>
              <a:t> (update D(</a:t>
            </a:r>
            <a:r>
              <a:rPr lang="en-US" sz="1600" i="1" dirty="0"/>
              <a:t>V, Y</a:t>
            </a:r>
            <a:r>
              <a:rPr lang="en-US" sz="1600" dirty="0"/>
              <a:t>) received from </a:t>
            </a:r>
            <a:r>
              <a:rPr lang="en-US" sz="1600" i="1" dirty="0"/>
              <a:t>V</a:t>
            </a:r>
            <a:r>
              <a:rPr lang="en-US" sz="1600" dirty="0"/>
              <a:t>) </a:t>
            </a: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 startAt="12"/>
            </a:pPr>
            <a:r>
              <a:rPr lang="en-US" sz="1600" dirty="0"/>
              <a:t>   </a:t>
            </a:r>
            <a:r>
              <a:rPr lang="en-US" sz="1600" b="1" dirty="0"/>
              <a:t>for all</a:t>
            </a:r>
            <a:r>
              <a:rPr lang="en-US" sz="1600" dirty="0"/>
              <a:t> destinations Y </a:t>
            </a:r>
            <a:r>
              <a:rPr lang="en-US" sz="1600" b="1" dirty="0"/>
              <a:t>do</a:t>
            </a: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 startAt="12"/>
            </a:pPr>
            <a:r>
              <a:rPr lang="en-US" sz="1600" dirty="0"/>
              <a:t>      </a:t>
            </a:r>
            <a:r>
              <a:rPr lang="en-US" sz="1600" b="1" dirty="0"/>
              <a:t>if</a:t>
            </a:r>
            <a:r>
              <a:rPr lang="en-US" sz="1600" dirty="0"/>
              <a:t> (destination </a:t>
            </a:r>
            <a:r>
              <a:rPr lang="en-US" sz="1600" i="1" dirty="0"/>
              <a:t>Y</a:t>
            </a:r>
            <a:r>
              <a:rPr lang="en-US" sz="1600" dirty="0"/>
              <a:t> through </a:t>
            </a:r>
            <a:r>
              <a:rPr lang="en-US" sz="1600" i="1" dirty="0"/>
              <a:t>V</a:t>
            </a:r>
            <a:r>
              <a:rPr lang="en-US" sz="1600" dirty="0"/>
              <a:t>)</a:t>
            </a: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 startAt="12"/>
            </a:pPr>
            <a:r>
              <a:rPr lang="en-US" sz="1600" dirty="0"/>
              <a:t>        D(</a:t>
            </a:r>
            <a:r>
              <a:rPr lang="en-US" sz="1600" i="1" dirty="0"/>
              <a:t>A,Y</a:t>
            </a:r>
            <a:r>
              <a:rPr lang="en-US" sz="1600" dirty="0"/>
              <a:t>) = D(</a:t>
            </a:r>
            <a:r>
              <a:rPr lang="en-US" sz="1600" i="1" dirty="0"/>
              <a:t>A,V</a:t>
            </a:r>
            <a:r>
              <a:rPr lang="en-US" sz="1600" dirty="0"/>
              <a:t>) + D(</a:t>
            </a:r>
            <a:r>
              <a:rPr lang="en-US" sz="1600" i="1" dirty="0"/>
              <a:t>V, Y</a:t>
            </a:r>
            <a:r>
              <a:rPr lang="en-US" sz="1600" dirty="0"/>
              <a:t>);</a:t>
            </a: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 startAt="12"/>
            </a:pPr>
            <a:r>
              <a:rPr lang="en-US" sz="1600" dirty="0"/>
              <a:t>      </a:t>
            </a:r>
            <a:r>
              <a:rPr lang="en-US" sz="1600" b="1" dirty="0"/>
              <a:t>else</a:t>
            </a:r>
            <a:endParaRPr lang="en-US" sz="1600" dirty="0">
              <a:solidFill>
                <a:schemeClr val="accent2"/>
              </a:solidFill>
            </a:endParaRP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 startAt="12"/>
            </a:pPr>
            <a:r>
              <a:rPr lang="en-US" sz="1600" dirty="0"/>
              <a:t>        D(A, Y) =</a:t>
            </a:r>
          </a:p>
          <a:p>
            <a:pPr algn="l">
              <a:buClr>
                <a:schemeClr val="accent2"/>
              </a:buClr>
              <a:tabLst>
                <a:tab pos="1490663" algn="l"/>
              </a:tabLst>
            </a:pPr>
            <a:r>
              <a:rPr lang="en-US" sz="1600" dirty="0"/>
              <a:t>	min(D(</a:t>
            </a:r>
            <a:r>
              <a:rPr lang="en-US" sz="1600" i="1" dirty="0"/>
              <a:t>A, Y</a:t>
            </a:r>
            <a:r>
              <a:rPr lang="en-US" sz="1600" dirty="0"/>
              <a:t>),</a:t>
            </a:r>
          </a:p>
          <a:p>
            <a:pPr algn="l">
              <a:buClr>
                <a:schemeClr val="accent2"/>
              </a:buClr>
              <a:tabLst>
                <a:tab pos="1490663" algn="l"/>
              </a:tabLst>
            </a:pPr>
            <a:r>
              <a:rPr lang="en-US" sz="1600" dirty="0"/>
              <a:t>	D(</a:t>
            </a:r>
            <a:r>
              <a:rPr lang="en-US" sz="1600" i="1" dirty="0"/>
              <a:t>A, V</a:t>
            </a:r>
            <a:r>
              <a:rPr lang="en-US" sz="1600" dirty="0"/>
              <a:t>) + D(</a:t>
            </a:r>
            <a:r>
              <a:rPr lang="en-US" sz="1600" i="1" dirty="0"/>
              <a:t>V, Y</a:t>
            </a:r>
            <a:r>
              <a:rPr lang="en-US" sz="1600" dirty="0"/>
              <a:t>));</a:t>
            </a: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 startAt="18"/>
            </a:pPr>
            <a:r>
              <a:rPr lang="en-US" sz="1600" dirty="0"/>
              <a:t> </a:t>
            </a:r>
            <a:r>
              <a:rPr lang="en-US" sz="1600" b="1" dirty="0"/>
              <a:t>if</a:t>
            </a:r>
            <a:r>
              <a:rPr lang="en-US" sz="1600" dirty="0"/>
              <a:t> (there is a new min. for </a:t>
            </a:r>
            <a:r>
              <a:rPr lang="en-US" sz="1600" dirty="0" err="1"/>
              <a:t>dest</a:t>
            </a:r>
            <a:r>
              <a:rPr lang="en-US" sz="1600" dirty="0"/>
              <a:t>. </a:t>
            </a:r>
            <a:r>
              <a:rPr lang="en-US" sz="1600" i="1" dirty="0"/>
              <a:t>Y</a:t>
            </a:r>
            <a:r>
              <a:rPr lang="en-US" sz="1600" dirty="0"/>
              <a:t>)</a:t>
            </a: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 startAt="18"/>
            </a:pPr>
            <a:r>
              <a:rPr lang="en-US" sz="1600" dirty="0"/>
              <a:t>   </a:t>
            </a:r>
            <a:r>
              <a:rPr lang="en-US" sz="1600" b="1" dirty="0"/>
              <a:t>send</a:t>
            </a:r>
            <a:r>
              <a:rPr lang="en-US" sz="1600" dirty="0"/>
              <a:t> D(</a:t>
            </a:r>
            <a:r>
              <a:rPr lang="en-US" sz="1600" i="1" dirty="0"/>
              <a:t>A, Y</a:t>
            </a:r>
            <a:r>
              <a:rPr lang="en-US" sz="1600" dirty="0"/>
              <a:t>) to all neighbors </a:t>
            </a: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 startAt="18"/>
            </a:pPr>
            <a:r>
              <a:rPr lang="en-US" sz="1600" dirty="0"/>
              <a:t> </a:t>
            </a:r>
            <a:r>
              <a:rPr lang="en-US" sz="1600" b="1" dirty="0"/>
              <a:t>forever</a:t>
            </a:r>
            <a:r>
              <a:rPr lang="en-US" sz="1600" dirty="0"/>
              <a:t> </a:t>
            </a:r>
          </a:p>
        </p:txBody>
      </p:sp>
      <p:cxnSp>
        <p:nvCxnSpPr>
          <p:cNvPr id="34" name="Straight Arrow Connector 33"/>
          <p:cNvCxnSpPr>
            <a:stCxn id="51" idx="2"/>
            <a:endCxn id="56" idx="0"/>
          </p:cNvCxnSpPr>
          <p:nvPr/>
        </p:nvCxnSpPr>
        <p:spPr>
          <a:xfrm>
            <a:off x="5167455" y="3486038"/>
            <a:ext cx="2150" cy="1055180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51" idx="3"/>
            <a:endCxn id="53" idx="1"/>
          </p:cNvCxnSpPr>
          <p:nvPr/>
        </p:nvCxnSpPr>
        <p:spPr>
          <a:xfrm>
            <a:off x="6318075" y="2744358"/>
            <a:ext cx="505064" cy="0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Group 87"/>
          <p:cNvGrpSpPr/>
          <p:nvPr/>
        </p:nvGrpSpPr>
        <p:grpSpPr>
          <a:xfrm>
            <a:off x="913713" y="3655638"/>
            <a:ext cx="7677109" cy="1531092"/>
            <a:chOff x="414979" y="3333623"/>
            <a:chExt cx="8263530" cy="1523216"/>
          </a:xfrm>
        </p:grpSpPr>
        <p:sp>
          <p:nvSpPr>
            <p:cNvPr id="89" name="Rectangle 88"/>
            <p:cNvSpPr/>
            <p:nvPr/>
          </p:nvSpPr>
          <p:spPr>
            <a:xfrm>
              <a:off x="414979" y="3333623"/>
              <a:ext cx="8263530" cy="1523216"/>
            </a:xfrm>
            <a:prstGeom prst="rect">
              <a:avLst/>
            </a:prstGeom>
            <a:ln w="571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Content Placeholder 2"/>
            <p:cNvSpPr txBox="1">
              <a:spLocks/>
            </p:cNvSpPr>
            <p:nvPr/>
          </p:nvSpPr>
          <p:spPr>
            <a:xfrm>
              <a:off x="514376" y="3496212"/>
              <a:ext cx="8118848" cy="120830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lIns="91440" tIns="45720" rIns="91440" bIns="45720" rtlCol="0">
              <a:normAutofit/>
            </a:bodyPr>
            <a:lstStyle>
              <a:lvl1pPr marL="342900" indent="-22860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40080" indent="-22860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05840" indent="-22860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80160" indent="-228600" algn="l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54480" indent="-228600" algn="l" defTabSz="914400" rtl="0" eaLnBrk="1" latinLnBrk="0" hangingPunct="1">
                <a:spcBef>
                  <a:spcPct val="20000"/>
                </a:spcBef>
                <a:buClr>
                  <a:schemeClr val="accent5"/>
                </a:buClr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37360" indent="-18288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920240" indent="-18288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03120" indent="-18288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286000" indent="-182880" algn="l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buClr>
                  <a:schemeClr val="bg1"/>
                </a:buClr>
              </a:pPr>
              <a:r>
                <a:rPr lang="en-US" sz="3200" dirty="0">
                  <a:solidFill>
                    <a:schemeClr val="bg1"/>
                  </a:solidFill>
                </a:rPr>
                <a:t>Nothing changes, algorithm terminates</a:t>
              </a:r>
            </a:p>
            <a:p>
              <a:pPr>
                <a:buClr>
                  <a:schemeClr val="bg1"/>
                </a:buClr>
              </a:pPr>
              <a:r>
                <a:rPr lang="en-US" sz="3200" dirty="0">
                  <a:solidFill>
                    <a:schemeClr val="bg1"/>
                  </a:solidFill>
                </a:rPr>
                <a:t>Until something changes…</a:t>
              </a:r>
            </a:p>
          </p:txBody>
        </p:sp>
      </p:grpSp>
      <p:cxnSp>
        <p:nvCxnSpPr>
          <p:cNvPr id="33" name="Straight Arrow Connector 32"/>
          <p:cNvCxnSpPr>
            <a:endCxn id="53" idx="2"/>
          </p:cNvCxnSpPr>
          <p:nvPr/>
        </p:nvCxnSpPr>
        <p:spPr>
          <a:xfrm flipH="1" flipV="1">
            <a:off x="7973759" y="3486038"/>
            <a:ext cx="1" cy="1055180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57" idx="1"/>
            <a:endCxn id="55" idx="3"/>
          </p:cNvCxnSpPr>
          <p:nvPr/>
        </p:nvCxnSpPr>
        <p:spPr>
          <a:xfrm flipH="1">
            <a:off x="6318075" y="5718467"/>
            <a:ext cx="505064" cy="0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7723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" y="1205023"/>
            <a:ext cx="520995" cy="2516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0" y="1153633"/>
            <a:ext cx="533400" cy="381000"/>
          </a:xfrm>
        </p:spPr>
        <p:txBody>
          <a:bodyPr>
            <a:normAutofit/>
          </a:bodyPr>
          <a:lstStyle/>
          <a:p>
            <a:fld id="{283B9EA5-CE9A-4950-A80C-5ADF06B45BB8}" type="slidenum">
              <a:rPr lang="en-US" sz="1700" smtClean="0">
                <a:solidFill>
                  <a:schemeClr val="bg1"/>
                </a:solidFill>
              </a:rPr>
              <a:pPr/>
              <a:t>98</a:t>
            </a:fld>
            <a:endParaRPr lang="en-US" sz="170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520995" cy="1148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1534632"/>
            <a:ext cx="520995" cy="53233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loud 9"/>
          <p:cNvSpPr/>
          <p:nvPr/>
        </p:nvSpPr>
        <p:spPr>
          <a:xfrm>
            <a:off x="6165212" y="607224"/>
            <a:ext cx="2579844" cy="2134402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cxnSp>
        <p:nvCxnSpPr>
          <p:cNvPr id="11" name="Straight Connector 10"/>
          <p:cNvCxnSpPr>
            <a:stCxn id="18" idx="4"/>
            <a:endCxn id="20" idx="2"/>
          </p:cNvCxnSpPr>
          <p:nvPr/>
        </p:nvCxnSpPr>
        <p:spPr>
          <a:xfrm>
            <a:off x="7128402" y="2034841"/>
            <a:ext cx="443932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18" idx="1"/>
            <a:endCxn id="19" idx="3"/>
          </p:cNvCxnSpPr>
          <p:nvPr/>
        </p:nvCxnSpPr>
        <p:spPr>
          <a:xfrm flipV="1">
            <a:off x="6756570" y="1346095"/>
            <a:ext cx="593798" cy="506631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20" idx="1"/>
            <a:endCxn id="19" idx="3"/>
          </p:cNvCxnSpPr>
          <p:nvPr/>
        </p:nvCxnSpPr>
        <p:spPr>
          <a:xfrm flipH="1" flipV="1">
            <a:off x="7350368" y="1346095"/>
            <a:ext cx="593798" cy="506631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524374" y="1271604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4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661868" y="1284635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1</a:t>
            </a:r>
            <a:endParaRPr lang="en-US" dirty="0"/>
          </a:p>
        </p:txBody>
      </p:sp>
      <p:sp>
        <p:nvSpPr>
          <p:cNvPr id="18" name="Flowchart: Magnetic Disk 17"/>
          <p:cNvSpPr/>
          <p:nvPr/>
        </p:nvSpPr>
        <p:spPr>
          <a:xfrm>
            <a:off x="6384738" y="1852726"/>
            <a:ext cx="743664" cy="36423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</a:t>
            </a:r>
            <a:endParaRPr lang="en-US" dirty="0"/>
          </a:p>
        </p:txBody>
      </p:sp>
      <p:sp>
        <p:nvSpPr>
          <p:cNvPr id="19" name="Flowchart: Magnetic Disk 18"/>
          <p:cNvSpPr/>
          <p:nvPr/>
        </p:nvSpPr>
        <p:spPr>
          <a:xfrm>
            <a:off x="6978536" y="981865"/>
            <a:ext cx="743664" cy="36423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</a:t>
            </a:r>
            <a:endParaRPr lang="en-US" dirty="0"/>
          </a:p>
        </p:txBody>
      </p:sp>
      <p:sp>
        <p:nvSpPr>
          <p:cNvPr id="20" name="Flowchart: Magnetic Disk 19"/>
          <p:cNvSpPr/>
          <p:nvPr/>
        </p:nvSpPr>
        <p:spPr>
          <a:xfrm>
            <a:off x="7572334" y="1852726"/>
            <a:ext cx="743664" cy="36423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086514" y="1986123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50</a:t>
            </a:r>
            <a:endParaRPr lang="en-US" dirty="0"/>
          </a:p>
        </p:txBody>
      </p:sp>
      <p:sp>
        <p:nvSpPr>
          <p:cNvPr id="22" name="Text Box 194"/>
          <p:cNvSpPr txBox="1">
            <a:spLocks noChangeArrowheads="1"/>
          </p:cNvSpPr>
          <p:nvPr/>
        </p:nvSpPr>
        <p:spPr bwMode="auto">
          <a:xfrm>
            <a:off x="835021" y="69870"/>
            <a:ext cx="5117940" cy="353943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457200" indent="-457200" algn="l">
              <a:buClr>
                <a:schemeClr val="accent2"/>
              </a:buClr>
              <a:buFont typeface="+mj-lt"/>
              <a:buAutoNum type="arabicPeriod" startAt="7"/>
            </a:pPr>
            <a:r>
              <a:rPr lang="en-US" sz="1600" i="1" dirty="0"/>
              <a:t> </a:t>
            </a:r>
            <a:r>
              <a:rPr lang="en-US" sz="1600" b="1" i="1" dirty="0"/>
              <a:t>loop:</a:t>
            </a:r>
            <a:r>
              <a:rPr lang="en-US" sz="1600" dirty="0"/>
              <a:t> </a:t>
            </a: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 startAt="7"/>
            </a:pPr>
            <a:r>
              <a:rPr lang="en-US" sz="1600" dirty="0"/>
              <a:t>   </a:t>
            </a:r>
            <a:r>
              <a:rPr lang="en-US" sz="1600" b="1" dirty="0"/>
              <a:t>wait</a:t>
            </a:r>
            <a:r>
              <a:rPr lang="en-US" sz="1600" dirty="0"/>
              <a:t> (link cost update or update message)</a:t>
            </a: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 startAt="7"/>
            </a:pPr>
            <a:r>
              <a:rPr lang="en-US" sz="1600" dirty="0"/>
              <a:t>   </a:t>
            </a:r>
            <a:r>
              <a:rPr lang="en-US" sz="1600" b="1" dirty="0"/>
              <a:t>if</a:t>
            </a:r>
            <a:r>
              <a:rPr lang="en-US" sz="1600" dirty="0"/>
              <a:t> (c(</a:t>
            </a:r>
            <a:r>
              <a:rPr lang="en-US" sz="1600" i="1" dirty="0"/>
              <a:t>A</a:t>
            </a:r>
            <a:r>
              <a:rPr lang="en-US" sz="1600" dirty="0"/>
              <a:t>,</a:t>
            </a:r>
            <a:r>
              <a:rPr lang="en-US" sz="1600" i="1" dirty="0"/>
              <a:t>V</a:t>
            </a:r>
            <a:r>
              <a:rPr lang="en-US" sz="1600" dirty="0"/>
              <a:t>) changes by </a:t>
            </a:r>
            <a:r>
              <a:rPr lang="en-US" sz="1600" i="1" dirty="0"/>
              <a:t>d</a:t>
            </a:r>
            <a:r>
              <a:rPr lang="en-US" sz="1600" dirty="0"/>
              <a:t>) </a:t>
            </a: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 startAt="7"/>
            </a:pPr>
            <a:r>
              <a:rPr lang="en-US" sz="1600" dirty="0"/>
              <a:t>      </a:t>
            </a:r>
            <a:r>
              <a:rPr lang="en-US" sz="1600" b="1" dirty="0"/>
              <a:t>for all</a:t>
            </a:r>
            <a:r>
              <a:rPr lang="en-US" sz="1600" dirty="0"/>
              <a:t> destinations </a:t>
            </a:r>
            <a:r>
              <a:rPr lang="en-US" sz="1600" i="1" dirty="0"/>
              <a:t>Y</a:t>
            </a:r>
            <a:r>
              <a:rPr lang="en-US" sz="1600" dirty="0"/>
              <a:t> through </a:t>
            </a:r>
            <a:r>
              <a:rPr lang="en-US" sz="1600" i="1" dirty="0"/>
              <a:t>V</a:t>
            </a:r>
            <a:r>
              <a:rPr lang="en-US" sz="1600" dirty="0"/>
              <a:t> </a:t>
            </a:r>
            <a:r>
              <a:rPr lang="en-US" sz="1600" b="1" dirty="0"/>
              <a:t>do</a:t>
            </a:r>
            <a:r>
              <a:rPr lang="en-US" sz="1600" dirty="0"/>
              <a:t>   </a:t>
            </a: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 startAt="7"/>
            </a:pPr>
            <a:r>
              <a:rPr lang="en-US" sz="1600" dirty="0"/>
              <a:t>         D(</a:t>
            </a:r>
            <a:r>
              <a:rPr lang="en-US" sz="1600" i="1" dirty="0"/>
              <a:t>A,Y</a:t>
            </a:r>
            <a:r>
              <a:rPr lang="en-US" sz="1600" dirty="0"/>
              <a:t>) =  D(</a:t>
            </a:r>
            <a:r>
              <a:rPr lang="en-US" sz="1600" i="1" dirty="0"/>
              <a:t>A,Y</a:t>
            </a:r>
            <a:r>
              <a:rPr lang="en-US" sz="1600" dirty="0"/>
              <a:t>) + </a:t>
            </a:r>
            <a:r>
              <a:rPr lang="en-US" sz="1600" i="1" dirty="0"/>
              <a:t>d</a:t>
            </a:r>
            <a:r>
              <a:rPr lang="en-US" sz="1600" dirty="0"/>
              <a:t> </a:t>
            </a: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 startAt="7"/>
            </a:pPr>
            <a:r>
              <a:rPr lang="en-US" sz="1600" dirty="0"/>
              <a:t>  </a:t>
            </a:r>
            <a:r>
              <a:rPr lang="en-US" sz="1600" b="1" dirty="0"/>
              <a:t> else if</a:t>
            </a:r>
            <a:r>
              <a:rPr lang="en-US" sz="1600" dirty="0"/>
              <a:t> (update D(</a:t>
            </a:r>
            <a:r>
              <a:rPr lang="en-US" sz="1600" i="1" dirty="0"/>
              <a:t>V, Y</a:t>
            </a:r>
            <a:r>
              <a:rPr lang="en-US" sz="1600" dirty="0"/>
              <a:t>) received from </a:t>
            </a:r>
            <a:r>
              <a:rPr lang="en-US" sz="1600" i="1" dirty="0"/>
              <a:t>V</a:t>
            </a:r>
            <a:r>
              <a:rPr lang="en-US" sz="1600" dirty="0"/>
              <a:t>) </a:t>
            </a: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 startAt="7"/>
            </a:pPr>
            <a:r>
              <a:rPr lang="en-US" sz="1600" dirty="0"/>
              <a:t>      </a:t>
            </a:r>
            <a:r>
              <a:rPr lang="en-US" sz="1600" b="1" dirty="0"/>
              <a:t>for all</a:t>
            </a:r>
            <a:r>
              <a:rPr lang="en-US" sz="1600" dirty="0"/>
              <a:t> destinations Y </a:t>
            </a:r>
            <a:r>
              <a:rPr lang="en-US" sz="1600" b="1" dirty="0"/>
              <a:t>do</a:t>
            </a: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 startAt="7"/>
            </a:pPr>
            <a:r>
              <a:rPr lang="en-US" sz="1600" dirty="0"/>
              <a:t>         </a:t>
            </a:r>
            <a:r>
              <a:rPr lang="en-US" sz="1600" b="1" dirty="0"/>
              <a:t>if</a:t>
            </a:r>
            <a:r>
              <a:rPr lang="en-US" sz="1600" dirty="0"/>
              <a:t> (destination </a:t>
            </a:r>
            <a:r>
              <a:rPr lang="en-US" sz="1600" i="1" dirty="0"/>
              <a:t>Y</a:t>
            </a:r>
            <a:r>
              <a:rPr lang="en-US" sz="1600" dirty="0"/>
              <a:t> through </a:t>
            </a:r>
            <a:r>
              <a:rPr lang="en-US" sz="1600" i="1" dirty="0"/>
              <a:t>V</a:t>
            </a:r>
            <a:r>
              <a:rPr lang="en-US" sz="1600" dirty="0"/>
              <a:t>)</a:t>
            </a: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 startAt="7"/>
            </a:pPr>
            <a:r>
              <a:rPr lang="en-US" sz="1600" dirty="0"/>
              <a:t>           D(</a:t>
            </a:r>
            <a:r>
              <a:rPr lang="en-US" sz="1600" i="1" dirty="0"/>
              <a:t>A,Y</a:t>
            </a:r>
            <a:r>
              <a:rPr lang="en-US" sz="1600" dirty="0"/>
              <a:t>) = D(</a:t>
            </a:r>
            <a:r>
              <a:rPr lang="en-US" sz="1600" i="1" dirty="0"/>
              <a:t>A,V</a:t>
            </a:r>
            <a:r>
              <a:rPr lang="en-US" sz="1600" dirty="0"/>
              <a:t>) + D(</a:t>
            </a:r>
            <a:r>
              <a:rPr lang="en-US" sz="1600" i="1" dirty="0"/>
              <a:t>V, Y</a:t>
            </a:r>
            <a:r>
              <a:rPr lang="en-US" sz="1600" dirty="0"/>
              <a:t>);</a:t>
            </a: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 startAt="7"/>
            </a:pPr>
            <a:r>
              <a:rPr lang="en-US" sz="1600" dirty="0"/>
              <a:t>         </a:t>
            </a:r>
            <a:r>
              <a:rPr lang="en-US" sz="1600" b="1" dirty="0"/>
              <a:t>else</a:t>
            </a:r>
            <a:endParaRPr lang="en-US" sz="1600" dirty="0">
              <a:solidFill>
                <a:schemeClr val="accent2"/>
              </a:solidFill>
            </a:endParaRP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 startAt="7"/>
            </a:pPr>
            <a:r>
              <a:rPr lang="en-US" sz="1600" dirty="0"/>
              <a:t>            D(A, Y) = min(D(</a:t>
            </a:r>
            <a:r>
              <a:rPr lang="en-US" sz="1600" i="1" dirty="0"/>
              <a:t>A, Y</a:t>
            </a:r>
            <a:r>
              <a:rPr lang="en-US" sz="1600" dirty="0"/>
              <a:t>), D(</a:t>
            </a:r>
            <a:r>
              <a:rPr lang="en-US" sz="1600" i="1" dirty="0"/>
              <a:t>A, V</a:t>
            </a:r>
            <a:r>
              <a:rPr lang="en-US" sz="1600" dirty="0"/>
              <a:t>) + D(</a:t>
            </a:r>
            <a:r>
              <a:rPr lang="en-US" sz="1600" i="1" dirty="0"/>
              <a:t>V, Y</a:t>
            </a:r>
            <a:r>
              <a:rPr lang="en-US" sz="1600" dirty="0"/>
              <a:t>));</a:t>
            </a: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 startAt="7"/>
            </a:pPr>
            <a:r>
              <a:rPr lang="en-US" sz="1600" dirty="0"/>
              <a:t>   </a:t>
            </a:r>
            <a:r>
              <a:rPr lang="en-US" sz="1600" b="1" dirty="0"/>
              <a:t>if</a:t>
            </a:r>
            <a:r>
              <a:rPr lang="en-US" sz="1600" dirty="0"/>
              <a:t> (there is a new minimum for destination Y)</a:t>
            </a: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 startAt="7"/>
            </a:pPr>
            <a:r>
              <a:rPr lang="en-US" sz="1600" dirty="0"/>
              <a:t>     </a:t>
            </a:r>
            <a:r>
              <a:rPr lang="en-US" sz="1600" b="1" dirty="0"/>
              <a:t>send</a:t>
            </a:r>
            <a:r>
              <a:rPr lang="en-US" sz="1600" dirty="0"/>
              <a:t> D(</a:t>
            </a:r>
            <a:r>
              <a:rPr lang="en-US" sz="1600" i="1" dirty="0"/>
              <a:t>A, Y</a:t>
            </a:r>
            <a:r>
              <a:rPr lang="en-US" sz="1600" dirty="0"/>
              <a:t>) to all neighbors </a:t>
            </a:r>
          </a:p>
          <a:p>
            <a:pPr marL="457200" indent="-457200" algn="l">
              <a:buClr>
                <a:schemeClr val="accent2"/>
              </a:buClr>
              <a:buFont typeface="+mj-lt"/>
              <a:buAutoNum type="arabicPeriod" startAt="7"/>
            </a:pPr>
            <a:r>
              <a:rPr lang="en-US" sz="1600" dirty="0"/>
              <a:t> </a:t>
            </a:r>
            <a:r>
              <a:rPr lang="en-US" sz="1600" b="1" dirty="0"/>
              <a:t>forever</a:t>
            </a:r>
            <a:r>
              <a:rPr lang="en-US" sz="1600" dirty="0"/>
              <a:t> 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6524374" y="1284635"/>
            <a:ext cx="356187" cy="461665"/>
            <a:chOff x="5743934" y="3828962"/>
            <a:chExt cx="297539" cy="384721"/>
          </a:xfrm>
        </p:grpSpPr>
        <p:sp>
          <p:nvSpPr>
            <p:cNvPr id="24" name="Rectangle 23"/>
            <p:cNvSpPr/>
            <p:nvPr/>
          </p:nvSpPr>
          <p:spPr>
            <a:xfrm>
              <a:off x="5744635" y="3855346"/>
              <a:ext cx="296137" cy="31656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743934" y="3828962"/>
              <a:ext cx="297539" cy="3847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526074" y="4228973"/>
            <a:ext cx="12121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Node B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17257" y="5491576"/>
            <a:ext cx="1229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Node C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779223" y="6405974"/>
            <a:ext cx="8577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Time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1828791" y="6405974"/>
            <a:ext cx="7021295" cy="1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Table 28"/>
          <p:cNvGraphicFramePr>
            <a:graphicFrameLocks noGrp="1"/>
          </p:cNvGraphicFramePr>
          <p:nvPr>
            <p:extLst/>
          </p:nvPr>
        </p:nvGraphicFramePr>
        <p:xfrm>
          <a:off x="1817901" y="3892659"/>
          <a:ext cx="123444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>
            <p:extLst/>
          </p:nvPr>
        </p:nvGraphicFramePr>
        <p:xfrm>
          <a:off x="1817901" y="5166288"/>
          <a:ext cx="123444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/>
          </p:cNvGraphicFramePr>
          <p:nvPr>
            <p:extLst/>
          </p:nvPr>
        </p:nvGraphicFramePr>
        <p:xfrm>
          <a:off x="3666548" y="3892519"/>
          <a:ext cx="123444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2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3" name="Table 32"/>
          <p:cNvGraphicFramePr>
            <a:graphicFrameLocks noGrp="1"/>
          </p:cNvGraphicFramePr>
          <p:nvPr>
            <p:extLst/>
          </p:nvPr>
        </p:nvGraphicFramePr>
        <p:xfrm>
          <a:off x="3666548" y="5166148"/>
          <a:ext cx="123444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5" name="Table 34"/>
          <p:cNvGraphicFramePr>
            <a:graphicFrameLocks noGrp="1"/>
          </p:cNvGraphicFramePr>
          <p:nvPr>
            <p:extLst/>
          </p:nvPr>
        </p:nvGraphicFramePr>
        <p:xfrm>
          <a:off x="5515195" y="3892658"/>
          <a:ext cx="123444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>
            <p:extLst/>
          </p:nvPr>
        </p:nvGraphicFramePr>
        <p:xfrm>
          <a:off x="5515195" y="5166287"/>
          <a:ext cx="123444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2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>
            <p:extLst/>
          </p:nvPr>
        </p:nvGraphicFramePr>
        <p:xfrm>
          <a:off x="7363841" y="3892658"/>
          <a:ext cx="123444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9" name="Table 38"/>
          <p:cNvGraphicFramePr>
            <a:graphicFrameLocks noGrp="1"/>
          </p:cNvGraphicFramePr>
          <p:nvPr>
            <p:extLst/>
          </p:nvPr>
        </p:nvGraphicFramePr>
        <p:xfrm>
          <a:off x="7363841" y="5166287"/>
          <a:ext cx="123444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43" name="Straight Arrow Connector 42"/>
          <p:cNvCxnSpPr>
            <a:stCxn id="32" idx="3"/>
            <a:endCxn id="36" idx="1"/>
          </p:cNvCxnSpPr>
          <p:nvPr/>
        </p:nvCxnSpPr>
        <p:spPr>
          <a:xfrm>
            <a:off x="4900988" y="4448779"/>
            <a:ext cx="614207" cy="1273768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6" idx="3"/>
            <a:endCxn id="38" idx="1"/>
          </p:cNvCxnSpPr>
          <p:nvPr/>
        </p:nvCxnSpPr>
        <p:spPr>
          <a:xfrm flipV="1">
            <a:off x="6749635" y="4448918"/>
            <a:ext cx="614206" cy="1273629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 47"/>
          <p:cNvGrpSpPr/>
          <p:nvPr/>
        </p:nvGrpSpPr>
        <p:grpSpPr>
          <a:xfrm flipH="1">
            <a:off x="1090696" y="2709623"/>
            <a:ext cx="3450769" cy="954107"/>
            <a:chOff x="1219200" y="4876799"/>
            <a:chExt cx="5181605" cy="1384995"/>
          </a:xfrm>
        </p:grpSpPr>
        <p:sp>
          <p:nvSpPr>
            <p:cNvPr id="49" name="Rectangular Callout 48"/>
            <p:cNvSpPr/>
            <p:nvPr/>
          </p:nvSpPr>
          <p:spPr>
            <a:xfrm>
              <a:off x="1219200" y="4876799"/>
              <a:ext cx="5181600" cy="1384995"/>
            </a:xfrm>
            <a:prstGeom prst="wedgeRectCallout">
              <a:avLst>
                <a:gd name="adj1" fmla="val -36661"/>
                <a:gd name="adj2" fmla="val 117556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219205" y="4876799"/>
              <a:ext cx="518160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Link Cost Changes,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kern="0" dirty="0">
                  <a:solidFill>
                    <a:sysClr val="window" lastClr="FFFFFF"/>
                  </a:solidFill>
                </a:rPr>
                <a:t>Algorithm Starts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 flipH="1">
            <a:off x="6838563" y="2709623"/>
            <a:ext cx="2211206" cy="954107"/>
            <a:chOff x="1219200" y="4876799"/>
            <a:chExt cx="5181605" cy="1384995"/>
          </a:xfrm>
        </p:grpSpPr>
        <p:sp>
          <p:nvSpPr>
            <p:cNvPr id="52" name="Rectangular Callout 51"/>
            <p:cNvSpPr/>
            <p:nvPr/>
          </p:nvSpPr>
          <p:spPr>
            <a:xfrm>
              <a:off x="1219200" y="4876799"/>
              <a:ext cx="5181600" cy="1384995"/>
            </a:xfrm>
            <a:prstGeom prst="wedgeRectCallout">
              <a:avLst>
                <a:gd name="adj1" fmla="val 8023"/>
                <a:gd name="adj2" fmla="val 87892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219205" y="4876799"/>
              <a:ext cx="518160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Algorithm Terminates</a:t>
              </a: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2516770" y="2793322"/>
            <a:ext cx="4768436" cy="786707"/>
            <a:chOff x="414979" y="3333623"/>
            <a:chExt cx="8263530" cy="1523216"/>
          </a:xfrm>
        </p:grpSpPr>
        <p:sp>
          <p:nvSpPr>
            <p:cNvPr id="55" name="Rectangle 54"/>
            <p:cNvSpPr/>
            <p:nvPr/>
          </p:nvSpPr>
          <p:spPr>
            <a:xfrm>
              <a:off x="414979" y="3333623"/>
              <a:ext cx="8263530" cy="1523216"/>
            </a:xfrm>
            <a:prstGeom prst="rect">
              <a:avLst/>
            </a:prstGeom>
            <a:ln w="571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Content Placeholder 2"/>
            <p:cNvSpPr txBox="1">
              <a:spLocks/>
            </p:cNvSpPr>
            <p:nvPr/>
          </p:nvSpPr>
          <p:spPr>
            <a:xfrm>
              <a:off x="514377" y="3496212"/>
              <a:ext cx="8118848" cy="136062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lIns="91440" tIns="45720" rIns="91440" bIns="45720" rtlCol="0">
              <a:normAutofit/>
            </a:bodyPr>
            <a:lstStyle>
              <a:lvl1pPr marL="342900" indent="-22860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40080" indent="-22860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05840" indent="-22860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80160" indent="-228600" algn="l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54480" indent="-228600" algn="l" defTabSz="914400" rtl="0" eaLnBrk="1" latinLnBrk="0" hangingPunct="1">
                <a:spcBef>
                  <a:spcPct val="20000"/>
                </a:spcBef>
                <a:buClr>
                  <a:schemeClr val="accent5"/>
                </a:buClr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37360" indent="-18288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920240" indent="-18288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03120" indent="-18288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286000" indent="-182880" algn="l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4300" indent="0">
                <a:buClr>
                  <a:schemeClr val="bg1"/>
                </a:buClr>
                <a:buNone/>
              </a:pPr>
              <a:r>
                <a:rPr lang="en-US" sz="3200" dirty="0">
                  <a:solidFill>
                    <a:schemeClr val="bg1"/>
                  </a:solidFill>
                </a:rPr>
                <a:t>Good news travels fast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89715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 to Infinity Problem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t>99</a:t>
            </a:fld>
            <a:endParaRPr lang="en-US"/>
          </a:p>
        </p:txBody>
      </p:sp>
      <p:sp>
        <p:nvSpPr>
          <p:cNvPr id="7" name="Cloud 6"/>
          <p:cNvSpPr/>
          <p:nvPr/>
        </p:nvSpPr>
        <p:spPr>
          <a:xfrm>
            <a:off x="6324301" y="1574311"/>
            <a:ext cx="2579844" cy="2134402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cxnSp>
        <p:nvCxnSpPr>
          <p:cNvPr id="8" name="Straight Connector 7"/>
          <p:cNvCxnSpPr>
            <a:stCxn id="13" idx="4"/>
            <a:endCxn id="15" idx="2"/>
          </p:cNvCxnSpPr>
          <p:nvPr/>
        </p:nvCxnSpPr>
        <p:spPr>
          <a:xfrm>
            <a:off x="7287491" y="3001928"/>
            <a:ext cx="443932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13" idx="1"/>
            <a:endCxn id="14" idx="3"/>
          </p:cNvCxnSpPr>
          <p:nvPr/>
        </p:nvCxnSpPr>
        <p:spPr>
          <a:xfrm flipV="1">
            <a:off x="6915659" y="2313182"/>
            <a:ext cx="593798" cy="506631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15" idx="1"/>
            <a:endCxn id="14" idx="3"/>
          </p:cNvCxnSpPr>
          <p:nvPr/>
        </p:nvCxnSpPr>
        <p:spPr>
          <a:xfrm flipH="1" flipV="1">
            <a:off x="7509457" y="2313182"/>
            <a:ext cx="593798" cy="506631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683463" y="2238691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4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820957" y="2251722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1</a:t>
            </a:r>
            <a:endParaRPr lang="en-US" dirty="0"/>
          </a:p>
        </p:txBody>
      </p:sp>
      <p:sp>
        <p:nvSpPr>
          <p:cNvPr id="13" name="Flowchart: Magnetic Disk 12"/>
          <p:cNvSpPr/>
          <p:nvPr/>
        </p:nvSpPr>
        <p:spPr>
          <a:xfrm>
            <a:off x="6543827" y="2819813"/>
            <a:ext cx="743664" cy="36423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</a:t>
            </a:r>
            <a:endParaRPr lang="en-US" dirty="0"/>
          </a:p>
        </p:txBody>
      </p:sp>
      <p:sp>
        <p:nvSpPr>
          <p:cNvPr id="14" name="Flowchart: Magnetic Disk 13"/>
          <p:cNvSpPr/>
          <p:nvPr/>
        </p:nvSpPr>
        <p:spPr>
          <a:xfrm>
            <a:off x="7137625" y="1948952"/>
            <a:ext cx="743664" cy="36423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</a:t>
            </a:r>
            <a:endParaRPr lang="en-US" dirty="0"/>
          </a:p>
        </p:txBody>
      </p:sp>
      <p:sp>
        <p:nvSpPr>
          <p:cNvPr id="15" name="Flowchart: Magnetic Disk 14"/>
          <p:cNvSpPr/>
          <p:nvPr/>
        </p:nvSpPr>
        <p:spPr>
          <a:xfrm>
            <a:off x="7731423" y="2819813"/>
            <a:ext cx="743664" cy="36423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245603" y="2953210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50</a:t>
            </a:r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6445313" y="2251722"/>
            <a:ext cx="689774" cy="461665"/>
            <a:chOff x="5672293" y="3828962"/>
            <a:chExt cx="440818" cy="384721"/>
          </a:xfrm>
        </p:grpSpPr>
        <p:sp>
          <p:nvSpPr>
            <p:cNvPr id="18" name="Rectangle 17"/>
            <p:cNvSpPr/>
            <p:nvPr/>
          </p:nvSpPr>
          <p:spPr>
            <a:xfrm>
              <a:off x="5744635" y="3855346"/>
              <a:ext cx="296137" cy="31656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672293" y="3828962"/>
              <a:ext cx="440818" cy="3847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60</a:t>
              </a: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8817" y="4228971"/>
            <a:ext cx="12121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Node B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0" y="5491574"/>
            <a:ext cx="1229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Node C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261966" y="6396335"/>
            <a:ext cx="8577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Time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1311534" y="6405972"/>
            <a:ext cx="7021295" cy="1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Table 23"/>
          <p:cNvGraphicFramePr>
            <a:graphicFrameLocks noGrp="1"/>
          </p:cNvGraphicFramePr>
          <p:nvPr>
            <p:extLst/>
          </p:nvPr>
        </p:nvGraphicFramePr>
        <p:xfrm>
          <a:off x="1300644" y="3892657"/>
          <a:ext cx="123444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>
            <p:extLst/>
          </p:nvPr>
        </p:nvGraphicFramePr>
        <p:xfrm>
          <a:off x="1300644" y="5166286"/>
          <a:ext cx="123444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>
            <p:extLst/>
          </p:nvPr>
        </p:nvGraphicFramePr>
        <p:xfrm>
          <a:off x="3149291" y="3892517"/>
          <a:ext cx="123444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2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2"/>
                          </a:solidFill>
                        </a:rPr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/>
          </p:nvPr>
        </p:nvGraphicFramePr>
        <p:xfrm>
          <a:off x="3149291" y="5166146"/>
          <a:ext cx="123444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>
            <p:extLst/>
          </p:nvPr>
        </p:nvGraphicFramePr>
        <p:xfrm>
          <a:off x="4997938" y="3892656"/>
          <a:ext cx="123444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>
            <p:extLst/>
          </p:nvPr>
        </p:nvGraphicFramePr>
        <p:xfrm>
          <a:off x="4997938" y="5166285"/>
          <a:ext cx="123444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2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>
            <p:extLst/>
          </p:nvPr>
        </p:nvGraphicFramePr>
        <p:xfrm>
          <a:off x="6846584" y="3892656"/>
          <a:ext cx="123444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2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>
            <p:extLst/>
          </p:nvPr>
        </p:nvGraphicFramePr>
        <p:xfrm>
          <a:off x="6846584" y="5166285"/>
          <a:ext cx="123444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32" name="Straight Arrow Connector 31"/>
          <p:cNvCxnSpPr>
            <a:stCxn id="26" idx="3"/>
            <a:endCxn id="29" idx="1"/>
          </p:cNvCxnSpPr>
          <p:nvPr/>
        </p:nvCxnSpPr>
        <p:spPr>
          <a:xfrm>
            <a:off x="4383731" y="4448777"/>
            <a:ext cx="614207" cy="1273768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9" idx="3"/>
            <a:endCxn id="30" idx="1"/>
          </p:cNvCxnSpPr>
          <p:nvPr/>
        </p:nvCxnSpPr>
        <p:spPr>
          <a:xfrm flipV="1">
            <a:off x="6232378" y="4448916"/>
            <a:ext cx="614206" cy="1273629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8058803" y="4448638"/>
            <a:ext cx="614207" cy="1273768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/>
          <p:cNvGrpSpPr/>
          <p:nvPr/>
        </p:nvGrpSpPr>
        <p:grpSpPr>
          <a:xfrm flipH="1">
            <a:off x="239486" y="1730831"/>
            <a:ext cx="5170714" cy="2246769"/>
            <a:chOff x="1219200" y="4876799"/>
            <a:chExt cx="5181605" cy="1649457"/>
          </a:xfrm>
        </p:grpSpPr>
        <p:sp>
          <p:nvSpPr>
            <p:cNvPr id="40" name="Rectangular Callout 39"/>
            <p:cNvSpPr/>
            <p:nvPr/>
          </p:nvSpPr>
          <p:spPr>
            <a:xfrm>
              <a:off x="1219200" y="4876799"/>
              <a:ext cx="5181600" cy="1384995"/>
            </a:xfrm>
            <a:prstGeom prst="wedgeRectCallout">
              <a:avLst>
                <a:gd name="adj1" fmla="val -15402"/>
                <a:gd name="adj2" fmla="val 85820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219205" y="4876799"/>
              <a:ext cx="5181600" cy="16494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marR="0" lvl="0" indent="-4572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Node B knows D(C,</a:t>
              </a:r>
              <a:r>
                <a:rPr kumimoji="0" lang="en-US" sz="2800" b="0" i="0" u="none" strike="noStrike" kern="0" cap="none" spc="0" normalizeH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 A</a:t>
              </a: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) = 5</a:t>
              </a:r>
            </a:p>
            <a:p>
              <a:pPr marL="457200" marR="0" lvl="0" indent="-4572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/>
              </a:pPr>
              <a:r>
                <a:rPr lang="en-US" sz="2800" kern="0" dirty="0">
                  <a:solidFill>
                    <a:sysClr val="window" lastClr="FFFFFF"/>
                  </a:solidFill>
                </a:rPr>
                <a:t>However, B does not know the path is C </a:t>
              </a:r>
              <a:r>
                <a:rPr lang="en-US" sz="2800" kern="0" dirty="0">
                  <a:solidFill>
                    <a:sysClr val="window" lastClr="FFFFFF"/>
                  </a:solidFill>
                  <a:sym typeface="Wingdings" pitchFamily="2" charset="2"/>
                </a:rPr>
                <a:t> B  A</a:t>
              </a:r>
            </a:p>
            <a:p>
              <a:pPr marL="457200" marR="0" lvl="0" indent="-4572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sym typeface="Wingdings" pitchFamily="2" charset="2"/>
                </a:rPr>
                <a:t>Thus,</a:t>
              </a:r>
              <a:r>
                <a:rPr kumimoji="0" lang="en-US" sz="2800" b="0" i="0" u="none" strike="noStrike" kern="0" cap="none" spc="0" normalizeH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sym typeface="Wingdings" pitchFamily="2" charset="2"/>
                </a:rPr>
                <a:t> D(B,A) = 6 !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42" name="Rectangle 41"/>
          <p:cNvSpPr/>
          <p:nvPr/>
        </p:nvSpPr>
        <p:spPr>
          <a:xfrm>
            <a:off x="3158251" y="5524641"/>
            <a:ext cx="1225479" cy="364531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/>
          <p:cNvGrpSpPr/>
          <p:nvPr/>
        </p:nvGrpSpPr>
        <p:grpSpPr>
          <a:xfrm>
            <a:off x="2253458" y="2813984"/>
            <a:ext cx="4768436" cy="786707"/>
            <a:chOff x="414979" y="3333623"/>
            <a:chExt cx="8263530" cy="1523216"/>
          </a:xfrm>
        </p:grpSpPr>
        <p:sp>
          <p:nvSpPr>
            <p:cNvPr id="44" name="Rectangle 43"/>
            <p:cNvSpPr/>
            <p:nvPr/>
          </p:nvSpPr>
          <p:spPr>
            <a:xfrm>
              <a:off x="414979" y="3333623"/>
              <a:ext cx="8263530" cy="1523216"/>
            </a:xfrm>
            <a:prstGeom prst="rect">
              <a:avLst/>
            </a:prstGeom>
            <a:ln w="571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Content Placeholder 2"/>
            <p:cNvSpPr txBox="1">
              <a:spLocks/>
            </p:cNvSpPr>
            <p:nvPr/>
          </p:nvSpPr>
          <p:spPr>
            <a:xfrm>
              <a:off x="514377" y="3496212"/>
              <a:ext cx="8118848" cy="136062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lIns="91440" tIns="45720" rIns="91440" bIns="45720" rtlCol="0">
              <a:normAutofit/>
            </a:bodyPr>
            <a:lstStyle>
              <a:lvl1pPr marL="342900" indent="-22860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40080" indent="-22860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05840" indent="-22860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80160" indent="-228600" algn="l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54480" indent="-228600" algn="l" defTabSz="914400" rtl="0" eaLnBrk="1" latinLnBrk="0" hangingPunct="1">
                <a:spcBef>
                  <a:spcPct val="20000"/>
                </a:spcBef>
                <a:buClr>
                  <a:schemeClr val="accent5"/>
                </a:buClr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37360" indent="-18288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920240" indent="-18288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03120" indent="-18288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286000" indent="-182880" algn="l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4300" indent="0">
                <a:buClr>
                  <a:schemeClr val="bg1"/>
                </a:buClr>
                <a:buNone/>
              </a:pPr>
              <a:r>
                <a:rPr lang="en-US" sz="3200" dirty="0">
                  <a:solidFill>
                    <a:schemeClr val="bg1"/>
                  </a:solidFill>
                </a:rPr>
                <a:t>Bad news travels slowly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27897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2" grpId="1" animBg="1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77366</TotalTime>
  <Words>5596</Words>
  <Application>Microsoft Office PowerPoint</Application>
  <PresentationFormat>Diavetítés a képernyőre (4:3 oldalarány)</PresentationFormat>
  <Paragraphs>2076</Paragraphs>
  <Slides>100</Slides>
  <Notes>10</Notes>
  <HiddenSlides>1</HiddenSlides>
  <MMClips>0</MMClips>
  <ScaleCrop>false</ScaleCrop>
  <HeadingPairs>
    <vt:vector size="6" baseType="variant">
      <vt:variant>
        <vt:lpstr>Használt betűtípusok</vt:lpstr>
      </vt:variant>
      <vt:variant>
        <vt:i4>8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100</vt:i4>
      </vt:variant>
    </vt:vector>
  </HeadingPairs>
  <TitlesOfParts>
    <vt:vector size="109" baseType="lpstr">
      <vt:lpstr>Arial</vt:lpstr>
      <vt:lpstr>Calibri</vt:lpstr>
      <vt:lpstr>Consolas</vt:lpstr>
      <vt:lpstr>Lucida Sans Unicode</vt:lpstr>
      <vt:lpstr>Symbol</vt:lpstr>
      <vt:lpstr>Tw Cen MT</vt:lpstr>
      <vt:lpstr>Wingdings</vt:lpstr>
      <vt:lpstr>Wingdings 2</vt:lpstr>
      <vt:lpstr>Median</vt:lpstr>
      <vt:lpstr>Computer Networks</vt:lpstr>
      <vt:lpstr>Just Above the Data Link Layer</vt:lpstr>
      <vt:lpstr>Recap</vt:lpstr>
      <vt:lpstr>Bridging the LANs</vt:lpstr>
      <vt:lpstr>Bridges</vt:lpstr>
      <vt:lpstr>Frame Forwarding Tables</vt:lpstr>
      <vt:lpstr>Learning Addresses</vt:lpstr>
      <vt:lpstr>The Danger of Loops</vt:lpstr>
      <vt:lpstr>Spanning Tree Definition</vt:lpstr>
      <vt:lpstr>802.1 Spanning Tree Approach</vt:lpstr>
      <vt:lpstr>Determining the Root</vt:lpstr>
      <vt:lpstr>Spanning Tree Construction</vt:lpstr>
      <vt:lpstr>Bridges vs. Switches</vt:lpstr>
      <vt:lpstr>Switching the Internet</vt:lpstr>
      <vt:lpstr>Limitations of MAC Routing</vt:lpstr>
      <vt:lpstr>Computer Networks</vt:lpstr>
      <vt:lpstr>Network Layer</vt:lpstr>
      <vt:lpstr>Routers, Revisited</vt:lpstr>
      <vt:lpstr>Internetworking Issues</vt:lpstr>
      <vt:lpstr>Outline</vt:lpstr>
      <vt:lpstr>Possible Addressing Schemes</vt:lpstr>
      <vt:lpstr>Example: Telephone Numbers</vt:lpstr>
      <vt:lpstr>Binary Hierarchy Example</vt:lpstr>
      <vt:lpstr>IP Addressing</vt:lpstr>
      <vt:lpstr>IP Addressing and Forwarding</vt:lpstr>
      <vt:lpstr>Classes of IP Addresses</vt:lpstr>
      <vt:lpstr>How Do You Get IPs?</vt:lpstr>
      <vt:lpstr>Two Level Hierarchy</vt:lpstr>
      <vt:lpstr>Class Sizes</vt:lpstr>
      <vt:lpstr>Subnets</vt:lpstr>
      <vt:lpstr>Subnet Example</vt:lpstr>
      <vt:lpstr>N-Level Subnet Hierarchy</vt:lpstr>
      <vt:lpstr>Example Routing Table</vt:lpstr>
      <vt:lpstr>Subnetting Revisited</vt:lpstr>
      <vt:lpstr>Classless Inter Domain Routing</vt:lpstr>
      <vt:lpstr>Aggregation with CIDR</vt:lpstr>
      <vt:lpstr>Size of CIDR Routing Tables</vt:lpstr>
      <vt:lpstr>We had a special day in summer 2014!</vt:lpstr>
      <vt:lpstr>Takeaways</vt:lpstr>
      <vt:lpstr>Outline</vt:lpstr>
      <vt:lpstr>IP Datagrams</vt:lpstr>
      <vt:lpstr>IP Header Fields: Word 1</vt:lpstr>
      <vt:lpstr>IP Header Fields: Word 3</vt:lpstr>
      <vt:lpstr>IP Header Fields: Word 4 and 5</vt:lpstr>
      <vt:lpstr>Problem: Fragmentation</vt:lpstr>
      <vt:lpstr>IP Header Fields: Word 2</vt:lpstr>
      <vt:lpstr>Fragmentation Example</vt:lpstr>
      <vt:lpstr>Fragmentation Example</vt:lpstr>
      <vt:lpstr>IP Fragment Reassembly</vt:lpstr>
      <vt:lpstr>Fragmentation Concepts</vt:lpstr>
      <vt:lpstr>Fragmentation in Reality</vt:lpstr>
      <vt:lpstr>Outline</vt:lpstr>
      <vt:lpstr>The IPv4 Address Space Crisis</vt:lpstr>
      <vt:lpstr>IPv6</vt:lpstr>
      <vt:lpstr>IPv6 Trivia</vt:lpstr>
      <vt:lpstr>IPv6 Header</vt:lpstr>
      <vt:lpstr>Differences from IPv4 Header</vt:lpstr>
      <vt:lpstr>Performance Improvements</vt:lpstr>
      <vt:lpstr>Additional IPv6 Features</vt:lpstr>
      <vt:lpstr>Deployment Challenges</vt:lpstr>
      <vt:lpstr>Transitioning to IPv6</vt:lpstr>
      <vt:lpstr>Transition Technologies</vt:lpstr>
      <vt:lpstr>Network Layer, Control Plane</vt:lpstr>
      <vt:lpstr>Internet Routing</vt:lpstr>
      <vt:lpstr>AS Example</vt:lpstr>
      <vt:lpstr>Why Do We Need ASs?</vt:lpstr>
      <vt:lpstr>Routing on a Graph</vt:lpstr>
      <vt:lpstr>Shortest Path Routing</vt:lpstr>
      <vt:lpstr>Dijkstra’s Shortest Path Algorithm</vt:lpstr>
      <vt:lpstr>Dijkstra’s Algorithm</vt:lpstr>
      <vt:lpstr>Dijkstra’s Algorithm - Example</vt:lpstr>
      <vt:lpstr>Dijkstra’s Algorithm - Example</vt:lpstr>
      <vt:lpstr>Dijkstra’s Algorithm - Example</vt:lpstr>
      <vt:lpstr>Dijkstra’s Algorithm - Example</vt:lpstr>
      <vt:lpstr>Dijkstra’s Algorithm - Example</vt:lpstr>
      <vt:lpstr>Dijkstra’s Algorithm - Example</vt:lpstr>
      <vt:lpstr>Dijkstra’s Algorithm - Example</vt:lpstr>
      <vt:lpstr>Dijkstra’s Algorithm - Example</vt:lpstr>
      <vt:lpstr>Dijkstra’s Algorithm - Example</vt:lpstr>
      <vt:lpstr>Dijkstra’s Algorithm - Example</vt:lpstr>
      <vt:lpstr>Bellman-Ford Algorithm</vt:lpstr>
      <vt:lpstr>Bellman-Ford Algorithm - Example</vt:lpstr>
      <vt:lpstr>Bellman-Ford Algorithm - Example</vt:lpstr>
      <vt:lpstr>Bellman-Ford Algorithm - Example</vt:lpstr>
      <vt:lpstr>Bellman-Ford Algorithm - Example</vt:lpstr>
      <vt:lpstr>Bellman-Ford Algorithm - Example</vt:lpstr>
      <vt:lpstr>Bellman-Ford Algorithm - Example</vt:lpstr>
      <vt:lpstr>Bellman-Ford Algorithm - Complexity</vt:lpstr>
      <vt:lpstr>Internetwork Routing [Halsall]</vt:lpstr>
      <vt:lpstr>Routing Problems</vt:lpstr>
      <vt:lpstr>Intra-domain Routing Protocols</vt:lpstr>
      <vt:lpstr>Outline</vt:lpstr>
      <vt:lpstr>Distance Vector Routing</vt:lpstr>
      <vt:lpstr>Distance Vector Routing Algorithm</vt:lpstr>
      <vt:lpstr>Distance Vector Initialization</vt:lpstr>
      <vt:lpstr>Distance Vector: 1st Iteration</vt:lpstr>
      <vt:lpstr>Distance Vector: End of 3rd Iteration</vt:lpstr>
      <vt:lpstr>PowerPoint-bemutató</vt:lpstr>
      <vt:lpstr>Count to Infinity Problem</vt:lpstr>
      <vt:lpstr>Poisoned Reverse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 Wilson</dc:creator>
  <cp:lastModifiedBy>laki</cp:lastModifiedBy>
  <cp:revision>1005</cp:revision>
  <cp:lastPrinted>2012-08-22T04:00:45Z</cp:lastPrinted>
  <dcterms:created xsi:type="dcterms:W3CDTF">2012-01-03T02:22:46Z</dcterms:created>
  <dcterms:modified xsi:type="dcterms:W3CDTF">2018-11-22T08:32:19Z</dcterms:modified>
</cp:coreProperties>
</file>