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1"/>
  </p:notesMasterIdLst>
  <p:handoutMasterIdLst>
    <p:handoutMasterId r:id="rId32"/>
  </p:handoutMasterIdLst>
  <p:sldIdLst>
    <p:sldId id="388" r:id="rId2"/>
    <p:sldId id="609" r:id="rId3"/>
    <p:sldId id="645" r:id="rId4"/>
    <p:sldId id="646" r:id="rId5"/>
    <p:sldId id="647" r:id="rId6"/>
    <p:sldId id="648" r:id="rId7"/>
    <p:sldId id="649" r:id="rId8"/>
    <p:sldId id="650" r:id="rId9"/>
    <p:sldId id="610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</p14:sldIdLst>
        </p14:section>
        <p14:section name="Got to here" id="{E4969B40-C521-614E-86FE-E2A18C7998A2}">
          <p14:sldIdLst>
            <p14:sldId id="609"/>
            <p14:sldId id="645"/>
            <p14:sldId id="646"/>
            <p14:sldId id="647"/>
            <p14:sldId id="648"/>
            <p14:sldId id="649"/>
            <p14:sldId id="650"/>
            <p14:sldId id="610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2" autoAdjust="0"/>
    <p:restoredTop sz="90532" autoAdjust="0"/>
  </p:normalViewPr>
  <p:slideViewPr>
    <p:cSldViewPr snapToGrid="0">
      <p:cViewPr>
        <p:scale>
          <a:sx n="80" d="100"/>
          <a:sy n="80" d="100"/>
        </p:scale>
        <p:origin x="-58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+</a:t>
            </a:r>
            <a:r>
              <a:rPr lang="en-US" baseline="0" dirty="0" smtClean="0"/>
              <a:t> 1 </a:t>
            </a:r>
            <a:r>
              <a:rPr lang="en-US" baseline="0" dirty="0" smtClean="0">
                <a:sym typeface="Wingdings"/>
              </a:rPr>
              <a:t> next expected data byte</a:t>
            </a:r>
            <a:endParaRPr lang="en-US" dirty="0" smtClean="0"/>
          </a:p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Spoofing +</a:t>
            </a:r>
            <a:r>
              <a:rPr lang="en-US" baseline="0" dirty="0" smtClean="0"/>
              <a:t> sequence prediction to hijack connections</a:t>
            </a:r>
          </a:p>
          <a:p>
            <a:r>
              <a:rPr lang="en-US" baseline="0" dirty="0" smtClean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side acts and sender and receiver</a:t>
            </a:r>
          </a:p>
          <a:p>
            <a:r>
              <a:rPr lang="en-US" dirty="0" smtClean="0"/>
              <a:t>Every message contains sequence number, even if payload</a:t>
            </a:r>
            <a:r>
              <a:rPr lang="en-US" baseline="0" dirty="0" smtClean="0"/>
              <a:t> length is zero</a:t>
            </a:r>
            <a:endParaRPr lang="en-US" dirty="0" smtClean="0"/>
          </a:p>
          <a:p>
            <a:r>
              <a:rPr lang="en-US" dirty="0" smtClean="0"/>
              <a:t>Every</a:t>
            </a:r>
            <a:r>
              <a:rPr lang="en-US" baseline="0" dirty="0" smtClean="0"/>
              <a:t> message contains acknowledgements, even if no data was received</a:t>
            </a:r>
          </a:p>
          <a:p>
            <a:r>
              <a:rPr lang="en-US" baseline="0" dirty="0" smtClean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Cum. </a:t>
            </a:r>
            <a:r>
              <a:rPr lang="en-US" dirty="0" err="1" smtClean="0"/>
              <a:t>Ack</a:t>
            </a:r>
            <a:r>
              <a:rPr lang="en-US" dirty="0" smtClean="0"/>
              <a:t> a bad idea -&gt; packets 0-10,000 ;; 0-999 are lost but 1000-10000 received. </a:t>
            </a:r>
            <a:r>
              <a:rPr lang="en-US" dirty="0" err="1" smtClean="0"/>
              <a:t>Cumack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0. Server will hold 9K</a:t>
            </a:r>
            <a:r>
              <a:rPr lang="en-US" baseline="0" dirty="0" smtClean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Paws</a:t>
            </a:r>
            <a:r>
              <a:rPr lang="en-US" baseline="0" dirty="0" smtClean="0"/>
              <a:t> = protection against wrapping sequence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itt</a:t>
            </a:r>
            <a:endParaRPr lang="hu-HU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9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err="1" smtClean="0">
                <a:solidFill>
                  <a:schemeClr val="tx1"/>
                </a:solidFill>
              </a:rPr>
              <a:t>Transport</a:t>
            </a:r>
            <a:r>
              <a:rPr lang="hu-HU" sz="3600" b="1" dirty="0" smtClean="0">
                <a:solidFill>
                  <a:schemeClr val="tx1"/>
                </a:solidFill>
              </a:rPr>
              <a:t> </a:t>
            </a:r>
            <a:r>
              <a:rPr lang="hu-HU" sz="3600" b="1" dirty="0" err="1" smtClean="0">
                <a:solidFill>
                  <a:schemeClr val="tx1"/>
                </a:solidFill>
              </a:rPr>
              <a:t>layer</a:t>
            </a:r>
            <a:r>
              <a:rPr lang="hu-HU" sz="3600" b="1" dirty="0" smtClean="0">
                <a:solidFill>
                  <a:schemeClr val="tx1"/>
                </a:solidFill>
              </a:rPr>
              <a:t> </a:t>
            </a:r>
            <a:r>
              <a:rPr lang="hu-HU" sz="3600" b="1" smtClean="0">
                <a:solidFill>
                  <a:schemeClr val="tx1"/>
                </a:solidFill>
              </a:rPr>
              <a:t>Part </a:t>
            </a:r>
            <a:r>
              <a:rPr lang="hu-HU" sz="3600" b="1" smtClean="0">
                <a:solidFill>
                  <a:schemeClr val="tx1"/>
                </a:solidFill>
              </a:rPr>
              <a:t>I</a:t>
            </a:r>
            <a:endParaRPr lang="hu-HU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 smtClean="0"/>
              <a:t>Reliable, in-order, bi-directional byte streams</a:t>
            </a:r>
          </a:p>
          <a:p>
            <a:pPr lvl="1"/>
            <a:r>
              <a:rPr lang="en-US" dirty="0" smtClean="0"/>
              <a:t>Port numbers for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Virtual circuits (connections)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Congestion control, approximate fairness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6383653" y="2319527"/>
            <a:ext cx="2123819" cy="945941"/>
            <a:chOff x="1219200" y="4876799"/>
            <a:chExt cx="5181606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349"/>
                <a:gd name="adj2" fmla="val 14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5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 these features?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0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/>
          <a:lstStyle/>
          <a:p>
            <a:r>
              <a:rPr lang="en-US" dirty="0" smtClean="0"/>
              <a:t>Each side:</a:t>
            </a:r>
          </a:p>
          <a:p>
            <a:pPr lvl="1"/>
            <a:r>
              <a:rPr lang="en-US" dirty="0" smtClean="0"/>
              <a:t>Notifies the other of starting sequence number</a:t>
            </a:r>
          </a:p>
          <a:p>
            <a:pPr lvl="1"/>
            <a:r>
              <a:rPr lang="en-US" dirty="0" smtClean="0"/>
              <a:t>ACKs the other side’s starting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17" y="16706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 &lt;</a:t>
              </a:r>
              <a:r>
                <a:rPr lang="en-US" sz="2400" dirty="0" err="1" smtClean="0"/>
                <a:t>SeqC</a:t>
              </a:r>
              <a:r>
                <a:rPr lang="en-US" sz="2400" dirty="0" smtClean="0"/>
                <a:t>, 0&gt;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SYN/ACK &lt;</a:t>
              </a:r>
              <a:r>
                <a:rPr lang="en-US" sz="2400" dirty="0" err="1" smtClean="0"/>
                <a:t>SeqS</a:t>
              </a:r>
              <a:r>
                <a:rPr lang="en-US" sz="2400" dirty="0" smtClean="0"/>
                <a:t>, SeqC+1&gt;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&lt;SeqC+1, SeqS+1&gt;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Sequence #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Connection confusion</a:t>
            </a:r>
          </a:p>
          <a:p>
            <a:pPr lvl="1"/>
            <a:r>
              <a:rPr lang="en-US" dirty="0" smtClean="0"/>
              <a:t>How to disambiguate connections from the same host?</a:t>
            </a:r>
          </a:p>
          <a:p>
            <a:pPr lvl="1"/>
            <a:r>
              <a:rPr lang="en-US" dirty="0" smtClean="0"/>
              <a:t>Random sequence numbers</a:t>
            </a:r>
          </a:p>
          <a:p>
            <a:r>
              <a:rPr lang="en-US" dirty="0" smtClean="0"/>
              <a:t>Source spoofing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 smtClean="0"/>
          </a:p>
          <a:p>
            <a:pPr lvl="1"/>
            <a:r>
              <a:rPr lang="en-US" dirty="0" smtClean="0"/>
              <a:t>Need good random number generators!</a:t>
            </a:r>
          </a:p>
          <a:p>
            <a:r>
              <a:rPr lang="en-US" dirty="0" smtClean="0"/>
              <a:t>Connection state management</a:t>
            </a:r>
          </a:p>
          <a:p>
            <a:pPr lvl="1"/>
            <a:r>
              <a:rPr lang="en-US" dirty="0" smtClean="0"/>
              <a:t>Each SYN allocates state on the server</a:t>
            </a:r>
          </a:p>
          <a:p>
            <a:pPr lvl="1"/>
            <a:r>
              <a:rPr lang="en-US" dirty="0" smtClean="0"/>
              <a:t>SYN flood = denial of service attack</a:t>
            </a:r>
          </a:p>
          <a:p>
            <a:pPr lvl="1"/>
            <a:r>
              <a:rPr lang="en-US" dirty="0" smtClean="0"/>
              <a:t>Solution: SYN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Tear 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Either side can initiate tear down</a:t>
            </a:r>
          </a:p>
          <a:p>
            <a:r>
              <a:rPr lang="en-US" dirty="0" smtClean="0"/>
              <a:t>Other side may continue sending data</a:t>
            </a:r>
          </a:p>
          <a:p>
            <a:pPr lvl="1"/>
            <a:r>
              <a:rPr lang="en-US" dirty="0" smtClean="0"/>
              <a:t>Half open connection</a:t>
            </a:r>
          </a:p>
          <a:p>
            <a:pPr lvl="1"/>
            <a:r>
              <a:rPr lang="en-US" i="1" dirty="0" smtClean="0"/>
              <a:t>shutdown()</a:t>
            </a:r>
          </a:p>
          <a:p>
            <a:r>
              <a:rPr lang="en-US" dirty="0" smtClean="0"/>
              <a:t>Acknowledge the last FIN</a:t>
            </a:r>
          </a:p>
          <a:p>
            <a:pPr lvl="1"/>
            <a:r>
              <a:rPr lang="en-US" dirty="0" smtClean="0"/>
              <a:t>Sequence number + 1</a:t>
            </a:r>
          </a:p>
          <a:p>
            <a:r>
              <a:rPr lang="en-US" dirty="0" smtClean="0"/>
              <a:t>What happens if 2</a:t>
            </a:r>
            <a:r>
              <a:rPr lang="en-US" baseline="30000" dirty="0" smtClean="0"/>
              <a:t>nd</a:t>
            </a:r>
            <a:r>
              <a:rPr lang="en-US" dirty="0" smtClean="0"/>
              <a:t> FIN is lost?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1054" y="160070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SeqA</a:t>
              </a:r>
              <a:r>
                <a:rPr lang="en-US" sz="2400" dirty="0" smtClean="0"/>
                <a:t>, </a:t>
              </a:r>
              <a:r>
                <a:rPr lang="en-US" sz="2400" dirty="0"/>
                <a:t>*</a:t>
              </a:r>
              <a:r>
                <a:rPr lang="en-US" sz="2400" dirty="0" smtClean="0"/>
                <a:t>&gt;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</a:t>
              </a:r>
              <a:r>
                <a:rPr lang="en-US" sz="2400" dirty="0"/>
                <a:t>*</a:t>
              </a:r>
              <a:r>
                <a:rPr lang="en-US" sz="2400" dirty="0" smtClean="0"/>
                <a:t>, SeqA+1&gt;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SeqB</a:t>
              </a:r>
              <a:r>
                <a:rPr lang="en-US" sz="2400" dirty="0" smtClean="0"/>
                <a:t>, *&gt;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&lt;*, SeqB+1&gt;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/>
          <a:lstStyle/>
          <a:p>
            <a:r>
              <a:rPr lang="en-US" dirty="0" smtClean="0"/>
              <a:t>TCP uses a byte stream abstraction</a:t>
            </a:r>
          </a:p>
          <a:p>
            <a:pPr lvl="1"/>
            <a:r>
              <a:rPr lang="en-US" dirty="0" smtClean="0"/>
              <a:t>Each byte in each stream is numbered</a:t>
            </a:r>
          </a:p>
          <a:p>
            <a:pPr lvl="1"/>
            <a:r>
              <a:rPr lang="en-US" dirty="0" smtClean="0"/>
              <a:t>32-bit value, wraps around</a:t>
            </a:r>
          </a:p>
          <a:p>
            <a:pPr lvl="1"/>
            <a:r>
              <a:rPr lang="en-US" dirty="0" smtClean="0"/>
              <a:t>Initial, random values selected during setup. Why?</a:t>
            </a:r>
          </a:p>
          <a:p>
            <a:r>
              <a:rPr lang="en-US" dirty="0" smtClean="0"/>
              <a:t>Byte stream broken down into segments (packets)</a:t>
            </a:r>
          </a:p>
          <a:p>
            <a:pPr lvl="1"/>
            <a:r>
              <a:rPr lang="en-US" dirty="0" smtClean="0"/>
              <a:t>Size limited by the Maximum Segment Size (MSS)</a:t>
            </a:r>
          </a:p>
          <a:p>
            <a:pPr lvl="1"/>
            <a:r>
              <a:rPr lang="en-US" dirty="0" smtClean="0"/>
              <a:t>Set to limit fragmentation</a:t>
            </a:r>
          </a:p>
          <a:p>
            <a:r>
              <a:rPr lang="en-US" dirty="0" smtClean="0"/>
              <a:t>Each segment has a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9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10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13450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14950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16050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17550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3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Communication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en-US" dirty="0" smtClean="0"/>
              <a:t>Each side of the connection can send and receive</a:t>
            </a:r>
          </a:p>
          <a:p>
            <a:pPr lvl="1"/>
            <a:r>
              <a:rPr lang="en-US" dirty="0" smtClean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423" y="1593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(1460 bytes)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(730 bytes)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(1460 bytes)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2921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7" y="3961279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many packets should a sender transmit?</a:t>
            </a:r>
          </a:p>
          <a:p>
            <a:pPr lvl="1"/>
            <a:r>
              <a:rPr lang="en-US" dirty="0" smtClean="0"/>
              <a:t>Too many packets may overwhelm the receiver</a:t>
            </a:r>
          </a:p>
          <a:p>
            <a:pPr lvl="1"/>
            <a:r>
              <a:rPr lang="en-US" dirty="0" smtClean="0"/>
              <a:t>Size of the receivers buffers may change over time</a:t>
            </a:r>
          </a:p>
          <a:p>
            <a:r>
              <a:rPr lang="en-US" dirty="0" smtClean="0"/>
              <a:t>Solution: sliding window</a:t>
            </a:r>
          </a:p>
          <a:p>
            <a:pPr lvl="1"/>
            <a:r>
              <a:rPr lang="en-US" dirty="0" smtClean="0"/>
              <a:t>Receiver tells the sender how big their buffer is</a:t>
            </a:r>
          </a:p>
          <a:p>
            <a:pPr lvl="1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 smtClean="0"/>
              <a:t>For window size </a:t>
            </a:r>
            <a:r>
              <a:rPr lang="en-US" i="1" dirty="0" smtClean="0"/>
              <a:t>n</a:t>
            </a:r>
            <a:r>
              <a:rPr lang="en-US" dirty="0" smtClean="0"/>
              <a:t>, sender may transmit </a:t>
            </a:r>
            <a:r>
              <a:rPr lang="en-US" i="1" dirty="0" smtClean="0"/>
              <a:t>n</a:t>
            </a:r>
            <a:r>
              <a:rPr lang="en-US" dirty="0" smtClean="0"/>
              <a:t> bytes without receiving an ACK</a:t>
            </a:r>
          </a:p>
          <a:p>
            <a:pPr lvl="1"/>
            <a:r>
              <a:rPr lang="en-US" dirty="0" smtClean="0"/>
              <a:t>After each ACK, the window slides forward</a:t>
            </a:r>
          </a:p>
          <a:p>
            <a:r>
              <a:rPr lang="en-US" dirty="0" smtClean="0"/>
              <a:t>Window may go to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Sender Side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Sent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Received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Be Sent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Outside Window</a:t>
            </a:r>
            <a:endParaRPr lang="en-US" sz="2400" dirty="0"/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Must be buffered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until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ACKed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6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is ACK Clocked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quick ACK 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w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indow slides quickly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Long RTT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slow ACK  window slides slowly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8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Throughput is ~ w/RTT</a:t>
            </a:r>
          </a:p>
          <a:p>
            <a:endParaRPr lang="en-US" dirty="0"/>
          </a:p>
          <a:p>
            <a:r>
              <a:rPr lang="en-US" dirty="0" smtClean="0"/>
              <a:t>Sender has to buffer all </a:t>
            </a:r>
            <a:r>
              <a:rPr lang="en-US" dirty="0" err="1" smtClean="0"/>
              <a:t>unacknowledges</a:t>
            </a:r>
            <a:r>
              <a:rPr lang="en-US" dirty="0" smtClean="0"/>
              <a:t> packets, because they may require retransmission</a:t>
            </a:r>
          </a:p>
          <a:p>
            <a:endParaRPr lang="en-US" dirty="0"/>
          </a:p>
          <a:p>
            <a:r>
              <a:rPr lang="en-US" dirty="0" smtClean="0"/>
              <a:t>Receiver may be able to accept out-of-order packets, but only up to buffer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Receiver ACK?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 </a:t>
            </a:r>
            <a:r>
              <a:rPr lang="en-US" dirty="0" smtClean="0">
                <a:solidFill>
                  <a:schemeClr val="accent1"/>
                </a:solidFill>
              </a:rPr>
              <a:t>every packet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negative ACKs </a:t>
            </a:r>
            <a:r>
              <a:rPr lang="en-US" dirty="0" smtClean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selective ACKs </a:t>
            </a:r>
            <a:r>
              <a:rPr lang="en-US" dirty="0" smtClean="0"/>
              <a:t>(SACKs), indicating those that did arrive, even if not in order</a:t>
            </a:r>
          </a:p>
          <a:p>
            <a:pPr marL="834390" lvl="1" indent="-514350"/>
            <a:r>
              <a:rPr lang="en-US" dirty="0" smtClean="0"/>
              <a:t>SACK is an actual TCP extension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370827" cy="15193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32 bits, unsigned</a:t>
            </a:r>
          </a:p>
          <a:p>
            <a:pPr lvl="1"/>
            <a:r>
              <a:rPr lang="en-US" dirty="0" smtClean="0"/>
              <a:t>Why so big?</a:t>
            </a:r>
          </a:p>
          <a:p>
            <a:r>
              <a:rPr lang="en-US" dirty="0" smtClean="0"/>
              <a:t>For the sliding window you need…</a:t>
            </a:r>
          </a:p>
          <a:p>
            <a:pPr lvl="1"/>
            <a:r>
              <a:rPr lang="en-US" dirty="0" smtClean="0"/>
              <a:t>|Sequence # Space| &gt; 2 * |Sending Window Size|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 2 * 2</a:t>
            </a:r>
            <a:r>
              <a:rPr lang="en-US" baseline="30000" dirty="0" smtClean="0"/>
              <a:t>16</a:t>
            </a:r>
          </a:p>
          <a:p>
            <a:r>
              <a:rPr lang="en-US" dirty="0" smtClean="0"/>
              <a:t>Guard against stray packets</a:t>
            </a:r>
          </a:p>
          <a:p>
            <a:pPr lvl="1"/>
            <a:r>
              <a:rPr lang="en-US" dirty="0" smtClean="0"/>
              <a:t>IP packets have a maximum segment lifetime (MSL) of 120 seconds</a:t>
            </a:r>
          </a:p>
          <a:p>
            <a:pPr lvl="2"/>
            <a:r>
              <a:rPr lang="en-US" dirty="0" smtClean="0"/>
              <a:t>i.e. a packet can linger in the network for 2 minutes</a:t>
            </a:r>
          </a:p>
        </p:txBody>
      </p:sp>
    </p:spTree>
    <p:extLst>
      <p:ext uri="{BB962C8B-B14F-4D97-AF65-F5344CB8AC3E}">
        <p14:creationId xmlns:p14="http://schemas.microsoft.com/office/powerpoint/2010/main" val="14618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what if the window size is very small?</a:t>
            </a:r>
          </a:p>
          <a:p>
            <a:pPr lvl="1"/>
            <a:r>
              <a:rPr lang="en-US" dirty="0" smtClean="0"/>
              <a:t>Multiple, small packets, headers dominate data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for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x = 0; x &lt; </a:t>
            </a:r>
            <a:r>
              <a:rPr lang="en-US" dirty="0" err="1" smtClean="0">
                <a:solidFill>
                  <a:schemeClr val="tx2"/>
                </a:solidFill>
              </a:rPr>
              <a:t>strlen</a:t>
            </a:r>
            <a:r>
              <a:rPr lang="en-US" dirty="0" smtClean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write(socket, data + x, 1);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76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 smtClean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Elif</a:t>
            </a:r>
            <a:r>
              <a:rPr lang="en-US" dirty="0" smtClean="0"/>
              <a:t> there is </a:t>
            </a:r>
            <a:r>
              <a:rPr lang="en-US" dirty="0" err="1" smtClean="0"/>
              <a:t>unACKed</a:t>
            </a:r>
            <a:r>
              <a:rPr lang="en-US" dirty="0" smtClean="0"/>
              <a:t> data: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Enqueue</a:t>
            </a:r>
            <a:r>
              <a:rPr lang="en-US" dirty="0" smtClean="0"/>
              <a:t> data in a buffer until an ACK is received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Else: send the data</a:t>
            </a:r>
          </a:p>
          <a:p>
            <a:endParaRPr lang="en-US" dirty="0" smtClean="0"/>
          </a:p>
          <a:p>
            <a:r>
              <a:rPr lang="en-US" dirty="0" smtClean="0"/>
              <a:t>Problem: Nagle’s Algorithm delays transmissions</a:t>
            </a:r>
          </a:p>
          <a:p>
            <a:pPr lvl="1"/>
            <a:r>
              <a:rPr lang="en-US" dirty="0" smtClean="0"/>
              <a:t>What if you need to send a packet immediately?</a:t>
            </a:r>
            <a:endParaRPr lang="en-US" dirty="0"/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</a:t>
            </a:r>
            <a:r>
              <a:rPr lang="en-US" dirty="0" smtClean="0"/>
              <a:t>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 smtClean="0"/>
              <a:t>setsockopt</a:t>
            </a:r>
            <a:r>
              <a:rPr lang="en-US" dirty="0" smtClean="0"/>
              <a:t>(sock</a:t>
            </a:r>
            <a:r>
              <a:rPr lang="en-US" dirty="0"/>
              <a:t>, IPPROTO_TCP, TCP_NODELAY, </a:t>
            </a:r>
            <a:r>
              <a:rPr lang="en-US" dirty="0" smtClean="0"/>
              <a:t>		(</a:t>
            </a:r>
            <a:r>
              <a:rPr lang="en-US" dirty="0"/>
              <a:t>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372733" y="2033858"/>
            <a:ext cx="1974368" cy="977840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157348"/>
                <a:gd name="adj2" fmla="val -281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4720863" y="3439159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Checksum detects (some) packet corruption</a:t>
            </a:r>
          </a:p>
          <a:p>
            <a:pPr lvl="1"/>
            <a:r>
              <a:rPr lang="en-US" dirty="0" smtClean="0"/>
              <a:t>Computed over IP header, TCP header, and data</a:t>
            </a:r>
          </a:p>
          <a:p>
            <a:r>
              <a:rPr lang="en-US" dirty="0" smtClean="0"/>
              <a:t>Sequence numbers catch sequence problems</a:t>
            </a:r>
          </a:p>
          <a:p>
            <a:pPr lvl="1"/>
            <a:r>
              <a:rPr lang="en-US" dirty="0" smtClean="0"/>
              <a:t>Duplicates are ignored</a:t>
            </a:r>
          </a:p>
          <a:p>
            <a:pPr lvl="1"/>
            <a:r>
              <a:rPr lang="en-US" dirty="0" smtClean="0"/>
              <a:t>Out-of-order packets are reordered or dropped</a:t>
            </a:r>
          </a:p>
          <a:p>
            <a:pPr lvl="1"/>
            <a:r>
              <a:rPr lang="en-US" dirty="0" smtClean="0"/>
              <a:t>Missing sequence numbers indicate lost packets</a:t>
            </a:r>
          </a:p>
          <a:p>
            <a:r>
              <a:rPr lang="en-US" dirty="0" smtClean="0"/>
              <a:t>Lost segments detected by sender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timeout</a:t>
            </a:r>
            <a:r>
              <a:rPr lang="en-US" dirty="0" smtClean="0"/>
              <a:t> to detect missing ACKs</a:t>
            </a:r>
          </a:p>
          <a:p>
            <a:pPr lvl="1"/>
            <a:r>
              <a:rPr lang="en-US" dirty="0" smtClean="0"/>
              <a:t>Need to estimate RTT to calibrate the timeout</a:t>
            </a:r>
          </a:p>
          <a:p>
            <a:pPr lvl="1"/>
            <a:r>
              <a:rPr lang="en-US" dirty="0" smtClean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 Outs (RTO)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smtClean="0"/>
              <a:t>Problem: time-out is linked to round trip 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529287"/>
            <a:chOff x="1219200" y="4872043"/>
            <a:chExt cx="5181606" cy="1508309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5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6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en-US" dirty="0" smtClean="0"/>
              <a:t>Original TCP round-trip estimator</a:t>
            </a:r>
          </a:p>
          <a:p>
            <a:pPr lvl="1"/>
            <a:r>
              <a:rPr lang="en-US" dirty="0" smtClean="0"/>
              <a:t>RTT estimated as a moving average</a:t>
            </a:r>
          </a:p>
          <a:p>
            <a:pPr lvl="1"/>
            <a:r>
              <a:rPr lang="en-US" dirty="0" err="1" smtClean="0"/>
              <a:t>new_rtt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(</a:t>
            </a:r>
            <a:r>
              <a:rPr lang="en-US" dirty="0" err="1" smtClean="0"/>
              <a:t>old_rtt</a:t>
            </a:r>
            <a:r>
              <a:rPr lang="en-US" dirty="0" smtClean="0"/>
              <a:t>) + (1 – </a:t>
            </a:r>
            <a:r>
              <a:rPr lang="el-GR" dirty="0" smtClean="0"/>
              <a:t>α</a:t>
            </a:r>
            <a:r>
              <a:rPr lang="en-US" dirty="0" smtClean="0"/>
              <a:t>)(</a:t>
            </a:r>
            <a:r>
              <a:rPr lang="en-US" dirty="0" err="1" smtClean="0"/>
              <a:t>new_sample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</a:t>
            </a:r>
            <a:r>
              <a:rPr lang="el-GR" dirty="0" smtClean="0"/>
              <a:t>α</a:t>
            </a:r>
            <a:r>
              <a:rPr lang="en-US" dirty="0" smtClean="0"/>
              <a:t>: 0.8-0.9 (0.875 for most TCPs)</a:t>
            </a:r>
          </a:p>
          <a:p>
            <a:r>
              <a:rPr lang="en-US" dirty="0" smtClean="0"/>
              <a:t>RTO = 2 * </a:t>
            </a:r>
            <a:r>
              <a:rPr lang="en-US" dirty="0" err="1" smtClean="0"/>
              <a:t>new_rtt</a:t>
            </a:r>
            <a:r>
              <a:rPr lang="en-US" dirty="0" smtClean="0"/>
              <a:t> (i.e. TCP is conservative)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Sample Ambiguity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dirty="0" err="1" smtClean="0"/>
              <a:t>Karn’s</a:t>
            </a:r>
            <a:r>
              <a:rPr lang="en-US" dirty="0" smtClean="0"/>
              <a:t> algorithm: ignore samples for retransmitted segments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2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RTO in data centers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err="1" smtClean="0"/>
              <a:t>Incast</a:t>
            </a:r>
            <a:r>
              <a:rPr lang="en-US" dirty="0" smtClean="0"/>
              <a:t> problem – E.g. </a:t>
            </a:r>
            <a:r>
              <a:rPr lang="en-US" dirty="0" err="1" smtClean="0"/>
              <a:t>Hadoop</a:t>
            </a:r>
            <a:r>
              <a:rPr lang="en-US" dirty="0" smtClean="0"/>
              <a:t>, Map Reduce, HDFS, GFS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462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senders sending simultaneously to receiver</a:t>
            </a:r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396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at switch fills and packets are lost! </a:t>
            </a:r>
          </a:p>
          <a:p>
            <a:r>
              <a:rPr lang="en-US" dirty="0" smtClean="0"/>
              <a:t>No ACKs will come back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RTO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8466" y="2711514"/>
            <a:ext cx="526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Need to break synchronization</a:t>
            </a:r>
          </a:p>
          <a:p>
            <a:r>
              <a:rPr lang="en-US" dirty="0" smtClean="0"/>
              <a:t>RTO estimation designed for wide area</a:t>
            </a:r>
          </a:p>
          <a:p>
            <a:r>
              <a:rPr lang="en-US" dirty="0" smtClean="0"/>
              <a:t>Data centers have much smaller RTT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 smtClean="0"/>
              <a:t>Datagram network</a:t>
            </a:r>
          </a:p>
          <a:p>
            <a:pPr lvl="1"/>
            <a:r>
              <a:rPr lang="en-US" dirty="0" smtClean="0"/>
              <a:t>No circuits</a:t>
            </a:r>
          </a:p>
          <a:p>
            <a:pPr lvl="1"/>
            <a:r>
              <a:rPr lang="en-US" dirty="0" smtClean="0"/>
              <a:t>No connections</a:t>
            </a:r>
          </a:p>
          <a:p>
            <a:r>
              <a:rPr lang="en-US" dirty="0" smtClean="0"/>
              <a:t>Clients run many applications at the same time</a:t>
            </a:r>
          </a:p>
          <a:p>
            <a:pPr lvl="1"/>
            <a:r>
              <a:rPr lang="en-US" dirty="0" smtClean="0"/>
              <a:t>Who to deliver packets to?</a:t>
            </a:r>
          </a:p>
          <a:p>
            <a:r>
              <a:rPr lang="en-US" dirty="0" smtClean="0"/>
              <a:t>IP header “protocol” field</a:t>
            </a:r>
          </a:p>
          <a:p>
            <a:pPr lvl="1"/>
            <a:r>
              <a:rPr lang="en-US" dirty="0" smtClean="0"/>
              <a:t>8 bits = 256 concurrent streams</a:t>
            </a:r>
          </a:p>
          <a:p>
            <a:r>
              <a:rPr lang="en-US" dirty="0" smtClean="0"/>
              <a:t>Insert Transport Layer to handle</a:t>
            </a:r>
            <a:r>
              <a:rPr lang="en-US" dirty="0"/>
              <a:t>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9791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Endpoints identified by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Unique port for each applicatio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3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 smtClean="0"/>
              <a:t>Lowest level end-to-end protocol </a:t>
            </a:r>
          </a:p>
          <a:p>
            <a:pPr lvl="1"/>
            <a:r>
              <a:rPr lang="en-US" dirty="0" smtClean="0"/>
              <a:t>Transport header only read by source and destination</a:t>
            </a:r>
          </a:p>
          <a:p>
            <a:pPr lvl="1"/>
            <a:r>
              <a:rPr lang="en-US" dirty="0" smtClean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0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Simple, connectionless datagram</a:t>
            </a:r>
          </a:p>
          <a:p>
            <a:pPr lvl="1"/>
            <a:r>
              <a:rPr lang="en-US" dirty="0" smtClean="0"/>
              <a:t>C sockets: SOCK_DGRAM</a:t>
            </a:r>
          </a:p>
          <a:p>
            <a:r>
              <a:rPr lang="en-US" dirty="0" smtClean="0"/>
              <a:t>Port numbers enable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16 bits = 65535 possible ports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0 is invalid</a:t>
            </a:r>
          </a:p>
          <a:p>
            <a:r>
              <a:rPr lang="en-US" dirty="0" smtClean="0"/>
              <a:t>Checksum for error detection</a:t>
            </a:r>
          </a:p>
          <a:p>
            <a:pPr lvl="1"/>
            <a:r>
              <a:rPr lang="en-US" dirty="0" smtClean="0"/>
              <a:t>Detects (some) corrupt packets</a:t>
            </a:r>
          </a:p>
          <a:p>
            <a:pPr lvl="1"/>
            <a:r>
              <a:rPr lang="en-US" dirty="0" smtClean="0"/>
              <a:t>Does not detect dropped, duplicated, or reordered packets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Payload Length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2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UDP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Invented after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 all applications can tolerate TCP</a:t>
            </a:r>
          </a:p>
          <a:p>
            <a:r>
              <a:rPr lang="en-US" dirty="0" smtClean="0"/>
              <a:t>Custom protocols can be built on top of UDP</a:t>
            </a:r>
          </a:p>
          <a:p>
            <a:pPr lvl="1"/>
            <a:r>
              <a:rPr lang="en-US" dirty="0" smtClean="0"/>
              <a:t>Reliability? Strict ordering?</a:t>
            </a:r>
          </a:p>
          <a:p>
            <a:pPr lvl="1"/>
            <a:r>
              <a:rPr lang="en-US" dirty="0" smtClean="0"/>
              <a:t>Flow control? Congestion control?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RTMP, real-time media streaming (e.g. voice,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r>
              <a:rPr lang="hu-HU" sz="4400" dirty="0" smtClean="0"/>
              <a:t> – </a:t>
            </a:r>
            <a:r>
              <a:rPr lang="hu-HU" sz="4400" dirty="0" err="1" smtClean="0"/>
              <a:t>already</a:t>
            </a:r>
            <a:r>
              <a:rPr lang="hu-HU" sz="4400" dirty="0" smtClean="0"/>
              <a:t> </a:t>
            </a:r>
            <a:r>
              <a:rPr lang="hu-HU" sz="4400" dirty="0" err="1" smtClean="0"/>
              <a:t>discussed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72754</TotalTime>
  <Words>1592</Words>
  <Application>Microsoft Office PowerPoint</Application>
  <PresentationFormat>Diavetítés a képernyőre (4:3 oldalarány)</PresentationFormat>
  <Paragraphs>454</Paragraphs>
  <Slides>29</Slides>
  <Notes>9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Median</vt:lpstr>
      <vt:lpstr>Computer Networks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</vt:lpstr>
      <vt:lpstr>Flow Control: Sender Side</vt:lpstr>
      <vt:lpstr>Sliding Window Example</vt:lpstr>
      <vt:lpstr>Observations</vt:lpstr>
      <vt:lpstr>What Should the Receiver ACK?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Challenge of RTO in data centers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1046</cp:revision>
  <cp:lastPrinted>2012-08-22T04:00:45Z</cp:lastPrinted>
  <dcterms:created xsi:type="dcterms:W3CDTF">2012-01-03T02:22:46Z</dcterms:created>
  <dcterms:modified xsi:type="dcterms:W3CDTF">2017-11-28T11:48:22Z</dcterms:modified>
</cp:coreProperties>
</file>