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2" r:id="rId2"/>
    <p:sldId id="263" r:id="rId3"/>
    <p:sldId id="287" r:id="rId4"/>
    <p:sldId id="288" r:id="rId5"/>
    <p:sldId id="289" r:id="rId6"/>
    <p:sldId id="290" r:id="rId7"/>
    <p:sldId id="264" r:id="rId8"/>
    <p:sldId id="265" r:id="rId9"/>
    <p:sldId id="291" r:id="rId10"/>
    <p:sldId id="267" r:id="rId11"/>
    <p:sldId id="268" r:id="rId12"/>
    <p:sldId id="269" r:id="rId13"/>
    <p:sldId id="270" r:id="rId14"/>
    <p:sldId id="271" r:id="rId15"/>
    <p:sldId id="272" r:id="rId16"/>
  </p:sldIdLst>
  <p:sldSz cx="9144000" cy="6858000" type="screen4x3"/>
  <p:notesSz cx="6858000" cy="9144000"/>
  <p:defaultTextStyle>
    <a:defPPr>
      <a:defRPr lang="hu-HU"/>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57" autoAdjust="0"/>
    <p:restoredTop sz="96187" autoAdjust="0"/>
  </p:normalViewPr>
  <p:slideViewPr>
    <p:cSldViewPr>
      <p:cViewPr varScale="1">
        <p:scale>
          <a:sx n="108" d="100"/>
          <a:sy n="108" d="100"/>
        </p:scale>
        <p:origin x="-78"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hu-HU"/>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hu-HU"/>
          </a:p>
        </p:txBody>
      </p:sp>
      <p:sp>
        <p:nvSpPr>
          <p:cNvPr id="1741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u-HU" noProof="0" smtClean="0"/>
              <a:t>Mintaszöveg szerkesztése</a:t>
            </a:r>
          </a:p>
          <a:p>
            <a:pPr lvl="1"/>
            <a:r>
              <a:rPr lang="hu-HU" noProof="0" smtClean="0"/>
              <a:t>Második szint</a:t>
            </a:r>
          </a:p>
          <a:p>
            <a:pPr lvl="2"/>
            <a:r>
              <a:rPr lang="hu-HU" noProof="0" smtClean="0"/>
              <a:t>Harmadik szint</a:t>
            </a:r>
          </a:p>
          <a:p>
            <a:pPr lvl="3"/>
            <a:r>
              <a:rPr lang="hu-HU" noProof="0" smtClean="0"/>
              <a:t>Negyedik szint</a:t>
            </a:r>
          </a:p>
          <a:p>
            <a:pPr lvl="4"/>
            <a:r>
              <a:rPr lang="hu-HU" noProof="0" smtClean="0"/>
              <a:t>Ötödik szint</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hu-HU"/>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4477DAEC-F2DE-4F08-99DF-5566CF0F62C6}" type="slidenum">
              <a:rPr lang="hu-HU" altLang="hu-HU"/>
              <a:pPr>
                <a:defRPr/>
              </a:pPr>
              <a:t>‹#›</a:t>
            </a:fld>
            <a:endParaRPr lang="hu-HU" altLang="hu-HU"/>
          </a:p>
        </p:txBody>
      </p:sp>
    </p:spTree>
    <p:extLst>
      <p:ext uri="{BB962C8B-B14F-4D97-AF65-F5344CB8AC3E}">
        <p14:creationId xmlns:p14="http://schemas.microsoft.com/office/powerpoint/2010/main" val="1288104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4B46E8E0-D455-4A41-B3A0-5D701E5E028C}" type="slidenum">
              <a:rPr lang="hu-HU" altLang="hu-HU"/>
              <a:pPr>
                <a:spcBef>
                  <a:spcPct val="0"/>
                </a:spcBef>
              </a:pPr>
              <a:t>1</a:t>
            </a:fld>
            <a:endParaRPr lang="hu-HU" altLang="hu-HU"/>
          </a:p>
        </p:txBody>
      </p:sp>
      <p:sp>
        <p:nvSpPr>
          <p:cNvPr id="18435" name="Rectangle 2"/>
          <p:cNvSpPr>
            <a:spLocks noRot="1" noChangeArrowheads="1" noTextEdit="1"/>
          </p:cNvSpPr>
          <p:nvPr>
            <p:ph type="sldImg"/>
          </p:nvPr>
        </p:nvSpPr>
        <p:spPr>
          <a:xfrm>
            <a:off x="457200" y="457200"/>
            <a:ext cx="5945188" cy="4459288"/>
          </a:xfrm>
          <a:ln/>
        </p:spPr>
      </p:sp>
      <p:sp>
        <p:nvSpPr>
          <p:cNvPr id="18436"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Physical Database Structure</a:t>
            </a:r>
          </a:p>
          <a:p>
            <a:pPr marL="114300" lvl="1" defTabSz="457200" eaLnBrk="1" hangingPunct="1"/>
            <a:r>
              <a:rPr lang="en-US" altLang="hu-HU" smtClean="0"/>
              <a:t>The files that constitute an Oracle database are organized into the following:</a:t>
            </a:r>
          </a:p>
          <a:p>
            <a:pPr marL="457200" lvl="2" indent="-228600" defTabSz="457200" eaLnBrk="1" hangingPunct="1"/>
            <a:r>
              <a:rPr lang="en-US" altLang="hu-HU" b="1" smtClean="0"/>
              <a:t>Control files:</a:t>
            </a:r>
            <a:r>
              <a:rPr lang="en-US" altLang="hu-HU" smtClean="0"/>
              <a:t> Contain data about the database itself (that is, physical database structure information). These files are critical to the database. Without them, you cannot open data files to access the data within the database.</a:t>
            </a:r>
          </a:p>
          <a:p>
            <a:pPr marL="457200" lvl="2" indent="-228600" defTabSz="457200" eaLnBrk="1" hangingPunct="1"/>
            <a:r>
              <a:rPr lang="en-US" altLang="hu-HU" b="1" smtClean="0"/>
              <a:t>Data files:</a:t>
            </a:r>
            <a:r>
              <a:rPr lang="en-US" altLang="hu-HU" smtClean="0"/>
              <a:t> Contain the user or application data of the database</a:t>
            </a:r>
          </a:p>
          <a:p>
            <a:pPr marL="457200" lvl="2" indent="-228600" defTabSz="457200" eaLnBrk="1" hangingPunct="1"/>
            <a:r>
              <a:rPr lang="en-US" altLang="hu-HU" b="1" smtClean="0"/>
              <a:t>Online redo log files:</a:t>
            </a:r>
            <a:r>
              <a:rPr lang="en-US" altLang="hu-HU" smtClean="0"/>
              <a:t> Allow for instance recovery of the database. If the database crashes and does not lose any data files, then the instance can recover the database with the information in these files.</a:t>
            </a:r>
          </a:p>
          <a:p>
            <a:pPr marL="114300" lvl="1" defTabSz="457200" eaLnBrk="1" hangingPunct="1"/>
            <a:r>
              <a:rPr lang="en-US" altLang="hu-HU" smtClean="0"/>
              <a:t>The following additional files are important to the successful running of the database:</a:t>
            </a:r>
          </a:p>
          <a:p>
            <a:pPr marL="457200" lvl="2" indent="-228600" defTabSz="457200" eaLnBrk="1" hangingPunct="1"/>
            <a:r>
              <a:rPr lang="en-US" altLang="hu-HU" b="1" smtClean="0"/>
              <a:t>Parameter file:</a:t>
            </a:r>
            <a:r>
              <a:rPr lang="en-US" altLang="hu-HU" smtClean="0"/>
              <a:t> Is used to define how the instance is configured when it starts up</a:t>
            </a:r>
          </a:p>
          <a:p>
            <a:pPr marL="457200" lvl="2" indent="-228600" defTabSz="457200" eaLnBrk="1" hangingPunct="1"/>
            <a:r>
              <a:rPr lang="en-US" altLang="hu-HU" b="1" smtClean="0"/>
              <a:t>Password file:</a:t>
            </a:r>
            <a:r>
              <a:rPr lang="en-US" altLang="hu-HU" smtClean="0"/>
              <a:t> Allows users to connect remotely to the database and perform administrative tasks</a:t>
            </a:r>
          </a:p>
          <a:p>
            <a:pPr marL="457200" lvl="2" indent="-228600" defTabSz="457200" eaLnBrk="1" hangingPunct="1"/>
            <a:r>
              <a:rPr lang="en-US" altLang="hu-HU" b="1" smtClean="0"/>
              <a:t>Backup files:</a:t>
            </a:r>
            <a:r>
              <a:rPr lang="en-US" altLang="hu-HU" smtClean="0"/>
              <a:t> </a:t>
            </a:r>
            <a:r>
              <a:rPr lang="en-US" altLang="hu-HU" smtClean="0">
                <a:latin typeface="Palatino-Roman" charset="0"/>
              </a:rPr>
              <a:t>Are used for database recovery. You typically restore a backup file when a media failure or user error has damaged or deleted the original file.</a:t>
            </a:r>
            <a:endParaRPr lang="en-US" altLang="hu-HU" smtClean="0"/>
          </a:p>
          <a:p>
            <a:pPr marL="457200" lvl="2" indent="-228600" defTabSz="457200" eaLnBrk="1" hangingPunct="1"/>
            <a:r>
              <a:rPr lang="en-US" altLang="hu-HU" b="1" smtClean="0"/>
              <a:t>Archive log files:</a:t>
            </a:r>
            <a:r>
              <a:rPr lang="en-US" altLang="hu-HU" smtClean="0"/>
              <a:t> Contain an ongoing history of the data changes (redo) that are generated by the instance. Using these files and a backup of the database, you can recover a lost data file. That is, archive logs enable the recovery of restored data files.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6A36E71F-9899-45F4-8D2B-ED855F795877}" type="slidenum">
              <a:rPr lang="hu-HU" altLang="hu-HU"/>
              <a:pPr>
                <a:spcBef>
                  <a:spcPct val="0"/>
                </a:spcBef>
              </a:pPr>
              <a:t>10</a:t>
            </a:fld>
            <a:endParaRPr lang="hu-HU" altLang="hu-HU"/>
          </a:p>
        </p:txBody>
      </p:sp>
      <p:sp>
        <p:nvSpPr>
          <p:cNvPr id="27651" name="Rectangle 2"/>
          <p:cNvSpPr>
            <a:spLocks noRot="1" noChangeArrowheads="1" noTextEdit="1"/>
          </p:cNvSpPr>
          <p:nvPr>
            <p:ph type="sldImg"/>
          </p:nvPr>
        </p:nvSpPr>
        <p:spPr>
          <a:xfrm>
            <a:off x="457200" y="457200"/>
            <a:ext cx="5943600" cy="4457700"/>
          </a:xfrm>
          <a:ln/>
        </p:spPr>
      </p:sp>
      <p:sp>
        <p:nvSpPr>
          <p:cNvPr id="27652"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How Table Data Is Stored</a:t>
            </a:r>
          </a:p>
          <a:p>
            <a:pPr marL="114300" lvl="1" defTabSz="457200" eaLnBrk="1" hangingPunct="1"/>
            <a:r>
              <a:rPr lang="en-US" altLang="hu-HU" smtClean="0"/>
              <a:t>When a table is created, a segment is created to hold its data. A tablespace contains a collection of segments. Logically, a table contains rows of column values. A row is ultimately stored in a database block in the form of a row piece. It is called a row piece because under some circumstances the entire row may not be stored in one place. This happens when an inserted row is too large to fit into a single block or when an update causes an existing row to outgrow its current space.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0206B405-712F-4A8E-8A5F-60C4C1FAC957}" type="slidenum">
              <a:rPr lang="hu-HU" altLang="hu-HU"/>
              <a:pPr>
                <a:spcBef>
                  <a:spcPct val="0"/>
                </a:spcBef>
              </a:pPr>
              <a:t>11</a:t>
            </a:fld>
            <a:endParaRPr lang="hu-HU" altLang="hu-HU"/>
          </a:p>
        </p:txBody>
      </p:sp>
      <p:sp>
        <p:nvSpPr>
          <p:cNvPr id="28675" name="Rectangle 2"/>
          <p:cNvSpPr>
            <a:spLocks noRot="1" noChangeArrowheads="1" noTextEdit="1"/>
          </p:cNvSpPr>
          <p:nvPr>
            <p:ph type="sldImg"/>
          </p:nvPr>
        </p:nvSpPr>
        <p:spPr>
          <a:xfrm>
            <a:off x="457200" y="457200"/>
            <a:ext cx="5943600" cy="4457700"/>
          </a:xfrm>
          <a:ln/>
        </p:spPr>
      </p:sp>
      <p:sp>
        <p:nvSpPr>
          <p:cNvPr id="28676"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Database Block: Contents</a:t>
            </a:r>
            <a:endParaRPr lang="en-US" altLang="hu-HU" b="1" smtClean="0"/>
          </a:p>
          <a:p>
            <a:pPr marL="114300" lvl="1" defTabSz="457200" eaLnBrk="1" hangingPunct="1"/>
            <a:r>
              <a:rPr lang="en-US" altLang="hu-HU" smtClean="0"/>
              <a:t>Oracle data blocks contain the following:</a:t>
            </a:r>
            <a:endParaRPr lang="en-US" altLang="hu-HU" b="1" smtClean="0"/>
          </a:p>
          <a:p>
            <a:pPr marL="457200" lvl="2" indent="-228600" defTabSz="457200" eaLnBrk="1" hangingPunct="1"/>
            <a:r>
              <a:rPr lang="en-US" altLang="hu-HU" b="1" smtClean="0"/>
              <a:t>Block header:</a:t>
            </a:r>
            <a:r>
              <a:rPr lang="en-US" altLang="hu-HU" smtClean="0"/>
              <a:t> The block header contains the segment type (such as table or index), data block address, table directory, row directory, and transaction slots of size 23 bytes each, which are used when modifications are made to rows in the block. The block header grows downward from the top.</a:t>
            </a:r>
            <a:endParaRPr lang="en-US" altLang="hu-HU" b="1" smtClean="0"/>
          </a:p>
          <a:p>
            <a:pPr marL="457200" lvl="2" indent="-228600" defTabSz="457200" eaLnBrk="1" hangingPunct="1"/>
            <a:r>
              <a:rPr lang="en-US" altLang="hu-HU" b="1" smtClean="0"/>
              <a:t>Row data:</a:t>
            </a:r>
            <a:r>
              <a:rPr lang="en-US" altLang="hu-HU" smtClean="0"/>
              <a:t> This is the actual data for the rows in the block. Row data space grows upward from the bottom.</a:t>
            </a:r>
            <a:endParaRPr lang="en-US" altLang="hu-HU" b="1" smtClean="0"/>
          </a:p>
          <a:p>
            <a:pPr marL="457200" lvl="2" indent="-228600" defTabSz="457200" eaLnBrk="1" hangingPunct="1"/>
            <a:r>
              <a:rPr lang="en-US" altLang="hu-HU" b="1" smtClean="0"/>
              <a:t>Free space:</a:t>
            </a:r>
            <a:r>
              <a:rPr lang="en-US" altLang="hu-HU" smtClean="0"/>
              <a:t> Free space is in the middle of the block. This enables the header and the row data space to grow when necessary. Row data takes up free space as new rows are inserted or columns of existing rows are updated with larger values. The examples of events that cause header growth are when the row directory needs more row entries or more transaction slots are required than initially configured. Initially, the free space in a block is contiguous. However, deletions and updates may fragment the free space in the block. The free space in the block is coalesced by the Oracle server when necessary.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73125239-D626-434F-8421-7AB9A12A0D79}" type="slidenum">
              <a:rPr lang="hu-HU" altLang="hu-HU"/>
              <a:pPr>
                <a:spcBef>
                  <a:spcPct val="0"/>
                </a:spcBef>
              </a:pPr>
              <a:t>12</a:t>
            </a:fld>
            <a:endParaRPr lang="hu-HU" altLang="hu-HU"/>
          </a:p>
        </p:txBody>
      </p:sp>
      <p:sp>
        <p:nvSpPr>
          <p:cNvPr id="29699" name="Rectangle 2"/>
          <p:cNvSpPr>
            <a:spLocks noRot="1" noChangeArrowheads="1" noTextEdit="1"/>
          </p:cNvSpPr>
          <p:nvPr>
            <p:ph type="sldImg"/>
          </p:nvPr>
        </p:nvSpPr>
        <p:spPr>
          <a:xfrm>
            <a:off x="457200" y="457200"/>
            <a:ext cx="5943600" cy="4457700"/>
          </a:xfrm>
          <a:ln/>
        </p:spPr>
      </p:sp>
      <p:sp>
        <p:nvSpPr>
          <p:cNvPr id="29700"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Tablespaces and Data Files</a:t>
            </a:r>
          </a:p>
          <a:p>
            <a:pPr marL="114300" lvl="1" defTabSz="457200" eaLnBrk="1" hangingPunct="1"/>
            <a:r>
              <a:rPr lang="en-US" altLang="hu-HU" smtClean="0"/>
              <a:t>Databases, tablespaces, and data files are closely related but they have important differences:</a:t>
            </a:r>
          </a:p>
          <a:p>
            <a:pPr marL="457200" lvl="2" indent="-228600" defTabSz="457200" eaLnBrk="1" hangingPunct="1"/>
            <a:r>
              <a:rPr lang="en-US" altLang="hu-HU" smtClean="0"/>
              <a:t>An Oracle database consists of one or more logical storage units called tablespaces, which collectively store all the database’s data.</a:t>
            </a:r>
          </a:p>
          <a:p>
            <a:pPr marL="457200" lvl="2" indent="-228600" defTabSz="457200" eaLnBrk="1" hangingPunct="1"/>
            <a:r>
              <a:rPr lang="en-US" altLang="hu-HU" smtClean="0"/>
              <a:t>Each tablespace in an Oracle database consists of one or more files called data files, which are physical structures that conform to the operating system on which the Oracle software runs.</a:t>
            </a:r>
          </a:p>
          <a:p>
            <a:pPr marL="457200" lvl="2" indent="-228600" defTabSz="457200" eaLnBrk="1" hangingPunct="1"/>
            <a:r>
              <a:rPr lang="en-US" altLang="hu-HU" smtClean="0"/>
              <a:t>A database’s data is collectively stored in the data files that constitute each tablespace of the database. For example, the simplest Oracle database would have two tablespaces (the required </a:t>
            </a:r>
            <a:r>
              <a:rPr lang="en-US" altLang="hu-HU" smtClean="0">
                <a:latin typeface="Courier New" pitchFamily="49" charset="0"/>
              </a:rPr>
              <a:t>SYSTEM</a:t>
            </a:r>
            <a:r>
              <a:rPr lang="en-US" altLang="hu-HU" smtClean="0"/>
              <a:t> and </a:t>
            </a:r>
            <a:r>
              <a:rPr lang="en-US" altLang="hu-HU" smtClean="0">
                <a:latin typeface="Courier New" pitchFamily="49" charset="0"/>
              </a:rPr>
              <a:t>SYSAUX</a:t>
            </a:r>
            <a:r>
              <a:rPr lang="en-US" altLang="hu-HU" smtClean="0"/>
              <a:t> tablespaces), each with one data file. Another database can have three tablespaces, each consisting of two data files (for a total of six data files). A single database can potentially have as many as 65,534 data files.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F4973619-F3F1-482C-834E-EB2C6AB71F25}" type="slidenum">
              <a:rPr lang="hu-HU" altLang="hu-HU"/>
              <a:pPr>
                <a:spcBef>
                  <a:spcPct val="0"/>
                </a:spcBef>
              </a:pPr>
              <a:t>13</a:t>
            </a:fld>
            <a:endParaRPr lang="hu-HU" altLang="hu-HU"/>
          </a:p>
        </p:txBody>
      </p:sp>
      <p:sp>
        <p:nvSpPr>
          <p:cNvPr id="30723" name="Rectangle 2"/>
          <p:cNvSpPr>
            <a:spLocks noRot="1" noChangeArrowheads="1" noTextEdit="1"/>
          </p:cNvSpPr>
          <p:nvPr>
            <p:ph type="sldImg"/>
          </p:nvPr>
        </p:nvSpPr>
        <p:spPr>
          <a:xfrm>
            <a:off x="457200" y="457200"/>
            <a:ext cx="5943600" cy="4457700"/>
          </a:xfrm>
          <a:ln/>
        </p:spPr>
      </p:sp>
      <p:sp>
        <p:nvSpPr>
          <p:cNvPr id="30724"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Space Management in Tablespaces</a:t>
            </a:r>
          </a:p>
          <a:p>
            <a:pPr marL="114300" lvl="1" defTabSz="457200" eaLnBrk="1" hangingPunct="1"/>
            <a:r>
              <a:rPr lang="en-US" altLang="hu-HU" smtClean="0"/>
              <a:t>Tablespaces allocate space in extents. Tablespaces can be created to use one of the following two methods of keeping track of free and used space:</a:t>
            </a:r>
          </a:p>
          <a:p>
            <a:pPr marL="457200" lvl="2" indent="-228600" defTabSz="457200" eaLnBrk="1" hangingPunct="1"/>
            <a:r>
              <a:rPr lang="en-US" altLang="hu-HU" b="1" smtClean="0"/>
              <a:t>Locally managed tablespaces: </a:t>
            </a:r>
            <a:r>
              <a:rPr lang="en-US" altLang="hu-HU" smtClean="0"/>
              <a:t>The extents are managed within the tablespace via bitmaps. Each bit in the bitmap corresponds to a block or a group of blocks. When an extent is allocated or freed for reuse, the Oracle server changes the bitmap values to show the new status of the blocks.</a:t>
            </a:r>
          </a:p>
          <a:p>
            <a:pPr marL="457200" lvl="2" indent="-228600" defTabSz="457200" eaLnBrk="1" hangingPunct="1"/>
            <a:r>
              <a:rPr lang="en-US" altLang="hu-HU" b="1" smtClean="0"/>
              <a:t>Dictionary-managed tablespaces: </a:t>
            </a:r>
            <a:r>
              <a:rPr lang="en-US" altLang="hu-HU" smtClean="0"/>
              <a:t>The extents are managed by the data dictionary. The Oracle server updates the appropriate tables in the data dictionary whenever an extent is allocated or unallocated. This is for backward compatibility; it is recommended that you use locally managed tablespaces.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50D91525-CACB-4714-AF7A-A35EF2EC9478}" type="slidenum">
              <a:rPr lang="hu-HU" altLang="hu-HU"/>
              <a:pPr>
                <a:spcBef>
                  <a:spcPct val="0"/>
                </a:spcBef>
              </a:pPr>
              <a:t>14</a:t>
            </a:fld>
            <a:endParaRPr lang="hu-HU" altLang="hu-HU"/>
          </a:p>
        </p:txBody>
      </p:sp>
      <p:sp>
        <p:nvSpPr>
          <p:cNvPr id="31747" name="Rectangle 2"/>
          <p:cNvSpPr>
            <a:spLocks noRot="1" noChangeArrowheads="1" noTextEdit="1"/>
          </p:cNvSpPr>
          <p:nvPr>
            <p:ph type="sldImg"/>
          </p:nvPr>
        </p:nvSpPr>
        <p:spPr>
          <a:xfrm>
            <a:off x="457200" y="457200"/>
            <a:ext cx="5943600" cy="4457700"/>
          </a:xfrm>
          <a:ln/>
        </p:spPr>
      </p:sp>
      <p:sp>
        <p:nvSpPr>
          <p:cNvPr id="31748"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Tablespaces in the Preconfigured Database</a:t>
            </a:r>
          </a:p>
          <a:p>
            <a:pPr marL="114300" lvl="1" defTabSz="457200" eaLnBrk="1" hangingPunct="1"/>
            <a:r>
              <a:rPr lang="en-US" altLang="hu-HU" smtClean="0"/>
              <a:t>The following tablespaces are created in the preconfigured database in this course:</a:t>
            </a:r>
          </a:p>
          <a:p>
            <a:pPr marL="457200" lvl="2" indent="-228600" defTabSz="457200" eaLnBrk="1" hangingPunct="1">
              <a:buSzPct val="70000"/>
            </a:pPr>
            <a:r>
              <a:rPr lang="en-US" altLang="hu-HU" b="1" smtClean="0">
                <a:latin typeface="Courier New" pitchFamily="49" charset="0"/>
              </a:rPr>
              <a:t>SYSTEM</a:t>
            </a:r>
            <a:r>
              <a:rPr lang="en-US" altLang="hu-HU" b="1" smtClean="0"/>
              <a:t>:</a:t>
            </a:r>
            <a:r>
              <a:rPr lang="en-US" altLang="hu-HU" smtClean="0"/>
              <a:t> The </a:t>
            </a:r>
            <a:r>
              <a:rPr lang="en-US" altLang="hu-HU" smtClean="0">
                <a:latin typeface="Courier New" pitchFamily="49" charset="0"/>
              </a:rPr>
              <a:t>SYSTEM</a:t>
            </a:r>
            <a:r>
              <a:rPr lang="en-US" altLang="hu-HU" smtClean="0"/>
              <a:t> tablespace is used by the Oracle server to manage the database. It contains the data dictionary and tables that contain administrative information about the database. These are all contained in the </a:t>
            </a:r>
            <a:r>
              <a:rPr lang="en-US" altLang="hu-HU" smtClean="0">
                <a:latin typeface="Courier New" pitchFamily="49" charset="0"/>
              </a:rPr>
              <a:t>SYS</a:t>
            </a:r>
            <a:r>
              <a:rPr lang="en-US" altLang="hu-HU" smtClean="0"/>
              <a:t> schema and can be accessed only by the </a:t>
            </a:r>
            <a:r>
              <a:rPr lang="en-US" altLang="hu-HU" smtClean="0">
                <a:latin typeface="Courier New" pitchFamily="49" charset="0"/>
              </a:rPr>
              <a:t>SYS</a:t>
            </a:r>
            <a:r>
              <a:rPr lang="en-US" altLang="hu-HU" smtClean="0"/>
              <a:t> user or other administrative users with the required privilege.</a:t>
            </a:r>
          </a:p>
          <a:p>
            <a:pPr marL="457200" lvl="2" indent="-228600" defTabSz="457200" eaLnBrk="1" hangingPunct="1">
              <a:buSzPct val="70000"/>
            </a:pPr>
            <a:r>
              <a:rPr lang="en-US" altLang="hu-HU" b="1" smtClean="0">
                <a:latin typeface="Courier New" pitchFamily="49" charset="0"/>
              </a:rPr>
              <a:t>SYSAUX</a:t>
            </a:r>
            <a:r>
              <a:rPr lang="en-US" altLang="hu-HU" b="1" smtClean="0"/>
              <a:t>:</a:t>
            </a:r>
            <a:r>
              <a:rPr lang="en-US" altLang="hu-HU" smtClean="0"/>
              <a:t> This is an auxiliary tablespace to the </a:t>
            </a:r>
            <a:r>
              <a:rPr lang="en-US" altLang="hu-HU" smtClean="0">
                <a:latin typeface="Courier New" pitchFamily="49" charset="0"/>
              </a:rPr>
              <a:t>SYSTEM</a:t>
            </a:r>
            <a:r>
              <a:rPr lang="en-US" altLang="hu-HU" smtClean="0"/>
              <a:t> tablespace. Some components and products that used the </a:t>
            </a:r>
            <a:r>
              <a:rPr lang="en-US" altLang="hu-HU" smtClean="0">
                <a:latin typeface="Courier New" pitchFamily="49" charset="0"/>
              </a:rPr>
              <a:t>SYSTEM</a:t>
            </a:r>
            <a:r>
              <a:rPr lang="en-US" altLang="hu-HU" smtClean="0"/>
              <a:t> tablespace or their own tablespaces in earlier releases of the Oracle database, now use the </a:t>
            </a:r>
            <a:r>
              <a:rPr lang="en-US" altLang="hu-HU" smtClean="0">
                <a:latin typeface="Courier New" pitchFamily="49" charset="0"/>
              </a:rPr>
              <a:t>SYSAUX</a:t>
            </a:r>
            <a:r>
              <a:rPr lang="en-US" altLang="hu-HU" smtClean="0"/>
              <a:t> tablespace. Every Oracle Database10</a:t>
            </a:r>
            <a:r>
              <a:rPr lang="en-US" altLang="hu-HU" i="1" smtClean="0"/>
              <a:t>g</a:t>
            </a:r>
            <a:r>
              <a:rPr lang="en-US" altLang="hu-HU" smtClean="0"/>
              <a:t> or later release must have a </a:t>
            </a:r>
            <a:r>
              <a:rPr lang="en-US" altLang="hu-HU" smtClean="0">
                <a:latin typeface="Courier New" pitchFamily="49" charset="0"/>
              </a:rPr>
              <a:t>SYSAUX</a:t>
            </a:r>
            <a:r>
              <a:rPr lang="en-US" altLang="hu-HU" smtClean="0"/>
              <a:t> tablespace.</a:t>
            </a:r>
            <a:br>
              <a:rPr lang="en-US" altLang="hu-HU" smtClean="0"/>
            </a:br>
            <a:r>
              <a:rPr lang="en-US" altLang="hu-HU" smtClean="0"/>
              <a:t>In Enterprise Manager, you can see a pie chart of the contents of this tablespace. To do this, click Tablespaces on the Administration page. Select SYSAUX and click Edit. Then, click the Occupants tab. After creation, you can monitor the space usage of each occupant inside the </a:t>
            </a:r>
            <a:r>
              <a:rPr lang="en-US" altLang="hu-HU" smtClean="0">
                <a:latin typeface="Courier New" pitchFamily="49" charset="0"/>
              </a:rPr>
              <a:t>SYSAUX</a:t>
            </a:r>
            <a:r>
              <a:rPr lang="en-US" altLang="hu-HU" smtClean="0"/>
              <a:t> tablespace by using EM. If you detect that a component is taking too much space in the </a:t>
            </a:r>
            <a:r>
              <a:rPr lang="en-US" altLang="hu-HU" smtClean="0">
                <a:latin typeface="Courier New" pitchFamily="49" charset="0"/>
              </a:rPr>
              <a:t>SYSAUX</a:t>
            </a:r>
            <a:r>
              <a:rPr lang="en-US" altLang="hu-HU" smtClean="0"/>
              <a:t> tablespace, or if you anticipate that it will, you can move the occupant into a different tablespace by selecting one of the occupants and clicking Change Tablespace.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E87043FC-832F-4064-92C7-83A0E7CC0254}" type="slidenum">
              <a:rPr lang="hu-HU" altLang="hu-HU"/>
              <a:pPr>
                <a:spcBef>
                  <a:spcPct val="0"/>
                </a:spcBef>
              </a:pPr>
              <a:t>15</a:t>
            </a:fld>
            <a:endParaRPr lang="hu-HU" altLang="hu-HU"/>
          </a:p>
        </p:txBody>
      </p:sp>
      <p:sp>
        <p:nvSpPr>
          <p:cNvPr id="32771" name="Rectangle 2"/>
          <p:cNvSpPr>
            <a:spLocks noRot="1" noChangeArrowheads="1" noTextEdit="1"/>
          </p:cNvSpPr>
          <p:nvPr>
            <p:ph type="sldImg"/>
          </p:nvPr>
        </p:nvSpPr>
        <p:spPr>
          <a:xfrm>
            <a:off x="457200" y="457200"/>
            <a:ext cx="5943600" cy="4457700"/>
          </a:xfrm>
          <a:ln/>
        </p:spPr>
      </p:sp>
      <p:sp>
        <p:nvSpPr>
          <p:cNvPr id="32772"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Enlarging the Database</a:t>
            </a:r>
          </a:p>
          <a:p>
            <a:pPr marL="114300" lvl="1" defTabSz="457200" eaLnBrk="1" hangingPunct="1"/>
            <a:r>
              <a:rPr lang="en-US" altLang="hu-HU" smtClean="0"/>
              <a:t>These activities can be performed with Enterprise Manager or with SQL statements. In the end, the size of the database can be described as the sum of all of its tablespaces.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84203C47-93CA-4AAD-B986-B9C292C7FE40}" type="slidenum">
              <a:rPr lang="hu-HU" altLang="hu-HU"/>
              <a:pPr>
                <a:spcBef>
                  <a:spcPct val="0"/>
                </a:spcBef>
              </a:pPr>
              <a:t>2</a:t>
            </a:fld>
            <a:endParaRPr lang="hu-HU" altLang="hu-HU"/>
          </a:p>
        </p:txBody>
      </p:sp>
      <p:sp>
        <p:nvSpPr>
          <p:cNvPr id="19459" name="Rectangle 2"/>
          <p:cNvSpPr>
            <a:spLocks noRot="1" noChangeArrowheads="1" noTextEdit="1"/>
          </p:cNvSpPr>
          <p:nvPr>
            <p:ph type="sldImg"/>
          </p:nvPr>
        </p:nvSpPr>
        <p:spPr>
          <a:xfrm>
            <a:off x="457200" y="457200"/>
            <a:ext cx="5945188" cy="4459288"/>
          </a:xfrm>
          <a:ln/>
        </p:spPr>
      </p:sp>
      <p:sp>
        <p:nvSpPr>
          <p:cNvPr id="19460"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Tablespaces and Data Files</a:t>
            </a:r>
          </a:p>
          <a:p>
            <a:pPr marL="114300" lvl="1" defTabSz="457200" eaLnBrk="1" hangingPunct="1"/>
            <a:r>
              <a:rPr lang="en-US" altLang="hu-HU" smtClean="0"/>
              <a:t>A database is divided into logical storage units called tablespaces, which can be used to group related logical structures together. Each database is logically divided into one or more tablespaces. One or more data files are explicitly created for each tablespace to physically store the data of all logical structures in a tablespace.</a:t>
            </a:r>
          </a:p>
          <a:p>
            <a:pPr marL="114300" lvl="1" defTabSz="457200" eaLnBrk="1" hangingPunct="1"/>
            <a:r>
              <a:rPr lang="en-US" altLang="hu-HU" b="1" smtClean="0"/>
              <a:t>Note:</a:t>
            </a:r>
            <a:r>
              <a:rPr lang="en-US" altLang="hu-HU" smtClean="0"/>
              <a:t> You can also create the bigfile tablespaces, which are tablespaces with a single but very large (up to 4 billion data blocks) data file. The traditional smallfile tablespaces (which are the default) can contain multiple data files, but the files cannot be as large. For more information about the bigfile tablespaces, see the </a:t>
            </a:r>
            <a:r>
              <a:rPr lang="en-US" altLang="hu-HU" i="1" smtClean="0"/>
              <a:t>Database Administrator’s Guide</a:t>
            </a:r>
            <a:r>
              <a:rPr lang="en-US" altLang="hu-HU" smtClean="0"/>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3A451CF9-ED42-4B5A-95F7-192AEC979857}" type="slidenum">
              <a:rPr lang="hu-HU" altLang="hu-HU"/>
              <a:pPr>
                <a:spcBef>
                  <a:spcPct val="0"/>
                </a:spcBef>
              </a:pPr>
              <a:t>3</a:t>
            </a:fld>
            <a:endParaRPr lang="hu-HU" altLang="hu-HU"/>
          </a:p>
        </p:txBody>
      </p:sp>
      <p:sp>
        <p:nvSpPr>
          <p:cNvPr id="20483" name="Rectangle 2"/>
          <p:cNvSpPr>
            <a:spLocks noRot="1" noChangeArrowheads="1" noTextEdit="1"/>
          </p:cNvSpPr>
          <p:nvPr>
            <p:ph type="sldImg"/>
          </p:nvPr>
        </p:nvSpPr>
        <p:spPr>
          <a:xfrm>
            <a:off x="457200" y="457200"/>
            <a:ext cx="5945188" cy="4459288"/>
          </a:xfrm>
          <a:ln/>
        </p:spPr>
      </p:sp>
      <p:sp>
        <p:nvSpPr>
          <p:cNvPr id="20484"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latin typeface="Courier New" pitchFamily="49" charset="0"/>
              </a:rPr>
              <a:t>SYSTEM</a:t>
            </a:r>
            <a:r>
              <a:rPr lang="en-US" altLang="hu-HU" smtClean="0"/>
              <a:t> and </a:t>
            </a:r>
            <a:r>
              <a:rPr lang="en-US" altLang="hu-HU" smtClean="0">
                <a:latin typeface="Courier New" pitchFamily="49" charset="0"/>
              </a:rPr>
              <a:t>SYSAUX</a:t>
            </a:r>
            <a:r>
              <a:rPr lang="en-US" altLang="hu-HU" smtClean="0"/>
              <a:t> Tablespaces</a:t>
            </a:r>
          </a:p>
          <a:p>
            <a:pPr marL="114300" lvl="1" defTabSz="457200" eaLnBrk="1" hangingPunct="1"/>
            <a:r>
              <a:rPr lang="en-US" altLang="hu-HU" smtClean="0"/>
              <a:t>Each Oracle database contains a </a:t>
            </a:r>
            <a:r>
              <a:rPr lang="en-US" altLang="hu-HU" smtClean="0">
                <a:latin typeface="Courier New" pitchFamily="49" charset="0"/>
              </a:rPr>
              <a:t>SYSTEM</a:t>
            </a:r>
            <a:r>
              <a:rPr lang="en-US" altLang="hu-HU" smtClean="0"/>
              <a:t> tablespace and a </a:t>
            </a:r>
            <a:r>
              <a:rPr lang="en-US" altLang="hu-HU" smtClean="0">
                <a:latin typeface="Courier New" pitchFamily="49" charset="0"/>
              </a:rPr>
              <a:t>SYSAUX</a:t>
            </a:r>
            <a:r>
              <a:rPr lang="en-US" altLang="hu-HU" smtClean="0"/>
              <a:t> tablespace. They are automatically created when the database is created. The system default is to create a smallfile tablespace. You can also create bigfile tablespaces, which enable the </a:t>
            </a:r>
            <a:r>
              <a:rPr lang="en-US" altLang="hu-HU" smtClean="0">
                <a:latin typeface="Palatino-Roman" charset="0"/>
              </a:rPr>
              <a:t>Oracle database to manage ultralarge files (up to 8 exabytes).</a:t>
            </a:r>
          </a:p>
          <a:p>
            <a:pPr marL="114300" lvl="1" defTabSz="457200" eaLnBrk="1" hangingPunct="1"/>
            <a:r>
              <a:rPr lang="en-US" altLang="hu-HU" smtClean="0"/>
              <a:t>A tablespace can be online (accessible) or offline (not accessible). The </a:t>
            </a:r>
            <a:r>
              <a:rPr lang="en-US" altLang="hu-HU" smtClean="0">
                <a:latin typeface="Courier New" pitchFamily="49" charset="0"/>
              </a:rPr>
              <a:t>SYSTEM</a:t>
            </a:r>
            <a:r>
              <a:rPr lang="en-US" altLang="hu-HU" smtClean="0"/>
              <a:t> tablespace is always online when the database is open. It stores tables that support the core functionality of the database, such as the data dictionary tables. </a:t>
            </a:r>
          </a:p>
          <a:p>
            <a:pPr marL="114300" lvl="1" defTabSz="457200" eaLnBrk="1" hangingPunct="1"/>
            <a:r>
              <a:rPr lang="en-US" altLang="hu-HU" smtClean="0"/>
              <a:t>The </a:t>
            </a:r>
            <a:r>
              <a:rPr lang="en-US" altLang="hu-HU" smtClean="0">
                <a:latin typeface="Courier New" pitchFamily="49" charset="0"/>
              </a:rPr>
              <a:t>SYSAUX</a:t>
            </a:r>
            <a:r>
              <a:rPr lang="en-US" altLang="hu-HU" smtClean="0"/>
              <a:t> tablespace is an auxiliary tablespace to the </a:t>
            </a:r>
            <a:r>
              <a:rPr lang="en-US" altLang="hu-HU" smtClean="0">
                <a:latin typeface="Courier New" pitchFamily="49" charset="0"/>
              </a:rPr>
              <a:t>SYSTEM</a:t>
            </a:r>
            <a:r>
              <a:rPr lang="en-US" altLang="hu-HU" smtClean="0"/>
              <a:t> tablespace. The </a:t>
            </a:r>
            <a:r>
              <a:rPr lang="en-US" altLang="hu-HU" smtClean="0">
                <a:latin typeface="Courier New" pitchFamily="49" charset="0"/>
              </a:rPr>
              <a:t>SYSAUX</a:t>
            </a:r>
            <a:r>
              <a:rPr lang="en-US" altLang="hu-HU" smtClean="0"/>
              <a:t> tablespace stores many database components, and it must be online for the correct functioning of all database components.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7E427786-C99E-4510-92D2-72A0F0E88E8B}" type="slidenum">
              <a:rPr lang="hu-HU" altLang="hu-HU"/>
              <a:pPr>
                <a:spcBef>
                  <a:spcPct val="0"/>
                </a:spcBef>
              </a:pPr>
              <a:t>4</a:t>
            </a:fld>
            <a:endParaRPr lang="hu-HU" altLang="hu-HU"/>
          </a:p>
        </p:txBody>
      </p:sp>
      <p:sp>
        <p:nvSpPr>
          <p:cNvPr id="21507" name="Rectangle 2"/>
          <p:cNvSpPr>
            <a:spLocks noRot="1" noChangeArrowheads="1" noTextEdit="1"/>
          </p:cNvSpPr>
          <p:nvPr>
            <p:ph type="sldImg"/>
          </p:nvPr>
        </p:nvSpPr>
        <p:spPr>
          <a:xfrm>
            <a:off x="457200" y="457200"/>
            <a:ext cx="5943600" cy="4457700"/>
          </a:xfrm>
          <a:ln/>
        </p:spPr>
      </p:sp>
      <p:sp>
        <p:nvSpPr>
          <p:cNvPr id="21508"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buClr>
                <a:srgbClr val="000000"/>
              </a:buClr>
            </a:pPr>
            <a:r>
              <a:rPr lang="en-US" altLang="hu-HU" smtClean="0"/>
              <a:t>Actions with Tablespaces</a:t>
            </a:r>
          </a:p>
          <a:p>
            <a:pPr marL="114300" lvl="1" defTabSz="457200" eaLnBrk="1" hangingPunct="1">
              <a:buClr>
                <a:srgbClr val="000000"/>
              </a:buClr>
            </a:pPr>
            <a:r>
              <a:rPr lang="en-US" altLang="hu-HU" smtClean="0"/>
              <a:t>Using the Actions menu, you can perform a variety of tasks with your tablespaces. Select a tablespace and then the action that you want to perform:</a:t>
            </a:r>
          </a:p>
          <a:p>
            <a:pPr marL="457200" lvl="2" indent="-228600" defTabSz="457200" eaLnBrk="1" hangingPunct="1">
              <a:buClr>
                <a:srgbClr val="000000"/>
              </a:buClr>
            </a:pPr>
            <a:r>
              <a:rPr lang="en-US" altLang="hu-HU" b="1" smtClean="0"/>
              <a:t>Add Datafile:</a:t>
            </a:r>
            <a:r>
              <a:rPr lang="en-US" altLang="hu-HU" smtClean="0"/>
              <a:t> Adds a data file to the tablespace, which makes the tablespace larger</a:t>
            </a:r>
          </a:p>
          <a:p>
            <a:pPr marL="457200" lvl="2" indent="-228600" defTabSz="457200" eaLnBrk="1" hangingPunct="1">
              <a:buClr>
                <a:srgbClr val="000000"/>
              </a:buClr>
            </a:pPr>
            <a:r>
              <a:rPr lang="en-US" altLang="hu-HU" b="1" smtClean="0"/>
              <a:t>Create Like:</a:t>
            </a:r>
            <a:r>
              <a:rPr lang="en-US" altLang="hu-HU" smtClean="0"/>
              <a:t> Creates another tablespace by using the tablespace as a template</a:t>
            </a:r>
          </a:p>
          <a:p>
            <a:pPr marL="457200" lvl="2" indent="-228600" defTabSz="457200" eaLnBrk="1" hangingPunct="1">
              <a:buClr>
                <a:srgbClr val="000000"/>
              </a:buClr>
            </a:pPr>
            <a:r>
              <a:rPr lang="en-US" altLang="hu-HU" b="1" smtClean="0"/>
              <a:t>Generate DDL:</a:t>
            </a:r>
            <a:r>
              <a:rPr lang="en-US" altLang="hu-HU" smtClean="0"/>
              <a:t> Generates the data definition language (DDL) statement that creates the tablespace. This can then be copied and pasted into a text file for use as a script or for documentation purposes.</a:t>
            </a:r>
          </a:p>
          <a:p>
            <a:pPr marL="457200" lvl="2" indent="-228600" defTabSz="457200" eaLnBrk="1" hangingPunct="1">
              <a:buClr>
                <a:srgbClr val="000000"/>
              </a:buClr>
            </a:pPr>
            <a:r>
              <a:rPr lang="en-US" altLang="hu-HU" b="1" smtClean="0"/>
              <a:t>Make Locally Managed:</a:t>
            </a:r>
            <a:r>
              <a:rPr lang="en-US" altLang="hu-HU" smtClean="0"/>
              <a:t> Converts the tablespace to locally managed if the tablespace is currently dictionary managed. This conversion is only one way; you cannot convert the tablespace back to dictionary managed.</a:t>
            </a:r>
          </a:p>
          <a:p>
            <a:pPr marL="457200" lvl="2" indent="-228600" defTabSz="457200" eaLnBrk="1" hangingPunct="1">
              <a:buClr>
                <a:srgbClr val="000000"/>
              </a:buClr>
            </a:pPr>
            <a:r>
              <a:rPr lang="en-US" altLang="hu-HU" b="1" smtClean="0"/>
              <a:t>Make Readonly:</a:t>
            </a:r>
            <a:r>
              <a:rPr lang="en-US" altLang="hu-HU" smtClean="0"/>
              <a:t> Stops all writes to the tablespace. Current transactions are allowed to complete, but no new DML or other write activities are allowed to start on the tablespace. This appears only if the tablespace is currently not read-only.</a:t>
            </a:r>
          </a:p>
          <a:p>
            <a:pPr marL="457200" lvl="2" indent="-228600" defTabSz="457200" eaLnBrk="1" hangingPunct="1">
              <a:buClr>
                <a:srgbClr val="000000"/>
              </a:buClr>
            </a:pPr>
            <a:r>
              <a:rPr lang="en-US" altLang="hu-HU" b="1" smtClean="0"/>
              <a:t>Make Writable:</a:t>
            </a:r>
            <a:r>
              <a:rPr lang="en-US" altLang="hu-HU" smtClean="0"/>
              <a:t> Allows DML and other write activities to be initiated on objects in the tablespace. This appears only if the tablespace is currently not writable.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C5889ACB-E0B8-42E6-848D-A0CA6770EC30}" type="slidenum">
              <a:rPr lang="hu-HU" altLang="hu-HU"/>
              <a:pPr>
                <a:spcBef>
                  <a:spcPct val="0"/>
                </a:spcBef>
              </a:pPr>
              <a:t>5</a:t>
            </a:fld>
            <a:endParaRPr lang="hu-HU" altLang="hu-HU"/>
          </a:p>
        </p:txBody>
      </p:sp>
      <p:sp>
        <p:nvSpPr>
          <p:cNvPr id="22531" name="Rectangle 2"/>
          <p:cNvSpPr>
            <a:spLocks noRot="1" noChangeArrowheads="1" noTextEdit="1"/>
          </p:cNvSpPr>
          <p:nvPr>
            <p:ph type="sldImg"/>
          </p:nvPr>
        </p:nvSpPr>
        <p:spPr>
          <a:xfrm>
            <a:off x="457200" y="457200"/>
            <a:ext cx="5943600" cy="4457700"/>
          </a:xfrm>
          <a:ln/>
        </p:spPr>
      </p:sp>
      <p:sp>
        <p:nvSpPr>
          <p:cNvPr id="22532"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Dropping Tablespaces</a:t>
            </a:r>
          </a:p>
          <a:p>
            <a:pPr marL="114300" lvl="1" defTabSz="457200" eaLnBrk="1" hangingPunct="1"/>
            <a:r>
              <a:rPr lang="en-US" altLang="hu-HU" smtClean="0"/>
              <a:t>You can drop a tablespace and its contents (the segments contained in the tablespace) from the database if the tablespace and its contents are no longer required. You must have the </a:t>
            </a:r>
            <a:r>
              <a:rPr lang="en-US" altLang="hu-HU" smtClean="0">
                <a:latin typeface="Courier New" pitchFamily="49" charset="0"/>
              </a:rPr>
              <a:t>DROP</a:t>
            </a:r>
            <a:r>
              <a:rPr lang="en-US" altLang="hu-HU" smtClean="0"/>
              <a:t> </a:t>
            </a:r>
            <a:r>
              <a:rPr lang="en-US" altLang="hu-HU" smtClean="0">
                <a:latin typeface="Courier New" pitchFamily="49" charset="0"/>
              </a:rPr>
              <a:t>TABLESPACE</a:t>
            </a:r>
            <a:r>
              <a:rPr lang="en-US" altLang="hu-HU" smtClean="0"/>
              <a:t> system privilege to drop a tablespace.</a:t>
            </a:r>
          </a:p>
          <a:p>
            <a:pPr marL="114300" lvl="1" defTabSz="457200" eaLnBrk="1" hangingPunct="1"/>
            <a:r>
              <a:rPr lang="en-US" altLang="hu-HU" smtClean="0"/>
              <a:t>When you drop a tablespace, the file pointers in the control file of the associated database are removed. You can optionally direct the Oracle server to delete the operating system files (data files) that constitute the dropped tablespace. If you do not direct the Oracle server to delete the data files at the same time as it deletes the tablespace, you must later use the appropriate commands of your operating system if you want them to be deleted.</a:t>
            </a:r>
          </a:p>
          <a:p>
            <a:pPr marL="114300" lvl="1" defTabSz="457200" eaLnBrk="1" hangingPunct="1"/>
            <a:r>
              <a:rPr lang="en-US" altLang="hu-HU" smtClean="0"/>
              <a:t>You cannot drop a tablespace that contains any active segments. For example, if a table in the tablespace is currently being used or the tablespace contains undo data that is needed to roll back uncommitted transactions, you cannot drop the tablespace. The tablespace can be online or offline, but it is best to take the tablespace offline before dropping it.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88A317EA-3919-4390-A21E-74BBBF565835}" type="slidenum">
              <a:rPr lang="hu-HU" altLang="hu-HU"/>
              <a:pPr>
                <a:spcBef>
                  <a:spcPct val="0"/>
                </a:spcBef>
              </a:pPr>
              <a:t>6</a:t>
            </a:fld>
            <a:endParaRPr lang="hu-HU" altLang="hu-HU"/>
          </a:p>
        </p:txBody>
      </p:sp>
      <p:sp>
        <p:nvSpPr>
          <p:cNvPr id="23555" name="Rectangle 2"/>
          <p:cNvSpPr>
            <a:spLocks noRot="1" noChangeArrowheads="1" noTextEdit="1"/>
          </p:cNvSpPr>
          <p:nvPr>
            <p:ph type="sldImg"/>
          </p:nvPr>
        </p:nvSpPr>
        <p:spPr>
          <a:xfrm>
            <a:off x="457200" y="457200"/>
            <a:ext cx="5943600" cy="4457700"/>
          </a:xfrm>
          <a:ln/>
        </p:spPr>
      </p:sp>
      <p:sp>
        <p:nvSpPr>
          <p:cNvPr id="23556"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Viewing Tablespace Information</a:t>
            </a:r>
          </a:p>
          <a:p>
            <a:pPr marL="114300" lvl="1" defTabSz="457200" eaLnBrk="1" hangingPunct="1"/>
            <a:r>
              <a:rPr lang="en-US" altLang="hu-HU" smtClean="0"/>
              <a:t>Click View to see information about the selected tablespace. On the View Tablespace page, you can also click Edit to alter the tablespace.</a:t>
            </a:r>
          </a:p>
          <a:p>
            <a:pPr marL="114300" lvl="1" defTabSz="457200" eaLnBrk="1" hangingPunct="1"/>
            <a:r>
              <a:rPr lang="en-US" altLang="hu-HU" smtClean="0"/>
              <a:t>Tablespace and data file information can also be obtained by querying the following:</a:t>
            </a:r>
          </a:p>
          <a:p>
            <a:pPr marL="457200" lvl="2" indent="-228600" defTabSz="457200" eaLnBrk="1" hangingPunct="1"/>
            <a:r>
              <a:rPr lang="en-US" altLang="hu-HU" b="1" smtClean="0"/>
              <a:t>Tablespace information:</a:t>
            </a:r>
          </a:p>
          <a:p>
            <a:pPr marL="800100" lvl="3" indent="-228600" defTabSz="457200" eaLnBrk="1" hangingPunct="1"/>
            <a:r>
              <a:rPr lang="en-US" altLang="hu-HU" smtClean="0">
                <a:latin typeface="Courier New" pitchFamily="49" charset="0"/>
              </a:rPr>
              <a:t>DBA_TABLESPACES</a:t>
            </a:r>
          </a:p>
          <a:p>
            <a:pPr marL="800100" lvl="3" indent="-228600" defTabSz="457200" eaLnBrk="1" hangingPunct="1"/>
            <a:r>
              <a:rPr lang="en-US" altLang="hu-HU" smtClean="0">
                <a:latin typeface="Courier New" pitchFamily="49" charset="0"/>
              </a:rPr>
              <a:t>V$TABLESPACE</a:t>
            </a:r>
          </a:p>
          <a:p>
            <a:pPr marL="457200" lvl="2" indent="-228600" defTabSz="457200" eaLnBrk="1" hangingPunct="1"/>
            <a:r>
              <a:rPr lang="en-US" altLang="hu-HU" b="1" smtClean="0"/>
              <a:t>Data file information:</a:t>
            </a:r>
          </a:p>
          <a:p>
            <a:pPr marL="800100" lvl="3" indent="-228600" defTabSz="457200" eaLnBrk="1" hangingPunct="1"/>
            <a:r>
              <a:rPr lang="en-US" altLang="hu-HU" smtClean="0">
                <a:latin typeface="Courier New" pitchFamily="49" charset="0"/>
              </a:rPr>
              <a:t>DBA_DATA_FILES</a:t>
            </a:r>
          </a:p>
          <a:p>
            <a:pPr marL="800100" lvl="3" indent="-228600" defTabSz="457200" eaLnBrk="1" hangingPunct="1"/>
            <a:r>
              <a:rPr lang="en-US" altLang="hu-HU" smtClean="0">
                <a:latin typeface="Courier New" pitchFamily="49" charset="0"/>
              </a:rPr>
              <a:t>V$DATAFILE</a:t>
            </a:r>
          </a:p>
          <a:p>
            <a:pPr marL="457200" lvl="2" indent="-228600" defTabSz="457200" eaLnBrk="1" hangingPunct="1"/>
            <a:r>
              <a:rPr lang="en-US" altLang="hu-HU" b="1" smtClean="0"/>
              <a:t>Temp file information:</a:t>
            </a:r>
          </a:p>
          <a:p>
            <a:pPr marL="800100" lvl="3" indent="-228600" defTabSz="457200" eaLnBrk="1" hangingPunct="1"/>
            <a:r>
              <a:rPr lang="en-US" altLang="hu-HU" smtClean="0">
                <a:latin typeface="Courier New" pitchFamily="49" charset="0"/>
              </a:rPr>
              <a:t>DBA_TEMP_FILES</a:t>
            </a:r>
          </a:p>
          <a:p>
            <a:pPr marL="800100" lvl="3" indent="-228600" defTabSz="457200" eaLnBrk="1" hangingPunct="1"/>
            <a:r>
              <a:rPr lang="en-US" altLang="hu-HU" smtClean="0">
                <a:latin typeface="Courier New" pitchFamily="49" charset="0"/>
              </a:rPr>
              <a:t>V$TEMPFILE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0FA317CE-CCFB-4B5B-B138-C36F15B6FB83}" type="slidenum">
              <a:rPr lang="hu-HU" altLang="hu-HU"/>
              <a:pPr>
                <a:spcBef>
                  <a:spcPct val="0"/>
                </a:spcBef>
              </a:pPr>
              <a:t>7</a:t>
            </a:fld>
            <a:endParaRPr lang="hu-HU" altLang="hu-HU"/>
          </a:p>
        </p:txBody>
      </p:sp>
      <p:sp>
        <p:nvSpPr>
          <p:cNvPr id="24579" name="Rectangle 2"/>
          <p:cNvSpPr>
            <a:spLocks noRot="1" noChangeArrowheads="1" noTextEdit="1"/>
          </p:cNvSpPr>
          <p:nvPr>
            <p:ph type="sldImg"/>
          </p:nvPr>
        </p:nvSpPr>
        <p:spPr>
          <a:xfrm>
            <a:off x="457200" y="457200"/>
            <a:ext cx="5945188" cy="4459288"/>
          </a:xfrm>
          <a:ln/>
        </p:spPr>
      </p:sp>
      <p:sp>
        <p:nvSpPr>
          <p:cNvPr id="24580"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Segments, Extents, and Blocks</a:t>
            </a:r>
          </a:p>
          <a:p>
            <a:pPr marL="114300" lvl="1" defTabSz="457200" eaLnBrk="1" hangingPunct="1"/>
            <a:r>
              <a:rPr lang="en-US" altLang="hu-HU" smtClean="0"/>
              <a:t>Database objects, such as tables and indexes, are stored as segments in tablespaces. Each segment contains one or more extents. An extent consists of contiguous data blocks, which means that each extent can exist only in one data file. Data blocks are the smallest unit of I/O in the database.</a:t>
            </a:r>
          </a:p>
          <a:p>
            <a:pPr marL="114300" lvl="1" defTabSz="457200" eaLnBrk="1" hangingPunct="1"/>
            <a:r>
              <a:rPr lang="en-US" altLang="hu-HU" smtClean="0"/>
              <a:t>When the database requests a set of data blocks from the operating system (OS), the OS maps this to an actual file system or disk block on the storage device. Because of this, you need not know the physical address of any of the data in your database. This also means that a data file can be striped or mirrored on several disks.</a:t>
            </a:r>
          </a:p>
          <a:p>
            <a:pPr marL="114300" lvl="1" defTabSz="457200" eaLnBrk="1" hangingPunct="1"/>
            <a:r>
              <a:rPr lang="en-US" altLang="hu-HU" smtClean="0"/>
              <a:t>The size of the data block can be set at the time of the creation of the database. The default size of 8 KB is adequate for most databases. If your database supports a data warehouse application that has large tables and indexes, then a larger block size may be beneficial. </a:t>
            </a:r>
          </a:p>
          <a:p>
            <a:pPr marL="114300" lvl="1" defTabSz="457200" eaLnBrk="1" hangingPunct="1"/>
            <a:r>
              <a:rPr lang="en-US" altLang="hu-HU" smtClean="0"/>
              <a:t>If your database supports a transactional application where reads and writes are random, then specifying a smaller block size may be beneficial. The maximum block size depends on your OS. The minimum Oracle block size is 2 KB and should rarely (if ever) be used.</a:t>
            </a:r>
          </a:p>
          <a:p>
            <a:pPr marL="114300" lvl="1" defTabSz="457200" eaLnBrk="1" hangingPunct="1"/>
            <a:r>
              <a:rPr lang="en-US" altLang="hu-HU" smtClean="0"/>
              <a:t>You can have tablespaces with different block sizes. However, this should be used only for transportable tablespaces. For details, see the </a:t>
            </a:r>
            <a:r>
              <a:rPr lang="en-US" altLang="hu-HU" i="1" smtClean="0"/>
              <a:t>Database Administrator’s Guide</a:t>
            </a:r>
            <a:r>
              <a:rPr lang="en-US" altLang="hu-HU" smtClean="0"/>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1EE5D064-8993-4599-A371-79554127138A}" type="slidenum">
              <a:rPr lang="hu-HU" altLang="hu-HU"/>
              <a:pPr>
                <a:spcBef>
                  <a:spcPct val="0"/>
                </a:spcBef>
              </a:pPr>
              <a:t>8</a:t>
            </a:fld>
            <a:endParaRPr lang="hu-HU" altLang="hu-HU"/>
          </a:p>
        </p:txBody>
      </p:sp>
      <p:sp>
        <p:nvSpPr>
          <p:cNvPr id="25603" name="Rectangle 2"/>
          <p:cNvSpPr>
            <a:spLocks noRot="1" noChangeArrowheads="1" noTextEdit="1"/>
          </p:cNvSpPr>
          <p:nvPr>
            <p:ph type="sldImg"/>
          </p:nvPr>
        </p:nvSpPr>
        <p:spPr>
          <a:xfrm>
            <a:off x="457200" y="457200"/>
            <a:ext cx="5945188" cy="4459288"/>
          </a:xfrm>
          <a:ln/>
        </p:spPr>
      </p:sp>
      <p:sp>
        <p:nvSpPr>
          <p:cNvPr id="25604"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fr-FR" altLang="hu-HU" smtClean="0"/>
              <a:t>Logical and Physical Database Structures</a:t>
            </a:r>
          </a:p>
          <a:p>
            <a:pPr marL="114300" lvl="1" defTabSz="457200" eaLnBrk="1" hangingPunct="1"/>
            <a:r>
              <a:rPr lang="en-US" altLang="hu-HU" smtClean="0"/>
              <a:t>An Oracle database is a collection of data that is treated as a unit. The general purpose of a database is to store and retrieve related information. The database has logical structures and physical structures. </a:t>
            </a:r>
          </a:p>
          <a:p>
            <a:pPr marL="114300" lvl="1" defTabSz="457200" eaLnBrk="1" hangingPunct="1"/>
            <a:r>
              <a:rPr lang="en-US" altLang="hu-HU" b="1" smtClean="0"/>
              <a:t>Tablespaces</a:t>
            </a:r>
          </a:p>
          <a:p>
            <a:pPr marL="114300" lvl="1" defTabSz="457200" eaLnBrk="1" hangingPunct="1"/>
            <a:r>
              <a:rPr lang="en-US" altLang="hu-HU" smtClean="0"/>
              <a:t>A database is divided into logical storage units called tablespaces, which group related logical structures together. For example, tablespaces commonly group all of an application’s objects to simplify some administrative operations. You may have a tablespace for application data and an additional one for application indexes.</a:t>
            </a:r>
          </a:p>
          <a:p>
            <a:pPr marL="114300" lvl="1" defTabSz="457200" eaLnBrk="1" hangingPunct="1"/>
            <a:r>
              <a:rPr lang="en-US" altLang="hu-HU" b="1" smtClean="0"/>
              <a:t>Databases, Tablespaces, and Data Files</a:t>
            </a:r>
          </a:p>
          <a:p>
            <a:pPr marL="114300" lvl="1" defTabSz="457200" eaLnBrk="1" hangingPunct="1"/>
            <a:r>
              <a:rPr lang="en-US" altLang="hu-HU" smtClean="0"/>
              <a:t>The relationship among databases, tablespaces, and data files is illustrated in the slide. Each database is logically divided into one or more tablespaces. One or more data files are explicitly created for each tablespace to physically store the data of all logical structures in a tablespace. If it is a </a:t>
            </a:r>
            <a:r>
              <a:rPr lang="en-US" altLang="hu-HU" smtClean="0">
                <a:latin typeface="Courier New" pitchFamily="49" charset="0"/>
              </a:rPr>
              <a:t>TEMPORARY</a:t>
            </a:r>
            <a:r>
              <a:rPr lang="en-US" altLang="hu-HU" smtClean="0"/>
              <a:t> tablespace, instead of a data file, then the tablespace has a temporary file.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AE17D961-7F9E-4944-ABC2-A8ED6228433A}" type="slidenum">
              <a:rPr lang="hu-HU" altLang="hu-HU"/>
              <a:pPr>
                <a:spcBef>
                  <a:spcPct val="0"/>
                </a:spcBef>
              </a:pPr>
              <a:t>9</a:t>
            </a:fld>
            <a:endParaRPr lang="hu-HU" altLang="hu-HU"/>
          </a:p>
        </p:txBody>
      </p:sp>
      <p:sp>
        <p:nvSpPr>
          <p:cNvPr id="26627" name="Rectangle 2"/>
          <p:cNvSpPr>
            <a:spLocks noRot="1" noChangeArrowheads="1" noTextEdit="1"/>
          </p:cNvSpPr>
          <p:nvPr>
            <p:ph type="sldImg"/>
          </p:nvPr>
        </p:nvSpPr>
        <p:spPr>
          <a:xfrm>
            <a:off x="457200" y="457200"/>
            <a:ext cx="5943600" cy="4457700"/>
          </a:xfrm>
          <a:ln/>
        </p:spPr>
      </p:sp>
      <p:sp>
        <p:nvSpPr>
          <p:cNvPr id="26628"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a:spcBef>
                <a:spcPct val="0"/>
              </a:spcBef>
            </a:pPr>
            <a:r>
              <a:rPr lang="en-US" altLang="hu-HU" smtClean="0"/>
              <a:t>Viewing Tablespace Contents </a:t>
            </a:r>
          </a:p>
          <a:p>
            <a:pPr marL="114300" lvl="1" defTabSz="457200">
              <a:spcBef>
                <a:spcPct val="0"/>
              </a:spcBef>
            </a:pPr>
            <a:r>
              <a:rPr lang="en-US" altLang="hu-HU" smtClean="0"/>
              <a:t>On the Show Tablespace Contents page, detailed information about the tablespace is displayed, including a list of the segments in the tablespace, the type of each segment, the segment size, and the number of extents that comprise each segment. Any of these four values can be used to sort the list by clicking the column header, or to filter the list by entering values in the Search region. For a dictionary-managed tablespace, additional columns are displayed:</a:t>
            </a:r>
          </a:p>
          <a:p>
            <a:pPr marL="457200" lvl="2" indent="-228600" defTabSz="457200" eaLnBrk="1" hangingPunct="1"/>
            <a:r>
              <a:rPr lang="en-US" altLang="hu-HU" smtClean="0"/>
              <a:t>Max Extents</a:t>
            </a:r>
          </a:p>
          <a:p>
            <a:pPr marL="457200" lvl="2" indent="-228600" defTabSz="457200" eaLnBrk="1" hangingPunct="1"/>
            <a:r>
              <a:rPr lang="en-US" altLang="hu-HU" smtClean="0"/>
              <a:t>Next</a:t>
            </a:r>
          </a:p>
          <a:p>
            <a:pPr marL="457200" lvl="2" indent="-228600" defTabSz="457200" eaLnBrk="1" hangingPunct="1"/>
            <a:r>
              <a:rPr lang="en-US" altLang="hu-HU" smtClean="0"/>
              <a:t>Percent Increase</a:t>
            </a:r>
          </a:p>
          <a:p>
            <a:pPr marL="114300" lvl="1" defTabSz="457200" eaLnBrk="1" hangingPunct="1"/>
            <a:r>
              <a:rPr lang="en-US" altLang="hu-HU" smtClean="0"/>
              <a:t>To see a list of extents, click the link in the Extents column.</a:t>
            </a:r>
          </a:p>
          <a:p>
            <a:pPr marL="114300" lvl="1" defTabSz="457200" eaLnBrk="1" hangingPunct="1"/>
            <a:r>
              <a:rPr lang="en-US" altLang="hu-HU" smtClean="0"/>
              <a:t>To view extents in a graphical way, expand the “Extent map” and move the cursor over individual extents. The following information is displayed: </a:t>
            </a:r>
          </a:p>
          <a:p>
            <a:pPr marL="457200" lvl="2" indent="-228600" defTabSz="457200" eaLnBrk="1" hangingPunct="1"/>
            <a:r>
              <a:rPr lang="en-US" altLang="hu-HU" smtClean="0"/>
              <a:t>Name of the segment the extent belongs to</a:t>
            </a:r>
          </a:p>
          <a:p>
            <a:pPr marL="457200" lvl="2" indent="-228600" defTabSz="457200" eaLnBrk="1" hangingPunct="1"/>
            <a:r>
              <a:rPr lang="en-US" altLang="hu-HU" smtClean="0"/>
              <a:t>Extent ID</a:t>
            </a:r>
          </a:p>
          <a:p>
            <a:pPr marL="457200" lvl="2" indent="-228600" defTabSz="457200" eaLnBrk="1" hangingPunct="1"/>
            <a:r>
              <a:rPr lang="en-US" altLang="hu-HU" smtClean="0"/>
              <a:t>Block ID</a:t>
            </a:r>
          </a:p>
          <a:p>
            <a:pPr marL="457200" lvl="2" indent="-228600" defTabSz="457200" eaLnBrk="1" hangingPunct="1"/>
            <a:r>
              <a:rPr lang="en-US" altLang="hu-HU" smtClean="0"/>
              <a:t>Extent size in blocks</a:t>
            </a:r>
          </a:p>
          <a:p>
            <a:pPr marL="457200" lvl="2" indent="-228600" defTabSz="457200" eaLnBrk="1" hangingPunct="1"/>
            <a:r>
              <a:rPr lang="en-US" altLang="hu-HU" smtClean="0"/>
              <a:t>Data file in which the extent is stored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hu-HU"/>
          </a:p>
        </p:txBody>
      </p:sp>
      <p:sp>
        <p:nvSpPr>
          <p:cNvPr id="3" name="Alcím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u-HU" smtClean="0"/>
              <a:t>Alcím mintájának szerkesztése</a:t>
            </a:r>
            <a:endParaRPr lang="hu-HU"/>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pPr>
              <a:defRPr/>
            </a:pPr>
            <a:fld id="{105DC585-F514-4246-A750-954771DACA1E}" type="slidenum">
              <a:rPr lang="hu-HU" altLang="hu-HU"/>
              <a:pPr>
                <a:defRPr/>
              </a:pPr>
              <a:t>‹#›</a:t>
            </a:fld>
            <a:endParaRPr lang="hu-HU" altLang="hu-HU"/>
          </a:p>
        </p:txBody>
      </p:sp>
    </p:spTree>
    <p:extLst>
      <p:ext uri="{BB962C8B-B14F-4D97-AF65-F5344CB8AC3E}">
        <p14:creationId xmlns:p14="http://schemas.microsoft.com/office/powerpoint/2010/main" val="1372946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pPr>
              <a:defRPr/>
            </a:pPr>
            <a:fld id="{9731F54B-C650-4919-8B28-EC4A10B902E8}" type="slidenum">
              <a:rPr lang="hu-HU" altLang="hu-HU"/>
              <a:pPr>
                <a:defRPr/>
              </a:pPr>
              <a:t>‹#›</a:t>
            </a:fld>
            <a:endParaRPr lang="hu-HU" altLang="hu-HU"/>
          </a:p>
        </p:txBody>
      </p:sp>
    </p:spTree>
    <p:extLst>
      <p:ext uri="{BB962C8B-B14F-4D97-AF65-F5344CB8AC3E}">
        <p14:creationId xmlns:p14="http://schemas.microsoft.com/office/powerpoint/2010/main" val="655435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pPr>
              <a:defRPr/>
            </a:pPr>
            <a:fld id="{2539B459-A67F-47C0-8A26-07F97430C54F}" type="slidenum">
              <a:rPr lang="hu-HU" altLang="hu-HU"/>
              <a:pPr>
                <a:defRPr/>
              </a:pPr>
              <a:t>‹#›</a:t>
            </a:fld>
            <a:endParaRPr lang="hu-HU" altLang="hu-HU"/>
          </a:p>
        </p:txBody>
      </p:sp>
    </p:spTree>
    <p:extLst>
      <p:ext uri="{BB962C8B-B14F-4D97-AF65-F5344CB8AC3E}">
        <p14:creationId xmlns:p14="http://schemas.microsoft.com/office/powerpoint/2010/main" val="2992752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pPr>
              <a:defRPr/>
            </a:pPr>
            <a:fld id="{1AF1B12B-0BE2-4AE2-A912-1413E5482C15}" type="slidenum">
              <a:rPr lang="hu-HU" altLang="hu-HU"/>
              <a:pPr>
                <a:defRPr/>
              </a:pPr>
              <a:t>‹#›</a:t>
            </a:fld>
            <a:endParaRPr lang="hu-HU" altLang="hu-HU"/>
          </a:p>
        </p:txBody>
      </p:sp>
    </p:spTree>
    <p:extLst>
      <p:ext uri="{BB962C8B-B14F-4D97-AF65-F5344CB8AC3E}">
        <p14:creationId xmlns:p14="http://schemas.microsoft.com/office/powerpoint/2010/main" val="18701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hu-HU"/>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u-HU" smtClean="0"/>
              <a:t>Mintaszöveg szerkesztése</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pPr>
              <a:defRPr/>
            </a:pPr>
            <a:fld id="{A1821F07-EEB4-4858-83FC-F60854D5195E}" type="slidenum">
              <a:rPr lang="hu-HU" altLang="hu-HU"/>
              <a:pPr>
                <a:defRPr/>
              </a:pPr>
              <a:t>‹#›</a:t>
            </a:fld>
            <a:endParaRPr lang="hu-HU" altLang="hu-HU"/>
          </a:p>
        </p:txBody>
      </p:sp>
    </p:spTree>
    <p:extLst>
      <p:ext uri="{BB962C8B-B14F-4D97-AF65-F5344CB8AC3E}">
        <p14:creationId xmlns:p14="http://schemas.microsoft.com/office/powerpoint/2010/main" val="2949373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pPr>
              <a:defRPr/>
            </a:pPr>
            <a:fld id="{357CA991-0508-41BA-951E-461D9A8CBCCE}" type="slidenum">
              <a:rPr lang="hu-HU" altLang="hu-HU"/>
              <a:pPr>
                <a:defRPr/>
              </a:pPr>
              <a:t>‹#›</a:t>
            </a:fld>
            <a:endParaRPr lang="hu-HU" altLang="hu-HU"/>
          </a:p>
        </p:txBody>
      </p:sp>
    </p:spTree>
    <p:extLst>
      <p:ext uri="{BB962C8B-B14F-4D97-AF65-F5344CB8AC3E}">
        <p14:creationId xmlns:p14="http://schemas.microsoft.com/office/powerpoint/2010/main" val="272554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Rectangle 4"/>
          <p:cNvSpPr>
            <a:spLocks noGrp="1" noChangeArrowheads="1"/>
          </p:cNvSpPr>
          <p:nvPr>
            <p:ph type="dt" sz="half" idx="10"/>
          </p:nvPr>
        </p:nvSpPr>
        <p:spPr>
          <a:ln/>
        </p:spPr>
        <p:txBody>
          <a:bodyPr/>
          <a:lstStyle>
            <a:lvl1pPr>
              <a:defRPr/>
            </a:lvl1pPr>
          </a:lstStyle>
          <a:p>
            <a:pPr>
              <a:defRPr/>
            </a:pPr>
            <a:endParaRPr lang="hu-HU"/>
          </a:p>
        </p:txBody>
      </p:sp>
      <p:sp>
        <p:nvSpPr>
          <p:cNvPr id="8" name="Rectangle 5"/>
          <p:cNvSpPr>
            <a:spLocks noGrp="1" noChangeArrowheads="1"/>
          </p:cNvSpPr>
          <p:nvPr>
            <p:ph type="ftr" sz="quarter" idx="11"/>
          </p:nvPr>
        </p:nvSpPr>
        <p:spPr>
          <a:ln/>
        </p:spPr>
        <p:txBody>
          <a:bodyPr/>
          <a:lstStyle>
            <a:lvl1pPr>
              <a:defRPr/>
            </a:lvl1pPr>
          </a:lstStyle>
          <a:p>
            <a:pPr>
              <a:defRPr/>
            </a:pPr>
            <a:endParaRPr lang="hu-HU"/>
          </a:p>
        </p:txBody>
      </p:sp>
      <p:sp>
        <p:nvSpPr>
          <p:cNvPr id="9" name="Rectangle 6"/>
          <p:cNvSpPr>
            <a:spLocks noGrp="1" noChangeArrowheads="1"/>
          </p:cNvSpPr>
          <p:nvPr>
            <p:ph type="sldNum" sz="quarter" idx="12"/>
          </p:nvPr>
        </p:nvSpPr>
        <p:spPr>
          <a:ln/>
        </p:spPr>
        <p:txBody>
          <a:bodyPr/>
          <a:lstStyle>
            <a:lvl1pPr>
              <a:defRPr/>
            </a:lvl1pPr>
          </a:lstStyle>
          <a:p>
            <a:pPr>
              <a:defRPr/>
            </a:pPr>
            <a:fld id="{AC7D8118-D5C8-4905-A864-F506D3E41428}" type="slidenum">
              <a:rPr lang="hu-HU" altLang="hu-HU"/>
              <a:pPr>
                <a:defRPr/>
              </a:pPr>
              <a:t>‹#›</a:t>
            </a:fld>
            <a:endParaRPr lang="hu-HU" altLang="hu-HU"/>
          </a:p>
        </p:txBody>
      </p:sp>
    </p:spTree>
    <p:extLst>
      <p:ext uri="{BB962C8B-B14F-4D97-AF65-F5344CB8AC3E}">
        <p14:creationId xmlns:p14="http://schemas.microsoft.com/office/powerpoint/2010/main" val="2332205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Rectangle 4"/>
          <p:cNvSpPr>
            <a:spLocks noGrp="1" noChangeArrowheads="1"/>
          </p:cNvSpPr>
          <p:nvPr>
            <p:ph type="dt" sz="half" idx="10"/>
          </p:nvPr>
        </p:nvSpPr>
        <p:spPr>
          <a:ln/>
        </p:spPr>
        <p:txBody>
          <a:bodyPr/>
          <a:lstStyle>
            <a:lvl1pPr>
              <a:defRPr/>
            </a:lvl1pPr>
          </a:lstStyle>
          <a:p>
            <a:pPr>
              <a:defRPr/>
            </a:pPr>
            <a:endParaRPr lang="hu-HU"/>
          </a:p>
        </p:txBody>
      </p:sp>
      <p:sp>
        <p:nvSpPr>
          <p:cNvPr id="4" name="Rectangle 5"/>
          <p:cNvSpPr>
            <a:spLocks noGrp="1" noChangeArrowheads="1"/>
          </p:cNvSpPr>
          <p:nvPr>
            <p:ph type="ftr" sz="quarter" idx="11"/>
          </p:nvPr>
        </p:nvSpPr>
        <p:spPr>
          <a:ln/>
        </p:spPr>
        <p:txBody>
          <a:bodyPr/>
          <a:lstStyle>
            <a:lvl1pPr>
              <a:defRPr/>
            </a:lvl1pPr>
          </a:lstStyle>
          <a:p>
            <a:pPr>
              <a:defRPr/>
            </a:pPr>
            <a:endParaRPr lang="hu-HU"/>
          </a:p>
        </p:txBody>
      </p:sp>
      <p:sp>
        <p:nvSpPr>
          <p:cNvPr id="5" name="Rectangle 6"/>
          <p:cNvSpPr>
            <a:spLocks noGrp="1" noChangeArrowheads="1"/>
          </p:cNvSpPr>
          <p:nvPr>
            <p:ph type="sldNum" sz="quarter" idx="12"/>
          </p:nvPr>
        </p:nvSpPr>
        <p:spPr>
          <a:ln/>
        </p:spPr>
        <p:txBody>
          <a:bodyPr/>
          <a:lstStyle>
            <a:lvl1pPr>
              <a:defRPr/>
            </a:lvl1pPr>
          </a:lstStyle>
          <a:p>
            <a:pPr>
              <a:defRPr/>
            </a:pPr>
            <a:fld id="{45D045E3-3BF9-4556-934E-F87E32850200}" type="slidenum">
              <a:rPr lang="hu-HU" altLang="hu-HU"/>
              <a:pPr>
                <a:defRPr/>
              </a:pPr>
              <a:t>‹#›</a:t>
            </a:fld>
            <a:endParaRPr lang="hu-HU" altLang="hu-HU"/>
          </a:p>
        </p:txBody>
      </p:sp>
    </p:spTree>
    <p:extLst>
      <p:ext uri="{BB962C8B-B14F-4D97-AF65-F5344CB8AC3E}">
        <p14:creationId xmlns:p14="http://schemas.microsoft.com/office/powerpoint/2010/main" val="3053230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hu-HU"/>
          </a:p>
        </p:txBody>
      </p:sp>
      <p:sp>
        <p:nvSpPr>
          <p:cNvPr id="3" name="Rectangle 5"/>
          <p:cNvSpPr>
            <a:spLocks noGrp="1" noChangeArrowheads="1"/>
          </p:cNvSpPr>
          <p:nvPr>
            <p:ph type="ftr" sz="quarter" idx="11"/>
          </p:nvPr>
        </p:nvSpPr>
        <p:spPr>
          <a:ln/>
        </p:spPr>
        <p:txBody>
          <a:bodyPr/>
          <a:lstStyle>
            <a:lvl1pPr>
              <a:defRPr/>
            </a:lvl1pPr>
          </a:lstStyle>
          <a:p>
            <a:pPr>
              <a:defRPr/>
            </a:pPr>
            <a:endParaRPr lang="hu-HU"/>
          </a:p>
        </p:txBody>
      </p:sp>
      <p:sp>
        <p:nvSpPr>
          <p:cNvPr id="4" name="Rectangle 6"/>
          <p:cNvSpPr>
            <a:spLocks noGrp="1" noChangeArrowheads="1"/>
          </p:cNvSpPr>
          <p:nvPr>
            <p:ph type="sldNum" sz="quarter" idx="12"/>
          </p:nvPr>
        </p:nvSpPr>
        <p:spPr>
          <a:ln/>
        </p:spPr>
        <p:txBody>
          <a:bodyPr/>
          <a:lstStyle>
            <a:lvl1pPr>
              <a:defRPr/>
            </a:lvl1pPr>
          </a:lstStyle>
          <a:p>
            <a:pPr>
              <a:defRPr/>
            </a:pPr>
            <a:fld id="{B3E4B85A-803B-4359-8BF7-F7ADE589E818}" type="slidenum">
              <a:rPr lang="hu-HU" altLang="hu-HU"/>
              <a:pPr>
                <a:defRPr/>
              </a:pPr>
              <a:t>‹#›</a:t>
            </a:fld>
            <a:endParaRPr lang="hu-HU" altLang="hu-HU"/>
          </a:p>
        </p:txBody>
      </p:sp>
    </p:spTree>
    <p:extLst>
      <p:ext uri="{BB962C8B-B14F-4D97-AF65-F5344CB8AC3E}">
        <p14:creationId xmlns:p14="http://schemas.microsoft.com/office/powerpoint/2010/main" val="3160311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hu-HU"/>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pPr>
              <a:defRPr/>
            </a:pPr>
            <a:fld id="{3CE69543-E6D8-47B3-B26D-2ED19965AD78}" type="slidenum">
              <a:rPr lang="hu-HU" altLang="hu-HU"/>
              <a:pPr>
                <a:defRPr/>
              </a:pPr>
              <a:t>‹#›</a:t>
            </a:fld>
            <a:endParaRPr lang="hu-HU" altLang="hu-HU"/>
          </a:p>
        </p:txBody>
      </p:sp>
    </p:spTree>
    <p:extLst>
      <p:ext uri="{BB962C8B-B14F-4D97-AF65-F5344CB8AC3E}">
        <p14:creationId xmlns:p14="http://schemas.microsoft.com/office/powerpoint/2010/main" val="2055133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hu-HU"/>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u-HU" noProof="0" smtClean="0"/>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pPr>
              <a:defRPr/>
            </a:pPr>
            <a:fld id="{7AABB084-5934-449C-ADD9-D63A477FD693}" type="slidenum">
              <a:rPr lang="hu-HU" altLang="hu-HU"/>
              <a:pPr>
                <a:defRPr/>
              </a:pPr>
              <a:t>‹#›</a:t>
            </a:fld>
            <a:endParaRPr lang="hu-HU" altLang="hu-HU"/>
          </a:p>
        </p:txBody>
      </p:sp>
    </p:spTree>
    <p:extLst>
      <p:ext uri="{BB962C8B-B14F-4D97-AF65-F5344CB8AC3E}">
        <p14:creationId xmlns:p14="http://schemas.microsoft.com/office/powerpoint/2010/main" val="1455519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hu-HU" altLang="hu-HU" smtClean="0"/>
              <a:t>Mintacím szerkesztése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u-HU" altLang="hu-HU" smtClean="0"/>
              <a:t>Mintaszöveg szerkesztése</a:t>
            </a:r>
          </a:p>
          <a:p>
            <a:pPr lvl="1"/>
            <a:r>
              <a:rPr lang="hu-HU" altLang="hu-HU" smtClean="0"/>
              <a:t>Második szint</a:t>
            </a:r>
          </a:p>
          <a:p>
            <a:pPr lvl="2"/>
            <a:r>
              <a:rPr lang="hu-HU" altLang="hu-HU" smtClean="0"/>
              <a:t>Harmadik szint</a:t>
            </a:r>
          </a:p>
          <a:p>
            <a:pPr lvl="3"/>
            <a:r>
              <a:rPr lang="hu-HU" altLang="hu-HU" smtClean="0"/>
              <a:t>Negyedik szint</a:t>
            </a:r>
          </a:p>
          <a:p>
            <a:pPr lvl="4"/>
            <a:r>
              <a:rPr lang="hu-HU" altLang="hu-HU" smtClean="0"/>
              <a:t>Ötödik szint</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hu-H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hu-H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2C4A9B15-B585-435D-901F-9D609B8B68DF}" type="slidenum">
              <a:rPr lang="hu-HU" altLang="hu-HU"/>
              <a:pPr>
                <a:defRPr/>
              </a:pPr>
              <a:t>‹#›</a:t>
            </a:fld>
            <a:endParaRPr lang="hu-HU" altLang="hu-H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8.png"/><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2"/>
          <p:cNvGrpSpPr>
            <a:grpSpLocks/>
          </p:cNvGrpSpPr>
          <p:nvPr/>
        </p:nvGrpSpPr>
        <p:grpSpPr bwMode="auto">
          <a:xfrm>
            <a:off x="6456363" y="1989138"/>
            <a:ext cx="1041400" cy="860425"/>
            <a:chOff x="4139" y="942"/>
            <a:chExt cx="731" cy="604"/>
          </a:xfrm>
        </p:grpSpPr>
        <p:grpSp>
          <p:nvGrpSpPr>
            <p:cNvPr id="2114" name="Group 3"/>
            <p:cNvGrpSpPr>
              <a:grpSpLocks/>
            </p:cNvGrpSpPr>
            <p:nvPr/>
          </p:nvGrpSpPr>
          <p:grpSpPr bwMode="auto">
            <a:xfrm>
              <a:off x="4139" y="942"/>
              <a:ext cx="532" cy="412"/>
              <a:chOff x="679" y="2640"/>
              <a:chExt cx="532" cy="412"/>
            </a:xfrm>
          </p:grpSpPr>
          <p:sp>
            <p:nvSpPr>
              <p:cNvPr id="2123" name="Rectangle 4"/>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124" name="Oval 5"/>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125" name="Oval 6"/>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2115" name="Group 7"/>
            <p:cNvGrpSpPr>
              <a:grpSpLocks/>
            </p:cNvGrpSpPr>
            <p:nvPr/>
          </p:nvGrpSpPr>
          <p:grpSpPr bwMode="auto">
            <a:xfrm>
              <a:off x="4235" y="1038"/>
              <a:ext cx="532" cy="412"/>
              <a:chOff x="679" y="2640"/>
              <a:chExt cx="532" cy="412"/>
            </a:xfrm>
          </p:grpSpPr>
          <p:sp>
            <p:nvSpPr>
              <p:cNvPr id="2120" name="Rectangle 8"/>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121" name="Oval 9"/>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122" name="Oval 10"/>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2116" name="Group 11"/>
            <p:cNvGrpSpPr>
              <a:grpSpLocks/>
            </p:cNvGrpSpPr>
            <p:nvPr/>
          </p:nvGrpSpPr>
          <p:grpSpPr bwMode="auto">
            <a:xfrm>
              <a:off x="4338" y="1134"/>
              <a:ext cx="532" cy="412"/>
              <a:chOff x="679" y="2640"/>
              <a:chExt cx="532" cy="412"/>
            </a:xfrm>
          </p:grpSpPr>
          <p:sp>
            <p:nvSpPr>
              <p:cNvPr id="2117" name="Rectangle 12"/>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118" name="Oval 13"/>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119" name="Oval 14"/>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grpSp>
        <p:nvGrpSpPr>
          <p:cNvPr id="2051" name="Group 15"/>
          <p:cNvGrpSpPr>
            <a:grpSpLocks/>
          </p:cNvGrpSpPr>
          <p:nvPr/>
        </p:nvGrpSpPr>
        <p:grpSpPr bwMode="auto">
          <a:xfrm>
            <a:off x="1216025" y="5410200"/>
            <a:ext cx="787400" cy="606425"/>
            <a:chOff x="2542" y="3300"/>
            <a:chExt cx="532" cy="412"/>
          </a:xfrm>
        </p:grpSpPr>
        <p:sp>
          <p:nvSpPr>
            <p:cNvPr id="2111" name="Rectangle 16"/>
            <p:cNvSpPr>
              <a:spLocks noChangeArrowheads="1"/>
            </p:cNvSpPr>
            <p:nvPr/>
          </p:nvSpPr>
          <p:spPr bwMode="gray">
            <a:xfrm>
              <a:off x="2542" y="3384"/>
              <a:ext cx="532" cy="246"/>
            </a:xfrm>
            <a:prstGeom prst="rect">
              <a:avLst/>
            </a:prstGeom>
            <a:solidFill>
              <a:srgbClr val="FF6699"/>
            </a:solidFill>
            <a:ln w="3175">
              <a:solidFill>
                <a:srgbClr val="FF6699"/>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112" name="Oval 17"/>
            <p:cNvSpPr>
              <a:spLocks noChangeArrowheads="1"/>
            </p:cNvSpPr>
            <p:nvPr/>
          </p:nvSpPr>
          <p:spPr bwMode="gray">
            <a:xfrm>
              <a:off x="2542" y="3300"/>
              <a:ext cx="532" cy="158"/>
            </a:xfrm>
            <a:prstGeom prst="ellipse">
              <a:avLst/>
            </a:prstGeom>
            <a:solidFill>
              <a:srgbClr val="FF99CC"/>
            </a:solidFill>
            <a:ln w="3175">
              <a:solidFill>
                <a:srgbClr val="FF66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113" name="Oval 18"/>
            <p:cNvSpPr>
              <a:spLocks noChangeArrowheads="1"/>
            </p:cNvSpPr>
            <p:nvPr/>
          </p:nvSpPr>
          <p:spPr bwMode="gray">
            <a:xfrm>
              <a:off x="2542" y="3554"/>
              <a:ext cx="532" cy="158"/>
            </a:xfrm>
            <a:prstGeom prst="ellipse">
              <a:avLst/>
            </a:prstGeom>
            <a:solidFill>
              <a:srgbClr val="FF6699"/>
            </a:solidFill>
            <a:ln w="3175">
              <a:solidFill>
                <a:srgbClr val="FF66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2052" name="Group 19"/>
          <p:cNvGrpSpPr>
            <a:grpSpLocks/>
          </p:cNvGrpSpPr>
          <p:nvPr/>
        </p:nvGrpSpPr>
        <p:grpSpPr bwMode="auto">
          <a:xfrm>
            <a:off x="1216025" y="3933825"/>
            <a:ext cx="796925" cy="617538"/>
            <a:chOff x="2542" y="3300"/>
            <a:chExt cx="532" cy="412"/>
          </a:xfrm>
        </p:grpSpPr>
        <p:sp>
          <p:nvSpPr>
            <p:cNvPr id="2108" name="Rectangle 20"/>
            <p:cNvSpPr>
              <a:spLocks noChangeArrowheads="1"/>
            </p:cNvSpPr>
            <p:nvPr/>
          </p:nvSpPr>
          <p:spPr bwMode="gray">
            <a:xfrm>
              <a:off x="2542" y="3384"/>
              <a:ext cx="532" cy="246"/>
            </a:xfrm>
            <a:prstGeom prst="rect">
              <a:avLst/>
            </a:prstGeom>
            <a:solidFill>
              <a:srgbClr val="FF6699"/>
            </a:solidFill>
            <a:ln w="3175">
              <a:solidFill>
                <a:srgbClr val="FF6699"/>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109" name="Oval 21"/>
            <p:cNvSpPr>
              <a:spLocks noChangeArrowheads="1"/>
            </p:cNvSpPr>
            <p:nvPr/>
          </p:nvSpPr>
          <p:spPr bwMode="gray">
            <a:xfrm>
              <a:off x="2542" y="3300"/>
              <a:ext cx="532" cy="158"/>
            </a:xfrm>
            <a:prstGeom prst="ellipse">
              <a:avLst/>
            </a:prstGeom>
            <a:solidFill>
              <a:srgbClr val="FF99CC"/>
            </a:solidFill>
            <a:ln w="3175">
              <a:solidFill>
                <a:srgbClr val="FF66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110" name="Oval 22"/>
            <p:cNvSpPr>
              <a:spLocks noChangeArrowheads="1"/>
            </p:cNvSpPr>
            <p:nvPr/>
          </p:nvSpPr>
          <p:spPr bwMode="gray">
            <a:xfrm>
              <a:off x="2542" y="3554"/>
              <a:ext cx="532" cy="158"/>
            </a:xfrm>
            <a:prstGeom prst="ellipse">
              <a:avLst/>
            </a:prstGeom>
            <a:solidFill>
              <a:srgbClr val="FF6699"/>
            </a:solidFill>
            <a:ln w="3175">
              <a:solidFill>
                <a:srgbClr val="FF6699"/>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2053" name="Group 23"/>
          <p:cNvGrpSpPr>
            <a:grpSpLocks/>
          </p:cNvGrpSpPr>
          <p:nvPr/>
        </p:nvGrpSpPr>
        <p:grpSpPr bwMode="auto">
          <a:xfrm>
            <a:off x="1227138" y="2060575"/>
            <a:ext cx="947737" cy="758825"/>
            <a:chOff x="2530" y="960"/>
            <a:chExt cx="635" cy="508"/>
          </a:xfrm>
        </p:grpSpPr>
        <p:grpSp>
          <p:nvGrpSpPr>
            <p:cNvPr id="2100" name="Group 24"/>
            <p:cNvGrpSpPr>
              <a:grpSpLocks/>
            </p:cNvGrpSpPr>
            <p:nvPr/>
          </p:nvGrpSpPr>
          <p:grpSpPr bwMode="auto">
            <a:xfrm>
              <a:off x="2530" y="960"/>
              <a:ext cx="532" cy="412"/>
              <a:chOff x="1632" y="960"/>
              <a:chExt cx="532" cy="412"/>
            </a:xfrm>
          </p:grpSpPr>
          <p:sp>
            <p:nvSpPr>
              <p:cNvPr id="2105" name="Rectangle 25"/>
              <p:cNvSpPr>
                <a:spLocks noChangeArrowheads="1"/>
              </p:cNvSpPr>
              <p:nvPr/>
            </p:nvSpPr>
            <p:spPr bwMode="gray">
              <a:xfrm>
                <a:off x="1632" y="1044"/>
                <a:ext cx="532" cy="246"/>
              </a:xfrm>
              <a:prstGeom prst="rect">
                <a:avLst/>
              </a:prstGeom>
              <a:solidFill>
                <a:srgbClr val="FF99FF"/>
              </a:solidFill>
              <a:ln w="3175">
                <a:solidFill>
                  <a:srgbClr val="FF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106" name="Oval 26"/>
              <p:cNvSpPr>
                <a:spLocks noChangeArrowheads="1"/>
              </p:cNvSpPr>
              <p:nvPr/>
            </p:nvSpPr>
            <p:spPr bwMode="gray">
              <a:xfrm>
                <a:off x="1632" y="960"/>
                <a:ext cx="532" cy="158"/>
              </a:xfrm>
              <a:prstGeom prst="ellipse">
                <a:avLst/>
              </a:prstGeom>
              <a:solidFill>
                <a:srgbClr val="FFCCFF"/>
              </a:solidFill>
              <a:ln w="3175">
                <a:solidFill>
                  <a:srgbClr val="FF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107" name="Oval 27"/>
              <p:cNvSpPr>
                <a:spLocks noChangeArrowheads="1"/>
              </p:cNvSpPr>
              <p:nvPr/>
            </p:nvSpPr>
            <p:spPr bwMode="gray">
              <a:xfrm>
                <a:off x="1632" y="1214"/>
                <a:ext cx="532" cy="158"/>
              </a:xfrm>
              <a:prstGeom prst="ellipse">
                <a:avLst/>
              </a:prstGeom>
              <a:solidFill>
                <a:srgbClr val="FF99FF"/>
              </a:solidFill>
              <a:ln w="3175">
                <a:solidFill>
                  <a:srgbClr val="FF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2101" name="Group 28"/>
            <p:cNvGrpSpPr>
              <a:grpSpLocks/>
            </p:cNvGrpSpPr>
            <p:nvPr/>
          </p:nvGrpSpPr>
          <p:grpSpPr bwMode="auto">
            <a:xfrm>
              <a:off x="2633" y="1056"/>
              <a:ext cx="532" cy="412"/>
              <a:chOff x="1632" y="960"/>
              <a:chExt cx="532" cy="412"/>
            </a:xfrm>
          </p:grpSpPr>
          <p:sp>
            <p:nvSpPr>
              <p:cNvPr id="2102" name="Rectangle 29"/>
              <p:cNvSpPr>
                <a:spLocks noChangeArrowheads="1"/>
              </p:cNvSpPr>
              <p:nvPr/>
            </p:nvSpPr>
            <p:spPr bwMode="gray">
              <a:xfrm>
                <a:off x="1632" y="1044"/>
                <a:ext cx="532" cy="246"/>
              </a:xfrm>
              <a:prstGeom prst="rect">
                <a:avLst/>
              </a:prstGeom>
              <a:solidFill>
                <a:srgbClr val="FF99FF"/>
              </a:solidFill>
              <a:ln w="3175">
                <a:solidFill>
                  <a:srgbClr val="FF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103" name="Oval 30"/>
              <p:cNvSpPr>
                <a:spLocks noChangeArrowheads="1"/>
              </p:cNvSpPr>
              <p:nvPr/>
            </p:nvSpPr>
            <p:spPr bwMode="gray">
              <a:xfrm>
                <a:off x="1632" y="960"/>
                <a:ext cx="532" cy="158"/>
              </a:xfrm>
              <a:prstGeom prst="ellipse">
                <a:avLst/>
              </a:prstGeom>
              <a:solidFill>
                <a:srgbClr val="FFCCFF"/>
              </a:solidFill>
              <a:ln w="3175">
                <a:solidFill>
                  <a:srgbClr val="FF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104" name="Oval 31"/>
              <p:cNvSpPr>
                <a:spLocks noChangeArrowheads="1"/>
              </p:cNvSpPr>
              <p:nvPr/>
            </p:nvSpPr>
            <p:spPr bwMode="gray">
              <a:xfrm>
                <a:off x="1632" y="1214"/>
                <a:ext cx="532" cy="158"/>
              </a:xfrm>
              <a:prstGeom prst="ellipse">
                <a:avLst/>
              </a:prstGeom>
              <a:solidFill>
                <a:srgbClr val="FF99FF"/>
              </a:solidFill>
              <a:ln w="3175">
                <a:solidFill>
                  <a:srgbClr val="FF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sp>
        <p:nvSpPr>
          <p:cNvPr id="2054" name="Rectangle 32"/>
          <p:cNvSpPr>
            <a:spLocks noGrp="1" noChangeArrowheads="1"/>
          </p:cNvSpPr>
          <p:nvPr>
            <p:ph type="title"/>
          </p:nvPr>
        </p:nvSpPr>
        <p:spPr/>
        <p:txBody>
          <a:bodyPr/>
          <a:lstStyle/>
          <a:p>
            <a:pPr defTabSz="228600" eaLnBrk="1" hangingPunct="1"/>
            <a:r>
              <a:rPr lang="en-US" altLang="hu-HU" smtClean="0"/>
              <a:t>Physical Database Structure  </a:t>
            </a:r>
            <a:r>
              <a:rPr lang="en-US" altLang="hu-HU" sz="1400" smtClean="0">
                <a:solidFill>
                  <a:schemeClr val="bg1"/>
                </a:solidFill>
              </a:rPr>
              <a:t>.</a:t>
            </a:r>
          </a:p>
        </p:txBody>
      </p:sp>
      <p:sp>
        <p:nvSpPr>
          <p:cNvPr id="2055" name="Rectangle 33"/>
          <p:cNvSpPr>
            <a:spLocks noChangeArrowheads="1"/>
          </p:cNvSpPr>
          <p:nvPr/>
        </p:nvSpPr>
        <p:spPr bwMode="auto">
          <a:xfrm>
            <a:off x="5795963" y="3246438"/>
            <a:ext cx="26146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Online redo log files</a:t>
            </a:r>
          </a:p>
        </p:txBody>
      </p:sp>
      <p:sp>
        <p:nvSpPr>
          <p:cNvPr id="2056" name="Rectangle 34"/>
          <p:cNvSpPr>
            <a:spLocks noChangeArrowheads="1"/>
          </p:cNvSpPr>
          <p:nvPr/>
        </p:nvSpPr>
        <p:spPr bwMode="auto">
          <a:xfrm>
            <a:off x="684213" y="6010275"/>
            <a:ext cx="208756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Password file</a:t>
            </a:r>
          </a:p>
        </p:txBody>
      </p:sp>
      <p:sp>
        <p:nvSpPr>
          <p:cNvPr id="2057" name="Rectangle 35"/>
          <p:cNvSpPr>
            <a:spLocks noChangeArrowheads="1"/>
          </p:cNvSpPr>
          <p:nvPr/>
        </p:nvSpPr>
        <p:spPr bwMode="auto">
          <a:xfrm>
            <a:off x="704850" y="4802188"/>
            <a:ext cx="1981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Parameter file</a:t>
            </a:r>
          </a:p>
        </p:txBody>
      </p:sp>
      <p:sp>
        <p:nvSpPr>
          <p:cNvPr id="2058" name="Rectangle 36"/>
          <p:cNvSpPr>
            <a:spLocks noChangeArrowheads="1"/>
          </p:cNvSpPr>
          <p:nvPr/>
        </p:nvSpPr>
        <p:spPr bwMode="auto">
          <a:xfrm>
            <a:off x="6022975" y="4803775"/>
            <a:ext cx="2209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Archive log files</a:t>
            </a:r>
          </a:p>
        </p:txBody>
      </p:sp>
      <p:sp>
        <p:nvSpPr>
          <p:cNvPr id="2059" name="Rectangle 37"/>
          <p:cNvSpPr>
            <a:spLocks noChangeArrowheads="1"/>
          </p:cNvSpPr>
          <p:nvPr/>
        </p:nvSpPr>
        <p:spPr bwMode="auto">
          <a:xfrm>
            <a:off x="1008063" y="3251200"/>
            <a:ext cx="148272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itchFamily="34" charset="0"/>
              </a:defRPr>
            </a:lvl1pPr>
            <a:lvl2pPr marL="742950" indent="-285750" defTabSz="369888">
              <a:spcBef>
                <a:spcPct val="20000"/>
              </a:spcBef>
              <a:buChar char="–"/>
              <a:defRPr sz="2800">
                <a:solidFill>
                  <a:schemeClr val="tx1"/>
                </a:solidFill>
                <a:latin typeface="Arial" pitchFamily="34" charset="0"/>
              </a:defRPr>
            </a:lvl2pPr>
            <a:lvl3pPr marL="1143000" indent="-228600" defTabSz="369888">
              <a:spcBef>
                <a:spcPct val="20000"/>
              </a:spcBef>
              <a:buChar char="•"/>
              <a:defRPr sz="2400">
                <a:solidFill>
                  <a:schemeClr val="tx1"/>
                </a:solidFill>
                <a:latin typeface="Arial" pitchFamily="34" charset="0"/>
              </a:defRPr>
            </a:lvl3pPr>
            <a:lvl4pPr marL="1600200" indent="-228600" defTabSz="369888">
              <a:spcBef>
                <a:spcPct val="20000"/>
              </a:spcBef>
              <a:buChar char="–"/>
              <a:defRPr sz="2000">
                <a:solidFill>
                  <a:schemeClr val="tx1"/>
                </a:solidFill>
                <a:latin typeface="Arial" pitchFamily="34" charset="0"/>
              </a:defRPr>
            </a:lvl4pPr>
            <a:lvl5pPr marL="2057400" indent="-228600" defTabSz="369888">
              <a:spcBef>
                <a:spcPct val="20000"/>
              </a:spcBef>
              <a:buChar char="»"/>
              <a:defRPr sz="2000">
                <a:solidFill>
                  <a:schemeClr val="tx1"/>
                </a:solidFill>
                <a:latin typeface="Arial" pitchFamily="34" charset="0"/>
              </a:defRPr>
            </a:lvl5pPr>
            <a:lvl6pPr marL="2514600" indent="-228600" defTabSz="369888" eaLnBrk="0" fontAlgn="base" hangingPunct="0">
              <a:spcBef>
                <a:spcPct val="20000"/>
              </a:spcBef>
              <a:spcAft>
                <a:spcPct val="0"/>
              </a:spcAft>
              <a:buChar char="»"/>
              <a:defRPr sz="2000">
                <a:solidFill>
                  <a:schemeClr val="tx1"/>
                </a:solidFill>
                <a:latin typeface="Arial" pitchFamily="34" charset="0"/>
              </a:defRPr>
            </a:lvl6pPr>
            <a:lvl7pPr marL="2971800" indent="-228600" defTabSz="369888" eaLnBrk="0" fontAlgn="base" hangingPunct="0">
              <a:spcBef>
                <a:spcPct val="20000"/>
              </a:spcBef>
              <a:spcAft>
                <a:spcPct val="0"/>
              </a:spcAft>
              <a:buChar char="»"/>
              <a:defRPr sz="2000">
                <a:solidFill>
                  <a:schemeClr val="tx1"/>
                </a:solidFill>
                <a:latin typeface="Arial" pitchFamily="34" charset="0"/>
              </a:defRPr>
            </a:lvl7pPr>
            <a:lvl8pPr marL="3429000" indent="-228600" defTabSz="369888" eaLnBrk="0" fontAlgn="base" hangingPunct="0">
              <a:spcBef>
                <a:spcPct val="20000"/>
              </a:spcBef>
              <a:spcAft>
                <a:spcPct val="0"/>
              </a:spcAft>
              <a:buChar char="»"/>
              <a:defRPr sz="2000">
                <a:solidFill>
                  <a:schemeClr val="tx1"/>
                </a:solidFill>
                <a:latin typeface="Arial" pitchFamily="34" charset="0"/>
              </a:defRPr>
            </a:lvl8pPr>
            <a:lvl9pPr marL="3886200" indent="-228600" defTabSz="369888" eaLnBrk="0" fontAlgn="base" hangingPunct="0">
              <a:spcBef>
                <a:spcPct val="20000"/>
              </a:spcBef>
              <a:spcAft>
                <a:spcPct val="0"/>
              </a:spcAft>
              <a:buChar char="»"/>
              <a:defRPr sz="2000">
                <a:solidFill>
                  <a:schemeClr val="tx1"/>
                </a:solidFill>
                <a:latin typeface="Arial" pitchFamily="34" charset="0"/>
              </a:defRPr>
            </a:lvl9pPr>
          </a:lstStyle>
          <a:p>
            <a:pPr algn="ctr">
              <a:lnSpc>
                <a:spcPct val="85000"/>
              </a:lnSpc>
              <a:spcBef>
                <a:spcPct val="0"/>
              </a:spcBef>
              <a:buFontTx/>
              <a:buNone/>
            </a:pPr>
            <a:r>
              <a:rPr lang="en-US" altLang="hu-HU" sz="1800" b="1"/>
              <a:t>Control files</a:t>
            </a:r>
          </a:p>
        </p:txBody>
      </p:sp>
      <p:grpSp>
        <p:nvGrpSpPr>
          <p:cNvPr id="2060" name="Group 38"/>
          <p:cNvGrpSpPr>
            <a:grpSpLocks/>
          </p:cNvGrpSpPr>
          <p:nvPr/>
        </p:nvGrpSpPr>
        <p:grpSpPr bwMode="auto">
          <a:xfrm>
            <a:off x="3605213" y="1989138"/>
            <a:ext cx="1192212" cy="1016000"/>
            <a:chOff x="1124" y="1824"/>
            <a:chExt cx="821" cy="700"/>
          </a:xfrm>
        </p:grpSpPr>
        <p:grpSp>
          <p:nvGrpSpPr>
            <p:cNvPr id="2084" name="Group 39"/>
            <p:cNvGrpSpPr>
              <a:grpSpLocks/>
            </p:cNvGrpSpPr>
            <p:nvPr/>
          </p:nvGrpSpPr>
          <p:grpSpPr bwMode="auto">
            <a:xfrm>
              <a:off x="1124" y="1824"/>
              <a:ext cx="532" cy="412"/>
              <a:chOff x="288" y="2982"/>
              <a:chExt cx="532" cy="412"/>
            </a:xfrm>
          </p:grpSpPr>
          <p:sp>
            <p:nvSpPr>
              <p:cNvPr id="2097" name="Rectangle 40"/>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98" name="Oval 41"/>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99" name="Oval 42"/>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2085" name="Group 43"/>
            <p:cNvGrpSpPr>
              <a:grpSpLocks/>
            </p:cNvGrpSpPr>
            <p:nvPr/>
          </p:nvGrpSpPr>
          <p:grpSpPr bwMode="auto">
            <a:xfrm>
              <a:off x="1221" y="1920"/>
              <a:ext cx="532" cy="412"/>
              <a:chOff x="288" y="2982"/>
              <a:chExt cx="532" cy="412"/>
            </a:xfrm>
          </p:grpSpPr>
          <p:sp>
            <p:nvSpPr>
              <p:cNvPr id="2094" name="Rectangle 44"/>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95" name="Oval 45"/>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96" name="Oval 46"/>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2086" name="Group 47"/>
            <p:cNvGrpSpPr>
              <a:grpSpLocks/>
            </p:cNvGrpSpPr>
            <p:nvPr/>
          </p:nvGrpSpPr>
          <p:grpSpPr bwMode="auto">
            <a:xfrm>
              <a:off x="1317" y="2016"/>
              <a:ext cx="532" cy="412"/>
              <a:chOff x="288" y="2982"/>
              <a:chExt cx="532" cy="412"/>
            </a:xfrm>
          </p:grpSpPr>
          <p:sp>
            <p:nvSpPr>
              <p:cNvPr id="2091" name="Rectangle 48"/>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92" name="Oval 49"/>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93" name="Oval 50"/>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2087" name="Group 51"/>
            <p:cNvGrpSpPr>
              <a:grpSpLocks/>
            </p:cNvGrpSpPr>
            <p:nvPr/>
          </p:nvGrpSpPr>
          <p:grpSpPr bwMode="auto">
            <a:xfrm>
              <a:off x="1413" y="2112"/>
              <a:ext cx="532" cy="412"/>
              <a:chOff x="288" y="2982"/>
              <a:chExt cx="532" cy="412"/>
            </a:xfrm>
          </p:grpSpPr>
          <p:sp>
            <p:nvSpPr>
              <p:cNvPr id="2088" name="Rectangle 52"/>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89" name="Oval 53"/>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90" name="Oval 54"/>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sp>
        <p:nvSpPr>
          <p:cNvPr id="2061" name="Rectangle 55"/>
          <p:cNvSpPr>
            <a:spLocks noChangeArrowheads="1"/>
          </p:cNvSpPr>
          <p:nvPr/>
        </p:nvSpPr>
        <p:spPr bwMode="auto">
          <a:xfrm>
            <a:off x="3673475" y="3238500"/>
            <a:ext cx="1371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Data files</a:t>
            </a:r>
          </a:p>
        </p:txBody>
      </p:sp>
      <p:sp>
        <p:nvSpPr>
          <p:cNvPr id="2062" name="Rectangle 56"/>
          <p:cNvSpPr>
            <a:spLocks noChangeArrowheads="1"/>
          </p:cNvSpPr>
          <p:nvPr/>
        </p:nvSpPr>
        <p:spPr bwMode="auto">
          <a:xfrm>
            <a:off x="4729163" y="6008688"/>
            <a:ext cx="27162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Alert and trace log files</a:t>
            </a:r>
          </a:p>
        </p:txBody>
      </p:sp>
      <p:sp>
        <p:nvSpPr>
          <p:cNvPr id="2063" name="Rectangle 57"/>
          <p:cNvSpPr>
            <a:spLocks noChangeArrowheads="1"/>
          </p:cNvSpPr>
          <p:nvPr/>
        </p:nvSpPr>
        <p:spPr bwMode="auto">
          <a:xfrm>
            <a:off x="3597275" y="5259388"/>
            <a:ext cx="15430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altLang="hu-HU" sz="2000"/>
              <a:t>Backup files</a:t>
            </a:r>
          </a:p>
        </p:txBody>
      </p:sp>
      <p:grpSp>
        <p:nvGrpSpPr>
          <p:cNvPr id="2064" name="Group 58"/>
          <p:cNvGrpSpPr>
            <a:grpSpLocks/>
          </p:cNvGrpSpPr>
          <p:nvPr/>
        </p:nvGrpSpPr>
        <p:grpSpPr bwMode="auto">
          <a:xfrm>
            <a:off x="6464300" y="3921125"/>
            <a:ext cx="1039813" cy="866775"/>
            <a:chOff x="4032" y="3072"/>
            <a:chExt cx="724" cy="604"/>
          </a:xfrm>
        </p:grpSpPr>
        <p:grpSp>
          <p:nvGrpSpPr>
            <p:cNvPr id="2072" name="Group 59"/>
            <p:cNvGrpSpPr>
              <a:grpSpLocks/>
            </p:cNvGrpSpPr>
            <p:nvPr/>
          </p:nvGrpSpPr>
          <p:grpSpPr bwMode="auto">
            <a:xfrm>
              <a:off x="4032" y="3072"/>
              <a:ext cx="532" cy="412"/>
              <a:chOff x="960" y="684"/>
              <a:chExt cx="532" cy="412"/>
            </a:xfrm>
          </p:grpSpPr>
          <p:sp>
            <p:nvSpPr>
              <p:cNvPr id="2081" name="Rectangle 60"/>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82" name="Oval 61"/>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83" name="Oval 62"/>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2073" name="Group 63"/>
            <p:cNvGrpSpPr>
              <a:grpSpLocks/>
            </p:cNvGrpSpPr>
            <p:nvPr/>
          </p:nvGrpSpPr>
          <p:grpSpPr bwMode="auto">
            <a:xfrm>
              <a:off x="4121" y="3168"/>
              <a:ext cx="532" cy="412"/>
              <a:chOff x="960" y="684"/>
              <a:chExt cx="532" cy="412"/>
            </a:xfrm>
          </p:grpSpPr>
          <p:sp>
            <p:nvSpPr>
              <p:cNvPr id="2078" name="Rectangle 64"/>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79" name="Oval 65"/>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80" name="Oval 66"/>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nvGrpSpPr>
            <p:cNvPr id="2074" name="Group 67"/>
            <p:cNvGrpSpPr>
              <a:grpSpLocks/>
            </p:cNvGrpSpPr>
            <p:nvPr/>
          </p:nvGrpSpPr>
          <p:grpSpPr bwMode="auto">
            <a:xfrm>
              <a:off x="4224" y="3264"/>
              <a:ext cx="532" cy="412"/>
              <a:chOff x="960" y="684"/>
              <a:chExt cx="532" cy="412"/>
            </a:xfrm>
          </p:grpSpPr>
          <p:sp>
            <p:nvSpPr>
              <p:cNvPr id="2075" name="Rectangle 68"/>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76" name="Oval 69"/>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77" name="Oval 70"/>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grpSp>
      <p:sp>
        <p:nvSpPr>
          <p:cNvPr id="2065" name="AutoShape 71"/>
          <p:cNvSpPr>
            <a:spLocks noChangeArrowheads="1"/>
          </p:cNvSpPr>
          <p:nvPr/>
        </p:nvSpPr>
        <p:spPr bwMode="auto">
          <a:xfrm>
            <a:off x="5534025" y="5257800"/>
            <a:ext cx="773113" cy="577850"/>
          </a:xfrm>
          <a:prstGeom prst="can">
            <a:avLst>
              <a:gd name="adj" fmla="val 44514"/>
            </a:avLst>
          </a:prstGeom>
          <a:solidFill>
            <a:srgbClr val="FFCC66"/>
          </a:solidFill>
          <a:ln w="28575">
            <a:solidFill>
              <a:srgbClr val="FFCC00"/>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66" name="AutoShape 72"/>
          <p:cNvSpPr>
            <a:spLocks noChangeArrowheads="1"/>
          </p:cNvSpPr>
          <p:nvPr/>
        </p:nvSpPr>
        <p:spPr bwMode="auto">
          <a:xfrm>
            <a:off x="5711825" y="5440363"/>
            <a:ext cx="773113" cy="577850"/>
          </a:xfrm>
          <a:prstGeom prst="can">
            <a:avLst>
              <a:gd name="adj" fmla="val 44514"/>
            </a:avLst>
          </a:prstGeom>
          <a:solidFill>
            <a:srgbClr val="FFCC66"/>
          </a:solidFill>
          <a:ln w="28575">
            <a:solidFill>
              <a:srgbClr val="FFCC00"/>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nvGrpSpPr>
          <p:cNvPr id="2067" name="Group 73"/>
          <p:cNvGrpSpPr>
            <a:grpSpLocks/>
          </p:cNvGrpSpPr>
          <p:nvPr/>
        </p:nvGrpSpPr>
        <p:grpSpPr bwMode="auto">
          <a:xfrm>
            <a:off x="3617913" y="4181475"/>
            <a:ext cx="1185862" cy="1047750"/>
            <a:chOff x="1582" y="2771"/>
            <a:chExt cx="815" cy="720"/>
          </a:xfrm>
        </p:grpSpPr>
        <p:sp>
          <p:nvSpPr>
            <p:cNvPr id="2068" name="AutoShape 74"/>
            <p:cNvSpPr>
              <a:spLocks noChangeArrowheads="1"/>
            </p:cNvSpPr>
            <p:nvPr/>
          </p:nvSpPr>
          <p:spPr bwMode="gray">
            <a:xfrm>
              <a:off x="1582" y="2771"/>
              <a:ext cx="527" cy="394"/>
            </a:xfrm>
            <a:prstGeom prst="can">
              <a:avLst>
                <a:gd name="adj" fmla="val 44514"/>
              </a:avLst>
            </a:prstGeom>
            <a:solidFill>
              <a:srgbClr val="6699CC"/>
            </a:solidFill>
            <a:ln w="28575">
              <a:solidFill>
                <a:srgbClr val="6699CC"/>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69" name="AutoShape 75"/>
            <p:cNvSpPr>
              <a:spLocks noChangeArrowheads="1"/>
            </p:cNvSpPr>
            <p:nvPr/>
          </p:nvSpPr>
          <p:spPr bwMode="gray">
            <a:xfrm>
              <a:off x="1678" y="2886"/>
              <a:ext cx="527" cy="394"/>
            </a:xfrm>
            <a:prstGeom prst="can">
              <a:avLst>
                <a:gd name="adj" fmla="val 44514"/>
              </a:avLst>
            </a:prstGeom>
            <a:solidFill>
              <a:srgbClr val="6699CC"/>
            </a:solidFill>
            <a:ln w="28575">
              <a:solidFill>
                <a:srgbClr val="6699CC"/>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70" name="AutoShape 76"/>
            <p:cNvSpPr>
              <a:spLocks noChangeArrowheads="1"/>
            </p:cNvSpPr>
            <p:nvPr/>
          </p:nvSpPr>
          <p:spPr bwMode="gray">
            <a:xfrm>
              <a:off x="1774" y="3001"/>
              <a:ext cx="527" cy="394"/>
            </a:xfrm>
            <a:prstGeom prst="can">
              <a:avLst>
                <a:gd name="adj" fmla="val 44514"/>
              </a:avLst>
            </a:prstGeom>
            <a:solidFill>
              <a:srgbClr val="6699CC"/>
            </a:solidFill>
            <a:ln w="28575">
              <a:solidFill>
                <a:srgbClr val="6699CC"/>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2071" name="AutoShape 77"/>
            <p:cNvSpPr>
              <a:spLocks noChangeArrowheads="1"/>
            </p:cNvSpPr>
            <p:nvPr/>
          </p:nvSpPr>
          <p:spPr bwMode="gray">
            <a:xfrm>
              <a:off x="1870" y="3097"/>
              <a:ext cx="527" cy="394"/>
            </a:xfrm>
            <a:prstGeom prst="can">
              <a:avLst>
                <a:gd name="adj" fmla="val 44514"/>
              </a:avLst>
            </a:prstGeom>
            <a:solidFill>
              <a:srgbClr val="6699CC"/>
            </a:solidFill>
            <a:ln w="28575">
              <a:solidFill>
                <a:srgbClr val="6699CC"/>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2"/>
          <p:cNvSpPr>
            <a:spLocks noChangeShapeType="1"/>
          </p:cNvSpPr>
          <p:nvPr/>
        </p:nvSpPr>
        <p:spPr bwMode="auto">
          <a:xfrm>
            <a:off x="6019800" y="2224088"/>
            <a:ext cx="60483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67" name="Rectangle 3"/>
          <p:cNvSpPr>
            <a:spLocks noGrp="1" noChangeArrowheads="1"/>
          </p:cNvSpPr>
          <p:nvPr>
            <p:ph type="title"/>
          </p:nvPr>
        </p:nvSpPr>
        <p:spPr/>
        <p:txBody>
          <a:bodyPr/>
          <a:lstStyle/>
          <a:p>
            <a:pPr defTabSz="228600" eaLnBrk="1" hangingPunct="1"/>
            <a:r>
              <a:rPr lang="en-US" altLang="hu-HU" smtClean="0"/>
              <a:t>How Table Data Is Stored</a:t>
            </a:r>
          </a:p>
        </p:txBody>
      </p:sp>
      <p:sp>
        <p:nvSpPr>
          <p:cNvPr id="11268" name="Rectangle 4"/>
          <p:cNvSpPr>
            <a:spLocks noChangeArrowheads="1"/>
          </p:cNvSpPr>
          <p:nvPr/>
        </p:nvSpPr>
        <p:spPr bwMode="auto">
          <a:xfrm>
            <a:off x="623888" y="1881188"/>
            <a:ext cx="2667000" cy="1928812"/>
          </a:xfrm>
          <a:prstGeom prst="rect">
            <a:avLst/>
          </a:prstGeom>
          <a:noFill/>
          <a:ln w="412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269" name="Text Box 5"/>
          <p:cNvSpPr txBox="1">
            <a:spLocks noChangeArrowheads="1"/>
          </p:cNvSpPr>
          <p:nvPr/>
        </p:nvSpPr>
        <p:spPr bwMode="auto">
          <a:xfrm>
            <a:off x="1233488" y="3962400"/>
            <a:ext cx="1457325" cy="395288"/>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Tablespace</a:t>
            </a:r>
          </a:p>
        </p:txBody>
      </p:sp>
      <p:sp>
        <p:nvSpPr>
          <p:cNvPr id="11270" name="Rectangle 6"/>
          <p:cNvSpPr>
            <a:spLocks noChangeArrowheads="1"/>
          </p:cNvSpPr>
          <p:nvPr/>
        </p:nvSpPr>
        <p:spPr bwMode="blackWhite">
          <a:xfrm>
            <a:off x="776288" y="2033588"/>
            <a:ext cx="990600" cy="1166812"/>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271" name="Rectangle 7"/>
          <p:cNvSpPr>
            <a:spLocks noChangeArrowheads="1"/>
          </p:cNvSpPr>
          <p:nvPr/>
        </p:nvSpPr>
        <p:spPr bwMode="auto">
          <a:xfrm>
            <a:off x="1995488" y="2033588"/>
            <a:ext cx="1143000" cy="11430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272" name="Text Box 8"/>
          <p:cNvSpPr txBox="1">
            <a:spLocks noChangeArrowheads="1"/>
          </p:cNvSpPr>
          <p:nvPr/>
        </p:nvSpPr>
        <p:spPr bwMode="auto">
          <a:xfrm>
            <a:off x="776288" y="2033588"/>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Table A</a:t>
            </a:r>
          </a:p>
        </p:txBody>
      </p:sp>
      <p:sp>
        <p:nvSpPr>
          <p:cNvPr id="11273" name="Text Box 9"/>
          <p:cNvSpPr txBox="1">
            <a:spLocks noChangeArrowheads="1"/>
          </p:cNvSpPr>
          <p:nvPr/>
        </p:nvSpPr>
        <p:spPr bwMode="auto">
          <a:xfrm>
            <a:off x="2071688" y="2033588"/>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Table B</a:t>
            </a:r>
          </a:p>
        </p:txBody>
      </p:sp>
      <p:sp>
        <p:nvSpPr>
          <p:cNvPr id="11274" name="Text Box 10"/>
          <p:cNvSpPr txBox="1">
            <a:spLocks noChangeArrowheads="1"/>
          </p:cNvSpPr>
          <p:nvPr/>
        </p:nvSpPr>
        <p:spPr bwMode="auto">
          <a:xfrm>
            <a:off x="2028825" y="3276600"/>
            <a:ext cx="1069975" cy="365125"/>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600" b="1"/>
              <a:t>Segment</a:t>
            </a:r>
          </a:p>
        </p:txBody>
      </p:sp>
      <p:sp>
        <p:nvSpPr>
          <p:cNvPr id="11275" name="Text Box 11"/>
          <p:cNvSpPr txBox="1">
            <a:spLocks noChangeArrowheads="1"/>
          </p:cNvSpPr>
          <p:nvPr/>
        </p:nvSpPr>
        <p:spPr bwMode="auto">
          <a:xfrm>
            <a:off x="742950" y="3276600"/>
            <a:ext cx="1069975" cy="365125"/>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600" b="1"/>
              <a:t>Segment</a:t>
            </a:r>
          </a:p>
        </p:txBody>
      </p:sp>
      <p:sp>
        <p:nvSpPr>
          <p:cNvPr id="11276" name="Rectangle 12"/>
          <p:cNvSpPr>
            <a:spLocks noChangeArrowheads="1"/>
          </p:cNvSpPr>
          <p:nvPr/>
        </p:nvSpPr>
        <p:spPr bwMode="auto">
          <a:xfrm>
            <a:off x="4586288" y="1957388"/>
            <a:ext cx="1447800" cy="16002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277" name="Line 13"/>
          <p:cNvSpPr>
            <a:spLocks noChangeShapeType="1"/>
          </p:cNvSpPr>
          <p:nvPr/>
        </p:nvSpPr>
        <p:spPr bwMode="auto">
          <a:xfrm>
            <a:off x="4586288" y="21351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78" name="Line 14"/>
          <p:cNvSpPr>
            <a:spLocks noChangeShapeType="1"/>
          </p:cNvSpPr>
          <p:nvPr/>
        </p:nvSpPr>
        <p:spPr bwMode="auto">
          <a:xfrm>
            <a:off x="4586288" y="23129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79" name="Line 15"/>
          <p:cNvSpPr>
            <a:spLocks noChangeShapeType="1"/>
          </p:cNvSpPr>
          <p:nvPr/>
        </p:nvSpPr>
        <p:spPr bwMode="auto">
          <a:xfrm>
            <a:off x="4586288" y="24907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0" name="Line 16"/>
          <p:cNvSpPr>
            <a:spLocks noChangeShapeType="1"/>
          </p:cNvSpPr>
          <p:nvPr/>
        </p:nvSpPr>
        <p:spPr bwMode="auto">
          <a:xfrm>
            <a:off x="4586288" y="26685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1" name="Line 17"/>
          <p:cNvSpPr>
            <a:spLocks noChangeShapeType="1"/>
          </p:cNvSpPr>
          <p:nvPr/>
        </p:nvSpPr>
        <p:spPr bwMode="auto">
          <a:xfrm>
            <a:off x="4586288" y="28463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2" name="Line 18"/>
          <p:cNvSpPr>
            <a:spLocks noChangeShapeType="1"/>
          </p:cNvSpPr>
          <p:nvPr/>
        </p:nvSpPr>
        <p:spPr bwMode="auto">
          <a:xfrm>
            <a:off x="4586288" y="30241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3" name="Line 19"/>
          <p:cNvSpPr>
            <a:spLocks noChangeShapeType="1"/>
          </p:cNvSpPr>
          <p:nvPr/>
        </p:nvSpPr>
        <p:spPr bwMode="auto">
          <a:xfrm>
            <a:off x="4586288" y="32019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4" name="Line 20"/>
          <p:cNvSpPr>
            <a:spLocks noChangeShapeType="1"/>
          </p:cNvSpPr>
          <p:nvPr/>
        </p:nvSpPr>
        <p:spPr bwMode="auto">
          <a:xfrm>
            <a:off x="4586288" y="33797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5" name="Line 21"/>
          <p:cNvSpPr>
            <a:spLocks noChangeShapeType="1"/>
          </p:cNvSpPr>
          <p:nvPr/>
        </p:nvSpPr>
        <p:spPr bwMode="auto">
          <a:xfrm>
            <a:off x="4786313" y="1957388"/>
            <a:ext cx="0" cy="1600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6" name="Line 22"/>
          <p:cNvSpPr>
            <a:spLocks noChangeShapeType="1"/>
          </p:cNvSpPr>
          <p:nvPr/>
        </p:nvSpPr>
        <p:spPr bwMode="auto">
          <a:xfrm>
            <a:off x="4886325" y="1957388"/>
            <a:ext cx="0" cy="1600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7" name="Line 23"/>
          <p:cNvSpPr>
            <a:spLocks noChangeShapeType="1"/>
          </p:cNvSpPr>
          <p:nvPr/>
        </p:nvSpPr>
        <p:spPr bwMode="auto">
          <a:xfrm>
            <a:off x="5135563" y="1957388"/>
            <a:ext cx="0" cy="1600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8" name="Line 24"/>
          <p:cNvSpPr>
            <a:spLocks noChangeShapeType="1"/>
          </p:cNvSpPr>
          <p:nvPr/>
        </p:nvSpPr>
        <p:spPr bwMode="auto">
          <a:xfrm>
            <a:off x="5584825" y="1957388"/>
            <a:ext cx="0" cy="1600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9" name="Line 25"/>
          <p:cNvSpPr>
            <a:spLocks noChangeShapeType="1"/>
          </p:cNvSpPr>
          <p:nvPr/>
        </p:nvSpPr>
        <p:spPr bwMode="auto">
          <a:xfrm>
            <a:off x="5834063" y="1957388"/>
            <a:ext cx="0" cy="1600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90" name="Line 26"/>
          <p:cNvSpPr>
            <a:spLocks noChangeShapeType="1"/>
          </p:cNvSpPr>
          <p:nvPr/>
        </p:nvSpPr>
        <p:spPr bwMode="auto">
          <a:xfrm flipV="1">
            <a:off x="3214688" y="1938338"/>
            <a:ext cx="1104900" cy="9525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91" name="Line 27"/>
          <p:cNvSpPr>
            <a:spLocks noChangeShapeType="1"/>
          </p:cNvSpPr>
          <p:nvPr/>
        </p:nvSpPr>
        <p:spPr bwMode="auto">
          <a:xfrm>
            <a:off x="3214688" y="3176588"/>
            <a:ext cx="1143000" cy="38100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92" name="Text Box 28"/>
          <p:cNvSpPr txBox="1">
            <a:spLocks noChangeArrowheads="1"/>
          </p:cNvSpPr>
          <p:nvPr/>
        </p:nvSpPr>
        <p:spPr bwMode="auto">
          <a:xfrm>
            <a:off x="3443288" y="2566988"/>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600" b="1"/>
              <a:t>Rows</a:t>
            </a:r>
          </a:p>
        </p:txBody>
      </p:sp>
      <p:sp>
        <p:nvSpPr>
          <p:cNvPr id="11293" name="Text Box 29"/>
          <p:cNvSpPr txBox="1">
            <a:spLocks noChangeArrowheads="1"/>
          </p:cNvSpPr>
          <p:nvPr/>
        </p:nvSpPr>
        <p:spPr bwMode="auto">
          <a:xfrm>
            <a:off x="4764088" y="1371600"/>
            <a:ext cx="10525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600" b="1"/>
              <a:t>Columns</a:t>
            </a:r>
          </a:p>
        </p:txBody>
      </p:sp>
      <p:sp>
        <p:nvSpPr>
          <p:cNvPr id="11294" name="AutoShape 30"/>
          <p:cNvSpPr>
            <a:spLocks noChangeAspect="1" noChangeArrowheads="1"/>
          </p:cNvSpPr>
          <p:nvPr/>
        </p:nvSpPr>
        <p:spPr bwMode="blackGray">
          <a:xfrm>
            <a:off x="7162800" y="1924050"/>
            <a:ext cx="976313" cy="1471613"/>
          </a:xfrm>
          <a:prstGeom prst="cube">
            <a:avLst>
              <a:gd name="adj" fmla="val 25000"/>
            </a:avLst>
          </a:prstGeom>
          <a:solidFill>
            <a:schemeClr val="accent1"/>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295" name="Rectangle 31"/>
          <p:cNvSpPr>
            <a:spLocks noChangeArrowheads="1"/>
          </p:cNvSpPr>
          <p:nvPr/>
        </p:nvSpPr>
        <p:spPr bwMode="auto">
          <a:xfrm>
            <a:off x="7177088" y="2414588"/>
            <a:ext cx="520700" cy="1143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296" name="Rectangle 32"/>
          <p:cNvSpPr>
            <a:spLocks noChangeArrowheads="1"/>
          </p:cNvSpPr>
          <p:nvPr/>
        </p:nvSpPr>
        <p:spPr bwMode="auto">
          <a:xfrm>
            <a:off x="7278688" y="2643188"/>
            <a:ext cx="520700" cy="1143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297" name="Line 33"/>
          <p:cNvSpPr>
            <a:spLocks noChangeShapeType="1"/>
          </p:cNvSpPr>
          <p:nvPr/>
        </p:nvSpPr>
        <p:spPr bwMode="auto">
          <a:xfrm>
            <a:off x="6719888" y="2474913"/>
            <a:ext cx="4445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11298" name="Line 34"/>
          <p:cNvSpPr>
            <a:spLocks noChangeShapeType="1"/>
          </p:cNvSpPr>
          <p:nvPr/>
        </p:nvSpPr>
        <p:spPr bwMode="auto">
          <a:xfrm>
            <a:off x="6615113" y="2693988"/>
            <a:ext cx="6604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11299" name="AutoShape 35"/>
          <p:cNvSpPr>
            <a:spLocks noChangeAspect="1" noChangeArrowheads="1"/>
          </p:cNvSpPr>
          <p:nvPr/>
        </p:nvSpPr>
        <p:spPr bwMode="auto">
          <a:xfrm>
            <a:off x="7162800" y="4057650"/>
            <a:ext cx="976313" cy="1473200"/>
          </a:xfrm>
          <a:prstGeom prst="cube">
            <a:avLst>
              <a:gd name="adj" fmla="val 25000"/>
            </a:avLst>
          </a:prstGeom>
          <a:solidFill>
            <a:schemeClr val="accent1"/>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300" name="Rectangle 36"/>
          <p:cNvSpPr>
            <a:spLocks noChangeArrowheads="1"/>
          </p:cNvSpPr>
          <p:nvPr/>
        </p:nvSpPr>
        <p:spPr bwMode="auto">
          <a:xfrm>
            <a:off x="7177088" y="4953000"/>
            <a:ext cx="520700" cy="1143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301" name="Line 37"/>
          <p:cNvSpPr>
            <a:spLocks noChangeShapeType="1"/>
          </p:cNvSpPr>
          <p:nvPr/>
        </p:nvSpPr>
        <p:spPr bwMode="auto">
          <a:xfrm>
            <a:off x="6405563" y="5029200"/>
            <a:ext cx="74295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11302" name="Line 38"/>
          <p:cNvSpPr>
            <a:spLocks noChangeShapeType="1"/>
          </p:cNvSpPr>
          <p:nvPr/>
        </p:nvSpPr>
        <p:spPr bwMode="auto">
          <a:xfrm>
            <a:off x="6034088" y="2033588"/>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303" name="Line 39"/>
          <p:cNvSpPr>
            <a:spLocks noChangeShapeType="1"/>
          </p:cNvSpPr>
          <p:nvPr/>
        </p:nvSpPr>
        <p:spPr bwMode="auto">
          <a:xfrm>
            <a:off x="6719888" y="2033588"/>
            <a:ext cx="0" cy="4381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304" name="Line 40"/>
          <p:cNvSpPr>
            <a:spLocks noChangeShapeType="1"/>
          </p:cNvSpPr>
          <p:nvPr/>
        </p:nvSpPr>
        <p:spPr bwMode="auto">
          <a:xfrm>
            <a:off x="6624638" y="2224088"/>
            <a:ext cx="0" cy="4762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305" name="Line 41"/>
          <p:cNvSpPr>
            <a:spLocks noChangeShapeType="1"/>
          </p:cNvSpPr>
          <p:nvPr/>
        </p:nvSpPr>
        <p:spPr bwMode="auto">
          <a:xfrm>
            <a:off x="6043613" y="3281363"/>
            <a:ext cx="381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306" name="Line 42"/>
          <p:cNvSpPr>
            <a:spLocks noChangeShapeType="1"/>
          </p:cNvSpPr>
          <p:nvPr/>
        </p:nvSpPr>
        <p:spPr bwMode="auto">
          <a:xfrm>
            <a:off x="6415088" y="3290888"/>
            <a:ext cx="0" cy="1752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307" name="AutoShape 43"/>
          <p:cNvSpPr>
            <a:spLocks/>
          </p:cNvSpPr>
          <p:nvPr/>
        </p:nvSpPr>
        <p:spPr bwMode="auto">
          <a:xfrm>
            <a:off x="4310063" y="1995488"/>
            <a:ext cx="152400" cy="1524000"/>
          </a:xfrm>
          <a:prstGeom prst="leftBrace">
            <a:avLst>
              <a:gd name="adj1" fmla="val 83333"/>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308" name="AutoShape 44"/>
          <p:cNvSpPr>
            <a:spLocks/>
          </p:cNvSpPr>
          <p:nvPr/>
        </p:nvSpPr>
        <p:spPr bwMode="auto">
          <a:xfrm rot="5400000">
            <a:off x="5237957" y="1077119"/>
            <a:ext cx="144462" cy="1447800"/>
          </a:xfrm>
          <a:prstGeom prst="leftBrace">
            <a:avLst>
              <a:gd name="adj1" fmla="val 83517"/>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309" name="Text Box 45"/>
          <p:cNvSpPr txBox="1">
            <a:spLocks noChangeArrowheads="1"/>
          </p:cNvSpPr>
          <p:nvPr/>
        </p:nvSpPr>
        <p:spPr bwMode="auto">
          <a:xfrm>
            <a:off x="4876800" y="3657600"/>
            <a:ext cx="809625" cy="395288"/>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Table</a:t>
            </a:r>
          </a:p>
        </p:txBody>
      </p:sp>
      <p:sp>
        <p:nvSpPr>
          <p:cNvPr id="11310" name="Text Box 46"/>
          <p:cNvSpPr txBox="1">
            <a:spLocks noChangeArrowheads="1"/>
          </p:cNvSpPr>
          <p:nvPr/>
        </p:nvSpPr>
        <p:spPr bwMode="auto">
          <a:xfrm>
            <a:off x="7216775" y="1447800"/>
            <a:ext cx="877888" cy="365125"/>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600" b="1"/>
              <a:t>Blocks</a:t>
            </a:r>
          </a:p>
        </p:txBody>
      </p:sp>
      <p:sp>
        <p:nvSpPr>
          <p:cNvPr id="11311" name="Oval 47"/>
          <p:cNvSpPr>
            <a:spLocks noChangeArrowheads="1"/>
          </p:cNvSpPr>
          <p:nvPr/>
        </p:nvSpPr>
        <p:spPr bwMode="auto">
          <a:xfrm>
            <a:off x="7481888" y="3505200"/>
            <a:ext cx="76200"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312" name="Oval 48"/>
          <p:cNvSpPr>
            <a:spLocks noChangeArrowheads="1"/>
          </p:cNvSpPr>
          <p:nvPr/>
        </p:nvSpPr>
        <p:spPr bwMode="auto">
          <a:xfrm>
            <a:off x="7481888" y="3657600"/>
            <a:ext cx="76200"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313" name="Oval 49"/>
          <p:cNvSpPr>
            <a:spLocks noChangeArrowheads="1"/>
          </p:cNvSpPr>
          <p:nvPr/>
        </p:nvSpPr>
        <p:spPr bwMode="auto">
          <a:xfrm>
            <a:off x="7481888" y="3810000"/>
            <a:ext cx="76200"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314" name="Text Box 50"/>
          <p:cNvSpPr txBox="1">
            <a:spLocks noChangeArrowheads="1"/>
          </p:cNvSpPr>
          <p:nvPr/>
        </p:nvSpPr>
        <p:spPr bwMode="auto">
          <a:xfrm>
            <a:off x="4938713" y="5867400"/>
            <a:ext cx="1060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400" b="1"/>
              <a:t>Row piece</a:t>
            </a:r>
          </a:p>
        </p:txBody>
      </p:sp>
      <p:sp>
        <p:nvSpPr>
          <p:cNvPr id="11315" name="Rectangle 51"/>
          <p:cNvSpPr>
            <a:spLocks noChangeArrowheads="1"/>
          </p:cNvSpPr>
          <p:nvPr/>
        </p:nvSpPr>
        <p:spPr bwMode="auto">
          <a:xfrm>
            <a:off x="5043488" y="5638800"/>
            <a:ext cx="520700" cy="1143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316" name="Rectangle 52"/>
          <p:cNvSpPr>
            <a:spLocks noChangeArrowheads="1"/>
          </p:cNvSpPr>
          <p:nvPr/>
        </p:nvSpPr>
        <p:spPr bwMode="auto">
          <a:xfrm>
            <a:off x="6872288" y="1371600"/>
            <a:ext cx="1447800" cy="43434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317" name="Text Box 53"/>
          <p:cNvSpPr txBox="1">
            <a:spLocks noChangeArrowheads="1"/>
          </p:cNvSpPr>
          <p:nvPr/>
        </p:nvSpPr>
        <p:spPr bwMode="auto">
          <a:xfrm>
            <a:off x="7177088" y="5791200"/>
            <a:ext cx="911225" cy="395288"/>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Extent</a:t>
            </a:r>
          </a:p>
        </p:txBody>
      </p:sp>
      <p:sp>
        <p:nvSpPr>
          <p:cNvPr id="11318" name="Oval 54"/>
          <p:cNvSpPr>
            <a:spLocks noChangeArrowheads="1"/>
          </p:cNvSpPr>
          <p:nvPr/>
        </p:nvSpPr>
        <p:spPr bwMode="auto">
          <a:xfrm>
            <a:off x="6140450" y="2590800"/>
            <a:ext cx="74613"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319" name="Oval 55"/>
          <p:cNvSpPr>
            <a:spLocks noChangeArrowheads="1"/>
          </p:cNvSpPr>
          <p:nvPr/>
        </p:nvSpPr>
        <p:spPr bwMode="auto">
          <a:xfrm>
            <a:off x="6138863" y="2743200"/>
            <a:ext cx="76200"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1320" name="Oval 56"/>
          <p:cNvSpPr>
            <a:spLocks noChangeArrowheads="1"/>
          </p:cNvSpPr>
          <p:nvPr/>
        </p:nvSpPr>
        <p:spPr bwMode="auto">
          <a:xfrm>
            <a:off x="6140450" y="2895600"/>
            <a:ext cx="74613"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defTabSz="228600" eaLnBrk="1" hangingPunct="1"/>
            <a:r>
              <a:rPr lang="en-US" altLang="hu-HU" smtClean="0"/>
              <a:t>Anatomy of a Database Block</a:t>
            </a:r>
          </a:p>
        </p:txBody>
      </p:sp>
      <p:sp>
        <p:nvSpPr>
          <p:cNvPr id="12291" name="Rectangle 3"/>
          <p:cNvSpPr>
            <a:spLocks noChangeArrowheads="1"/>
          </p:cNvSpPr>
          <p:nvPr/>
        </p:nvSpPr>
        <p:spPr bwMode="auto">
          <a:xfrm>
            <a:off x="6223000" y="2370138"/>
            <a:ext cx="16764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a:spcBef>
                <a:spcPct val="20000"/>
              </a:spcBef>
              <a:buChar char="•"/>
              <a:defRPr sz="3200">
                <a:solidFill>
                  <a:schemeClr val="tx1"/>
                </a:solidFill>
                <a:latin typeface="Arial" pitchFamily="34" charset="0"/>
              </a:defRPr>
            </a:lvl1pPr>
            <a:lvl2pPr marL="742950" indent="-285750" defTabSz="822325">
              <a:spcBef>
                <a:spcPct val="20000"/>
              </a:spcBef>
              <a:buChar char="–"/>
              <a:defRPr sz="2800">
                <a:solidFill>
                  <a:schemeClr val="tx1"/>
                </a:solidFill>
                <a:latin typeface="Arial" pitchFamily="34" charset="0"/>
              </a:defRPr>
            </a:lvl2pPr>
            <a:lvl3pPr marL="1143000" indent="-228600" defTabSz="822325">
              <a:spcBef>
                <a:spcPct val="20000"/>
              </a:spcBef>
              <a:buChar char="•"/>
              <a:defRPr sz="2400">
                <a:solidFill>
                  <a:schemeClr val="tx1"/>
                </a:solidFill>
                <a:latin typeface="Arial" pitchFamily="34" charset="0"/>
              </a:defRPr>
            </a:lvl3pPr>
            <a:lvl4pPr marL="1600200" indent="-228600" defTabSz="822325">
              <a:spcBef>
                <a:spcPct val="20000"/>
              </a:spcBef>
              <a:buChar char="–"/>
              <a:defRPr sz="2000">
                <a:solidFill>
                  <a:schemeClr val="tx1"/>
                </a:solidFill>
                <a:latin typeface="Arial" pitchFamily="34" charset="0"/>
              </a:defRPr>
            </a:lvl4pPr>
            <a:lvl5pPr marL="2057400" indent="-228600" defTabSz="822325">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hu-HU" sz="1800" b="1"/>
              <a:t>Block header</a:t>
            </a:r>
          </a:p>
        </p:txBody>
      </p:sp>
      <p:sp>
        <p:nvSpPr>
          <p:cNvPr id="12292" name="Rectangle 4"/>
          <p:cNvSpPr>
            <a:spLocks noChangeArrowheads="1"/>
          </p:cNvSpPr>
          <p:nvPr/>
        </p:nvSpPr>
        <p:spPr bwMode="auto">
          <a:xfrm>
            <a:off x="6223000" y="3025775"/>
            <a:ext cx="15398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a:spcBef>
                <a:spcPct val="20000"/>
              </a:spcBef>
              <a:buChar char="•"/>
              <a:defRPr sz="3200">
                <a:solidFill>
                  <a:schemeClr val="tx1"/>
                </a:solidFill>
                <a:latin typeface="Arial" pitchFamily="34" charset="0"/>
              </a:defRPr>
            </a:lvl1pPr>
            <a:lvl2pPr marL="742950" indent="-285750" defTabSz="822325">
              <a:spcBef>
                <a:spcPct val="20000"/>
              </a:spcBef>
              <a:buChar char="–"/>
              <a:defRPr sz="2800">
                <a:solidFill>
                  <a:schemeClr val="tx1"/>
                </a:solidFill>
                <a:latin typeface="Arial" pitchFamily="34" charset="0"/>
              </a:defRPr>
            </a:lvl2pPr>
            <a:lvl3pPr marL="1143000" indent="-228600" defTabSz="822325">
              <a:spcBef>
                <a:spcPct val="20000"/>
              </a:spcBef>
              <a:buChar char="•"/>
              <a:defRPr sz="2400">
                <a:solidFill>
                  <a:schemeClr val="tx1"/>
                </a:solidFill>
                <a:latin typeface="Arial" pitchFamily="34" charset="0"/>
              </a:defRPr>
            </a:lvl3pPr>
            <a:lvl4pPr marL="1600200" indent="-228600" defTabSz="822325">
              <a:spcBef>
                <a:spcPct val="20000"/>
              </a:spcBef>
              <a:buChar char="–"/>
              <a:defRPr sz="2000">
                <a:solidFill>
                  <a:schemeClr val="tx1"/>
                </a:solidFill>
                <a:latin typeface="Arial" pitchFamily="34" charset="0"/>
              </a:defRPr>
            </a:lvl4pPr>
            <a:lvl5pPr marL="2057400" indent="-228600" defTabSz="822325">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hu-HU" sz="1800" b="1"/>
              <a:t>Free space</a:t>
            </a:r>
          </a:p>
        </p:txBody>
      </p:sp>
      <p:sp>
        <p:nvSpPr>
          <p:cNvPr id="12293" name="Rectangle 5"/>
          <p:cNvSpPr>
            <a:spLocks noChangeArrowheads="1"/>
          </p:cNvSpPr>
          <p:nvPr/>
        </p:nvSpPr>
        <p:spPr bwMode="auto">
          <a:xfrm>
            <a:off x="6223000" y="4703763"/>
            <a:ext cx="1268413"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a:spcBef>
                <a:spcPct val="20000"/>
              </a:spcBef>
              <a:buChar char="•"/>
              <a:defRPr sz="3200">
                <a:solidFill>
                  <a:schemeClr val="tx1"/>
                </a:solidFill>
                <a:latin typeface="Arial" pitchFamily="34" charset="0"/>
              </a:defRPr>
            </a:lvl1pPr>
            <a:lvl2pPr marL="742950" indent="-285750" defTabSz="822325">
              <a:spcBef>
                <a:spcPct val="20000"/>
              </a:spcBef>
              <a:buChar char="–"/>
              <a:defRPr sz="2800">
                <a:solidFill>
                  <a:schemeClr val="tx1"/>
                </a:solidFill>
                <a:latin typeface="Arial" pitchFamily="34" charset="0"/>
              </a:defRPr>
            </a:lvl2pPr>
            <a:lvl3pPr marL="1143000" indent="-228600" defTabSz="822325">
              <a:spcBef>
                <a:spcPct val="20000"/>
              </a:spcBef>
              <a:buChar char="•"/>
              <a:defRPr sz="2400">
                <a:solidFill>
                  <a:schemeClr val="tx1"/>
                </a:solidFill>
                <a:latin typeface="Arial" pitchFamily="34" charset="0"/>
              </a:defRPr>
            </a:lvl3pPr>
            <a:lvl4pPr marL="1600200" indent="-228600" defTabSz="822325">
              <a:spcBef>
                <a:spcPct val="20000"/>
              </a:spcBef>
              <a:buChar char="–"/>
              <a:defRPr sz="2000">
                <a:solidFill>
                  <a:schemeClr val="tx1"/>
                </a:solidFill>
                <a:latin typeface="Arial" pitchFamily="34" charset="0"/>
              </a:defRPr>
            </a:lvl4pPr>
            <a:lvl5pPr marL="2057400" indent="-228600" defTabSz="822325">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hu-HU" sz="1800" b="1"/>
              <a:t>Row data</a:t>
            </a:r>
          </a:p>
        </p:txBody>
      </p:sp>
      <p:sp>
        <p:nvSpPr>
          <p:cNvPr id="12294" name="Line 6"/>
          <p:cNvSpPr>
            <a:spLocks noChangeShapeType="1"/>
          </p:cNvSpPr>
          <p:nvPr/>
        </p:nvSpPr>
        <p:spPr bwMode="auto">
          <a:xfrm>
            <a:off x="5003800" y="3208338"/>
            <a:ext cx="1158875" cy="0"/>
          </a:xfrm>
          <a:prstGeom prst="line">
            <a:avLst/>
          </a:prstGeom>
          <a:noFill/>
          <a:ln w="28575">
            <a:solidFill>
              <a:schemeClr val="tx2"/>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2295" name="Line 7"/>
          <p:cNvSpPr>
            <a:spLocks noChangeShapeType="1"/>
          </p:cNvSpPr>
          <p:nvPr/>
        </p:nvSpPr>
        <p:spPr bwMode="gray">
          <a:xfrm>
            <a:off x="2613025" y="2451100"/>
            <a:ext cx="0" cy="981075"/>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2296" name="Line 8"/>
          <p:cNvSpPr>
            <a:spLocks noChangeShapeType="1"/>
          </p:cNvSpPr>
          <p:nvPr/>
        </p:nvSpPr>
        <p:spPr bwMode="gray">
          <a:xfrm>
            <a:off x="4908550" y="2727325"/>
            <a:ext cx="0" cy="942975"/>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2297" name="Freeform 9"/>
          <p:cNvSpPr>
            <a:spLocks/>
          </p:cNvSpPr>
          <p:nvPr/>
        </p:nvSpPr>
        <p:spPr bwMode="gray">
          <a:xfrm>
            <a:off x="3629025" y="3678238"/>
            <a:ext cx="1314450" cy="2349500"/>
          </a:xfrm>
          <a:custGeom>
            <a:avLst/>
            <a:gdLst>
              <a:gd name="T0" fmla="*/ 2084170013 w 828"/>
              <a:gd name="T1" fmla="*/ 0 h 1480"/>
              <a:gd name="T2" fmla="*/ 2084170013 w 828"/>
              <a:gd name="T3" fmla="*/ 2147483647 h 1480"/>
              <a:gd name="T4" fmla="*/ 0 w 828"/>
              <a:gd name="T5" fmla="*/ 2147483647 h 1480"/>
              <a:gd name="T6" fmla="*/ 0 w 828"/>
              <a:gd name="T7" fmla="*/ 551915013 h 1480"/>
              <a:gd name="T8" fmla="*/ 2084170013 w 828"/>
              <a:gd name="T9" fmla="*/ 0 h 1480"/>
              <a:gd name="T10" fmla="*/ 0 60000 65536"/>
              <a:gd name="T11" fmla="*/ 0 60000 65536"/>
              <a:gd name="T12" fmla="*/ 0 60000 65536"/>
              <a:gd name="T13" fmla="*/ 0 60000 65536"/>
              <a:gd name="T14" fmla="*/ 0 60000 65536"/>
              <a:gd name="T15" fmla="*/ 0 w 828"/>
              <a:gd name="T16" fmla="*/ 0 h 1480"/>
              <a:gd name="T17" fmla="*/ 828 w 828"/>
              <a:gd name="T18" fmla="*/ 1480 h 1480"/>
            </a:gdLst>
            <a:ahLst/>
            <a:cxnLst>
              <a:cxn ang="T10">
                <a:pos x="T0" y="T1"/>
              </a:cxn>
              <a:cxn ang="T11">
                <a:pos x="T2" y="T3"/>
              </a:cxn>
              <a:cxn ang="T12">
                <a:pos x="T4" y="T5"/>
              </a:cxn>
              <a:cxn ang="T13">
                <a:pos x="T6" y="T7"/>
              </a:cxn>
              <a:cxn ang="T14">
                <a:pos x="T8" y="T9"/>
              </a:cxn>
            </a:cxnLst>
            <a:rect l="T15" t="T16" r="T17" b="T18"/>
            <a:pathLst>
              <a:path w="828" h="1480">
                <a:moveTo>
                  <a:pt x="827" y="0"/>
                </a:moveTo>
                <a:lnTo>
                  <a:pt x="827" y="1259"/>
                </a:lnTo>
                <a:lnTo>
                  <a:pt x="0" y="1479"/>
                </a:lnTo>
                <a:lnTo>
                  <a:pt x="0" y="219"/>
                </a:lnTo>
                <a:lnTo>
                  <a:pt x="827" y="0"/>
                </a:lnTo>
              </a:path>
            </a:pathLst>
          </a:custGeom>
          <a:solidFill>
            <a:srgbClr val="CC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12298" name="Freeform 10"/>
          <p:cNvSpPr>
            <a:spLocks/>
          </p:cNvSpPr>
          <p:nvPr/>
        </p:nvSpPr>
        <p:spPr bwMode="gray">
          <a:xfrm>
            <a:off x="3629025" y="3678238"/>
            <a:ext cx="1314450" cy="2349500"/>
          </a:xfrm>
          <a:custGeom>
            <a:avLst/>
            <a:gdLst>
              <a:gd name="T0" fmla="*/ 2084170013 w 828"/>
              <a:gd name="T1" fmla="*/ 0 h 1480"/>
              <a:gd name="T2" fmla="*/ 2084170013 w 828"/>
              <a:gd name="T3" fmla="*/ 2147483647 h 1480"/>
              <a:gd name="T4" fmla="*/ 0 w 828"/>
              <a:gd name="T5" fmla="*/ 2147483647 h 1480"/>
              <a:gd name="T6" fmla="*/ 0 w 828"/>
              <a:gd name="T7" fmla="*/ 551915013 h 1480"/>
              <a:gd name="T8" fmla="*/ 2084170013 w 828"/>
              <a:gd name="T9" fmla="*/ 0 h 1480"/>
              <a:gd name="T10" fmla="*/ 0 60000 65536"/>
              <a:gd name="T11" fmla="*/ 0 60000 65536"/>
              <a:gd name="T12" fmla="*/ 0 60000 65536"/>
              <a:gd name="T13" fmla="*/ 0 60000 65536"/>
              <a:gd name="T14" fmla="*/ 0 60000 65536"/>
              <a:gd name="T15" fmla="*/ 0 w 828"/>
              <a:gd name="T16" fmla="*/ 0 h 1480"/>
              <a:gd name="T17" fmla="*/ 828 w 828"/>
              <a:gd name="T18" fmla="*/ 1480 h 1480"/>
            </a:gdLst>
            <a:ahLst/>
            <a:cxnLst>
              <a:cxn ang="T10">
                <a:pos x="T0" y="T1"/>
              </a:cxn>
              <a:cxn ang="T11">
                <a:pos x="T2" y="T3"/>
              </a:cxn>
              <a:cxn ang="T12">
                <a:pos x="T4" y="T5"/>
              </a:cxn>
              <a:cxn ang="T13">
                <a:pos x="T6" y="T7"/>
              </a:cxn>
              <a:cxn ang="T14">
                <a:pos x="T8" y="T9"/>
              </a:cxn>
            </a:cxnLst>
            <a:rect l="T15" t="T16" r="T17" b="T18"/>
            <a:pathLst>
              <a:path w="828" h="1480">
                <a:moveTo>
                  <a:pt x="827" y="0"/>
                </a:moveTo>
                <a:lnTo>
                  <a:pt x="827" y="1259"/>
                </a:lnTo>
                <a:lnTo>
                  <a:pt x="0" y="1479"/>
                </a:lnTo>
                <a:lnTo>
                  <a:pt x="0" y="219"/>
                </a:lnTo>
                <a:lnTo>
                  <a:pt x="827"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2299" name="Freeform 11"/>
          <p:cNvSpPr>
            <a:spLocks/>
          </p:cNvSpPr>
          <p:nvPr/>
        </p:nvSpPr>
        <p:spPr bwMode="gray">
          <a:xfrm>
            <a:off x="2581275" y="3421063"/>
            <a:ext cx="1049338" cy="2606675"/>
          </a:xfrm>
          <a:custGeom>
            <a:avLst/>
            <a:gdLst>
              <a:gd name="T0" fmla="*/ 0 w 661"/>
              <a:gd name="T1" fmla="*/ 0 h 1642"/>
              <a:gd name="T2" fmla="*/ 0 w 661"/>
              <a:gd name="T3" fmla="*/ 2147483647 h 1642"/>
              <a:gd name="T4" fmla="*/ 1663303918 w 661"/>
              <a:gd name="T5" fmla="*/ 2147483647 h 1642"/>
              <a:gd name="T6" fmla="*/ 1663303918 w 661"/>
              <a:gd name="T7" fmla="*/ 960180325 h 1642"/>
              <a:gd name="T8" fmla="*/ 0 w 661"/>
              <a:gd name="T9" fmla="*/ 0 h 1642"/>
              <a:gd name="T10" fmla="*/ 0 60000 65536"/>
              <a:gd name="T11" fmla="*/ 0 60000 65536"/>
              <a:gd name="T12" fmla="*/ 0 60000 65536"/>
              <a:gd name="T13" fmla="*/ 0 60000 65536"/>
              <a:gd name="T14" fmla="*/ 0 60000 65536"/>
              <a:gd name="T15" fmla="*/ 0 w 661"/>
              <a:gd name="T16" fmla="*/ 0 h 1642"/>
              <a:gd name="T17" fmla="*/ 661 w 661"/>
              <a:gd name="T18" fmla="*/ 1642 h 1642"/>
            </a:gdLst>
            <a:ahLst/>
            <a:cxnLst>
              <a:cxn ang="T10">
                <a:pos x="T0" y="T1"/>
              </a:cxn>
              <a:cxn ang="T11">
                <a:pos x="T2" y="T3"/>
              </a:cxn>
              <a:cxn ang="T12">
                <a:pos x="T4" y="T5"/>
              </a:cxn>
              <a:cxn ang="T13">
                <a:pos x="T6" y="T7"/>
              </a:cxn>
              <a:cxn ang="T14">
                <a:pos x="T8" y="T9"/>
              </a:cxn>
            </a:cxnLst>
            <a:rect l="T15" t="T16" r="T17" b="T18"/>
            <a:pathLst>
              <a:path w="661" h="1642">
                <a:moveTo>
                  <a:pt x="0" y="0"/>
                </a:moveTo>
                <a:lnTo>
                  <a:pt x="0" y="1259"/>
                </a:lnTo>
                <a:lnTo>
                  <a:pt x="660" y="1641"/>
                </a:lnTo>
                <a:lnTo>
                  <a:pt x="660" y="381"/>
                </a:lnTo>
                <a:lnTo>
                  <a:pt x="0" y="0"/>
                </a:lnTo>
              </a:path>
            </a:pathLst>
          </a:custGeom>
          <a:solidFill>
            <a:srgbClr val="9999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12300" name="Freeform 12"/>
          <p:cNvSpPr>
            <a:spLocks/>
          </p:cNvSpPr>
          <p:nvPr/>
        </p:nvSpPr>
        <p:spPr bwMode="gray">
          <a:xfrm>
            <a:off x="2581275" y="3421063"/>
            <a:ext cx="1049338" cy="2606675"/>
          </a:xfrm>
          <a:custGeom>
            <a:avLst/>
            <a:gdLst>
              <a:gd name="T0" fmla="*/ 0 w 661"/>
              <a:gd name="T1" fmla="*/ 0 h 1642"/>
              <a:gd name="T2" fmla="*/ 0 w 661"/>
              <a:gd name="T3" fmla="*/ 2147483647 h 1642"/>
              <a:gd name="T4" fmla="*/ 1663303918 w 661"/>
              <a:gd name="T5" fmla="*/ 2147483647 h 1642"/>
              <a:gd name="T6" fmla="*/ 1663303918 w 661"/>
              <a:gd name="T7" fmla="*/ 960180325 h 1642"/>
              <a:gd name="T8" fmla="*/ 0 w 661"/>
              <a:gd name="T9" fmla="*/ 0 h 1642"/>
              <a:gd name="T10" fmla="*/ 0 60000 65536"/>
              <a:gd name="T11" fmla="*/ 0 60000 65536"/>
              <a:gd name="T12" fmla="*/ 0 60000 65536"/>
              <a:gd name="T13" fmla="*/ 0 60000 65536"/>
              <a:gd name="T14" fmla="*/ 0 60000 65536"/>
              <a:gd name="T15" fmla="*/ 0 w 661"/>
              <a:gd name="T16" fmla="*/ 0 h 1642"/>
              <a:gd name="T17" fmla="*/ 661 w 661"/>
              <a:gd name="T18" fmla="*/ 1642 h 1642"/>
            </a:gdLst>
            <a:ahLst/>
            <a:cxnLst>
              <a:cxn ang="T10">
                <a:pos x="T0" y="T1"/>
              </a:cxn>
              <a:cxn ang="T11">
                <a:pos x="T2" y="T3"/>
              </a:cxn>
              <a:cxn ang="T12">
                <a:pos x="T4" y="T5"/>
              </a:cxn>
              <a:cxn ang="T13">
                <a:pos x="T6" y="T7"/>
              </a:cxn>
              <a:cxn ang="T14">
                <a:pos x="T8" y="T9"/>
              </a:cxn>
            </a:cxnLst>
            <a:rect l="T15" t="T16" r="T17" b="T18"/>
            <a:pathLst>
              <a:path w="661" h="1642">
                <a:moveTo>
                  <a:pt x="0" y="0"/>
                </a:moveTo>
                <a:lnTo>
                  <a:pt x="0" y="1259"/>
                </a:lnTo>
                <a:lnTo>
                  <a:pt x="660" y="1641"/>
                </a:lnTo>
                <a:lnTo>
                  <a:pt x="660" y="381"/>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2301" name="Freeform 13"/>
          <p:cNvSpPr>
            <a:spLocks/>
          </p:cNvSpPr>
          <p:nvPr/>
        </p:nvSpPr>
        <p:spPr bwMode="gray">
          <a:xfrm>
            <a:off x="2581275" y="3071813"/>
            <a:ext cx="2362200" cy="955675"/>
          </a:xfrm>
          <a:custGeom>
            <a:avLst/>
            <a:gdLst>
              <a:gd name="T0" fmla="*/ 0 w 1488"/>
              <a:gd name="T1" fmla="*/ 554434375 h 602"/>
              <a:gd name="T2" fmla="*/ 2084170013 w 1488"/>
              <a:gd name="T3" fmla="*/ 0 h 602"/>
              <a:gd name="T4" fmla="*/ 2147483647 w 1488"/>
              <a:gd name="T5" fmla="*/ 962699688 h 602"/>
              <a:gd name="T6" fmla="*/ 1663303125 w 1488"/>
              <a:gd name="T7" fmla="*/ 1514614700 h 602"/>
              <a:gd name="T8" fmla="*/ 0 w 1488"/>
              <a:gd name="T9" fmla="*/ 554434375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0" y="220"/>
                </a:moveTo>
                <a:lnTo>
                  <a:pt x="827" y="0"/>
                </a:lnTo>
                <a:lnTo>
                  <a:pt x="1487" y="382"/>
                </a:lnTo>
                <a:lnTo>
                  <a:pt x="660" y="601"/>
                </a:lnTo>
                <a:lnTo>
                  <a:pt x="0" y="220"/>
                </a:lnTo>
              </a:path>
            </a:pathLst>
          </a:custGeom>
          <a:solidFill>
            <a:srgbClr val="CC99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12302" name="Freeform 14"/>
          <p:cNvSpPr>
            <a:spLocks/>
          </p:cNvSpPr>
          <p:nvPr/>
        </p:nvSpPr>
        <p:spPr bwMode="gray">
          <a:xfrm>
            <a:off x="2581275" y="3071813"/>
            <a:ext cx="2362200" cy="955675"/>
          </a:xfrm>
          <a:custGeom>
            <a:avLst/>
            <a:gdLst>
              <a:gd name="T0" fmla="*/ 0 w 1488"/>
              <a:gd name="T1" fmla="*/ 554434375 h 602"/>
              <a:gd name="T2" fmla="*/ 2084170013 w 1488"/>
              <a:gd name="T3" fmla="*/ 0 h 602"/>
              <a:gd name="T4" fmla="*/ 2147483647 w 1488"/>
              <a:gd name="T5" fmla="*/ 962699688 h 602"/>
              <a:gd name="T6" fmla="*/ 1663303125 w 1488"/>
              <a:gd name="T7" fmla="*/ 1514614700 h 602"/>
              <a:gd name="T8" fmla="*/ 0 w 1488"/>
              <a:gd name="T9" fmla="*/ 554434375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0" y="220"/>
                </a:moveTo>
                <a:lnTo>
                  <a:pt x="827" y="0"/>
                </a:lnTo>
                <a:lnTo>
                  <a:pt x="1487" y="382"/>
                </a:lnTo>
                <a:lnTo>
                  <a:pt x="660" y="601"/>
                </a:lnTo>
                <a:lnTo>
                  <a:pt x="0" y="2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2303" name="Line 15"/>
          <p:cNvSpPr>
            <a:spLocks noChangeShapeType="1"/>
          </p:cNvSpPr>
          <p:nvPr/>
        </p:nvSpPr>
        <p:spPr bwMode="gray">
          <a:xfrm>
            <a:off x="3632200" y="3051175"/>
            <a:ext cx="0" cy="976313"/>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2304" name="Line 16"/>
          <p:cNvSpPr>
            <a:spLocks noChangeShapeType="1"/>
          </p:cNvSpPr>
          <p:nvPr/>
        </p:nvSpPr>
        <p:spPr bwMode="gray">
          <a:xfrm>
            <a:off x="3894138" y="2400300"/>
            <a:ext cx="0" cy="6889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2305" name="Line 17"/>
          <p:cNvSpPr>
            <a:spLocks noChangeShapeType="1"/>
          </p:cNvSpPr>
          <p:nvPr/>
        </p:nvSpPr>
        <p:spPr bwMode="gray">
          <a:xfrm>
            <a:off x="3894138" y="2400300"/>
            <a:ext cx="0" cy="688975"/>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2306" name="Freeform 18"/>
          <p:cNvSpPr>
            <a:spLocks/>
          </p:cNvSpPr>
          <p:nvPr/>
        </p:nvSpPr>
        <p:spPr bwMode="gray">
          <a:xfrm>
            <a:off x="2581275" y="2117725"/>
            <a:ext cx="2362200" cy="955675"/>
          </a:xfrm>
          <a:custGeom>
            <a:avLst/>
            <a:gdLst>
              <a:gd name="T0" fmla="*/ 2084170013 w 1488"/>
              <a:gd name="T1" fmla="*/ 0 h 602"/>
              <a:gd name="T2" fmla="*/ 2147483647 w 1488"/>
              <a:gd name="T3" fmla="*/ 962699688 h 602"/>
              <a:gd name="T4" fmla="*/ 1663303125 w 1488"/>
              <a:gd name="T5" fmla="*/ 1514614700 h 602"/>
              <a:gd name="T6" fmla="*/ 0 w 1488"/>
              <a:gd name="T7" fmla="*/ 554434375 h 602"/>
              <a:gd name="T8" fmla="*/ 2084170013 w 1488"/>
              <a:gd name="T9" fmla="*/ 0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827" y="0"/>
                </a:moveTo>
                <a:lnTo>
                  <a:pt x="1487" y="382"/>
                </a:lnTo>
                <a:lnTo>
                  <a:pt x="660" y="601"/>
                </a:lnTo>
                <a:lnTo>
                  <a:pt x="0" y="220"/>
                </a:lnTo>
                <a:lnTo>
                  <a:pt x="827" y="0"/>
                </a:lnTo>
              </a:path>
            </a:pathLst>
          </a:custGeom>
          <a:solidFill>
            <a:srgbClr val="FFFF6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12307" name="Freeform 19"/>
          <p:cNvSpPr>
            <a:spLocks/>
          </p:cNvSpPr>
          <p:nvPr/>
        </p:nvSpPr>
        <p:spPr bwMode="gray">
          <a:xfrm>
            <a:off x="2581275" y="2117725"/>
            <a:ext cx="2362200" cy="955675"/>
          </a:xfrm>
          <a:custGeom>
            <a:avLst/>
            <a:gdLst>
              <a:gd name="T0" fmla="*/ 2084170013 w 1488"/>
              <a:gd name="T1" fmla="*/ 0 h 602"/>
              <a:gd name="T2" fmla="*/ 2147483647 w 1488"/>
              <a:gd name="T3" fmla="*/ 962699688 h 602"/>
              <a:gd name="T4" fmla="*/ 1663303125 w 1488"/>
              <a:gd name="T5" fmla="*/ 1514614700 h 602"/>
              <a:gd name="T6" fmla="*/ 0 w 1488"/>
              <a:gd name="T7" fmla="*/ 554434375 h 602"/>
              <a:gd name="T8" fmla="*/ 2084170013 w 1488"/>
              <a:gd name="T9" fmla="*/ 0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827" y="0"/>
                </a:moveTo>
                <a:lnTo>
                  <a:pt x="1487" y="382"/>
                </a:lnTo>
                <a:lnTo>
                  <a:pt x="660" y="601"/>
                </a:lnTo>
                <a:lnTo>
                  <a:pt x="0" y="220"/>
                </a:lnTo>
                <a:lnTo>
                  <a:pt x="827"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2308" name="Freeform 20"/>
          <p:cNvSpPr>
            <a:spLocks/>
          </p:cNvSpPr>
          <p:nvPr/>
        </p:nvSpPr>
        <p:spPr bwMode="gray">
          <a:xfrm>
            <a:off x="3629025" y="2359025"/>
            <a:ext cx="1314450" cy="714375"/>
          </a:xfrm>
          <a:custGeom>
            <a:avLst/>
            <a:gdLst>
              <a:gd name="T0" fmla="*/ 2084170013 w 828"/>
              <a:gd name="T1" fmla="*/ 0 h 450"/>
              <a:gd name="T2" fmla="*/ 2084170013 w 828"/>
              <a:gd name="T3" fmla="*/ 579635938 h 450"/>
              <a:gd name="T4" fmla="*/ 0 w 828"/>
              <a:gd name="T5" fmla="*/ 1131550950 h 450"/>
              <a:gd name="T6" fmla="*/ 0 w 828"/>
              <a:gd name="T7" fmla="*/ 551915013 h 450"/>
              <a:gd name="T8" fmla="*/ 2084170013 w 828"/>
              <a:gd name="T9" fmla="*/ 0 h 450"/>
              <a:gd name="T10" fmla="*/ 0 60000 65536"/>
              <a:gd name="T11" fmla="*/ 0 60000 65536"/>
              <a:gd name="T12" fmla="*/ 0 60000 65536"/>
              <a:gd name="T13" fmla="*/ 0 60000 65536"/>
              <a:gd name="T14" fmla="*/ 0 60000 65536"/>
              <a:gd name="T15" fmla="*/ 0 w 828"/>
              <a:gd name="T16" fmla="*/ 0 h 450"/>
              <a:gd name="T17" fmla="*/ 828 w 828"/>
              <a:gd name="T18" fmla="*/ 450 h 450"/>
            </a:gdLst>
            <a:ahLst/>
            <a:cxnLst>
              <a:cxn ang="T10">
                <a:pos x="T0" y="T1"/>
              </a:cxn>
              <a:cxn ang="T11">
                <a:pos x="T2" y="T3"/>
              </a:cxn>
              <a:cxn ang="T12">
                <a:pos x="T4" y="T5"/>
              </a:cxn>
              <a:cxn ang="T13">
                <a:pos x="T6" y="T7"/>
              </a:cxn>
              <a:cxn ang="T14">
                <a:pos x="T8" y="T9"/>
              </a:cxn>
            </a:cxnLst>
            <a:rect l="T15" t="T16" r="T17" b="T18"/>
            <a:pathLst>
              <a:path w="828" h="450">
                <a:moveTo>
                  <a:pt x="827" y="0"/>
                </a:moveTo>
                <a:lnTo>
                  <a:pt x="827" y="230"/>
                </a:lnTo>
                <a:lnTo>
                  <a:pt x="0" y="449"/>
                </a:lnTo>
                <a:lnTo>
                  <a:pt x="0" y="219"/>
                </a:lnTo>
                <a:lnTo>
                  <a:pt x="827" y="0"/>
                </a:lnTo>
              </a:path>
            </a:pathLst>
          </a:custGeom>
          <a:solidFill>
            <a:srgbClr val="00FF6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12309" name="Freeform 21"/>
          <p:cNvSpPr>
            <a:spLocks/>
          </p:cNvSpPr>
          <p:nvPr/>
        </p:nvSpPr>
        <p:spPr bwMode="gray">
          <a:xfrm>
            <a:off x="3629025" y="2359025"/>
            <a:ext cx="1314450" cy="714375"/>
          </a:xfrm>
          <a:custGeom>
            <a:avLst/>
            <a:gdLst>
              <a:gd name="T0" fmla="*/ 2084170013 w 828"/>
              <a:gd name="T1" fmla="*/ 0 h 450"/>
              <a:gd name="T2" fmla="*/ 2084170013 w 828"/>
              <a:gd name="T3" fmla="*/ 579635938 h 450"/>
              <a:gd name="T4" fmla="*/ 0 w 828"/>
              <a:gd name="T5" fmla="*/ 1131550950 h 450"/>
              <a:gd name="T6" fmla="*/ 0 w 828"/>
              <a:gd name="T7" fmla="*/ 551915013 h 450"/>
              <a:gd name="T8" fmla="*/ 2084170013 w 828"/>
              <a:gd name="T9" fmla="*/ 0 h 450"/>
              <a:gd name="T10" fmla="*/ 0 60000 65536"/>
              <a:gd name="T11" fmla="*/ 0 60000 65536"/>
              <a:gd name="T12" fmla="*/ 0 60000 65536"/>
              <a:gd name="T13" fmla="*/ 0 60000 65536"/>
              <a:gd name="T14" fmla="*/ 0 60000 65536"/>
              <a:gd name="T15" fmla="*/ 0 w 828"/>
              <a:gd name="T16" fmla="*/ 0 h 450"/>
              <a:gd name="T17" fmla="*/ 828 w 828"/>
              <a:gd name="T18" fmla="*/ 450 h 450"/>
            </a:gdLst>
            <a:ahLst/>
            <a:cxnLst>
              <a:cxn ang="T10">
                <a:pos x="T0" y="T1"/>
              </a:cxn>
              <a:cxn ang="T11">
                <a:pos x="T2" y="T3"/>
              </a:cxn>
              <a:cxn ang="T12">
                <a:pos x="T4" y="T5"/>
              </a:cxn>
              <a:cxn ang="T13">
                <a:pos x="T6" y="T7"/>
              </a:cxn>
              <a:cxn ang="T14">
                <a:pos x="T8" y="T9"/>
              </a:cxn>
            </a:cxnLst>
            <a:rect l="T15" t="T16" r="T17" b="T18"/>
            <a:pathLst>
              <a:path w="828" h="450">
                <a:moveTo>
                  <a:pt x="827" y="0"/>
                </a:moveTo>
                <a:lnTo>
                  <a:pt x="827" y="230"/>
                </a:lnTo>
                <a:lnTo>
                  <a:pt x="0" y="449"/>
                </a:lnTo>
                <a:lnTo>
                  <a:pt x="0" y="219"/>
                </a:lnTo>
                <a:lnTo>
                  <a:pt x="827"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2310" name="Freeform 22"/>
          <p:cNvSpPr>
            <a:spLocks/>
          </p:cNvSpPr>
          <p:nvPr/>
        </p:nvSpPr>
        <p:spPr bwMode="gray">
          <a:xfrm>
            <a:off x="2581275" y="2101850"/>
            <a:ext cx="1049338" cy="971550"/>
          </a:xfrm>
          <a:custGeom>
            <a:avLst/>
            <a:gdLst>
              <a:gd name="T0" fmla="*/ 0 w 661"/>
              <a:gd name="T1" fmla="*/ 0 h 612"/>
              <a:gd name="T2" fmla="*/ 0 w 661"/>
              <a:gd name="T3" fmla="*/ 579635938 h 612"/>
              <a:gd name="T4" fmla="*/ 1663303918 w 661"/>
              <a:gd name="T5" fmla="*/ 1539816263 h 612"/>
              <a:gd name="T6" fmla="*/ 1663303918 w 661"/>
              <a:gd name="T7" fmla="*/ 960180325 h 612"/>
              <a:gd name="T8" fmla="*/ 0 w 661"/>
              <a:gd name="T9" fmla="*/ 0 h 612"/>
              <a:gd name="T10" fmla="*/ 0 60000 65536"/>
              <a:gd name="T11" fmla="*/ 0 60000 65536"/>
              <a:gd name="T12" fmla="*/ 0 60000 65536"/>
              <a:gd name="T13" fmla="*/ 0 60000 65536"/>
              <a:gd name="T14" fmla="*/ 0 60000 65536"/>
              <a:gd name="T15" fmla="*/ 0 w 661"/>
              <a:gd name="T16" fmla="*/ 0 h 612"/>
              <a:gd name="T17" fmla="*/ 661 w 661"/>
              <a:gd name="T18" fmla="*/ 612 h 612"/>
            </a:gdLst>
            <a:ahLst/>
            <a:cxnLst>
              <a:cxn ang="T10">
                <a:pos x="T0" y="T1"/>
              </a:cxn>
              <a:cxn ang="T11">
                <a:pos x="T2" y="T3"/>
              </a:cxn>
              <a:cxn ang="T12">
                <a:pos x="T4" y="T5"/>
              </a:cxn>
              <a:cxn ang="T13">
                <a:pos x="T6" y="T7"/>
              </a:cxn>
              <a:cxn ang="T14">
                <a:pos x="T8" y="T9"/>
              </a:cxn>
            </a:cxnLst>
            <a:rect l="T15" t="T16" r="T17" b="T18"/>
            <a:pathLst>
              <a:path w="661" h="612">
                <a:moveTo>
                  <a:pt x="0" y="0"/>
                </a:moveTo>
                <a:lnTo>
                  <a:pt x="0" y="230"/>
                </a:lnTo>
                <a:lnTo>
                  <a:pt x="660" y="611"/>
                </a:lnTo>
                <a:lnTo>
                  <a:pt x="660" y="381"/>
                </a:lnTo>
                <a:lnTo>
                  <a:pt x="0" y="0"/>
                </a:lnTo>
              </a:path>
            </a:pathLst>
          </a:custGeom>
          <a:solidFill>
            <a:srgbClr val="0099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12311" name="Freeform 23"/>
          <p:cNvSpPr>
            <a:spLocks/>
          </p:cNvSpPr>
          <p:nvPr/>
        </p:nvSpPr>
        <p:spPr bwMode="gray">
          <a:xfrm>
            <a:off x="2581275" y="2101850"/>
            <a:ext cx="1049338" cy="971550"/>
          </a:xfrm>
          <a:custGeom>
            <a:avLst/>
            <a:gdLst>
              <a:gd name="T0" fmla="*/ 0 w 661"/>
              <a:gd name="T1" fmla="*/ 0 h 612"/>
              <a:gd name="T2" fmla="*/ 0 w 661"/>
              <a:gd name="T3" fmla="*/ 579635938 h 612"/>
              <a:gd name="T4" fmla="*/ 1663303918 w 661"/>
              <a:gd name="T5" fmla="*/ 1539816263 h 612"/>
              <a:gd name="T6" fmla="*/ 1663303918 w 661"/>
              <a:gd name="T7" fmla="*/ 960180325 h 612"/>
              <a:gd name="T8" fmla="*/ 0 w 661"/>
              <a:gd name="T9" fmla="*/ 0 h 612"/>
              <a:gd name="T10" fmla="*/ 0 60000 65536"/>
              <a:gd name="T11" fmla="*/ 0 60000 65536"/>
              <a:gd name="T12" fmla="*/ 0 60000 65536"/>
              <a:gd name="T13" fmla="*/ 0 60000 65536"/>
              <a:gd name="T14" fmla="*/ 0 60000 65536"/>
              <a:gd name="T15" fmla="*/ 0 w 661"/>
              <a:gd name="T16" fmla="*/ 0 h 612"/>
              <a:gd name="T17" fmla="*/ 661 w 661"/>
              <a:gd name="T18" fmla="*/ 612 h 612"/>
            </a:gdLst>
            <a:ahLst/>
            <a:cxnLst>
              <a:cxn ang="T10">
                <a:pos x="T0" y="T1"/>
              </a:cxn>
              <a:cxn ang="T11">
                <a:pos x="T2" y="T3"/>
              </a:cxn>
              <a:cxn ang="T12">
                <a:pos x="T4" y="T5"/>
              </a:cxn>
              <a:cxn ang="T13">
                <a:pos x="T6" y="T7"/>
              </a:cxn>
              <a:cxn ang="T14">
                <a:pos x="T8" y="T9"/>
              </a:cxn>
            </a:cxnLst>
            <a:rect l="T15" t="T16" r="T17" b="T18"/>
            <a:pathLst>
              <a:path w="661" h="612">
                <a:moveTo>
                  <a:pt x="0" y="0"/>
                </a:moveTo>
                <a:lnTo>
                  <a:pt x="0" y="230"/>
                </a:lnTo>
                <a:lnTo>
                  <a:pt x="660" y="611"/>
                </a:lnTo>
                <a:lnTo>
                  <a:pt x="660" y="381"/>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2312" name="Freeform 24"/>
          <p:cNvSpPr>
            <a:spLocks/>
          </p:cNvSpPr>
          <p:nvPr/>
        </p:nvSpPr>
        <p:spPr bwMode="gray">
          <a:xfrm>
            <a:off x="2581275" y="1752600"/>
            <a:ext cx="2362200" cy="955675"/>
          </a:xfrm>
          <a:custGeom>
            <a:avLst/>
            <a:gdLst>
              <a:gd name="T0" fmla="*/ 2084170013 w 1488"/>
              <a:gd name="T1" fmla="*/ 0 h 602"/>
              <a:gd name="T2" fmla="*/ 2147483647 w 1488"/>
              <a:gd name="T3" fmla="*/ 962699688 h 602"/>
              <a:gd name="T4" fmla="*/ 1663303125 w 1488"/>
              <a:gd name="T5" fmla="*/ 1514614700 h 602"/>
              <a:gd name="T6" fmla="*/ 0 w 1488"/>
              <a:gd name="T7" fmla="*/ 567035950 h 602"/>
              <a:gd name="T8" fmla="*/ 2084170013 w 1488"/>
              <a:gd name="T9" fmla="*/ 0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827" y="0"/>
                </a:moveTo>
                <a:lnTo>
                  <a:pt x="1487" y="382"/>
                </a:lnTo>
                <a:lnTo>
                  <a:pt x="660" y="601"/>
                </a:lnTo>
                <a:lnTo>
                  <a:pt x="0" y="225"/>
                </a:lnTo>
                <a:lnTo>
                  <a:pt x="827" y="0"/>
                </a:lnTo>
              </a:path>
            </a:pathLst>
          </a:custGeom>
          <a:solidFill>
            <a:srgbClr val="00CC6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12313" name="Freeform 25"/>
          <p:cNvSpPr>
            <a:spLocks/>
          </p:cNvSpPr>
          <p:nvPr/>
        </p:nvSpPr>
        <p:spPr bwMode="gray">
          <a:xfrm>
            <a:off x="2581275" y="1752600"/>
            <a:ext cx="2362200" cy="955675"/>
          </a:xfrm>
          <a:custGeom>
            <a:avLst/>
            <a:gdLst>
              <a:gd name="T0" fmla="*/ 2084170013 w 1488"/>
              <a:gd name="T1" fmla="*/ 0 h 602"/>
              <a:gd name="T2" fmla="*/ 2147483647 w 1488"/>
              <a:gd name="T3" fmla="*/ 962699688 h 602"/>
              <a:gd name="T4" fmla="*/ 1663303125 w 1488"/>
              <a:gd name="T5" fmla="*/ 1514614700 h 602"/>
              <a:gd name="T6" fmla="*/ 0 w 1488"/>
              <a:gd name="T7" fmla="*/ 567035950 h 602"/>
              <a:gd name="T8" fmla="*/ 2084170013 w 1488"/>
              <a:gd name="T9" fmla="*/ 0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827" y="0"/>
                </a:moveTo>
                <a:lnTo>
                  <a:pt x="1487" y="382"/>
                </a:lnTo>
                <a:lnTo>
                  <a:pt x="660" y="601"/>
                </a:lnTo>
                <a:lnTo>
                  <a:pt x="0" y="225"/>
                </a:lnTo>
                <a:lnTo>
                  <a:pt x="827"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2314" name="Line 26"/>
          <p:cNvSpPr>
            <a:spLocks noChangeShapeType="1"/>
          </p:cNvSpPr>
          <p:nvPr/>
        </p:nvSpPr>
        <p:spPr bwMode="auto">
          <a:xfrm flipV="1">
            <a:off x="2352675" y="3055938"/>
            <a:ext cx="0" cy="3048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12315" name="Line 27"/>
          <p:cNvSpPr>
            <a:spLocks noChangeShapeType="1"/>
          </p:cNvSpPr>
          <p:nvPr/>
        </p:nvSpPr>
        <p:spPr bwMode="auto">
          <a:xfrm>
            <a:off x="2352675" y="2514600"/>
            <a:ext cx="0" cy="3048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12316" name="Line 28"/>
          <p:cNvSpPr>
            <a:spLocks noChangeShapeType="1"/>
          </p:cNvSpPr>
          <p:nvPr/>
        </p:nvSpPr>
        <p:spPr bwMode="auto">
          <a:xfrm>
            <a:off x="5003800" y="4884738"/>
            <a:ext cx="1143000" cy="0"/>
          </a:xfrm>
          <a:prstGeom prst="line">
            <a:avLst/>
          </a:prstGeom>
          <a:noFill/>
          <a:ln w="28575">
            <a:solidFill>
              <a:schemeClr val="tx2"/>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2317" name="Text Box 29"/>
          <p:cNvSpPr txBox="1">
            <a:spLocks noChangeArrowheads="1"/>
          </p:cNvSpPr>
          <p:nvPr/>
        </p:nvSpPr>
        <p:spPr bwMode="auto">
          <a:xfrm>
            <a:off x="1228725" y="2724150"/>
            <a:ext cx="984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Growth</a:t>
            </a:r>
          </a:p>
        </p:txBody>
      </p:sp>
      <p:sp>
        <p:nvSpPr>
          <p:cNvPr id="12318" name="Line 30"/>
          <p:cNvSpPr>
            <a:spLocks noChangeShapeType="1"/>
          </p:cNvSpPr>
          <p:nvPr/>
        </p:nvSpPr>
        <p:spPr bwMode="auto">
          <a:xfrm>
            <a:off x="5029200" y="2562225"/>
            <a:ext cx="1120775" cy="0"/>
          </a:xfrm>
          <a:prstGeom prst="line">
            <a:avLst/>
          </a:prstGeom>
          <a:noFill/>
          <a:ln w="28575">
            <a:solidFill>
              <a:schemeClr val="tx2"/>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hu-HU"/>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defTabSz="228600" eaLnBrk="1" hangingPunct="1"/>
            <a:r>
              <a:rPr lang="en-US" altLang="hu-HU" smtClean="0"/>
              <a:t>Tablespaces and Data Files</a:t>
            </a:r>
          </a:p>
        </p:txBody>
      </p:sp>
      <p:sp>
        <p:nvSpPr>
          <p:cNvPr id="13315" name="Rectangle 3"/>
          <p:cNvSpPr>
            <a:spLocks noGrp="1" noChangeArrowheads="1"/>
          </p:cNvSpPr>
          <p:nvPr>
            <p:ph type="body" idx="1"/>
          </p:nvPr>
        </p:nvSpPr>
        <p:spPr>
          <a:xfrm>
            <a:off x="863600" y="1816100"/>
            <a:ext cx="7366000" cy="3933825"/>
          </a:xfrm>
        </p:spPr>
        <p:txBody>
          <a:bodyPr/>
          <a:lstStyle/>
          <a:p>
            <a:pPr marL="0" indent="0" defTabSz="228600" eaLnBrk="1" hangingPunct="1"/>
            <a:r>
              <a:rPr lang="en-US" altLang="hu-HU" smtClean="0"/>
              <a:t>The Oracle database stores data logically in tablespaces and physically in data files.</a:t>
            </a:r>
          </a:p>
          <a:p>
            <a:pPr marL="571500" lvl="1" indent="-457200" defTabSz="228600" eaLnBrk="1" hangingPunct="1"/>
            <a:r>
              <a:rPr lang="en-US" altLang="hu-HU" sz="2000" smtClean="0"/>
              <a:t>Tablespaces:</a:t>
            </a:r>
          </a:p>
          <a:p>
            <a:pPr marL="1028700" lvl="2" indent="-342900" defTabSz="228600" eaLnBrk="1" hangingPunct="1"/>
            <a:r>
              <a:rPr lang="en-US" altLang="hu-HU" sz="2000" smtClean="0"/>
              <a:t>Can belong to only one database</a:t>
            </a:r>
          </a:p>
          <a:p>
            <a:pPr marL="1028700" lvl="2" indent="-342900" defTabSz="228600" eaLnBrk="1" hangingPunct="1"/>
            <a:r>
              <a:rPr lang="en-US" altLang="hu-HU" sz="2000" smtClean="0"/>
              <a:t>Consist of one or more data files</a:t>
            </a:r>
          </a:p>
          <a:p>
            <a:pPr marL="1028700" lvl="2" indent="-342900" defTabSz="228600" eaLnBrk="1" hangingPunct="1"/>
            <a:r>
              <a:rPr lang="en-US" altLang="hu-HU" sz="2000" smtClean="0"/>
              <a:t>Are further divided into logical units of storage</a:t>
            </a:r>
          </a:p>
          <a:p>
            <a:pPr marL="571500" lvl="1" indent="-457200" defTabSz="228600" eaLnBrk="1" hangingPunct="1"/>
            <a:r>
              <a:rPr lang="en-US" altLang="hu-HU" sz="2000" smtClean="0"/>
              <a:t>Data files:</a:t>
            </a:r>
          </a:p>
          <a:p>
            <a:pPr marL="1028700" lvl="2" indent="-342900" defTabSz="228600" eaLnBrk="1" hangingPunct="1"/>
            <a:r>
              <a:rPr lang="en-US" altLang="hu-HU" sz="2000" smtClean="0"/>
              <a:t>Can belong to only one</a:t>
            </a:r>
            <a:br>
              <a:rPr lang="en-US" altLang="hu-HU" sz="2000" smtClean="0"/>
            </a:br>
            <a:r>
              <a:rPr lang="en-US" altLang="hu-HU" sz="2000" smtClean="0"/>
              <a:t>tablespace and one database</a:t>
            </a:r>
          </a:p>
          <a:p>
            <a:pPr marL="1028700" lvl="2" indent="-342900" defTabSz="228600" eaLnBrk="1" hangingPunct="1"/>
            <a:r>
              <a:rPr lang="en-US" altLang="hu-HU" sz="2000" smtClean="0"/>
              <a:t>Are a repository for schema </a:t>
            </a:r>
            <a:br>
              <a:rPr lang="en-US" altLang="hu-HU" sz="2000" smtClean="0"/>
            </a:br>
            <a:r>
              <a:rPr lang="en-US" altLang="hu-HU" sz="2000" smtClean="0"/>
              <a:t>object data</a:t>
            </a:r>
          </a:p>
        </p:txBody>
      </p:sp>
      <p:grpSp>
        <p:nvGrpSpPr>
          <p:cNvPr id="13316" name="Group 4"/>
          <p:cNvGrpSpPr>
            <a:grpSpLocks/>
          </p:cNvGrpSpPr>
          <p:nvPr/>
        </p:nvGrpSpPr>
        <p:grpSpPr bwMode="auto">
          <a:xfrm>
            <a:off x="5945188" y="4325938"/>
            <a:ext cx="2514600" cy="1839912"/>
            <a:chOff x="3600" y="2703"/>
            <a:chExt cx="1584" cy="1159"/>
          </a:xfrm>
        </p:grpSpPr>
        <p:sp>
          <p:nvSpPr>
            <p:cNvPr id="13317" name="Rectangle 5"/>
            <p:cNvSpPr>
              <a:spLocks noChangeArrowheads="1"/>
            </p:cNvSpPr>
            <p:nvPr/>
          </p:nvSpPr>
          <p:spPr bwMode="blackWhite">
            <a:xfrm>
              <a:off x="3600" y="2703"/>
              <a:ext cx="1584" cy="1159"/>
            </a:xfrm>
            <a:prstGeom prst="rect">
              <a:avLst/>
            </a:prstGeom>
            <a:solidFill>
              <a:srgbClr val="CCCC00"/>
            </a:solidFill>
            <a:ln w="28575">
              <a:solidFill>
                <a:srgbClr val="000000"/>
              </a:solidFill>
              <a:miter lim="800000"/>
              <a:headEnd/>
              <a:tailEnd/>
            </a:ln>
          </p:spPr>
          <p:txBody>
            <a:bodyPr wrap="none" lIns="46038" tIns="46038" rIns="46038" bIns="46038" anchor="ctr"/>
            <a:lstStyle>
              <a:lvl1pPr defTabSz="822325">
                <a:spcBef>
                  <a:spcPct val="20000"/>
                </a:spcBef>
                <a:buChar char="•"/>
                <a:defRPr sz="3200">
                  <a:solidFill>
                    <a:schemeClr val="tx1"/>
                  </a:solidFill>
                  <a:latin typeface="Arial" pitchFamily="34" charset="0"/>
                </a:defRPr>
              </a:lvl1pPr>
              <a:lvl2pPr marL="742950" indent="-285750" defTabSz="822325">
                <a:spcBef>
                  <a:spcPct val="20000"/>
                </a:spcBef>
                <a:buChar char="–"/>
                <a:defRPr sz="2800">
                  <a:solidFill>
                    <a:schemeClr val="tx1"/>
                  </a:solidFill>
                  <a:latin typeface="Arial" pitchFamily="34" charset="0"/>
                </a:defRPr>
              </a:lvl2pPr>
              <a:lvl3pPr marL="1143000" indent="-228600" defTabSz="822325">
                <a:spcBef>
                  <a:spcPct val="20000"/>
                </a:spcBef>
                <a:buChar char="•"/>
                <a:defRPr sz="2400">
                  <a:solidFill>
                    <a:schemeClr val="tx1"/>
                  </a:solidFill>
                  <a:latin typeface="Arial" pitchFamily="34" charset="0"/>
                </a:defRPr>
              </a:lvl3pPr>
              <a:lvl4pPr marL="1600200" indent="-228600" defTabSz="822325">
                <a:spcBef>
                  <a:spcPct val="20000"/>
                </a:spcBef>
                <a:buChar char="–"/>
                <a:defRPr sz="2000">
                  <a:solidFill>
                    <a:schemeClr val="tx1"/>
                  </a:solidFill>
                  <a:latin typeface="Arial" pitchFamily="34" charset="0"/>
                </a:defRPr>
              </a:lvl4pPr>
              <a:lvl5pPr marL="2057400" indent="-228600" defTabSz="822325">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lgn="ctr">
                <a:lnSpc>
                  <a:spcPct val="95000"/>
                </a:lnSpc>
                <a:spcBef>
                  <a:spcPct val="0"/>
                </a:spcBef>
                <a:buFontTx/>
                <a:buNone/>
              </a:pPr>
              <a:endParaRPr lang="hu-HU" altLang="hu-HU" sz="1800" b="1"/>
            </a:p>
          </p:txBody>
        </p:sp>
        <p:sp>
          <p:nvSpPr>
            <p:cNvPr id="13318" name="Rectangle 6"/>
            <p:cNvSpPr>
              <a:spLocks noChangeArrowheads="1"/>
            </p:cNvSpPr>
            <p:nvPr/>
          </p:nvSpPr>
          <p:spPr bwMode="auto">
            <a:xfrm>
              <a:off x="3669" y="2727"/>
              <a:ext cx="804"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188" tIns="52388" rIns="103188" bIns="52388">
              <a:spAutoFit/>
            </a:bodyPr>
            <a:lstStyle>
              <a:lvl1pPr defTabSz="1041400">
                <a:spcBef>
                  <a:spcPct val="20000"/>
                </a:spcBef>
                <a:buChar char="•"/>
                <a:defRPr sz="3200">
                  <a:solidFill>
                    <a:schemeClr val="tx1"/>
                  </a:solidFill>
                  <a:latin typeface="Arial" pitchFamily="34" charset="0"/>
                </a:defRPr>
              </a:lvl1pPr>
              <a:lvl2pPr marL="742950" indent="-285750" defTabSz="1041400">
                <a:spcBef>
                  <a:spcPct val="20000"/>
                </a:spcBef>
                <a:buChar char="–"/>
                <a:defRPr sz="2800">
                  <a:solidFill>
                    <a:schemeClr val="tx1"/>
                  </a:solidFill>
                  <a:latin typeface="Arial" pitchFamily="34" charset="0"/>
                </a:defRPr>
              </a:lvl2pPr>
              <a:lvl3pPr marL="1143000" indent="-228600" defTabSz="1041400">
                <a:spcBef>
                  <a:spcPct val="20000"/>
                </a:spcBef>
                <a:buChar char="•"/>
                <a:defRPr sz="2400">
                  <a:solidFill>
                    <a:schemeClr val="tx1"/>
                  </a:solidFill>
                  <a:latin typeface="Arial" pitchFamily="34" charset="0"/>
                </a:defRPr>
              </a:lvl3pPr>
              <a:lvl4pPr marL="1600200" indent="-228600" defTabSz="1041400">
                <a:spcBef>
                  <a:spcPct val="20000"/>
                </a:spcBef>
                <a:buChar char="–"/>
                <a:defRPr sz="2000">
                  <a:solidFill>
                    <a:schemeClr val="tx1"/>
                  </a:solidFill>
                  <a:latin typeface="Arial" pitchFamily="34" charset="0"/>
                </a:defRPr>
              </a:lvl4pPr>
              <a:lvl5pPr marL="2057400" indent="-228600" defTabSz="1041400">
                <a:spcBef>
                  <a:spcPct val="20000"/>
                </a:spcBef>
                <a:buChar char="»"/>
                <a:defRPr sz="2000">
                  <a:solidFill>
                    <a:schemeClr val="tx1"/>
                  </a:solidFill>
                  <a:latin typeface="Arial" pitchFamily="34" charset="0"/>
                </a:defRPr>
              </a:lvl5pPr>
              <a:lvl6pPr marL="2514600" indent="-228600" defTabSz="1041400" eaLnBrk="0" fontAlgn="base" hangingPunct="0">
                <a:spcBef>
                  <a:spcPct val="20000"/>
                </a:spcBef>
                <a:spcAft>
                  <a:spcPct val="0"/>
                </a:spcAft>
                <a:buChar char="»"/>
                <a:defRPr sz="2000">
                  <a:solidFill>
                    <a:schemeClr val="tx1"/>
                  </a:solidFill>
                  <a:latin typeface="Arial" pitchFamily="34" charset="0"/>
                </a:defRPr>
              </a:lvl6pPr>
              <a:lvl7pPr marL="2971800" indent="-228600" defTabSz="1041400" eaLnBrk="0" fontAlgn="base" hangingPunct="0">
                <a:spcBef>
                  <a:spcPct val="20000"/>
                </a:spcBef>
                <a:spcAft>
                  <a:spcPct val="0"/>
                </a:spcAft>
                <a:buChar char="»"/>
                <a:defRPr sz="2000">
                  <a:solidFill>
                    <a:schemeClr val="tx1"/>
                  </a:solidFill>
                  <a:latin typeface="Arial" pitchFamily="34" charset="0"/>
                </a:defRPr>
              </a:lvl7pPr>
              <a:lvl8pPr marL="3429000" indent="-228600" defTabSz="1041400" eaLnBrk="0" fontAlgn="base" hangingPunct="0">
                <a:spcBef>
                  <a:spcPct val="20000"/>
                </a:spcBef>
                <a:spcAft>
                  <a:spcPct val="0"/>
                </a:spcAft>
                <a:buChar char="»"/>
                <a:defRPr sz="2000">
                  <a:solidFill>
                    <a:schemeClr val="tx1"/>
                  </a:solidFill>
                  <a:latin typeface="Arial" pitchFamily="34" charset="0"/>
                </a:defRPr>
              </a:lvl8pPr>
              <a:lvl9pPr marL="3886200" indent="-228600" defTabSz="1041400" eaLnBrk="0" fontAlgn="base" hangingPunct="0">
                <a:spcBef>
                  <a:spcPct val="20000"/>
                </a:spcBef>
                <a:spcAft>
                  <a:spcPct val="0"/>
                </a:spcAft>
                <a:buChar char="»"/>
                <a:defRPr sz="2000">
                  <a:solidFill>
                    <a:schemeClr val="tx1"/>
                  </a:solidFill>
                  <a:latin typeface="Arial" pitchFamily="34" charset="0"/>
                </a:defRPr>
              </a:lvl9pPr>
            </a:lstStyle>
            <a:p>
              <a:pPr algn="ctr">
                <a:lnSpc>
                  <a:spcPct val="70000"/>
                </a:lnSpc>
                <a:spcBef>
                  <a:spcPct val="50000"/>
                </a:spcBef>
                <a:buFontTx/>
                <a:buNone/>
              </a:pPr>
              <a:r>
                <a:rPr lang="en-US" altLang="hu-HU" sz="1800" b="1">
                  <a:solidFill>
                    <a:schemeClr val="bg2"/>
                  </a:solidFill>
                </a:rPr>
                <a:t>Database</a:t>
              </a:r>
            </a:p>
          </p:txBody>
        </p:sp>
        <p:sp>
          <p:nvSpPr>
            <p:cNvPr id="13319" name="Rectangle 7"/>
            <p:cNvSpPr>
              <a:spLocks noChangeArrowheads="1"/>
            </p:cNvSpPr>
            <p:nvPr/>
          </p:nvSpPr>
          <p:spPr bwMode="blackWhite">
            <a:xfrm>
              <a:off x="3710" y="2928"/>
              <a:ext cx="1355" cy="865"/>
            </a:xfrm>
            <a:prstGeom prst="rect">
              <a:avLst/>
            </a:prstGeom>
            <a:solidFill>
              <a:srgbClr val="FFCC33"/>
            </a:solidFill>
            <a:ln w="28575">
              <a:solidFill>
                <a:srgbClr val="000000"/>
              </a:solidFill>
              <a:miter lim="800000"/>
              <a:headEnd/>
              <a:tailEnd/>
            </a:ln>
          </p:spPr>
          <p:txBody>
            <a:bodyPr wrap="none" lIns="46038" tIns="46038" rIns="46038" bIns="46038" anchor="ctr"/>
            <a:lstStyle>
              <a:lvl1pPr defTabSz="822325">
                <a:spcBef>
                  <a:spcPct val="20000"/>
                </a:spcBef>
                <a:buChar char="•"/>
                <a:defRPr sz="3200">
                  <a:solidFill>
                    <a:schemeClr val="tx1"/>
                  </a:solidFill>
                  <a:latin typeface="Arial" pitchFamily="34" charset="0"/>
                </a:defRPr>
              </a:lvl1pPr>
              <a:lvl2pPr marL="742950" indent="-285750" defTabSz="822325">
                <a:spcBef>
                  <a:spcPct val="20000"/>
                </a:spcBef>
                <a:buChar char="–"/>
                <a:defRPr sz="2800">
                  <a:solidFill>
                    <a:schemeClr val="tx1"/>
                  </a:solidFill>
                  <a:latin typeface="Arial" pitchFamily="34" charset="0"/>
                </a:defRPr>
              </a:lvl2pPr>
              <a:lvl3pPr marL="1143000" indent="-228600" defTabSz="822325">
                <a:spcBef>
                  <a:spcPct val="20000"/>
                </a:spcBef>
                <a:buChar char="•"/>
                <a:defRPr sz="2400">
                  <a:solidFill>
                    <a:schemeClr val="tx1"/>
                  </a:solidFill>
                  <a:latin typeface="Arial" pitchFamily="34" charset="0"/>
                </a:defRPr>
              </a:lvl3pPr>
              <a:lvl4pPr marL="1600200" indent="-228600" defTabSz="822325">
                <a:spcBef>
                  <a:spcPct val="20000"/>
                </a:spcBef>
                <a:buChar char="–"/>
                <a:defRPr sz="2000">
                  <a:solidFill>
                    <a:schemeClr val="tx1"/>
                  </a:solidFill>
                  <a:latin typeface="Arial" pitchFamily="34" charset="0"/>
                </a:defRPr>
              </a:lvl4pPr>
              <a:lvl5pPr marL="2057400" indent="-228600" defTabSz="822325">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lgn="ctr">
                <a:lnSpc>
                  <a:spcPct val="95000"/>
                </a:lnSpc>
                <a:spcBef>
                  <a:spcPct val="0"/>
                </a:spcBef>
                <a:buFontTx/>
                <a:buNone/>
              </a:pPr>
              <a:endParaRPr lang="hu-HU" altLang="hu-HU" sz="1800" b="1"/>
            </a:p>
          </p:txBody>
        </p:sp>
        <p:sp>
          <p:nvSpPr>
            <p:cNvPr id="13320" name="Rectangle 8"/>
            <p:cNvSpPr>
              <a:spLocks noChangeArrowheads="1"/>
            </p:cNvSpPr>
            <p:nvPr/>
          </p:nvSpPr>
          <p:spPr bwMode="gray">
            <a:xfrm>
              <a:off x="3899" y="3258"/>
              <a:ext cx="411" cy="26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3321" name="Oval 9"/>
            <p:cNvSpPr>
              <a:spLocks noChangeArrowheads="1"/>
            </p:cNvSpPr>
            <p:nvPr/>
          </p:nvSpPr>
          <p:spPr bwMode="gray">
            <a:xfrm>
              <a:off x="3899" y="3168"/>
              <a:ext cx="411" cy="17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3322" name="Oval 10"/>
            <p:cNvSpPr>
              <a:spLocks noChangeArrowheads="1"/>
            </p:cNvSpPr>
            <p:nvPr/>
          </p:nvSpPr>
          <p:spPr bwMode="gray">
            <a:xfrm>
              <a:off x="3899" y="3441"/>
              <a:ext cx="411" cy="17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3323" name="Rectangle 11"/>
            <p:cNvSpPr>
              <a:spLocks noChangeArrowheads="1"/>
            </p:cNvSpPr>
            <p:nvPr/>
          </p:nvSpPr>
          <p:spPr bwMode="gray">
            <a:xfrm>
              <a:off x="4434" y="3264"/>
              <a:ext cx="411" cy="26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3324" name="Oval 12"/>
            <p:cNvSpPr>
              <a:spLocks noChangeArrowheads="1"/>
            </p:cNvSpPr>
            <p:nvPr/>
          </p:nvSpPr>
          <p:spPr bwMode="gray">
            <a:xfrm>
              <a:off x="4434" y="3174"/>
              <a:ext cx="411" cy="17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3325" name="Oval 13"/>
            <p:cNvSpPr>
              <a:spLocks noChangeArrowheads="1"/>
            </p:cNvSpPr>
            <p:nvPr/>
          </p:nvSpPr>
          <p:spPr bwMode="gray">
            <a:xfrm>
              <a:off x="4434" y="3447"/>
              <a:ext cx="411" cy="17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3326" name="Rectangle 14"/>
            <p:cNvSpPr>
              <a:spLocks noChangeArrowheads="1"/>
            </p:cNvSpPr>
            <p:nvPr/>
          </p:nvSpPr>
          <p:spPr bwMode="auto">
            <a:xfrm>
              <a:off x="3641" y="2976"/>
              <a:ext cx="1015"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188" tIns="52388" rIns="103188" bIns="52388">
              <a:spAutoFit/>
            </a:bodyPr>
            <a:lstStyle>
              <a:lvl1pPr defTabSz="1041400">
                <a:spcBef>
                  <a:spcPct val="20000"/>
                </a:spcBef>
                <a:buChar char="•"/>
                <a:defRPr sz="3200">
                  <a:solidFill>
                    <a:schemeClr val="tx1"/>
                  </a:solidFill>
                  <a:latin typeface="Arial" pitchFamily="34" charset="0"/>
                </a:defRPr>
              </a:lvl1pPr>
              <a:lvl2pPr marL="742950" indent="-285750" defTabSz="1041400">
                <a:spcBef>
                  <a:spcPct val="20000"/>
                </a:spcBef>
                <a:buChar char="–"/>
                <a:defRPr sz="2800">
                  <a:solidFill>
                    <a:schemeClr val="tx1"/>
                  </a:solidFill>
                  <a:latin typeface="Arial" pitchFamily="34" charset="0"/>
                </a:defRPr>
              </a:lvl2pPr>
              <a:lvl3pPr marL="1143000" indent="-228600" defTabSz="1041400">
                <a:spcBef>
                  <a:spcPct val="20000"/>
                </a:spcBef>
                <a:buChar char="•"/>
                <a:defRPr sz="2400">
                  <a:solidFill>
                    <a:schemeClr val="tx1"/>
                  </a:solidFill>
                  <a:latin typeface="Arial" pitchFamily="34" charset="0"/>
                </a:defRPr>
              </a:lvl3pPr>
              <a:lvl4pPr marL="1600200" indent="-228600" defTabSz="1041400">
                <a:spcBef>
                  <a:spcPct val="20000"/>
                </a:spcBef>
                <a:buChar char="–"/>
                <a:defRPr sz="2000">
                  <a:solidFill>
                    <a:schemeClr val="tx1"/>
                  </a:solidFill>
                  <a:latin typeface="Arial" pitchFamily="34" charset="0"/>
                </a:defRPr>
              </a:lvl4pPr>
              <a:lvl5pPr marL="2057400" indent="-228600" defTabSz="1041400">
                <a:spcBef>
                  <a:spcPct val="20000"/>
                </a:spcBef>
                <a:buChar char="»"/>
                <a:defRPr sz="2000">
                  <a:solidFill>
                    <a:schemeClr val="tx1"/>
                  </a:solidFill>
                  <a:latin typeface="Arial" pitchFamily="34" charset="0"/>
                </a:defRPr>
              </a:lvl5pPr>
              <a:lvl6pPr marL="2514600" indent="-228600" defTabSz="1041400" eaLnBrk="0" fontAlgn="base" hangingPunct="0">
                <a:spcBef>
                  <a:spcPct val="20000"/>
                </a:spcBef>
                <a:spcAft>
                  <a:spcPct val="0"/>
                </a:spcAft>
                <a:buChar char="»"/>
                <a:defRPr sz="2000">
                  <a:solidFill>
                    <a:schemeClr val="tx1"/>
                  </a:solidFill>
                  <a:latin typeface="Arial" pitchFamily="34" charset="0"/>
                </a:defRPr>
              </a:lvl6pPr>
              <a:lvl7pPr marL="2971800" indent="-228600" defTabSz="1041400" eaLnBrk="0" fontAlgn="base" hangingPunct="0">
                <a:spcBef>
                  <a:spcPct val="20000"/>
                </a:spcBef>
                <a:spcAft>
                  <a:spcPct val="0"/>
                </a:spcAft>
                <a:buChar char="»"/>
                <a:defRPr sz="2000">
                  <a:solidFill>
                    <a:schemeClr val="tx1"/>
                  </a:solidFill>
                  <a:latin typeface="Arial" pitchFamily="34" charset="0"/>
                </a:defRPr>
              </a:lvl7pPr>
              <a:lvl8pPr marL="3429000" indent="-228600" defTabSz="1041400" eaLnBrk="0" fontAlgn="base" hangingPunct="0">
                <a:spcBef>
                  <a:spcPct val="20000"/>
                </a:spcBef>
                <a:spcAft>
                  <a:spcPct val="0"/>
                </a:spcAft>
                <a:buChar char="»"/>
                <a:defRPr sz="2000">
                  <a:solidFill>
                    <a:schemeClr val="tx1"/>
                  </a:solidFill>
                  <a:latin typeface="Arial" pitchFamily="34" charset="0"/>
                </a:defRPr>
              </a:lvl8pPr>
              <a:lvl9pPr marL="3886200" indent="-228600" defTabSz="1041400" eaLnBrk="0" fontAlgn="base" hangingPunct="0">
                <a:spcBef>
                  <a:spcPct val="20000"/>
                </a:spcBef>
                <a:spcAft>
                  <a:spcPct val="0"/>
                </a:spcAft>
                <a:buChar char="»"/>
                <a:defRPr sz="2000">
                  <a:solidFill>
                    <a:schemeClr val="tx1"/>
                  </a:solidFill>
                  <a:latin typeface="Arial" pitchFamily="34" charset="0"/>
                </a:defRPr>
              </a:lvl9pPr>
            </a:lstStyle>
            <a:p>
              <a:pPr algn="ctr">
                <a:lnSpc>
                  <a:spcPct val="70000"/>
                </a:lnSpc>
                <a:spcBef>
                  <a:spcPct val="50000"/>
                </a:spcBef>
                <a:buFontTx/>
                <a:buNone/>
              </a:pPr>
              <a:r>
                <a:rPr lang="en-US" altLang="hu-HU" sz="1800" b="1">
                  <a:solidFill>
                    <a:schemeClr val="bg2"/>
                  </a:solidFill>
                </a:rPr>
                <a:t>Tablespace</a:t>
              </a:r>
            </a:p>
          </p:txBody>
        </p:sp>
        <p:sp>
          <p:nvSpPr>
            <p:cNvPr id="13327" name="Rectangle 15"/>
            <p:cNvSpPr>
              <a:spLocks noChangeArrowheads="1"/>
            </p:cNvSpPr>
            <p:nvPr/>
          </p:nvSpPr>
          <p:spPr bwMode="auto">
            <a:xfrm>
              <a:off x="3878" y="3605"/>
              <a:ext cx="1015"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188" tIns="52388" rIns="103188" bIns="52388">
              <a:spAutoFit/>
            </a:bodyPr>
            <a:lstStyle>
              <a:lvl1pPr defTabSz="1041400">
                <a:spcBef>
                  <a:spcPct val="20000"/>
                </a:spcBef>
                <a:buChar char="•"/>
                <a:defRPr sz="3200">
                  <a:solidFill>
                    <a:schemeClr val="tx1"/>
                  </a:solidFill>
                  <a:latin typeface="Arial" pitchFamily="34" charset="0"/>
                </a:defRPr>
              </a:lvl1pPr>
              <a:lvl2pPr marL="742950" indent="-285750" defTabSz="1041400">
                <a:spcBef>
                  <a:spcPct val="20000"/>
                </a:spcBef>
                <a:buChar char="–"/>
                <a:defRPr sz="2800">
                  <a:solidFill>
                    <a:schemeClr val="tx1"/>
                  </a:solidFill>
                  <a:latin typeface="Arial" pitchFamily="34" charset="0"/>
                </a:defRPr>
              </a:lvl2pPr>
              <a:lvl3pPr marL="1143000" indent="-228600" defTabSz="1041400">
                <a:spcBef>
                  <a:spcPct val="20000"/>
                </a:spcBef>
                <a:buChar char="•"/>
                <a:defRPr sz="2400">
                  <a:solidFill>
                    <a:schemeClr val="tx1"/>
                  </a:solidFill>
                  <a:latin typeface="Arial" pitchFamily="34" charset="0"/>
                </a:defRPr>
              </a:lvl3pPr>
              <a:lvl4pPr marL="1600200" indent="-228600" defTabSz="1041400">
                <a:spcBef>
                  <a:spcPct val="20000"/>
                </a:spcBef>
                <a:buChar char="–"/>
                <a:defRPr sz="2000">
                  <a:solidFill>
                    <a:schemeClr val="tx1"/>
                  </a:solidFill>
                  <a:latin typeface="Arial" pitchFamily="34" charset="0"/>
                </a:defRPr>
              </a:lvl4pPr>
              <a:lvl5pPr marL="2057400" indent="-228600" defTabSz="1041400">
                <a:spcBef>
                  <a:spcPct val="20000"/>
                </a:spcBef>
                <a:buChar char="»"/>
                <a:defRPr sz="2000">
                  <a:solidFill>
                    <a:schemeClr val="tx1"/>
                  </a:solidFill>
                  <a:latin typeface="Arial" pitchFamily="34" charset="0"/>
                </a:defRPr>
              </a:lvl5pPr>
              <a:lvl6pPr marL="2514600" indent="-228600" defTabSz="1041400" eaLnBrk="0" fontAlgn="base" hangingPunct="0">
                <a:spcBef>
                  <a:spcPct val="20000"/>
                </a:spcBef>
                <a:spcAft>
                  <a:spcPct val="0"/>
                </a:spcAft>
                <a:buChar char="»"/>
                <a:defRPr sz="2000">
                  <a:solidFill>
                    <a:schemeClr val="tx1"/>
                  </a:solidFill>
                  <a:latin typeface="Arial" pitchFamily="34" charset="0"/>
                </a:defRPr>
              </a:lvl6pPr>
              <a:lvl7pPr marL="2971800" indent="-228600" defTabSz="1041400" eaLnBrk="0" fontAlgn="base" hangingPunct="0">
                <a:spcBef>
                  <a:spcPct val="20000"/>
                </a:spcBef>
                <a:spcAft>
                  <a:spcPct val="0"/>
                </a:spcAft>
                <a:buChar char="»"/>
                <a:defRPr sz="2000">
                  <a:solidFill>
                    <a:schemeClr val="tx1"/>
                  </a:solidFill>
                  <a:latin typeface="Arial" pitchFamily="34" charset="0"/>
                </a:defRPr>
              </a:lvl7pPr>
              <a:lvl8pPr marL="3429000" indent="-228600" defTabSz="1041400" eaLnBrk="0" fontAlgn="base" hangingPunct="0">
                <a:spcBef>
                  <a:spcPct val="20000"/>
                </a:spcBef>
                <a:spcAft>
                  <a:spcPct val="0"/>
                </a:spcAft>
                <a:buChar char="»"/>
                <a:defRPr sz="2000">
                  <a:solidFill>
                    <a:schemeClr val="tx1"/>
                  </a:solidFill>
                  <a:latin typeface="Arial" pitchFamily="34" charset="0"/>
                </a:defRPr>
              </a:lvl8pPr>
              <a:lvl9pPr marL="3886200" indent="-228600" defTabSz="1041400" eaLnBrk="0" fontAlgn="base" hangingPunct="0">
                <a:spcBef>
                  <a:spcPct val="20000"/>
                </a:spcBef>
                <a:spcAft>
                  <a:spcPct val="0"/>
                </a:spcAft>
                <a:buChar char="»"/>
                <a:defRPr sz="2000">
                  <a:solidFill>
                    <a:schemeClr val="tx1"/>
                  </a:solidFill>
                  <a:latin typeface="Arial" pitchFamily="34" charset="0"/>
                </a:defRPr>
              </a:lvl9pPr>
            </a:lstStyle>
            <a:p>
              <a:pPr algn="ctr">
                <a:lnSpc>
                  <a:spcPct val="70000"/>
                </a:lnSpc>
                <a:spcBef>
                  <a:spcPct val="50000"/>
                </a:spcBef>
                <a:buFontTx/>
                <a:buNone/>
              </a:pPr>
              <a:r>
                <a:rPr lang="en-US" altLang="hu-HU" sz="1800" b="1">
                  <a:solidFill>
                    <a:schemeClr val="bg2"/>
                  </a:solidFill>
                </a:rPr>
                <a:t>Data files</a:t>
              </a:r>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defTabSz="228600" eaLnBrk="1" hangingPunct="1"/>
            <a:r>
              <a:rPr lang="en-US" altLang="hu-HU" smtClean="0"/>
              <a:t>Space Management in Tablespaces</a:t>
            </a:r>
          </a:p>
        </p:txBody>
      </p:sp>
      <p:sp>
        <p:nvSpPr>
          <p:cNvPr id="14339" name="Rectangle 3"/>
          <p:cNvSpPr>
            <a:spLocks noGrp="1" noChangeArrowheads="1"/>
          </p:cNvSpPr>
          <p:nvPr>
            <p:ph type="body" idx="1"/>
          </p:nvPr>
        </p:nvSpPr>
        <p:spPr>
          <a:xfrm>
            <a:off x="863600" y="1816100"/>
            <a:ext cx="7366000" cy="4387850"/>
          </a:xfrm>
        </p:spPr>
        <p:txBody>
          <a:bodyPr/>
          <a:lstStyle/>
          <a:p>
            <a:pPr marL="571500" lvl="1" indent="-457200" defTabSz="228600" eaLnBrk="1" hangingPunct="1">
              <a:lnSpc>
                <a:spcPct val="95000"/>
              </a:lnSpc>
            </a:pPr>
            <a:r>
              <a:rPr lang="en-US" altLang="hu-HU" sz="2000" smtClean="0"/>
              <a:t>Locally managed tablespace:</a:t>
            </a:r>
          </a:p>
          <a:p>
            <a:pPr marL="1028700" lvl="2" indent="-342900" defTabSz="228600" eaLnBrk="1" hangingPunct="1">
              <a:lnSpc>
                <a:spcPct val="95000"/>
              </a:lnSpc>
            </a:pPr>
            <a:r>
              <a:rPr lang="en-US" altLang="hu-HU" sz="2000" smtClean="0"/>
              <a:t>Free extents are managed in the tablespace.</a:t>
            </a:r>
          </a:p>
          <a:p>
            <a:pPr marL="1028700" lvl="2" indent="-342900" defTabSz="228600" eaLnBrk="1" hangingPunct="1">
              <a:lnSpc>
                <a:spcPct val="95000"/>
              </a:lnSpc>
            </a:pPr>
            <a:r>
              <a:rPr lang="en-US" altLang="hu-HU" sz="2000" smtClean="0"/>
              <a:t>A bitmap is used to record free extents.</a:t>
            </a:r>
          </a:p>
          <a:p>
            <a:pPr marL="1028700" lvl="2" indent="-342900" defTabSz="228600" eaLnBrk="1" hangingPunct="1">
              <a:lnSpc>
                <a:spcPct val="95000"/>
              </a:lnSpc>
            </a:pPr>
            <a:r>
              <a:rPr lang="en-US" altLang="hu-HU" sz="2000" smtClean="0"/>
              <a:t>Each bit corresponds to a block or group of blocks.</a:t>
            </a:r>
          </a:p>
          <a:p>
            <a:pPr marL="1028700" lvl="2" indent="-342900" defTabSz="228600" eaLnBrk="1" hangingPunct="1">
              <a:lnSpc>
                <a:spcPct val="95000"/>
              </a:lnSpc>
            </a:pPr>
            <a:r>
              <a:rPr lang="en-US" altLang="hu-HU" sz="2000" smtClean="0"/>
              <a:t>The bit value indicates free or used extents.</a:t>
            </a:r>
          </a:p>
          <a:p>
            <a:pPr marL="1028700" lvl="2" indent="-342900" defTabSz="228600" eaLnBrk="1" hangingPunct="1">
              <a:lnSpc>
                <a:spcPct val="95000"/>
              </a:lnSpc>
            </a:pPr>
            <a:r>
              <a:rPr lang="en-US" altLang="hu-HU" sz="2000" smtClean="0"/>
              <a:t>The use of locally managed tablespaces is recommended.</a:t>
            </a:r>
          </a:p>
          <a:p>
            <a:pPr marL="571500" lvl="1" indent="-457200" defTabSz="228600" eaLnBrk="1" hangingPunct="1">
              <a:lnSpc>
                <a:spcPct val="95000"/>
              </a:lnSpc>
            </a:pPr>
            <a:r>
              <a:rPr lang="en-US" altLang="hu-HU" sz="2000" smtClean="0"/>
              <a:t>Dictionary-managed tablespace:</a:t>
            </a:r>
          </a:p>
          <a:p>
            <a:pPr marL="1028700" lvl="2" indent="-342900" defTabSz="228600" eaLnBrk="1" hangingPunct="1">
              <a:lnSpc>
                <a:spcPct val="95000"/>
              </a:lnSpc>
            </a:pPr>
            <a:r>
              <a:rPr lang="en-US" altLang="hu-HU" sz="2000" smtClean="0"/>
              <a:t>Free extents are managed by the data dictionary.</a:t>
            </a:r>
          </a:p>
          <a:p>
            <a:pPr marL="1028700" lvl="2" indent="-342900" defTabSz="228600" eaLnBrk="1" hangingPunct="1">
              <a:lnSpc>
                <a:spcPct val="95000"/>
              </a:lnSpc>
            </a:pPr>
            <a:r>
              <a:rPr lang="en-US" altLang="hu-HU" sz="2000" smtClean="0"/>
              <a:t>Appropriate tables are updated when extents are allocated or unallocated.</a:t>
            </a:r>
          </a:p>
          <a:p>
            <a:pPr marL="1028700" lvl="2" indent="-342900" defTabSz="228600" eaLnBrk="1" hangingPunct="1">
              <a:lnSpc>
                <a:spcPct val="95000"/>
              </a:lnSpc>
            </a:pPr>
            <a:r>
              <a:rPr lang="en-US" altLang="hu-HU" sz="2000" smtClean="0"/>
              <a:t>These tablespaces are supported only for backward compatibility.</a:t>
            </a:r>
          </a:p>
        </p:txBody>
      </p:sp>
      <p:pic>
        <p:nvPicPr>
          <p:cNvPr id="14340" name="Picture 4" descr="conce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467600" y="1379538"/>
            <a:ext cx="77787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00113" y="533400"/>
            <a:ext cx="7315200" cy="876300"/>
          </a:xfrm>
        </p:spPr>
        <p:txBody>
          <a:bodyPr/>
          <a:lstStyle/>
          <a:p>
            <a:pPr defTabSz="228600" eaLnBrk="1" hangingPunct="1"/>
            <a:r>
              <a:rPr lang="en-US" altLang="hu-HU" smtClean="0"/>
              <a:t>Tablespaces in the Preconfigured Database</a:t>
            </a:r>
          </a:p>
        </p:txBody>
      </p:sp>
      <p:sp>
        <p:nvSpPr>
          <p:cNvPr id="15363" name="Rectangle 3"/>
          <p:cNvSpPr>
            <a:spLocks noGrp="1" noChangeArrowheads="1"/>
          </p:cNvSpPr>
          <p:nvPr>
            <p:ph type="body" idx="1"/>
          </p:nvPr>
        </p:nvSpPr>
        <p:spPr>
          <a:xfrm>
            <a:off x="457200" y="1735138"/>
            <a:ext cx="3943350" cy="1060450"/>
          </a:xfrm>
          <a:noFill/>
        </p:spPr>
        <p:txBody>
          <a:bodyPr lIns="12700" tIns="12700" rIns="12700" bIns="12700">
            <a:spAutoFit/>
          </a:bodyPr>
          <a:lstStyle/>
          <a:p>
            <a:pPr marL="571500" lvl="1" indent="-457200" defTabSz="228600" eaLnBrk="1" hangingPunct="1"/>
            <a:r>
              <a:rPr lang="en-US" altLang="hu-HU" sz="2000" smtClean="0">
                <a:latin typeface="Courier New" pitchFamily="49" charset="0"/>
              </a:rPr>
              <a:t>SYSTEM</a:t>
            </a:r>
          </a:p>
          <a:p>
            <a:pPr marL="571500" lvl="1" indent="-457200" defTabSz="228600" eaLnBrk="1" hangingPunct="1"/>
            <a:r>
              <a:rPr lang="en-US" altLang="hu-HU" sz="2000" smtClean="0">
                <a:latin typeface="Courier New" pitchFamily="49" charset="0"/>
              </a:rPr>
              <a:t>SYSAUX</a:t>
            </a:r>
          </a:p>
          <a:p>
            <a:pPr marL="571500" lvl="1" indent="-457200" defTabSz="228600" eaLnBrk="1" hangingPunct="1"/>
            <a:r>
              <a:rPr lang="en-US" altLang="hu-HU" sz="2000" smtClean="0">
                <a:latin typeface="Courier New" pitchFamily="49" charset="0"/>
              </a:rPr>
              <a:t>TEMP</a:t>
            </a:r>
          </a:p>
        </p:txBody>
      </p:sp>
      <p:sp>
        <p:nvSpPr>
          <p:cNvPr id="15364" name="Rectangle 4"/>
          <p:cNvSpPr>
            <a:spLocks noChangeArrowheads="1"/>
          </p:cNvSpPr>
          <p:nvPr/>
        </p:nvSpPr>
        <p:spPr bwMode="auto">
          <a:xfrm>
            <a:off x="4648200" y="1847850"/>
            <a:ext cx="358140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marL="342900" indent="-342900" defTabSz="228600">
              <a:spcBef>
                <a:spcPct val="20000"/>
              </a:spcBef>
              <a:buChar char="•"/>
              <a:defRPr sz="3200">
                <a:solidFill>
                  <a:schemeClr val="tx1"/>
                </a:solidFill>
                <a:latin typeface="Arial" pitchFamily="34" charset="0"/>
              </a:defRPr>
            </a:lvl1pPr>
            <a:lvl2pPr marL="571500" indent="-45720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lvl="1" eaLnBrk="1" hangingPunct="1"/>
            <a:r>
              <a:rPr lang="en-US" altLang="hu-HU" sz="2000">
                <a:latin typeface="Courier New" pitchFamily="49" charset="0"/>
              </a:rPr>
              <a:t>UNDOTBS1</a:t>
            </a:r>
          </a:p>
          <a:p>
            <a:pPr lvl="1" eaLnBrk="1" hangingPunct="1"/>
            <a:r>
              <a:rPr lang="en-US" altLang="hu-HU" sz="2000">
                <a:latin typeface="Courier New" pitchFamily="49" charset="0"/>
              </a:rPr>
              <a:t>USERS</a:t>
            </a:r>
          </a:p>
          <a:p>
            <a:pPr lvl="1" eaLnBrk="1" hangingPunct="1"/>
            <a:r>
              <a:rPr lang="en-US" altLang="hu-HU" sz="2000">
                <a:latin typeface="Courier New" pitchFamily="49" charset="0"/>
              </a:rPr>
              <a:t>EXAMPLE</a:t>
            </a:r>
          </a:p>
        </p:txBody>
      </p:sp>
      <p:pic>
        <p:nvPicPr>
          <p:cNvPr id="15365" name="Picture 5" descr="ts_l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14388" y="3276600"/>
            <a:ext cx="7513637" cy="28670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27100" y="520700"/>
            <a:ext cx="7315200" cy="676275"/>
          </a:xfrm>
        </p:spPr>
        <p:txBody>
          <a:bodyPr/>
          <a:lstStyle/>
          <a:p>
            <a:pPr defTabSz="228600" eaLnBrk="1" hangingPunct="1"/>
            <a:r>
              <a:rPr lang="en-US" altLang="hu-HU" sz="3200" smtClean="0"/>
              <a:t>Enlarging the Database</a:t>
            </a:r>
          </a:p>
        </p:txBody>
      </p:sp>
      <p:sp>
        <p:nvSpPr>
          <p:cNvPr id="16387" name="Rectangle 3"/>
          <p:cNvSpPr>
            <a:spLocks noGrp="1" noChangeArrowheads="1"/>
          </p:cNvSpPr>
          <p:nvPr>
            <p:ph type="body" idx="1"/>
          </p:nvPr>
        </p:nvSpPr>
        <p:spPr>
          <a:xfrm>
            <a:off x="863600" y="1816100"/>
            <a:ext cx="7366000" cy="1966913"/>
          </a:xfrm>
        </p:spPr>
        <p:txBody>
          <a:bodyPr/>
          <a:lstStyle/>
          <a:p>
            <a:pPr marL="571500" lvl="1" indent="-457200" defTabSz="228600" eaLnBrk="1" hangingPunct="1"/>
            <a:r>
              <a:rPr lang="en-US" altLang="hu-HU" sz="1800" smtClean="0"/>
              <a:t>You can enlarge the database in the following ways:</a:t>
            </a:r>
          </a:p>
          <a:p>
            <a:pPr marL="1028700" lvl="2" indent="-342900" defTabSz="228600" eaLnBrk="1" hangingPunct="1"/>
            <a:r>
              <a:rPr lang="en-US" altLang="hu-HU" sz="1800" smtClean="0"/>
              <a:t>Creating a new tablespace</a:t>
            </a:r>
          </a:p>
          <a:p>
            <a:pPr marL="1028700" lvl="2" indent="-342900" defTabSz="228600" eaLnBrk="1" hangingPunct="1"/>
            <a:r>
              <a:rPr lang="en-US" altLang="hu-HU" sz="1800" smtClean="0"/>
              <a:t>Adding a data file to an existing tablespace</a:t>
            </a:r>
          </a:p>
          <a:p>
            <a:pPr marL="1028700" lvl="2" indent="-342900" defTabSz="228600" eaLnBrk="1" hangingPunct="1"/>
            <a:r>
              <a:rPr lang="en-US" altLang="hu-HU" sz="1800" smtClean="0"/>
              <a:t>Increasing the size of a data file</a:t>
            </a:r>
          </a:p>
          <a:p>
            <a:pPr marL="1028700" lvl="2" indent="-342900" defTabSz="228600" eaLnBrk="1" hangingPunct="1"/>
            <a:r>
              <a:rPr lang="en-US" altLang="hu-HU" sz="1800" smtClean="0"/>
              <a:t>Providing for the dynamic growth of a data file</a:t>
            </a:r>
          </a:p>
        </p:txBody>
      </p:sp>
      <p:grpSp>
        <p:nvGrpSpPr>
          <p:cNvPr id="16388" name="Group 4"/>
          <p:cNvGrpSpPr>
            <a:grpSpLocks/>
          </p:cNvGrpSpPr>
          <p:nvPr/>
        </p:nvGrpSpPr>
        <p:grpSpPr bwMode="auto">
          <a:xfrm>
            <a:off x="1576388" y="3846513"/>
            <a:ext cx="5937250" cy="2454275"/>
            <a:chOff x="993" y="2423"/>
            <a:chExt cx="3740" cy="1546"/>
          </a:xfrm>
        </p:grpSpPr>
        <p:grpSp>
          <p:nvGrpSpPr>
            <p:cNvPr id="16389" name="Group 5"/>
            <p:cNvGrpSpPr>
              <a:grpSpLocks/>
            </p:cNvGrpSpPr>
            <p:nvPr/>
          </p:nvGrpSpPr>
          <p:grpSpPr bwMode="auto">
            <a:xfrm>
              <a:off x="1326" y="2719"/>
              <a:ext cx="632" cy="544"/>
              <a:chOff x="1488" y="2304"/>
              <a:chExt cx="1248" cy="1344"/>
            </a:xfrm>
          </p:grpSpPr>
          <p:sp>
            <p:nvSpPr>
              <p:cNvPr id="16404" name="Rectangle 6"/>
              <p:cNvSpPr>
                <a:spLocks noChangeArrowheads="1"/>
              </p:cNvSpPr>
              <p:nvPr/>
            </p:nvSpPr>
            <p:spPr bwMode="gray">
              <a:xfrm>
                <a:off x="1488" y="2578"/>
                <a:ext cx="1248" cy="803"/>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6405" name="Oval 7"/>
              <p:cNvSpPr>
                <a:spLocks noChangeArrowheads="1"/>
              </p:cNvSpPr>
              <p:nvPr/>
            </p:nvSpPr>
            <p:spPr bwMode="gray">
              <a:xfrm>
                <a:off x="1488" y="2304"/>
                <a:ext cx="1248" cy="515"/>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6406" name="Oval 8"/>
              <p:cNvSpPr>
                <a:spLocks noChangeArrowheads="1"/>
              </p:cNvSpPr>
              <p:nvPr/>
            </p:nvSpPr>
            <p:spPr bwMode="gray">
              <a:xfrm>
                <a:off x="1488" y="3133"/>
                <a:ext cx="1248" cy="515"/>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sp>
          <p:nvSpPr>
            <p:cNvPr id="16390" name="Line 9"/>
            <p:cNvSpPr>
              <a:spLocks noChangeShapeType="1"/>
            </p:cNvSpPr>
            <p:nvPr/>
          </p:nvSpPr>
          <p:spPr bwMode="auto">
            <a:xfrm>
              <a:off x="1224" y="3904"/>
              <a:ext cx="3312" cy="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6391" name="Line 10"/>
            <p:cNvSpPr>
              <a:spLocks noChangeShapeType="1"/>
            </p:cNvSpPr>
            <p:nvPr/>
          </p:nvSpPr>
          <p:spPr bwMode="auto">
            <a:xfrm>
              <a:off x="1232" y="2616"/>
              <a:ext cx="3294" cy="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6392" name="Line 11"/>
            <p:cNvSpPr>
              <a:spLocks noChangeShapeType="1"/>
            </p:cNvSpPr>
            <p:nvPr/>
          </p:nvSpPr>
          <p:spPr bwMode="auto">
            <a:xfrm flipV="1">
              <a:off x="1168" y="2584"/>
              <a:ext cx="0" cy="132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6393" name="Line 12"/>
            <p:cNvSpPr>
              <a:spLocks noChangeShapeType="1"/>
            </p:cNvSpPr>
            <p:nvPr/>
          </p:nvSpPr>
          <p:spPr bwMode="auto">
            <a:xfrm flipV="1">
              <a:off x="4589" y="2584"/>
              <a:ext cx="0" cy="132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6394" name="Rectangle 13"/>
            <p:cNvSpPr>
              <a:spLocks noChangeArrowheads="1"/>
            </p:cNvSpPr>
            <p:nvPr/>
          </p:nvSpPr>
          <p:spPr bwMode="auto">
            <a:xfrm>
              <a:off x="1486" y="3537"/>
              <a:ext cx="97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itchFamily="34" charset="0"/>
                </a:defRPr>
              </a:lvl1pPr>
              <a:lvl2pPr marL="742950" indent="-285750" defTabSz="369888">
                <a:spcBef>
                  <a:spcPct val="20000"/>
                </a:spcBef>
                <a:buChar char="–"/>
                <a:defRPr sz="2800">
                  <a:solidFill>
                    <a:schemeClr val="tx1"/>
                  </a:solidFill>
                  <a:latin typeface="Arial" pitchFamily="34" charset="0"/>
                </a:defRPr>
              </a:lvl2pPr>
              <a:lvl3pPr marL="1143000" indent="-228600" defTabSz="369888">
                <a:spcBef>
                  <a:spcPct val="20000"/>
                </a:spcBef>
                <a:buChar char="•"/>
                <a:defRPr sz="2400">
                  <a:solidFill>
                    <a:schemeClr val="tx1"/>
                  </a:solidFill>
                  <a:latin typeface="Arial" pitchFamily="34" charset="0"/>
                </a:defRPr>
              </a:lvl3pPr>
              <a:lvl4pPr marL="1600200" indent="-228600" defTabSz="369888">
                <a:spcBef>
                  <a:spcPct val="20000"/>
                </a:spcBef>
                <a:buChar char="–"/>
                <a:defRPr sz="2000">
                  <a:solidFill>
                    <a:schemeClr val="tx1"/>
                  </a:solidFill>
                  <a:latin typeface="Arial" pitchFamily="34" charset="0"/>
                </a:defRPr>
              </a:lvl4pPr>
              <a:lvl5pPr marL="2057400" indent="-228600" defTabSz="369888">
                <a:spcBef>
                  <a:spcPct val="20000"/>
                </a:spcBef>
                <a:buChar char="»"/>
                <a:defRPr sz="2000">
                  <a:solidFill>
                    <a:schemeClr val="tx1"/>
                  </a:solidFill>
                  <a:latin typeface="Arial" pitchFamily="34" charset="0"/>
                </a:defRPr>
              </a:lvl5pPr>
              <a:lvl6pPr marL="2514600" indent="-228600" defTabSz="369888" eaLnBrk="0" fontAlgn="base" hangingPunct="0">
                <a:spcBef>
                  <a:spcPct val="20000"/>
                </a:spcBef>
                <a:spcAft>
                  <a:spcPct val="0"/>
                </a:spcAft>
                <a:buChar char="»"/>
                <a:defRPr sz="2000">
                  <a:solidFill>
                    <a:schemeClr val="tx1"/>
                  </a:solidFill>
                  <a:latin typeface="Arial" pitchFamily="34" charset="0"/>
                </a:defRPr>
              </a:lvl6pPr>
              <a:lvl7pPr marL="2971800" indent="-228600" defTabSz="369888" eaLnBrk="0" fontAlgn="base" hangingPunct="0">
                <a:spcBef>
                  <a:spcPct val="20000"/>
                </a:spcBef>
                <a:spcAft>
                  <a:spcPct val="0"/>
                </a:spcAft>
                <a:buChar char="»"/>
                <a:defRPr sz="2000">
                  <a:solidFill>
                    <a:schemeClr val="tx1"/>
                  </a:solidFill>
                  <a:latin typeface="Arial" pitchFamily="34" charset="0"/>
                </a:defRPr>
              </a:lvl7pPr>
              <a:lvl8pPr marL="3429000" indent="-228600" defTabSz="369888" eaLnBrk="0" fontAlgn="base" hangingPunct="0">
                <a:spcBef>
                  <a:spcPct val="20000"/>
                </a:spcBef>
                <a:spcAft>
                  <a:spcPct val="0"/>
                </a:spcAft>
                <a:buChar char="»"/>
                <a:defRPr sz="2000">
                  <a:solidFill>
                    <a:schemeClr val="tx1"/>
                  </a:solidFill>
                  <a:latin typeface="Arial" pitchFamily="34" charset="0"/>
                </a:defRPr>
              </a:lvl8pPr>
              <a:lvl9pPr marL="3886200" indent="-228600" defTabSz="369888" eaLnBrk="0" fontAlgn="base" hangingPunct="0">
                <a:spcBef>
                  <a:spcPct val="20000"/>
                </a:spcBef>
                <a:spcAft>
                  <a:spcPct val="0"/>
                </a:spcAft>
                <a:buChar char="»"/>
                <a:defRPr sz="2000">
                  <a:solidFill>
                    <a:schemeClr val="tx1"/>
                  </a:solidFill>
                  <a:latin typeface="Arial" pitchFamily="34" charset="0"/>
                </a:defRPr>
              </a:lvl9pPr>
            </a:lstStyle>
            <a:p>
              <a:pPr algn="ctr">
                <a:lnSpc>
                  <a:spcPct val="85000"/>
                </a:lnSpc>
                <a:spcBef>
                  <a:spcPct val="0"/>
                </a:spcBef>
                <a:buFontTx/>
                <a:buNone/>
              </a:pPr>
              <a:r>
                <a:rPr lang="en-US" altLang="hu-HU" sz="1800" b="1">
                  <a:latin typeface="Courier New" pitchFamily="49" charset="0"/>
                </a:rPr>
                <a:t>SYSTEM </a:t>
              </a:r>
            </a:p>
            <a:p>
              <a:pPr algn="ctr">
                <a:lnSpc>
                  <a:spcPct val="85000"/>
                </a:lnSpc>
                <a:spcBef>
                  <a:spcPct val="0"/>
                </a:spcBef>
                <a:buFontTx/>
                <a:buNone/>
              </a:pPr>
              <a:r>
                <a:rPr lang="en-US" altLang="hu-HU" sz="1800" b="1"/>
                <a:t>tablespace</a:t>
              </a:r>
            </a:p>
          </p:txBody>
        </p:sp>
        <p:sp>
          <p:nvSpPr>
            <p:cNvPr id="16395" name="Line 14"/>
            <p:cNvSpPr>
              <a:spLocks noChangeShapeType="1"/>
            </p:cNvSpPr>
            <p:nvPr/>
          </p:nvSpPr>
          <p:spPr bwMode="auto">
            <a:xfrm flipH="1" flipV="1">
              <a:off x="2872" y="2632"/>
              <a:ext cx="7" cy="1232"/>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6396" name="Rectangle 15"/>
            <p:cNvSpPr>
              <a:spLocks noChangeArrowheads="1"/>
            </p:cNvSpPr>
            <p:nvPr/>
          </p:nvSpPr>
          <p:spPr bwMode="auto">
            <a:xfrm>
              <a:off x="3262" y="3537"/>
              <a:ext cx="97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itchFamily="34" charset="0"/>
                </a:defRPr>
              </a:lvl1pPr>
              <a:lvl2pPr marL="742950" indent="-285750" defTabSz="369888">
                <a:spcBef>
                  <a:spcPct val="20000"/>
                </a:spcBef>
                <a:buChar char="–"/>
                <a:defRPr sz="2800">
                  <a:solidFill>
                    <a:schemeClr val="tx1"/>
                  </a:solidFill>
                  <a:latin typeface="Arial" pitchFamily="34" charset="0"/>
                </a:defRPr>
              </a:lvl2pPr>
              <a:lvl3pPr marL="1143000" indent="-228600" defTabSz="369888">
                <a:spcBef>
                  <a:spcPct val="20000"/>
                </a:spcBef>
                <a:buChar char="•"/>
                <a:defRPr sz="2400">
                  <a:solidFill>
                    <a:schemeClr val="tx1"/>
                  </a:solidFill>
                  <a:latin typeface="Arial" pitchFamily="34" charset="0"/>
                </a:defRPr>
              </a:lvl3pPr>
              <a:lvl4pPr marL="1600200" indent="-228600" defTabSz="369888">
                <a:spcBef>
                  <a:spcPct val="20000"/>
                </a:spcBef>
                <a:buChar char="–"/>
                <a:defRPr sz="2000">
                  <a:solidFill>
                    <a:schemeClr val="tx1"/>
                  </a:solidFill>
                  <a:latin typeface="Arial" pitchFamily="34" charset="0"/>
                </a:defRPr>
              </a:lvl4pPr>
              <a:lvl5pPr marL="2057400" indent="-228600" defTabSz="369888">
                <a:spcBef>
                  <a:spcPct val="20000"/>
                </a:spcBef>
                <a:buChar char="»"/>
                <a:defRPr sz="2000">
                  <a:solidFill>
                    <a:schemeClr val="tx1"/>
                  </a:solidFill>
                  <a:latin typeface="Arial" pitchFamily="34" charset="0"/>
                </a:defRPr>
              </a:lvl5pPr>
              <a:lvl6pPr marL="2514600" indent="-228600" defTabSz="369888" eaLnBrk="0" fontAlgn="base" hangingPunct="0">
                <a:spcBef>
                  <a:spcPct val="20000"/>
                </a:spcBef>
                <a:spcAft>
                  <a:spcPct val="0"/>
                </a:spcAft>
                <a:buChar char="»"/>
                <a:defRPr sz="2000">
                  <a:solidFill>
                    <a:schemeClr val="tx1"/>
                  </a:solidFill>
                  <a:latin typeface="Arial" pitchFamily="34" charset="0"/>
                </a:defRPr>
              </a:lvl6pPr>
              <a:lvl7pPr marL="2971800" indent="-228600" defTabSz="369888" eaLnBrk="0" fontAlgn="base" hangingPunct="0">
                <a:spcBef>
                  <a:spcPct val="20000"/>
                </a:spcBef>
                <a:spcAft>
                  <a:spcPct val="0"/>
                </a:spcAft>
                <a:buChar char="»"/>
                <a:defRPr sz="2000">
                  <a:solidFill>
                    <a:schemeClr val="tx1"/>
                  </a:solidFill>
                  <a:latin typeface="Arial" pitchFamily="34" charset="0"/>
                </a:defRPr>
              </a:lvl7pPr>
              <a:lvl8pPr marL="3429000" indent="-228600" defTabSz="369888" eaLnBrk="0" fontAlgn="base" hangingPunct="0">
                <a:spcBef>
                  <a:spcPct val="20000"/>
                </a:spcBef>
                <a:spcAft>
                  <a:spcPct val="0"/>
                </a:spcAft>
                <a:buChar char="»"/>
                <a:defRPr sz="2000">
                  <a:solidFill>
                    <a:schemeClr val="tx1"/>
                  </a:solidFill>
                  <a:latin typeface="Arial" pitchFamily="34" charset="0"/>
                </a:defRPr>
              </a:lvl8pPr>
              <a:lvl9pPr marL="3886200" indent="-228600" defTabSz="369888" eaLnBrk="0" fontAlgn="base" hangingPunct="0">
                <a:spcBef>
                  <a:spcPct val="20000"/>
                </a:spcBef>
                <a:spcAft>
                  <a:spcPct val="0"/>
                </a:spcAft>
                <a:buChar char="»"/>
                <a:defRPr sz="2000">
                  <a:solidFill>
                    <a:schemeClr val="tx1"/>
                  </a:solidFill>
                  <a:latin typeface="Arial" pitchFamily="34" charset="0"/>
                </a:defRPr>
              </a:lvl9pPr>
            </a:lstStyle>
            <a:p>
              <a:pPr algn="ctr">
                <a:lnSpc>
                  <a:spcPct val="85000"/>
                </a:lnSpc>
                <a:spcBef>
                  <a:spcPct val="0"/>
                </a:spcBef>
                <a:buFontTx/>
                <a:buNone/>
              </a:pPr>
              <a:r>
                <a:rPr lang="en-US" altLang="hu-HU" sz="1800" b="1">
                  <a:latin typeface="Courier New" pitchFamily="49" charset="0"/>
                </a:rPr>
                <a:t>INVENTORY </a:t>
              </a:r>
            </a:p>
            <a:p>
              <a:pPr algn="ctr">
                <a:lnSpc>
                  <a:spcPct val="85000"/>
                </a:lnSpc>
                <a:spcBef>
                  <a:spcPct val="0"/>
                </a:spcBef>
                <a:buFontTx/>
                <a:buNone/>
              </a:pPr>
              <a:r>
                <a:rPr lang="en-US" altLang="hu-HU" sz="1800" b="1"/>
                <a:t>tablespace</a:t>
              </a:r>
            </a:p>
          </p:txBody>
        </p:sp>
        <p:graphicFrame>
          <p:nvGraphicFramePr>
            <p:cNvPr id="16397" name="Object 16"/>
            <p:cNvGraphicFramePr>
              <a:graphicFrameLocks noChangeAspect="1"/>
            </p:cNvGraphicFramePr>
            <p:nvPr/>
          </p:nvGraphicFramePr>
          <p:xfrm>
            <a:off x="3416" y="2759"/>
            <a:ext cx="648" cy="738"/>
          </p:xfrm>
          <a:graphic>
            <a:graphicData uri="http://schemas.openxmlformats.org/presentationml/2006/ole">
              <mc:AlternateContent xmlns:mc="http://schemas.openxmlformats.org/markup-compatibility/2006">
                <mc:Choice xmlns:v="urn:schemas-microsoft-com:vml" Requires="v">
                  <p:oleObj spid="_x0000_s16407" name="Photo Editor Photo" r:id="rId4" imgW="1028844" imgH="1171429" progId="MSPhotoEd.3">
                    <p:embed/>
                  </p:oleObj>
                </mc:Choice>
                <mc:Fallback>
                  <p:oleObj name="Photo Editor Photo" r:id="rId4" imgW="1028844" imgH="1171429" progId="MSPhotoEd.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6" y="2759"/>
                          <a:ext cx="648" cy="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398" name="Group 17"/>
            <p:cNvGrpSpPr>
              <a:grpSpLocks/>
            </p:cNvGrpSpPr>
            <p:nvPr/>
          </p:nvGrpSpPr>
          <p:grpSpPr bwMode="auto">
            <a:xfrm>
              <a:off x="2081" y="2719"/>
              <a:ext cx="632" cy="818"/>
              <a:chOff x="1488" y="2304"/>
              <a:chExt cx="1248" cy="1344"/>
            </a:xfrm>
          </p:grpSpPr>
          <p:sp>
            <p:nvSpPr>
              <p:cNvPr id="16401" name="Rectangle 18"/>
              <p:cNvSpPr>
                <a:spLocks noChangeArrowheads="1"/>
              </p:cNvSpPr>
              <p:nvPr/>
            </p:nvSpPr>
            <p:spPr bwMode="gray">
              <a:xfrm>
                <a:off x="1488" y="2578"/>
                <a:ext cx="1248" cy="803"/>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6402" name="Oval 19"/>
              <p:cNvSpPr>
                <a:spLocks noChangeArrowheads="1"/>
              </p:cNvSpPr>
              <p:nvPr/>
            </p:nvSpPr>
            <p:spPr bwMode="gray">
              <a:xfrm>
                <a:off x="1488" y="2304"/>
                <a:ext cx="1248" cy="515"/>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6403" name="Oval 20"/>
              <p:cNvSpPr>
                <a:spLocks noChangeArrowheads="1"/>
              </p:cNvSpPr>
              <p:nvPr/>
            </p:nvSpPr>
            <p:spPr bwMode="gray">
              <a:xfrm>
                <a:off x="1488" y="3133"/>
                <a:ext cx="1248" cy="515"/>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sp>
          <p:nvSpPr>
            <p:cNvPr id="16399" name="Rectangle 21"/>
            <p:cNvSpPr>
              <a:spLocks noChangeArrowheads="1"/>
            </p:cNvSpPr>
            <p:nvPr/>
          </p:nvSpPr>
          <p:spPr bwMode="auto">
            <a:xfrm>
              <a:off x="993" y="2423"/>
              <a:ext cx="3740" cy="1546"/>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16400" name="Text Box 22"/>
            <p:cNvSpPr txBox="1">
              <a:spLocks noChangeArrowheads="1"/>
            </p:cNvSpPr>
            <p:nvPr/>
          </p:nvSpPr>
          <p:spPr bwMode="auto">
            <a:xfrm>
              <a:off x="2502" y="2423"/>
              <a:ext cx="7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itchFamily="34" charset="0"/>
                </a:defRPr>
              </a:lvl1pPr>
              <a:lvl2pPr marL="742950" indent="-285750" defTabSz="228600">
                <a:spcBef>
                  <a:spcPct val="20000"/>
                </a:spcBef>
                <a:buChar char="–"/>
                <a:defRPr sz="2800">
                  <a:solidFill>
                    <a:schemeClr val="tx1"/>
                  </a:solidFill>
                  <a:latin typeface="Arial" pitchFamily="34" charset="0"/>
                </a:defRPr>
              </a:lvl2pPr>
              <a:lvl3pPr marL="1143000" indent="-228600" defTabSz="228600">
                <a:spcBef>
                  <a:spcPct val="20000"/>
                </a:spcBef>
                <a:buChar char="•"/>
                <a:defRPr sz="2400">
                  <a:solidFill>
                    <a:schemeClr val="tx1"/>
                  </a:solidFill>
                  <a:latin typeface="Arial" pitchFamily="34" charset="0"/>
                </a:defRPr>
              </a:lvl3pPr>
              <a:lvl4pPr marL="1600200" indent="-228600" defTabSz="228600">
                <a:spcBef>
                  <a:spcPct val="20000"/>
                </a:spcBef>
                <a:buChar char="–"/>
                <a:defRPr sz="2000">
                  <a:solidFill>
                    <a:schemeClr val="tx1"/>
                  </a:solidFill>
                  <a:latin typeface="Arial" pitchFamily="34" charset="0"/>
                </a:defRPr>
              </a:lvl4pPr>
              <a:lvl5pPr marL="2057400" indent="-228600" defTabSz="228600">
                <a:spcBef>
                  <a:spcPct val="20000"/>
                </a:spcBef>
                <a:buChar char="»"/>
                <a:defRPr sz="2000">
                  <a:solidFill>
                    <a:schemeClr val="tx1"/>
                  </a:solidFill>
                  <a:latin typeface="Arial" pitchFamily="34" charset="0"/>
                </a:defRPr>
              </a:lvl5pPr>
              <a:lvl6pPr marL="2514600" indent="-228600" defTabSz="228600" eaLnBrk="0" fontAlgn="base" hangingPunct="0">
                <a:spcBef>
                  <a:spcPct val="20000"/>
                </a:spcBef>
                <a:spcAft>
                  <a:spcPct val="0"/>
                </a:spcAft>
                <a:buChar char="»"/>
                <a:defRPr sz="2000">
                  <a:solidFill>
                    <a:schemeClr val="tx1"/>
                  </a:solidFill>
                  <a:latin typeface="Arial" pitchFamily="34" charset="0"/>
                </a:defRPr>
              </a:lvl6pPr>
              <a:lvl7pPr marL="2971800" indent="-228600" defTabSz="228600" eaLnBrk="0" fontAlgn="base" hangingPunct="0">
                <a:spcBef>
                  <a:spcPct val="20000"/>
                </a:spcBef>
                <a:spcAft>
                  <a:spcPct val="0"/>
                </a:spcAft>
                <a:buChar char="»"/>
                <a:defRPr sz="2000">
                  <a:solidFill>
                    <a:schemeClr val="tx1"/>
                  </a:solidFill>
                  <a:latin typeface="Arial" pitchFamily="34" charset="0"/>
                </a:defRPr>
              </a:lvl7pPr>
              <a:lvl8pPr marL="3429000" indent="-228600" defTabSz="228600" eaLnBrk="0" fontAlgn="base" hangingPunct="0">
                <a:spcBef>
                  <a:spcPct val="20000"/>
                </a:spcBef>
                <a:spcAft>
                  <a:spcPct val="0"/>
                </a:spcAft>
                <a:buChar char="»"/>
                <a:defRPr sz="2000">
                  <a:solidFill>
                    <a:schemeClr val="tx1"/>
                  </a:solidFill>
                  <a:latin typeface="Arial" pitchFamily="34" charset="0"/>
                </a:defRPr>
              </a:lvl8pPr>
              <a:lvl9pPr marL="3886200" indent="-228600" defTabSz="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Clr>
                  <a:srgbClr val="FF0000"/>
                </a:buClr>
                <a:buFontTx/>
                <a:buNone/>
              </a:pPr>
              <a:r>
                <a:rPr lang="en-US" altLang="hu-HU" sz="1800" b="1"/>
                <a:t>Database</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defTabSz="228600" eaLnBrk="1" hangingPunct="1"/>
            <a:r>
              <a:rPr lang="en-US" altLang="hu-HU" smtClean="0"/>
              <a:t>Tablespaces and Data Files</a:t>
            </a:r>
          </a:p>
        </p:txBody>
      </p:sp>
      <p:sp>
        <p:nvSpPr>
          <p:cNvPr id="3075" name="Rectangle 3"/>
          <p:cNvSpPr>
            <a:spLocks noGrp="1" noChangeArrowheads="1"/>
          </p:cNvSpPr>
          <p:nvPr>
            <p:ph type="body" idx="1"/>
          </p:nvPr>
        </p:nvSpPr>
        <p:spPr>
          <a:xfrm>
            <a:off x="457200" y="1600200"/>
            <a:ext cx="8229600" cy="1857375"/>
          </a:xfrm>
        </p:spPr>
        <p:txBody>
          <a:bodyPr/>
          <a:lstStyle/>
          <a:p>
            <a:pPr marL="571500" lvl="1" indent="-457200" defTabSz="228600" eaLnBrk="1" hangingPunct="1"/>
            <a:r>
              <a:rPr lang="en-US" altLang="hu-HU" smtClean="0"/>
              <a:t>Tablespaces consist of one or more data files.</a:t>
            </a:r>
          </a:p>
          <a:p>
            <a:pPr marL="571500" lvl="1" indent="-457200" defTabSz="228600" eaLnBrk="1" hangingPunct="1"/>
            <a:r>
              <a:rPr lang="en-US" altLang="hu-HU" smtClean="0"/>
              <a:t>Data files belong to only one tablespace.</a:t>
            </a:r>
          </a:p>
        </p:txBody>
      </p:sp>
      <p:sp>
        <p:nvSpPr>
          <p:cNvPr id="3076" name="Rectangle 4"/>
          <p:cNvSpPr>
            <a:spLocks noChangeArrowheads="1"/>
          </p:cNvSpPr>
          <p:nvPr/>
        </p:nvSpPr>
        <p:spPr bwMode="gray">
          <a:xfrm>
            <a:off x="4886325" y="3692525"/>
            <a:ext cx="1981200" cy="1274763"/>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nvGrpSpPr>
          <p:cNvPr id="3077" name="Group 5"/>
          <p:cNvGrpSpPr>
            <a:grpSpLocks/>
          </p:cNvGrpSpPr>
          <p:nvPr/>
        </p:nvGrpSpPr>
        <p:grpSpPr bwMode="auto">
          <a:xfrm>
            <a:off x="1914525" y="3105150"/>
            <a:ext cx="5257800" cy="2667000"/>
            <a:chOff x="1296" y="2208"/>
            <a:chExt cx="3312" cy="1680"/>
          </a:xfrm>
        </p:grpSpPr>
        <p:sp>
          <p:nvSpPr>
            <p:cNvPr id="3080" name="Oval 6"/>
            <p:cNvSpPr>
              <a:spLocks noChangeArrowheads="1"/>
            </p:cNvSpPr>
            <p:nvPr/>
          </p:nvSpPr>
          <p:spPr bwMode="gray">
            <a:xfrm>
              <a:off x="3168" y="2304"/>
              <a:ext cx="1248" cy="515"/>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3081" name="Oval 7"/>
            <p:cNvSpPr>
              <a:spLocks noChangeArrowheads="1"/>
            </p:cNvSpPr>
            <p:nvPr/>
          </p:nvSpPr>
          <p:spPr bwMode="gray">
            <a:xfrm>
              <a:off x="3168" y="3133"/>
              <a:ext cx="1248" cy="515"/>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nvGrpSpPr>
            <p:cNvPr id="3082" name="Group 8"/>
            <p:cNvGrpSpPr>
              <a:grpSpLocks/>
            </p:cNvGrpSpPr>
            <p:nvPr/>
          </p:nvGrpSpPr>
          <p:grpSpPr bwMode="auto">
            <a:xfrm>
              <a:off x="1488" y="2304"/>
              <a:ext cx="1248" cy="1344"/>
              <a:chOff x="1488" y="2304"/>
              <a:chExt cx="1248" cy="1344"/>
            </a:xfrm>
          </p:grpSpPr>
          <p:sp>
            <p:nvSpPr>
              <p:cNvPr id="3088" name="Rectangle 9"/>
              <p:cNvSpPr>
                <a:spLocks noChangeArrowheads="1"/>
              </p:cNvSpPr>
              <p:nvPr/>
            </p:nvSpPr>
            <p:spPr bwMode="gray">
              <a:xfrm>
                <a:off x="1488" y="2578"/>
                <a:ext cx="1248" cy="803"/>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3089" name="Oval 10"/>
              <p:cNvSpPr>
                <a:spLocks noChangeArrowheads="1"/>
              </p:cNvSpPr>
              <p:nvPr/>
            </p:nvSpPr>
            <p:spPr bwMode="gray">
              <a:xfrm>
                <a:off x="1488" y="2304"/>
                <a:ext cx="1248" cy="515"/>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sp>
            <p:nvSpPr>
              <p:cNvPr id="3090" name="Oval 11"/>
              <p:cNvSpPr>
                <a:spLocks noChangeArrowheads="1"/>
              </p:cNvSpPr>
              <p:nvPr/>
            </p:nvSpPr>
            <p:spPr bwMode="gray">
              <a:xfrm>
                <a:off x="1488" y="3133"/>
                <a:ext cx="1248" cy="515"/>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hu-HU" altLang="hu-HU" sz="1800"/>
              </a:p>
            </p:txBody>
          </p:sp>
        </p:grpSp>
        <p:sp>
          <p:nvSpPr>
            <p:cNvPr id="3083" name="Line 12"/>
            <p:cNvSpPr>
              <a:spLocks noChangeShapeType="1"/>
            </p:cNvSpPr>
            <p:nvPr/>
          </p:nvSpPr>
          <p:spPr bwMode="auto">
            <a:xfrm>
              <a:off x="1296" y="3888"/>
              <a:ext cx="3312" cy="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3084" name="Line 13"/>
            <p:cNvSpPr>
              <a:spLocks noChangeShapeType="1"/>
            </p:cNvSpPr>
            <p:nvPr/>
          </p:nvSpPr>
          <p:spPr bwMode="auto">
            <a:xfrm>
              <a:off x="1296" y="2208"/>
              <a:ext cx="3312" cy="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3085" name="Line 14"/>
            <p:cNvSpPr>
              <a:spLocks noChangeShapeType="1"/>
            </p:cNvSpPr>
            <p:nvPr/>
          </p:nvSpPr>
          <p:spPr bwMode="auto">
            <a:xfrm flipV="1">
              <a:off x="1296" y="2208"/>
              <a:ext cx="0" cy="168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3086" name="Line 15"/>
            <p:cNvSpPr>
              <a:spLocks noChangeShapeType="1"/>
            </p:cNvSpPr>
            <p:nvPr/>
          </p:nvSpPr>
          <p:spPr bwMode="auto">
            <a:xfrm flipV="1">
              <a:off x="4608" y="2208"/>
              <a:ext cx="0" cy="168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3087" name="Rectangle 16"/>
            <p:cNvSpPr>
              <a:spLocks noChangeArrowheads="1"/>
            </p:cNvSpPr>
            <p:nvPr/>
          </p:nvSpPr>
          <p:spPr bwMode="auto">
            <a:xfrm>
              <a:off x="2064" y="3705"/>
              <a:ext cx="163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itchFamily="34" charset="0"/>
                </a:defRPr>
              </a:lvl1pPr>
              <a:lvl2pPr marL="742950" indent="-285750" defTabSz="369888">
                <a:spcBef>
                  <a:spcPct val="20000"/>
                </a:spcBef>
                <a:buChar char="–"/>
                <a:defRPr sz="2800">
                  <a:solidFill>
                    <a:schemeClr val="tx1"/>
                  </a:solidFill>
                  <a:latin typeface="Arial" pitchFamily="34" charset="0"/>
                </a:defRPr>
              </a:lvl2pPr>
              <a:lvl3pPr marL="1143000" indent="-228600" defTabSz="369888">
                <a:spcBef>
                  <a:spcPct val="20000"/>
                </a:spcBef>
                <a:buChar char="•"/>
                <a:defRPr sz="2400">
                  <a:solidFill>
                    <a:schemeClr val="tx1"/>
                  </a:solidFill>
                  <a:latin typeface="Arial" pitchFamily="34" charset="0"/>
                </a:defRPr>
              </a:lvl3pPr>
              <a:lvl4pPr marL="1600200" indent="-228600" defTabSz="369888">
                <a:spcBef>
                  <a:spcPct val="20000"/>
                </a:spcBef>
                <a:buChar char="–"/>
                <a:defRPr sz="2000">
                  <a:solidFill>
                    <a:schemeClr val="tx1"/>
                  </a:solidFill>
                  <a:latin typeface="Arial" pitchFamily="34" charset="0"/>
                </a:defRPr>
              </a:lvl4pPr>
              <a:lvl5pPr marL="2057400" indent="-228600" defTabSz="369888">
                <a:spcBef>
                  <a:spcPct val="20000"/>
                </a:spcBef>
                <a:buChar char="»"/>
                <a:defRPr sz="2000">
                  <a:solidFill>
                    <a:schemeClr val="tx1"/>
                  </a:solidFill>
                  <a:latin typeface="Arial" pitchFamily="34" charset="0"/>
                </a:defRPr>
              </a:lvl5pPr>
              <a:lvl6pPr marL="2514600" indent="-228600" defTabSz="369888" eaLnBrk="0" fontAlgn="base" hangingPunct="0">
                <a:spcBef>
                  <a:spcPct val="20000"/>
                </a:spcBef>
                <a:spcAft>
                  <a:spcPct val="0"/>
                </a:spcAft>
                <a:buChar char="»"/>
                <a:defRPr sz="2000">
                  <a:solidFill>
                    <a:schemeClr val="tx1"/>
                  </a:solidFill>
                  <a:latin typeface="Arial" pitchFamily="34" charset="0"/>
                </a:defRPr>
              </a:lvl6pPr>
              <a:lvl7pPr marL="2971800" indent="-228600" defTabSz="369888" eaLnBrk="0" fontAlgn="base" hangingPunct="0">
                <a:spcBef>
                  <a:spcPct val="20000"/>
                </a:spcBef>
                <a:spcAft>
                  <a:spcPct val="0"/>
                </a:spcAft>
                <a:buChar char="»"/>
                <a:defRPr sz="2000">
                  <a:solidFill>
                    <a:schemeClr val="tx1"/>
                  </a:solidFill>
                  <a:latin typeface="Arial" pitchFamily="34" charset="0"/>
                </a:defRPr>
              </a:lvl7pPr>
              <a:lvl8pPr marL="3429000" indent="-228600" defTabSz="369888" eaLnBrk="0" fontAlgn="base" hangingPunct="0">
                <a:spcBef>
                  <a:spcPct val="20000"/>
                </a:spcBef>
                <a:spcAft>
                  <a:spcPct val="0"/>
                </a:spcAft>
                <a:buChar char="»"/>
                <a:defRPr sz="2000">
                  <a:solidFill>
                    <a:schemeClr val="tx1"/>
                  </a:solidFill>
                  <a:latin typeface="Arial" pitchFamily="34" charset="0"/>
                </a:defRPr>
              </a:lvl8pPr>
              <a:lvl9pPr marL="3886200" indent="-228600" defTabSz="369888" eaLnBrk="0" fontAlgn="base" hangingPunct="0">
                <a:spcBef>
                  <a:spcPct val="20000"/>
                </a:spcBef>
                <a:spcAft>
                  <a:spcPct val="0"/>
                </a:spcAft>
                <a:buChar char="»"/>
                <a:defRPr sz="2000">
                  <a:solidFill>
                    <a:schemeClr val="tx1"/>
                  </a:solidFill>
                  <a:latin typeface="Arial" pitchFamily="34" charset="0"/>
                </a:defRPr>
              </a:lvl9pPr>
            </a:lstStyle>
            <a:p>
              <a:pPr algn="ctr">
                <a:lnSpc>
                  <a:spcPct val="85000"/>
                </a:lnSpc>
                <a:spcBef>
                  <a:spcPct val="0"/>
                </a:spcBef>
                <a:buFontTx/>
                <a:buNone/>
              </a:pPr>
              <a:r>
                <a:rPr lang="en-US" altLang="hu-HU" sz="1800" b="1">
                  <a:latin typeface="Courier New" pitchFamily="49" charset="0"/>
                </a:rPr>
                <a:t>USERS</a:t>
              </a:r>
              <a:r>
                <a:rPr lang="en-US" altLang="hu-HU" sz="1800" b="1"/>
                <a:t> tablespace</a:t>
              </a:r>
            </a:p>
          </p:txBody>
        </p:sp>
      </p:grpSp>
      <p:sp>
        <p:nvSpPr>
          <p:cNvPr id="3078" name="Rectangle 17"/>
          <p:cNvSpPr>
            <a:spLocks noChangeArrowheads="1"/>
          </p:cNvSpPr>
          <p:nvPr/>
        </p:nvSpPr>
        <p:spPr bwMode="auto">
          <a:xfrm>
            <a:off x="2508250" y="4491038"/>
            <a:ext cx="14636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itchFamily="34" charset="0"/>
              </a:defRPr>
            </a:lvl1pPr>
            <a:lvl2pPr marL="742950" indent="-285750" defTabSz="369888">
              <a:spcBef>
                <a:spcPct val="20000"/>
              </a:spcBef>
              <a:buChar char="–"/>
              <a:defRPr sz="2800">
                <a:solidFill>
                  <a:schemeClr val="tx1"/>
                </a:solidFill>
                <a:latin typeface="Arial" pitchFamily="34" charset="0"/>
              </a:defRPr>
            </a:lvl2pPr>
            <a:lvl3pPr marL="1143000" indent="-228600" defTabSz="369888">
              <a:spcBef>
                <a:spcPct val="20000"/>
              </a:spcBef>
              <a:buChar char="•"/>
              <a:defRPr sz="2400">
                <a:solidFill>
                  <a:schemeClr val="tx1"/>
                </a:solidFill>
                <a:latin typeface="Arial" pitchFamily="34" charset="0"/>
              </a:defRPr>
            </a:lvl3pPr>
            <a:lvl4pPr marL="1600200" indent="-228600" defTabSz="369888">
              <a:spcBef>
                <a:spcPct val="20000"/>
              </a:spcBef>
              <a:buChar char="–"/>
              <a:defRPr sz="2000">
                <a:solidFill>
                  <a:schemeClr val="tx1"/>
                </a:solidFill>
                <a:latin typeface="Arial" pitchFamily="34" charset="0"/>
              </a:defRPr>
            </a:lvl4pPr>
            <a:lvl5pPr marL="2057400" indent="-228600" defTabSz="369888">
              <a:spcBef>
                <a:spcPct val="20000"/>
              </a:spcBef>
              <a:buChar char="»"/>
              <a:defRPr sz="2000">
                <a:solidFill>
                  <a:schemeClr val="tx1"/>
                </a:solidFill>
                <a:latin typeface="Arial" pitchFamily="34" charset="0"/>
              </a:defRPr>
            </a:lvl5pPr>
            <a:lvl6pPr marL="2514600" indent="-228600" defTabSz="369888" eaLnBrk="0" fontAlgn="base" hangingPunct="0">
              <a:spcBef>
                <a:spcPct val="20000"/>
              </a:spcBef>
              <a:spcAft>
                <a:spcPct val="0"/>
              </a:spcAft>
              <a:buChar char="»"/>
              <a:defRPr sz="2000">
                <a:solidFill>
                  <a:schemeClr val="tx1"/>
                </a:solidFill>
                <a:latin typeface="Arial" pitchFamily="34" charset="0"/>
              </a:defRPr>
            </a:lvl6pPr>
            <a:lvl7pPr marL="2971800" indent="-228600" defTabSz="369888" eaLnBrk="0" fontAlgn="base" hangingPunct="0">
              <a:spcBef>
                <a:spcPct val="20000"/>
              </a:spcBef>
              <a:spcAft>
                <a:spcPct val="0"/>
              </a:spcAft>
              <a:buChar char="»"/>
              <a:defRPr sz="2000">
                <a:solidFill>
                  <a:schemeClr val="tx1"/>
                </a:solidFill>
                <a:latin typeface="Arial" pitchFamily="34" charset="0"/>
              </a:defRPr>
            </a:lvl7pPr>
            <a:lvl8pPr marL="3429000" indent="-228600" defTabSz="369888" eaLnBrk="0" fontAlgn="base" hangingPunct="0">
              <a:spcBef>
                <a:spcPct val="20000"/>
              </a:spcBef>
              <a:spcAft>
                <a:spcPct val="0"/>
              </a:spcAft>
              <a:buChar char="»"/>
              <a:defRPr sz="2000">
                <a:solidFill>
                  <a:schemeClr val="tx1"/>
                </a:solidFill>
                <a:latin typeface="Arial" pitchFamily="34" charset="0"/>
              </a:defRPr>
            </a:lvl8pPr>
            <a:lvl9pPr marL="3886200" indent="-228600" defTabSz="369888" eaLnBrk="0" fontAlgn="base" hangingPunct="0">
              <a:spcBef>
                <a:spcPct val="20000"/>
              </a:spcBef>
              <a:spcAft>
                <a:spcPct val="0"/>
              </a:spcAft>
              <a:buChar char="»"/>
              <a:defRPr sz="2000">
                <a:solidFill>
                  <a:schemeClr val="tx1"/>
                </a:solidFill>
                <a:latin typeface="Arial" pitchFamily="34" charset="0"/>
              </a:defRPr>
            </a:lvl9pPr>
          </a:lstStyle>
          <a:p>
            <a:pPr algn="ctr">
              <a:lnSpc>
                <a:spcPct val="85000"/>
              </a:lnSpc>
              <a:spcBef>
                <a:spcPct val="0"/>
              </a:spcBef>
              <a:buFontTx/>
              <a:buNone/>
            </a:pPr>
            <a:r>
              <a:rPr lang="en-US" altLang="hu-HU" sz="1800" b="1"/>
              <a:t>Data file 1</a:t>
            </a:r>
          </a:p>
        </p:txBody>
      </p:sp>
      <p:sp>
        <p:nvSpPr>
          <p:cNvPr id="3079" name="Rectangle 18"/>
          <p:cNvSpPr>
            <a:spLocks noChangeArrowheads="1"/>
          </p:cNvSpPr>
          <p:nvPr/>
        </p:nvSpPr>
        <p:spPr bwMode="auto">
          <a:xfrm>
            <a:off x="5175250" y="4489450"/>
            <a:ext cx="14636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itchFamily="34" charset="0"/>
              </a:defRPr>
            </a:lvl1pPr>
            <a:lvl2pPr marL="742950" indent="-285750" defTabSz="369888">
              <a:spcBef>
                <a:spcPct val="20000"/>
              </a:spcBef>
              <a:buChar char="–"/>
              <a:defRPr sz="2800">
                <a:solidFill>
                  <a:schemeClr val="tx1"/>
                </a:solidFill>
                <a:latin typeface="Arial" pitchFamily="34" charset="0"/>
              </a:defRPr>
            </a:lvl2pPr>
            <a:lvl3pPr marL="1143000" indent="-228600" defTabSz="369888">
              <a:spcBef>
                <a:spcPct val="20000"/>
              </a:spcBef>
              <a:buChar char="•"/>
              <a:defRPr sz="2400">
                <a:solidFill>
                  <a:schemeClr val="tx1"/>
                </a:solidFill>
                <a:latin typeface="Arial" pitchFamily="34" charset="0"/>
              </a:defRPr>
            </a:lvl3pPr>
            <a:lvl4pPr marL="1600200" indent="-228600" defTabSz="369888">
              <a:spcBef>
                <a:spcPct val="20000"/>
              </a:spcBef>
              <a:buChar char="–"/>
              <a:defRPr sz="2000">
                <a:solidFill>
                  <a:schemeClr val="tx1"/>
                </a:solidFill>
                <a:latin typeface="Arial" pitchFamily="34" charset="0"/>
              </a:defRPr>
            </a:lvl4pPr>
            <a:lvl5pPr marL="2057400" indent="-228600" defTabSz="369888">
              <a:spcBef>
                <a:spcPct val="20000"/>
              </a:spcBef>
              <a:buChar char="»"/>
              <a:defRPr sz="2000">
                <a:solidFill>
                  <a:schemeClr val="tx1"/>
                </a:solidFill>
                <a:latin typeface="Arial" pitchFamily="34" charset="0"/>
              </a:defRPr>
            </a:lvl5pPr>
            <a:lvl6pPr marL="2514600" indent="-228600" defTabSz="369888" eaLnBrk="0" fontAlgn="base" hangingPunct="0">
              <a:spcBef>
                <a:spcPct val="20000"/>
              </a:spcBef>
              <a:spcAft>
                <a:spcPct val="0"/>
              </a:spcAft>
              <a:buChar char="»"/>
              <a:defRPr sz="2000">
                <a:solidFill>
                  <a:schemeClr val="tx1"/>
                </a:solidFill>
                <a:latin typeface="Arial" pitchFamily="34" charset="0"/>
              </a:defRPr>
            </a:lvl6pPr>
            <a:lvl7pPr marL="2971800" indent="-228600" defTabSz="369888" eaLnBrk="0" fontAlgn="base" hangingPunct="0">
              <a:spcBef>
                <a:spcPct val="20000"/>
              </a:spcBef>
              <a:spcAft>
                <a:spcPct val="0"/>
              </a:spcAft>
              <a:buChar char="»"/>
              <a:defRPr sz="2000">
                <a:solidFill>
                  <a:schemeClr val="tx1"/>
                </a:solidFill>
                <a:latin typeface="Arial" pitchFamily="34" charset="0"/>
              </a:defRPr>
            </a:lvl7pPr>
            <a:lvl8pPr marL="3429000" indent="-228600" defTabSz="369888" eaLnBrk="0" fontAlgn="base" hangingPunct="0">
              <a:spcBef>
                <a:spcPct val="20000"/>
              </a:spcBef>
              <a:spcAft>
                <a:spcPct val="0"/>
              </a:spcAft>
              <a:buChar char="»"/>
              <a:defRPr sz="2000">
                <a:solidFill>
                  <a:schemeClr val="tx1"/>
                </a:solidFill>
                <a:latin typeface="Arial" pitchFamily="34" charset="0"/>
              </a:defRPr>
            </a:lvl8pPr>
            <a:lvl9pPr marL="3886200" indent="-228600" defTabSz="369888" eaLnBrk="0" fontAlgn="base" hangingPunct="0">
              <a:spcBef>
                <a:spcPct val="20000"/>
              </a:spcBef>
              <a:spcAft>
                <a:spcPct val="0"/>
              </a:spcAft>
              <a:buChar char="»"/>
              <a:defRPr sz="2000">
                <a:solidFill>
                  <a:schemeClr val="tx1"/>
                </a:solidFill>
                <a:latin typeface="Arial" pitchFamily="34" charset="0"/>
              </a:defRPr>
            </a:lvl9pPr>
          </a:lstStyle>
          <a:p>
            <a:pPr algn="ctr">
              <a:lnSpc>
                <a:spcPct val="85000"/>
              </a:lnSpc>
              <a:spcBef>
                <a:spcPct val="0"/>
              </a:spcBef>
              <a:buFontTx/>
              <a:buNone/>
            </a:pPr>
            <a:r>
              <a:rPr lang="en-US" altLang="hu-HU" sz="1800" b="1"/>
              <a:t>Data file 2</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pPr defTabSz="228600" eaLnBrk="1" hangingPunct="1"/>
            <a:r>
              <a:rPr lang="en-US" altLang="hu-HU" sz="3600" smtClean="0">
                <a:latin typeface="Courier New" pitchFamily="49" charset="0"/>
              </a:rPr>
              <a:t>SYSTEM</a:t>
            </a:r>
            <a:r>
              <a:rPr lang="en-US" altLang="hu-HU" sz="3600" smtClean="0"/>
              <a:t> and </a:t>
            </a:r>
            <a:r>
              <a:rPr lang="en-US" altLang="hu-HU" sz="3600" smtClean="0">
                <a:latin typeface="Courier New" pitchFamily="49" charset="0"/>
              </a:rPr>
              <a:t>SYSAUX</a:t>
            </a:r>
            <a:r>
              <a:rPr lang="en-US" altLang="hu-HU" sz="3600" smtClean="0"/>
              <a:t> Tablespaces </a:t>
            </a:r>
          </a:p>
        </p:txBody>
      </p:sp>
      <p:sp>
        <p:nvSpPr>
          <p:cNvPr id="4099" name="Rectangle 3"/>
          <p:cNvSpPr>
            <a:spLocks noGrp="1" noChangeArrowheads="1"/>
          </p:cNvSpPr>
          <p:nvPr>
            <p:ph type="body" idx="1"/>
          </p:nvPr>
        </p:nvSpPr>
        <p:spPr>
          <a:xfrm>
            <a:off x="863600" y="1816100"/>
            <a:ext cx="7366000" cy="3306763"/>
          </a:xfrm>
        </p:spPr>
        <p:txBody>
          <a:bodyPr/>
          <a:lstStyle/>
          <a:p>
            <a:pPr marL="571500" lvl="1" indent="-457200" defTabSz="228600" eaLnBrk="1" hangingPunct="1"/>
            <a:r>
              <a:rPr lang="en-US" altLang="hu-HU" sz="2400" smtClean="0"/>
              <a:t>The </a:t>
            </a:r>
            <a:r>
              <a:rPr lang="en-US" altLang="hu-HU" sz="2400" smtClean="0">
                <a:latin typeface="Courier New" pitchFamily="49" charset="0"/>
              </a:rPr>
              <a:t>SYSTEM</a:t>
            </a:r>
            <a:r>
              <a:rPr lang="en-US" altLang="hu-HU" sz="2400" smtClean="0"/>
              <a:t> and </a:t>
            </a:r>
            <a:r>
              <a:rPr lang="en-US" altLang="hu-HU" sz="2400" smtClean="0">
                <a:latin typeface="Courier New" pitchFamily="49" charset="0"/>
              </a:rPr>
              <a:t>SYSAUX</a:t>
            </a:r>
            <a:r>
              <a:rPr lang="en-US" altLang="hu-HU" sz="2400" smtClean="0"/>
              <a:t> tablespaces are mandatory tablespaces.</a:t>
            </a:r>
          </a:p>
          <a:p>
            <a:pPr marL="571500" lvl="1" indent="-457200" defTabSz="228600" eaLnBrk="1" hangingPunct="1"/>
            <a:r>
              <a:rPr lang="en-US" altLang="hu-HU" sz="2400" smtClean="0"/>
              <a:t>They are created at the time of database creation.</a:t>
            </a:r>
          </a:p>
          <a:p>
            <a:pPr marL="571500" lvl="1" indent="-457200" defTabSz="228600" eaLnBrk="1" hangingPunct="1"/>
            <a:r>
              <a:rPr lang="en-US" altLang="hu-HU" sz="2400" smtClean="0"/>
              <a:t>They must be online.</a:t>
            </a:r>
          </a:p>
          <a:p>
            <a:pPr marL="571500" lvl="1" indent="-457200" defTabSz="228600" eaLnBrk="1" hangingPunct="1"/>
            <a:r>
              <a:rPr lang="en-US" altLang="hu-HU" sz="2400" smtClean="0"/>
              <a:t>The </a:t>
            </a:r>
            <a:r>
              <a:rPr lang="en-US" altLang="hu-HU" sz="2400" smtClean="0">
                <a:latin typeface="Courier New" pitchFamily="49" charset="0"/>
              </a:rPr>
              <a:t>SYSTEM</a:t>
            </a:r>
            <a:r>
              <a:rPr lang="en-US" altLang="hu-HU" sz="2400" smtClean="0"/>
              <a:t> tablespace is used for core functionality (for example, data dictionary tables).</a:t>
            </a:r>
          </a:p>
          <a:p>
            <a:pPr marL="571500" lvl="1" indent="-457200" defTabSz="228600" eaLnBrk="1" hangingPunct="1"/>
            <a:r>
              <a:rPr lang="en-US" altLang="hu-HU" sz="2400" smtClean="0"/>
              <a:t>The auxiliary </a:t>
            </a:r>
            <a:r>
              <a:rPr lang="en-US" altLang="hu-HU" sz="2400" smtClean="0">
                <a:latin typeface="Courier New" pitchFamily="49" charset="0"/>
              </a:rPr>
              <a:t>SYSAUX</a:t>
            </a:r>
            <a:r>
              <a:rPr lang="en-US" altLang="hu-HU" sz="2400" smtClean="0"/>
              <a:t> tablespace is used for additional database components (such as the Enterprise Manager Repository).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defTabSz="228600" eaLnBrk="1" hangingPunct="1"/>
            <a:r>
              <a:rPr lang="en-US" altLang="hu-HU" smtClean="0"/>
              <a:t>Actions with Tablespaces</a:t>
            </a:r>
          </a:p>
        </p:txBody>
      </p:sp>
      <p:pic>
        <p:nvPicPr>
          <p:cNvPr id="5123" name="Picture 3" descr="ts_action_drop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238500" y="1600200"/>
            <a:ext cx="2667000" cy="23145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124" name="Freeform 4"/>
          <p:cNvSpPr>
            <a:spLocks/>
          </p:cNvSpPr>
          <p:nvPr/>
        </p:nvSpPr>
        <p:spPr bwMode="auto">
          <a:xfrm>
            <a:off x="5753100" y="1765300"/>
            <a:ext cx="1163638" cy="2730500"/>
          </a:xfrm>
          <a:custGeom>
            <a:avLst/>
            <a:gdLst>
              <a:gd name="T0" fmla="*/ 0 w 220"/>
              <a:gd name="T1" fmla="*/ 0 h 411"/>
              <a:gd name="T2" fmla="*/ 2147483647 w 220"/>
              <a:gd name="T3" fmla="*/ 0 h 411"/>
              <a:gd name="T4" fmla="*/ 2147483647 w 220"/>
              <a:gd name="T5" fmla="*/ 2147483647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a:solidFill>
              <a:schemeClr val="accent2"/>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hu-HU"/>
          </a:p>
        </p:txBody>
      </p:sp>
      <p:pic>
        <p:nvPicPr>
          <p:cNvPr id="5125" name="Picture 5" descr="ts_gen_dd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166813" y="4495800"/>
            <a:ext cx="6799262"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defTabSz="228600" eaLnBrk="1" hangingPunct="1"/>
            <a:r>
              <a:rPr lang="en-US" altLang="hu-HU" smtClean="0"/>
              <a:t>Dropping Tablespaces</a:t>
            </a:r>
          </a:p>
        </p:txBody>
      </p:sp>
      <p:pic>
        <p:nvPicPr>
          <p:cNvPr id="6147" name="Picture 3" descr="ts_d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90575" y="3733800"/>
            <a:ext cx="7561263" cy="22764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148" name="Line 4"/>
          <p:cNvSpPr>
            <a:spLocks noChangeShapeType="1"/>
          </p:cNvSpPr>
          <p:nvPr/>
        </p:nvSpPr>
        <p:spPr bwMode="auto">
          <a:xfrm>
            <a:off x="5408613" y="3200400"/>
            <a:ext cx="3175" cy="609600"/>
          </a:xfrm>
          <a:prstGeom prst="line">
            <a:avLst/>
          </a:prstGeom>
          <a:noFill/>
          <a:ln w="28575" cap="rnd">
            <a:solidFill>
              <a:schemeClr val="accent2"/>
            </a:solidFill>
            <a:round/>
            <a:headEnd type="triangle" w="sm" len="sm"/>
            <a:tailEnd/>
          </a:ln>
          <a:extLst>
            <a:ext uri="{909E8E84-426E-40DD-AFC4-6F175D3DCCD1}">
              <a14:hiddenFill xmlns:a14="http://schemas.microsoft.com/office/drawing/2010/main">
                <a:noFill/>
              </a14:hiddenFill>
            </a:ext>
          </a:extLst>
        </p:spPr>
        <p:txBody>
          <a:bodyPr/>
          <a:lstStyle/>
          <a:p>
            <a:endParaRPr lang="hu-HU"/>
          </a:p>
        </p:txBody>
      </p:sp>
      <p:pic>
        <p:nvPicPr>
          <p:cNvPr id="6149" name="Picture 5" descr="ts_drop_war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643063" y="1600200"/>
            <a:ext cx="5857875" cy="15716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defTabSz="228600" eaLnBrk="1" hangingPunct="1"/>
            <a:r>
              <a:rPr lang="en-US" altLang="hu-HU" smtClean="0"/>
              <a:t>Viewing Tablespace Information</a:t>
            </a:r>
          </a:p>
        </p:txBody>
      </p:sp>
      <p:pic>
        <p:nvPicPr>
          <p:cNvPr id="7171" name="Picture 3" descr="sql_dba_tablespa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38200" y="1600200"/>
            <a:ext cx="4591050" cy="5143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172" name="Picture 4" descr="result_dba_tablespac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676400" y="2286000"/>
            <a:ext cx="6542088" cy="16287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173" name="Picture 5" descr="sql_v$tablespa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838200" y="4267200"/>
            <a:ext cx="2533650" cy="2381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174" name="Picture 6" descr="result_v$tablespac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1676400" y="4648200"/>
            <a:ext cx="3448050" cy="16192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cxnSp>
        <p:nvCxnSpPr>
          <p:cNvPr id="7175" name="AutoShape 7"/>
          <p:cNvCxnSpPr>
            <a:cxnSpLocks noChangeShapeType="1"/>
          </p:cNvCxnSpPr>
          <p:nvPr/>
        </p:nvCxnSpPr>
        <p:spPr bwMode="auto">
          <a:xfrm rot="16200000" flipH="1">
            <a:off x="885825" y="2314575"/>
            <a:ext cx="957263" cy="595313"/>
          </a:xfrm>
          <a:prstGeom prst="bentConnector2">
            <a:avLst/>
          </a:prstGeom>
          <a:noFill/>
          <a:ln w="28575">
            <a:solidFill>
              <a:srgbClr val="FF0000"/>
            </a:solidFill>
            <a:miter lim="800000"/>
            <a:headEnd type="none" w="sm" len="sm"/>
            <a:tailEnd type="triangle" w="sm" len="sm"/>
          </a:ln>
          <a:extLst>
            <a:ext uri="{909E8E84-426E-40DD-AFC4-6F175D3DCCD1}">
              <a14:hiddenFill xmlns:a14="http://schemas.microsoft.com/office/drawing/2010/main">
                <a:noFill/>
              </a14:hiddenFill>
            </a:ext>
          </a:extLst>
        </p:spPr>
      </p:cxnSp>
      <p:cxnSp>
        <p:nvCxnSpPr>
          <p:cNvPr id="7176" name="AutoShape 8"/>
          <p:cNvCxnSpPr>
            <a:cxnSpLocks noChangeShapeType="1"/>
          </p:cNvCxnSpPr>
          <p:nvPr/>
        </p:nvCxnSpPr>
        <p:spPr bwMode="auto">
          <a:xfrm rot="16200000" flipH="1">
            <a:off x="888206" y="4683919"/>
            <a:ext cx="942975" cy="604838"/>
          </a:xfrm>
          <a:prstGeom prst="bentConnector2">
            <a:avLst/>
          </a:prstGeom>
          <a:noFill/>
          <a:ln w="28575">
            <a:solidFill>
              <a:srgbClr val="FF0000"/>
            </a:solidFill>
            <a:miter lim="800000"/>
            <a:headEnd type="none" w="sm" len="sm"/>
            <a:tailEnd type="triangle" w="sm" len="sm"/>
          </a:ln>
          <a:extLst>
            <a:ext uri="{909E8E84-426E-40DD-AFC4-6F175D3DCCD1}">
              <a14:hiddenFill xmlns:a14="http://schemas.microsoft.com/office/drawing/2010/main">
                <a:noFill/>
              </a14:hiddenFill>
            </a:ext>
          </a:extLst>
        </p:spPr>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defTabSz="228600" eaLnBrk="1" hangingPunct="1"/>
            <a:r>
              <a:rPr lang="en-US" altLang="hu-HU" smtClean="0"/>
              <a:t>Segments, Extents, and Blocks</a:t>
            </a:r>
          </a:p>
        </p:txBody>
      </p:sp>
      <p:sp>
        <p:nvSpPr>
          <p:cNvPr id="8195" name="Rectangle 3"/>
          <p:cNvSpPr>
            <a:spLocks noGrp="1" noChangeArrowheads="1"/>
          </p:cNvSpPr>
          <p:nvPr>
            <p:ph type="body" idx="1"/>
          </p:nvPr>
        </p:nvSpPr>
        <p:spPr>
          <a:xfrm>
            <a:off x="457200" y="1600200"/>
            <a:ext cx="8229600" cy="3814763"/>
          </a:xfrm>
        </p:spPr>
        <p:txBody>
          <a:bodyPr/>
          <a:lstStyle/>
          <a:p>
            <a:pPr marL="571500" lvl="1" indent="-457200" defTabSz="228600" eaLnBrk="1" hangingPunct="1"/>
            <a:r>
              <a:rPr lang="en-US" altLang="hu-HU" sz="1800" smtClean="0"/>
              <a:t>Segments exist within a tablespace.</a:t>
            </a:r>
          </a:p>
          <a:p>
            <a:pPr marL="571500" lvl="1" indent="-457200" defTabSz="228600" eaLnBrk="1" hangingPunct="1"/>
            <a:r>
              <a:rPr lang="en-US" altLang="hu-HU" sz="1800" smtClean="0"/>
              <a:t>Segments are made up of a collection of extents.</a:t>
            </a:r>
          </a:p>
          <a:p>
            <a:pPr marL="571500" lvl="1" indent="-457200" defTabSz="228600" eaLnBrk="1" hangingPunct="1"/>
            <a:r>
              <a:rPr lang="en-US" altLang="hu-HU" sz="1800" smtClean="0"/>
              <a:t>Extents are a collection of data blocks.</a:t>
            </a:r>
          </a:p>
          <a:p>
            <a:pPr marL="571500" lvl="1" indent="-457200" defTabSz="228600" eaLnBrk="1" hangingPunct="1"/>
            <a:r>
              <a:rPr lang="en-US" altLang="hu-HU" sz="1800" smtClean="0"/>
              <a:t>Data blocks are mapped to disk blocks</a:t>
            </a:r>
            <a:r>
              <a:rPr lang="en-US" altLang="hu-HU" smtClean="0"/>
              <a:t>.</a:t>
            </a:r>
          </a:p>
        </p:txBody>
      </p:sp>
      <p:pic>
        <p:nvPicPr>
          <p:cNvPr id="8196" name="Picture 4" descr="Cube: Box, Dark 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1143000" y="3657600"/>
            <a:ext cx="15176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Rectangle 5"/>
          <p:cNvSpPr>
            <a:spLocks noChangeArrowheads="1"/>
          </p:cNvSpPr>
          <p:nvPr/>
        </p:nvSpPr>
        <p:spPr bwMode="gray">
          <a:xfrm>
            <a:off x="1254125" y="5334000"/>
            <a:ext cx="12954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itchFamily="34" charset="0"/>
              </a:defRPr>
            </a:lvl1pPr>
            <a:lvl2pPr marL="742950" indent="-285750" defTabSz="369888">
              <a:spcBef>
                <a:spcPct val="20000"/>
              </a:spcBef>
              <a:buChar char="–"/>
              <a:defRPr sz="2800">
                <a:solidFill>
                  <a:schemeClr val="tx1"/>
                </a:solidFill>
                <a:latin typeface="Arial" pitchFamily="34" charset="0"/>
              </a:defRPr>
            </a:lvl2pPr>
            <a:lvl3pPr marL="1143000" indent="-228600" defTabSz="369888">
              <a:spcBef>
                <a:spcPct val="20000"/>
              </a:spcBef>
              <a:buChar char="•"/>
              <a:defRPr sz="2400">
                <a:solidFill>
                  <a:schemeClr val="tx1"/>
                </a:solidFill>
                <a:latin typeface="Arial" pitchFamily="34" charset="0"/>
              </a:defRPr>
            </a:lvl3pPr>
            <a:lvl4pPr marL="1600200" indent="-228600" defTabSz="369888">
              <a:spcBef>
                <a:spcPct val="20000"/>
              </a:spcBef>
              <a:buChar char="–"/>
              <a:defRPr sz="2000">
                <a:solidFill>
                  <a:schemeClr val="tx1"/>
                </a:solidFill>
                <a:latin typeface="Arial" pitchFamily="34" charset="0"/>
              </a:defRPr>
            </a:lvl4pPr>
            <a:lvl5pPr marL="2057400" indent="-228600" defTabSz="369888">
              <a:spcBef>
                <a:spcPct val="20000"/>
              </a:spcBef>
              <a:buChar char="»"/>
              <a:defRPr sz="2000">
                <a:solidFill>
                  <a:schemeClr val="tx1"/>
                </a:solidFill>
                <a:latin typeface="Arial" pitchFamily="34" charset="0"/>
              </a:defRPr>
            </a:lvl5pPr>
            <a:lvl6pPr marL="2514600" indent="-228600" defTabSz="369888" eaLnBrk="0" fontAlgn="base" hangingPunct="0">
              <a:spcBef>
                <a:spcPct val="20000"/>
              </a:spcBef>
              <a:spcAft>
                <a:spcPct val="0"/>
              </a:spcAft>
              <a:buChar char="»"/>
              <a:defRPr sz="2000">
                <a:solidFill>
                  <a:schemeClr val="tx1"/>
                </a:solidFill>
                <a:latin typeface="Arial" pitchFamily="34" charset="0"/>
              </a:defRPr>
            </a:lvl6pPr>
            <a:lvl7pPr marL="2971800" indent="-228600" defTabSz="369888" eaLnBrk="0" fontAlgn="base" hangingPunct="0">
              <a:spcBef>
                <a:spcPct val="20000"/>
              </a:spcBef>
              <a:spcAft>
                <a:spcPct val="0"/>
              </a:spcAft>
              <a:buChar char="»"/>
              <a:defRPr sz="2000">
                <a:solidFill>
                  <a:schemeClr val="tx1"/>
                </a:solidFill>
                <a:latin typeface="Arial" pitchFamily="34" charset="0"/>
              </a:defRPr>
            </a:lvl7pPr>
            <a:lvl8pPr marL="3429000" indent="-228600" defTabSz="369888" eaLnBrk="0" fontAlgn="base" hangingPunct="0">
              <a:spcBef>
                <a:spcPct val="20000"/>
              </a:spcBef>
              <a:spcAft>
                <a:spcPct val="0"/>
              </a:spcAft>
              <a:buChar char="»"/>
              <a:defRPr sz="2000">
                <a:solidFill>
                  <a:schemeClr val="tx1"/>
                </a:solidFill>
                <a:latin typeface="Arial" pitchFamily="34" charset="0"/>
              </a:defRPr>
            </a:lvl8pPr>
            <a:lvl9pPr marL="3886200" indent="-228600" defTabSz="369888" eaLnBrk="0" fontAlgn="base" hangingPunct="0">
              <a:spcBef>
                <a:spcPct val="20000"/>
              </a:spcBef>
              <a:spcAft>
                <a:spcPct val="0"/>
              </a:spcAft>
              <a:buChar char="»"/>
              <a:defRPr sz="2000">
                <a:solidFill>
                  <a:schemeClr val="tx1"/>
                </a:solidFill>
                <a:latin typeface="Arial" pitchFamily="34" charset="0"/>
              </a:defRPr>
            </a:lvl9pPr>
          </a:lstStyle>
          <a:p>
            <a:pPr algn="ctr">
              <a:lnSpc>
                <a:spcPct val="85000"/>
              </a:lnSpc>
              <a:spcBef>
                <a:spcPct val="0"/>
              </a:spcBef>
              <a:buFontTx/>
              <a:buNone/>
            </a:pPr>
            <a:r>
              <a:rPr lang="en-US" altLang="hu-HU" sz="1800" b="1"/>
              <a:t>Segment</a:t>
            </a:r>
          </a:p>
        </p:txBody>
      </p:sp>
      <p:grpSp>
        <p:nvGrpSpPr>
          <p:cNvPr id="8198" name="Group 6"/>
          <p:cNvGrpSpPr>
            <a:grpSpLocks/>
          </p:cNvGrpSpPr>
          <p:nvPr/>
        </p:nvGrpSpPr>
        <p:grpSpPr bwMode="auto">
          <a:xfrm>
            <a:off x="3348038" y="3657600"/>
            <a:ext cx="939800" cy="1600200"/>
            <a:chOff x="2136" y="2448"/>
            <a:chExt cx="592" cy="1008"/>
          </a:xfrm>
        </p:grpSpPr>
        <p:pic>
          <p:nvPicPr>
            <p:cNvPr id="8209" name="Picture 7" descr="Cube: Box, Yell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136" y="2832"/>
              <a:ext cx="59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0" name="Picture 8" descr="Cube: Box, Yell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136" y="2448"/>
              <a:ext cx="59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99" name="Rectangle 9"/>
          <p:cNvSpPr>
            <a:spLocks noChangeArrowheads="1"/>
          </p:cNvSpPr>
          <p:nvPr/>
        </p:nvSpPr>
        <p:spPr bwMode="gray">
          <a:xfrm>
            <a:off x="3170238" y="5334000"/>
            <a:ext cx="12954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itchFamily="34" charset="0"/>
              </a:defRPr>
            </a:lvl1pPr>
            <a:lvl2pPr marL="742950" indent="-285750" defTabSz="369888">
              <a:spcBef>
                <a:spcPct val="20000"/>
              </a:spcBef>
              <a:buChar char="–"/>
              <a:defRPr sz="2800">
                <a:solidFill>
                  <a:schemeClr val="tx1"/>
                </a:solidFill>
                <a:latin typeface="Arial" pitchFamily="34" charset="0"/>
              </a:defRPr>
            </a:lvl2pPr>
            <a:lvl3pPr marL="1143000" indent="-228600" defTabSz="369888">
              <a:spcBef>
                <a:spcPct val="20000"/>
              </a:spcBef>
              <a:buChar char="•"/>
              <a:defRPr sz="2400">
                <a:solidFill>
                  <a:schemeClr val="tx1"/>
                </a:solidFill>
                <a:latin typeface="Arial" pitchFamily="34" charset="0"/>
              </a:defRPr>
            </a:lvl3pPr>
            <a:lvl4pPr marL="1600200" indent="-228600" defTabSz="369888">
              <a:spcBef>
                <a:spcPct val="20000"/>
              </a:spcBef>
              <a:buChar char="–"/>
              <a:defRPr sz="2000">
                <a:solidFill>
                  <a:schemeClr val="tx1"/>
                </a:solidFill>
                <a:latin typeface="Arial" pitchFamily="34" charset="0"/>
              </a:defRPr>
            </a:lvl4pPr>
            <a:lvl5pPr marL="2057400" indent="-228600" defTabSz="369888">
              <a:spcBef>
                <a:spcPct val="20000"/>
              </a:spcBef>
              <a:buChar char="»"/>
              <a:defRPr sz="2000">
                <a:solidFill>
                  <a:schemeClr val="tx1"/>
                </a:solidFill>
                <a:latin typeface="Arial" pitchFamily="34" charset="0"/>
              </a:defRPr>
            </a:lvl5pPr>
            <a:lvl6pPr marL="2514600" indent="-228600" defTabSz="369888" eaLnBrk="0" fontAlgn="base" hangingPunct="0">
              <a:spcBef>
                <a:spcPct val="20000"/>
              </a:spcBef>
              <a:spcAft>
                <a:spcPct val="0"/>
              </a:spcAft>
              <a:buChar char="»"/>
              <a:defRPr sz="2000">
                <a:solidFill>
                  <a:schemeClr val="tx1"/>
                </a:solidFill>
                <a:latin typeface="Arial" pitchFamily="34" charset="0"/>
              </a:defRPr>
            </a:lvl6pPr>
            <a:lvl7pPr marL="2971800" indent="-228600" defTabSz="369888" eaLnBrk="0" fontAlgn="base" hangingPunct="0">
              <a:spcBef>
                <a:spcPct val="20000"/>
              </a:spcBef>
              <a:spcAft>
                <a:spcPct val="0"/>
              </a:spcAft>
              <a:buChar char="»"/>
              <a:defRPr sz="2000">
                <a:solidFill>
                  <a:schemeClr val="tx1"/>
                </a:solidFill>
                <a:latin typeface="Arial" pitchFamily="34" charset="0"/>
              </a:defRPr>
            </a:lvl7pPr>
            <a:lvl8pPr marL="3429000" indent="-228600" defTabSz="369888" eaLnBrk="0" fontAlgn="base" hangingPunct="0">
              <a:spcBef>
                <a:spcPct val="20000"/>
              </a:spcBef>
              <a:spcAft>
                <a:spcPct val="0"/>
              </a:spcAft>
              <a:buChar char="»"/>
              <a:defRPr sz="2000">
                <a:solidFill>
                  <a:schemeClr val="tx1"/>
                </a:solidFill>
                <a:latin typeface="Arial" pitchFamily="34" charset="0"/>
              </a:defRPr>
            </a:lvl8pPr>
            <a:lvl9pPr marL="3886200" indent="-228600" defTabSz="369888" eaLnBrk="0" fontAlgn="base" hangingPunct="0">
              <a:spcBef>
                <a:spcPct val="20000"/>
              </a:spcBef>
              <a:spcAft>
                <a:spcPct val="0"/>
              </a:spcAft>
              <a:buChar char="»"/>
              <a:defRPr sz="2000">
                <a:solidFill>
                  <a:schemeClr val="tx1"/>
                </a:solidFill>
                <a:latin typeface="Arial" pitchFamily="34" charset="0"/>
              </a:defRPr>
            </a:lvl9pPr>
          </a:lstStyle>
          <a:p>
            <a:pPr algn="ctr">
              <a:lnSpc>
                <a:spcPct val="85000"/>
              </a:lnSpc>
              <a:spcBef>
                <a:spcPct val="0"/>
              </a:spcBef>
              <a:buFontTx/>
              <a:buNone/>
            </a:pPr>
            <a:r>
              <a:rPr lang="en-US" altLang="hu-HU" sz="1800" b="1"/>
              <a:t>Extents</a:t>
            </a:r>
          </a:p>
        </p:txBody>
      </p:sp>
      <p:pic>
        <p:nvPicPr>
          <p:cNvPr id="8200" name="Picture 10" descr="Cube: Box, Dark G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297488" y="4648200"/>
            <a:ext cx="650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Picture 11" descr="Cube: Box, Dark G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297488" y="4152900"/>
            <a:ext cx="650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2" name="Picture 12" descr="Cube: Box, Dark G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297488" y="3657600"/>
            <a:ext cx="650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Rectangle 13"/>
          <p:cNvSpPr>
            <a:spLocks noChangeArrowheads="1"/>
          </p:cNvSpPr>
          <p:nvPr/>
        </p:nvSpPr>
        <p:spPr bwMode="gray">
          <a:xfrm>
            <a:off x="4975225" y="5334000"/>
            <a:ext cx="1295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itchFamily="34" charset="0"/>
              </a:defRPr>
            </a:lvl1pPr>
            <a:lvl2pPr marL="742950" indent="-285750" defTabSz="369888">
              <a:spcBef>
                <a:spcPct val="20000"/>
              </a:spcBef>
              <a:buChar char="–"/>
              <a:defRPr sz="2800">
                <a:solidFill>
                  <a:schemeClr val="tx1"/>
                </a:solidFill>
                <a:latin typeface="Arial" pitchFamily="34" charset="0"/>
              </a:defRPr>
            </a:lvl2pPr>
            <a:lvl3pPr marL="1143000" indent="-228600" defTabSz="369888">
              <a:spcBef>
                <a:spcPct val="20000"/>
              </a:spcBef>
              <a:buChar char="•"/>
              <a:defRPr sz="2400">
                <a:solidFill>
                  <a:schemeClr val="tx1"/>
                </a:solidFill>
                <a:latin typeface="Arial" pitchFamily="34" charset="0"/>
              </a:defRPr>
            </a:lvl3pPr>
            <a:lvl4pPr marL="1600200" indent="-228600" defTabSz="369888">
              <a:spcBef>
                <a:spcPct val="20000"/>
              </a:spcBef>
              <a:buChar char="–"/>
              <a:defRPr sz="2000">
                <a:solidFill>
                  <a:schemeClr val="tx1"/>
                </a:solidFill>
                <a:latin typeface="Arial" pitchFamily="34" charset="0"/>
              </a:defRPr>
            </a:lvl4pPr>
            <a:lvl5pPr marL="2057400" indent="-228600" defTabSz="369888">
              <a:spcBef>
                <a:spcPct val="20000"/>
              </a:spcBef>
              <a:buChar char="»"/>
              <a:defRPr sz="2000">
                <a:solidFill>
                  <a:schemeClr val="tx1"/>
                </a:solidFill>
                <a:latin typeface="Arial" pitchFamily="34" charset="0"/>
              </a:defRPr>
            </a:lvl5pPr>
            <a:lvl6pPr marL="2514600" indent="-228600" defTabSz="369888" eaLnBrk="0" fontAlgn="base" hangingPunct="0">
              <a:spcBef>
                <a:spcPct val="20000"/>
              </a:spcBef>
              <a:spcAft>
                <a:spcPct val="0"/>
              </a:spcAft>
              <a:buChar char="»"/>
              <a:defRPr sz="2000">
                <a:solidFill>
                  <a:schemeClr val="tx1"/>
                </a:solidFill>
                <a:latin typeface="Arial" pitchFamily="34" charset="0"/>
              </a:defRPr>
            </a:lvl6pPr>
            <a:lvl7pPr marL="2971800" indent="-228600" defTabSz="369888" eaLnBrk="0" fontAlgn="base" hangingPunct="0">
              <a:spcBef>
                <a:spcPct val="20000"/>
              </a:spcBef>
              <a:spcAft>
                <a:spcPct val="0"/>
              </a:spcAft>
              <a:buChar char="»"/>
              <a:defRPr sz="2000">
                <a:solidFill>
                  <a:schemeClr val="tx1"/>
                </a:solidFill>
                <a:latin typeface="Arial" pitchFamily="34" charset="0"/>
              </a:defRPr>
            </a:lvl7pPr>
            <a:lvl8pPr marL="3429000" indent="-228600" defTabSz="369888" eaLnBrk="0" fontAlgn="base" hangingPunct="0">
              <a:spcBef>
                <a:spcPct val="20000"/>
              </a:spcBef>
              <a:spcAft>
                <a:spcPct val="0"/>
              </a:spcAft>
              <a:buChar char="»"/>
              <a:defRPr sz="2000">
                <a:solidFill>
                  <a:schemeClr val="tx1"/>
                </a:solidFill>
                <a:latin typeface="Arial" pitchFamily="34" charset="0"/>
              </a:defRPr>
            </a:lvl8pPr>
            <a:lvl9pPr marL="3886200" indent="-228600" defTabSz="369888" eaLnBrk="0" fontAlgn="base" hangingPunct="0">
              <a:spcBef>
                <a:spcPct val="20000"/>
              </a:spcBef>
              <a:spcAft>
                <a:spcPct val="0"/>
              </a:spcAft>
              <a:buChar char="»"/>
              <a:defRPr sz="2000">
                <a:solidFill>
                  <a:schemeClr val="tx1"/>
                </a:solidFill>
                <a:latin typeface="Arial" pitchFamily="34" charset="0"/>
              </a:defRPr>
            </a:lvl9pPr>
          </a:lstStyle>
          <a:p>
            <a:pPr algn="ctr">
              <a:lnSpc>
                <a:spcPct val="85000"/>
              </a:lnSpc>
              <a:spcBef>
                <a:spcPct val="0"/>
              </a:spcBef>
              <a:buFontTx/>
              <a:buNone/>
            </a:pPr>
            <a:r>
              <a:rPr lang="en-US" altLang="hu-HU" sz="1800" b="1"/>
              <a:t>Data blocks</a:t>
            </a:r>
          </a:p>
        </p:txBody>
      </p:sp>
      <p:pic>
        <p:nvPicPr>
          <p:cNvPr id="8204" name="Picture 14" descr="Cube: Box, Gre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7212013" y="46863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5" name="Picture 15" descr="Cube: Box, Gre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7212013" y="43434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6" name="Picture 16" descr="Cube: Box, Gre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7212013" y="40005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7" name="Picture 17" descr="Cube: Box, Gre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7212013" y="36576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8" name="Rectangle 18"/>
          <p:cNvSpPr>
            <a:spLocks noChangeArrowheads="1"/>
          </p:cNvSpPr>
          <p:nvPr/>
        </p:nvSpPr>
        <p:spPr bwMode="gray">
          <a:xfrm>
            <a:off x="6781800" y="5334000"/>
            <a:ext cx="1295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itchFamily="34" charset="0"/>
              </a:defRPr>
            </a:lvl1pPr>
            <a:lvl2pPr marL="742950" indent="-285750" defTabSz="369888">
              <a:spcBef>
                <a:spcPct val="20000"/>
              </a:spcBef>
              <a:buChar char="–"/>
              <a:defRPr sz="2800">
                <a:solidFill>
                  <a:schemeClr val="tx1"/>
                </a:solidFill>
                <a:latin typeface="Arial" pitchFamily="34" charset="0"/>
              </a:defRPr>
            </a:lvl2pPr>
            <a:lvl3pPr marL="1143000" indent="-228600" defTabSz="369888">
              <a:spcBef>
                <a:spcPct val="20000"/>
              </a:spcBef>
              <a:buChar char="•"/>
              <a:defRPr sz="2400">
                <a:solidFill>
                  <a:schemeClr val="tx1"/>
                </a:solidFill>
                <a:latin typeface="Arial" pitchFamily="34" charset="0"/>
              </a:defRPr>
            </a:lvl3pPr>
            <a:lvl4pPr marL="1600200" indent="-228600" defTabSz="369888">
              <a:spcBef>
                <a:spcPct val="20000"/>
              </a:spcBef>
              <a:buChar char="–"/>
              <a:defRPr sz="2000">
                <a:solidFill>
                  <a:schemeClr val="tx1"/>
                </a:solidFill>
                <a:latin typeface="Arial" pitchFamily="34" charset="0"/>
              </a:defRPr>
            </a:lvl4pPr>
            <a:lvl5pPr marL="2057400" indent="-228600" defTabSz="369888">
              <a:spcBef>
                <a:spcPct val="20000"/>
              </a:spcBef>
              <a:buChar char="»"/>
              <a:defRPr sz="2000">
                <a:solidFill>
                  <a:schemeClr val="tx1"/>
                </a:solidFill>
                <a:latin typeface="Arial" pitchFamily="34" charset="0"/>
              </a:defRPr>
            </a:lvl5pPr>
            <a:lvl6pPr marL="2514600" indent="-228600" defTabSz="369888" eaLnBrk="0" fontAlgn="base" hangingPunct="0">
              <a:spcBef>
                <a:spcPct val="20000"/>
              </a:spcBef>
              <a:spcAft>
                <a:spcPct val="0"/>
              </a:spcAft>
              <a:buChar char="»"/>
              <a:defRPr sz="2000">
                <a:solidFill>
                  <a:schemeClr val="tx1"/>
                </a:solidFill>
                <a:latin typeface="Arial" pitchFamily="34" charset="0"/>
              </a:defRPr>
            </a:lvl6pPr>
            <a:lvl7pPr marL="2971800" indent="-228600" defTabSz="369888" eaLnBrk="0" fontAlgn="base" hangingPunct="0">
              <a:spcBef>
                <a:spcPct val="20000"/>
              </a:spcBef>
              <a:spcAft>
                <a:spcPct val="0"/>
              </a:spcAft>
              <a:buChar char="»"/>
              <a:defRPr sz="2000">
                <a:solidFill>
                  <a:schemeClr val="tx1"/>
                </a:solidFill>
                <a:latin typeface="Arial" pitchFamily="34" charset="0"/>
              </a:defRPr>
            </a:lvl7pPr>
            <a:lvl8pPr marL="3429000" indent="-228600" defTabSz="369888" eaLnBrk="0" fontAlgn="base" hangingPunct="0">
              <a:spcBef>
                <a:spcPct val="20000"/>
              </a:spcBef>
              <a:spcAft>
                <a:spcPct val="0"/>
              </a:spcAft>
              <a:buChar char="»"/>
              <a:defRPr sz="2000">
                <a:solidFill>
                  <a:schemeClr val="tx1"/>
                </a:solidFill>
                <a:latin typeface="Arial" pitchFamily="34" charset="0"/>
              </a:defRPr>
            </a:lvl8pPr>
            <a:lvl9pPr marL="3886200" indent="-228600" defTabSz="369888" eaLnBrk="0" fontAlgn="base" hangingPunct="0">
              <a:spcBef>
                <a:spcPct val="20000"/>
              </a:spcBef>
              <a:spcAft>
                <a:spcPct val="0"/>
              </a:spcAft>
              <a:buChar char="»"/>
              <a:defRPr sz="2000">
                <a:solidFill>
                  <a:schemeClr val="tx1"/>
                </a:solidFill>
                <a:latin typeface="Arial" pitchFamily="34" charset="0"/>
              </a:defRPr>
            </a:lvl9pPr>
          </a:lstStyle>
          <a:p>
            <a:pPr algn="ctr">
              <a:lnSpc>
                <a:spcPct val="85000"/>
              </a:lnSpc>
              <a:spcBef>
                <a:spcPct val="0"/>
              </a:spcBef>
              <a:buFontTx/>
              <a:buNone/>
            </a:pPr>
            <a:r>
              <a:rPr lang="en-US" altLang="hu-HU" sz="1800" b="1"/>
              <a:t>Disk blocks</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defTabSz="228600" eaLnBrk="1" hangingPunct="1"/>
            <a:r>
              <a:rPr lang="en-US" altLang="hu-HU" smtClean="0"/>
              <a:t>Logical and Physical Database Structures</a:t>
            </a:r>
          </a:p>
        </p:txBody>
      </p:sp>
      <p:sp>
        <p:nvSpPr>
          <p:cNvPr id="9219" name="Freeform 3"/>
          <p:cNvSpPr>
            <a:spLocks/>
          </p:cNvSpPr>
          <p:nvPr/>
        </p:nvSpPr>
        <p:spPr bwMode="blackWhite">
          <a:xfrm>
            <a:off x="3638550" y="5256213"/>
            <a:ext cx="458788" cy="228600"/>
          </a:xfrm>
          <a:custGeom>
            <a:avLst/>
            <a:gdLst>
              <a:gd name="T0" fmla="*/ 0 w 97"/>
              <a:gd name="T1" fmla="*/ 696646143 h 74"/>
              <a:gd name="T2" fmla="*/ 1051423852 w 97"/>
              <a:gd name="T3" fmla="*/ 0 h 74"/>
              <a:gd name="T4" fmla="*/ 2147483647 w 97"/>
              <a:gd name="T5" fmla="*/ 696646143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20" name="Freeform 4"/>
          <p:cNvSpPr>
            <a:spLocks/>
          </p:cNvSpPr>
          <p:nvPr/>
        </p:nvSpPr>
        <p:spPr bwMode="blackWhite">
          <a:xfrm>
            <a:off x="6672263" y="5275263"/>
            <a:ext cx="458787" cy="228600"/>
          </a:xfrm>
          <a:custGeom>
            <a:avLst/>
            <a:gdLst>
              <a:gd name="T0" fmla="*/ 0 w 97"/>
              <a:gd name="T1" fmla="*/ 696646143 h 74"/>
              <a:gd name="T2" fmla="*/ 1051421560 w 97"/>
              <a:gd name="T3" fmla="*/ 0 h 74"/>
              <a:gd name="T4" fmla="*/ 2147483647 w 97"/>
              <a:gd name="T5" fmla="*/ 696646143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21" name="Freeform 5"/>
          <p:cNvSpPr>
            <a:spLocks/>
          </p:cNvSpPr>
          <p:nvPr/>
        </p:nvSpPr>
        <p:spPr bwMode="auto">
          <a:xfrm>
            <a:off x="6096000" y="5656263"/>
            <a:ext cx="152400" cy="228600"/>
          </a:xfrm>
          <a:custGeom>
            <a:avLst/>
            <a:gdLst>
              <a:gd name="T0" fmla="*/ 236972573 w 97"/>
              <a:gd name="T1" fmla="*/ 0 h 97"/>
              <a:gd name="T2" fmla="*/ 0 w 97"/>
              <a:gd name="T3" fmla="*/ 266594734 h 97"/>
              <a:gd name="T4" fmla="*/ 236972573 w 97"/>
              <a:gd name="T5" fmla="*/ 533187111 h 97"/>
              <a:gd name="T6" fmla="*/ 0 60000 65536"/>
              <a:gd name="T7" fmla="*/ 0 60000 65536"/>
              <a:gd name="T8" fmla="*/ 0 60000 65536"/>
              <a:gd name="T9" fmla="*/ 0 w 97"/>
              <a:gd name="T10" fmla="*/ 0 h 97"/>
              <a:gd name="T11" fmla="*/ 97 w 97"/>
              <a:gd name="T12" fmla="*/ 97 h 97"/>
            </a:gdLst>
            <a:ahLst/>
            <a:cxnLst>
              <a:cxn ang="T6">
                <a:pos x="T0" y="T1"/>
              </a:cxn>
              <a:cxn ang="T7">
                <a:pos x="T2" y="T3"/>
              </a:cxn>
              <a:cxn ang="T8">
                <a:pos x="T4" y="T5"/>
              </a:cxn>
            </a:cxnLst>
            <a:rect l="T9" t="T10" r="T11" b="T12"/>
            <a:pathLst>
              <a:path w="97" h="97">
                <a:moveTo>
                  <a:pt x="96" y="0"/>
                </a:moveTo>
                <a:lnTo>
                  <a:pt x="0" y="48"/>
                </a:lnTo>
                <a:lnTo>
                  <a:pt x="96" y="96"/>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22" name="Freeform 6"/>
          <p:cNvSpPr>
            <a:spLocks/>
          </p:cNvSpPr>
          <p:nvPr/>
        </p:nvSpPr>
        <p:spPr bwMode="blackWhite">
          <a:xfrm>
            <a:off x="3641725" y="3432175"/>
            <a:ext cx="458788" cy="228600"/>
          </a:xfrm>
          <a:custGeom>
            <a:avLst/>
            <a:gdLst>
              <a:gd name="T0" fmla="*/ 0 w 97"/>
              <a:gd name="T1" fmla="*/ 696646143 h 74"/>
              <a:gd name="T2" fmla="*/ 1051423852 w 97"/>
              <a:gd name="T3" fmla="*/ 0 h 74"/>
              <a:gd name="T4" fmla="*/ 2147483647 w 97"/>
              <a:gd name="T5" fmla="*/ 696646143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23" name="Freeform 7"/>
          <p:cNvSpPr>
            <a:spLocks/>
          </p:cNvSpPr>
          <p:nvPr/>
        </p:nvSpPr>
        <p:spPr bwMode="blackWhite">
          <a:xfrm>
            <a:off x="3643313" y="4346575"/>
            <a:ext cx="458787" cy="228600"/>
          </a:xfrm>
          <a:custGeom>
            <a:avLst/>
            <a:gdLst>
              <a:gd name="T0" fmla="*/ 0 w 97"/>
              <a:gd name="T1" fmla="*/ 696646143 h 74"/>
              <a:gd name="T2" fmla="*/ 1051421560 w 97"/>
              <a:gd name="T3" fmla="*/ 0 h 74"/>
              <a:gd name="T4" fmla="*/ 2147483647 w 97"/>
              <a:gd name="T5" fmla="*/ 696646143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24" name="Freeform 8"/>
          <p:cNvSpPr>
            <a:spLocks/>
          </p:cNvSpPr>
          <p:nvPr/>
        </p:nvSpPr>
        <p:spPr bwMode="blackWhite">
          <a:xfrm>
            <a:off x="3656013" y="2593975"/>
            <a:ext cx="458787" cy="228600"/>
          </a:xfrm>
          <a:custGeom>
            <a:avLst/>
            <a:gdLst>
              <a:gd name="T0" fmla="*/ 0 w 97"/>
              <a:gd name="T1" fmla="*/ 696646143 h 74"/>
              <a:gd name="T2" fmla="*/ 1051421560 w 97"/>
              <a:gd name="T3" fmla="*/ 0 h 74"/>
              <a:gd name="T4" fmla="*/ 2147483647 w 97"/>
              <a:gd name="T5" fmla="*/ 696646143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25" name="Line 9"/>
          <p:cNvSpPr>
            <a:spLocks noChangeShapeType="1"/>
          </p:cNvSpPr>
          <p:nvPr/>
        </p:nvSpPr>
        <p:spPr bwMode="auto">
          <a:xfrm>
            <a:off x="3871913" y="1879600"/>
            <a:ext cx="0" cy="3886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9226" name="Line 10"/>
          <p:cNvSpPr>
            <a:spLocks noChangeShapeType="1"/>
          </p:cNvSpPr>
          <p:nvPr/>
        </p:nvSpPr>
        <p:spPr bwMode="auto">
          <a:xfrm flipH="1">
            <a:off x="2071688" y="2108200"/>
            <a:ext cx="129540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9227" name="Freeform 11"/>
          <p:cNvSpPr>
            <a:spLocks/>
          </p:cNvSpPr>
          <p:nvPr/>
        </p:nvSpPr>
        <p:spPr bwMode="blackWhite">
          <a:xfrm>
            <a:off x="4619625" y="4641850"/>
            <a:ext cx="92075" cy="180975"/>
          </a:xfrm>
          <a:custGeom>
            <a:avLst/>
            <a:gdLst>
              <a:gd name="T0" fmla="*/ 0 w 58"/>
              <a:gd name="T1" fmla="*/ 0 h 114"/>
              <a:gd name="T2" fmla="*/ 143649700 w 58"/>
              <a:gd name="T3" fmla="*/ 141128750 h 114"/>
              <a:gd name="T4" fmla="*/ 0 w 58"/>
              <a:gd name="T5" fmla="*/ 284778450 h 114"/>
              <a:gd name="T6" fmla="*/ 0 60000 65536"/>
              <a:gd name="T7" fmla="*/ 0 60000 65536"/>
              <a:gd name="T8" fmla="*/ 0 60000 65536"/>
              <a:gd name="T9" fmla="*/ 0 w 58"/>
              <a:gd name="T10" fmla="*/ 0 h 114"/>
              <a:gd name="T11" fmla="*/ 58 w 58"/>
              <a:gd name="T12" fmla="*/ 114 h 114"/>
            </a:gdLst>
            <a:ahLst/>
            <a:cxnLst>
              <a:cxn ang="T6">
                <a:pos x="T0" y="T1"/>
              </a:cxn>
              <a:cxn ang="T7">
                <a:pos x="T2" y="T3"/>
              </a:cxn>
              <a:cxn ang="T8">
                <a:pos x="T4" y="T5"/>
              </a:cxn>
            </a:cxnLst>
            <a:rect l="T9" t="T10" r="T11" b="T12"/>
            <a:pathLst>
              <a:path w="58" h="114">
                <a:moveTo>
                  <a:pt x="0" y="0"/>
                </a:moveTo>
                <a:lnTo>
                  <a:pt x="57" y="56"/>
                </a:lnTo>
                <a:lnTo>
                  <a:pt x="0" y="11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28" name="Freeform 12"/>
          <p:cNvSpPr>
            <a:spLocks/>
          </p:cNvSpPr>
          <p:nvPr/>
        </p:nvSpPr>
        <p:spPr bwMode="auto">
          <a:xfrm>
            <a:off x="3946525" y="3205163"/>
            <a:ext cx="2522538" cy="1533525"/>
          </a:xfrm>
          <a:custGeom>
            <a:avLst/>
            <a:gdLst>
              <a:gd name="T0" fmla="*/ 0 w 1589"/>
              <a:gd name="T1" fmla="*/ 2147483647 h 966"/>
              <a:gd name="T2" fmla="*/ 1930440070 w 1589"/>
              <a:gd name="T3" fmla="*/ 2147483647 h 966"/>
              <a:gd name="T4" fmla="*/ 2147483647 w 1589"/>
              <a:gd name="T5" fmla="*/ 2147483647 h 966"/>
              <a:gd name="T6" fmla="*/ 2147483647 w 1589"/>
              <a:gd name="T7" fmla="*/ 0 h 966"/>
              <a:gd name="T8" fmla="*/ 0 60000 65536"/>
              <a:gd name="T9" fmla="*/ 0 60000 65536"/>
              <a:gd name="T10" fmla="*/ 0 60000 65536"/>
              <a:gd name="T11" fmla="*/ 0 60000 65536"/>
              <a:gd name="T12" fmla="*/ 0 w 1589"/>
              <a:gd name="T13" fmla="*/ 0 h 966"/>
              <a:gd name="T14" fmla="*/ 1589 w 1589"/>
              <a:gd name="T15" fmla="*/ 966 h 966"/>
            </a:gdLst>
            <a:ahLst/>
            <a:cxnLst>
              <a:cxn ang="T8">
                <a:pos x="T0" y="T1"/>
              </a:cxn>
              <a:cxn ang="T9">
                <a:pos x="T2" y="T3"/>
              </a:cxn>
              <a:cxn ang="T10">
                <a:pos x="T4" y="T5"/>
              </a:cxn>
              <a:cxn ang="T11">
                <a:pos x="T6" y="T7"/>
              </a:cxn>
            </a:cxnLst>
            <a:rect l="T12" t="T13" r="T14" b="T15"/>
            <a:pathLst>
              <a:path w="1589" h="966">
                <a:moveTo>
                  <a:pt x="0" y="965"/>
                </a:moveTo>
                <a:lnTo>
                  <a:pt x="766" y="965"/>
                </a:lnTo>
                <a:lnTo>
                  <a:pt x="1588" y="965"/>
                </a:lnTo>
                <a:lnTo>
                  <a:pt x="1588" y="0"/>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29" name="Freeform 13"/>
          <p:cNvSpPr>
            <a:spLocks/>
          </p:cNvSpPr>
          <p:nvPr/>
        </p:nvSpPr>
        <p:spPr bwMode="auto">
          <a:xfrm>
            <a:off x="6048375" y="2903538"/>
            <a:ext cx="152400" cy="228600"/>
          </a:xfrm>
          <a:custGeom>
            <a:avLst/>
            <a:gdLst>
              <a:gd name="T0" fmla="*/ 236972573 w 97"/>
              <a:gd name="T1" fmla="*/ 0 h 97"/>
              <a:gd name="T2" fmla="*/ 0 w 97"/>
              <a:gd name="T3" fmla="*/ 266594734 h 97"/>
              <a:gd name="T4" fmla="*/ 236972573 w 97"/>
              <a:gd name="T5" fmla="*/ 533187111 h 97"/>
              <a:gd name="T6" fmla="*/ 0 60000 65536"/>
              <a:gd name="T7" fmla="*/ 0 60000 65536"/>
              <a:gd name="T8" fmla="*/ 0 60000 65536"/>
              <a:gd name="T9" fmla="*/ 0 w 97"/>
              <a:gd name="T10" fmla="*/ 0 h 97"/>
              <a:gd name="T11" fmla="*/ 97 w 97"/>
              <a:gd name="T12" fmla="*/ 97 h 97"/>
            </a:gdLst>
            <a:ahLst/>
            <a:cxnLst>
              <a:cxn ang="T6">
                <a:pos x="T0" y="T1"/>
              </a:cxn>
              <a:cxn ang="T7">
                <a:pos x="T2" y="T3"/>
              </a:cxn>
              <a:cxn ang="T8">
                <a:pos x="T4" y="T5"/>
              </a:cxn>
            </a:cxnLst>
            <a:rect l="T9" t="T10" r="T11" b="T12"/>
            <a:pathLst>
              <a:path w="97" h="97">
                <a:moveTo>
                  <a:pt x="96" y="0"/>
                </a:moveTo>
                <a:lnTo>
                  <a:pt x="0" y="48"/>
                </a:lnTo>
                <a:lnTo>
                  <a:pt x="96" y="96"/>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30" name="Line 14"/>
          <p:cNvSpPr>
            <a:spLocks noChangeShapeType="1"/>
          </p:cNvSpPr>
          <p:nvPr/>
        </p:nvSpPr>
        <p:spPr bwMode="auto">
          <a:xfrm>
            <a:off x="3962400" y="5765800"/>
            <a:ext cx="289560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9231" name="Line 15"/>
          <p:cNvSpPr>
            <a:spLocks noChangeShapeType="1"/>
          </p:cNvSpPr>
          <p:nvPr/>
        </p:nvSpPr>
        <p:spPr bwMode="auto">
          <a:xfrm>
            <a:off x="3886200" y="3022600"/>
            <a:ext cx="297180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9232" name="Line 16"/>
          <p:cNvSpPr>
            <a:spLocks noChangeShapeType="1"/>
          </p:cNvSpPr>
          <p:nvPr/>
        </p:nvSpPr>
        <p:spPr bwMode="auto">
          <a:xfrm>
            <a:off x="6891338" y="2936875"/>
            <a:ext cx="0" cy="2693988"/>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9233" name="AutoShape 17"/>
          <p:cNvSpPr>
            <a:spLocks noChangeArrowheads="1"/>
          </p:cNvSpPr>
          <p:nvPr/>
        </p:nvSpPr>
        <p:spPr bwMode="blackWhite">
          <a:xfrm>
            <a:off x="2986088" y="1817688"/>
            <a:ext cx="1806575" cy="588962"/>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itchFamily="34" charset="0"/>
              </a:defRPr>
            </a:lvl1pPr>
            <a:lvl2pPr marL="742950" indent="-285750" defTabSz="822325">
              <a:spcBef>
                <a:spcPct val="20000"/>
              </a:spcBef>
              <a:buChar char="–"/>
              <a:defRPr sz="2800">
                <a:solidFill>
                  <a:schemeClr val="tx1"/>
                </a:solidFill>
                <a:latin typeface="Arial" pitchFamily="34" charset="0"/>
              </a:defRPr>
            </a:lvl2pPr>
            <a:lvl3pPr marL="1143000" indent="-228600" defTabSz="822325">
              <a:spcBef>
                <a:spcPct val="20000"/>
              </a:spcBef>
              <a:buChar char="•"/>
              <a:defRPr sz="2400">
                <a:solidFill>
                  <a:schemeClr val="tx1"/>
                </a:solidFill>
                <a:latin typeface="Arial" pitchFamily="34" charset="0"/>
              </a:defRPr>
            </a:lvl3pPr>
            <a:lvl4pPr marL="1600200" indent="-228600" defTabSz="822325">
              <a:spcBef>
                <a:spcPct val="20000"/>
              </a:spcBef>
              <a:buChar char="–"/>
              <a:defRPr sz="2000">
                <a:solidFill>
                  <a:schemeClr val="tx1"/>
                </a:solidFill>
                <a:latin typeface="Arial" pitchFamily="34" charset="0"/>
              </a:defRPr>
            </a:lvl4pPr>
            <a:lvl5pPr marL="2057400" indent="-228600" defTabSz="822325">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lgn="ctr">
              <a:lnSpc>
                <a:spcPct val="95000"/>
              </a:lnSpc>
              <a:spcBef>
                <a:spcPct val="0"/>
              </a:spcBef>
              <a:buFontTx/>
              <a:buNone/>
            </a:pPr>
            <a:r>
              <a:rPr lang="en-US" altLang="hu-HU" sz="1800" b="1"/>
              <a:t>Database</a:t>
            </a:r>
          </a:p>
        </p:txBody>
      </p:sp>
      <p:sp>
        <p:nvSpPr>
          <p:cNvPr id="9234" name="Line 18"/>
          <p:cNvSpPr>
            <a:spLocks noChangeShapeType="1"/>
          </p:cNvSpPr>
          <p:nvPr/>
        </p:nvSpPr>
        <p:spPr bwMode="auto">
          <a:xfrm>
            <a:off x="5181600" y="1651000"/>
            <a:ext cx="0" cy="4724400"/>
          </a:xfrm>
          <a:prstGeom prst="line">
            <a:avLst/>
          </a:prstGeom>
          <a:noFill/>
          <a:ln w="25400">
            <a:solidFill>
              <a:schemeClr val="accent2"/>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9235" name="Rectangle 19"/>
          <p:cNvSpPr>
            <a:spLocks noChangeArrowheads="1"/>
          </p:cNvSpPr>
          <p:nvPr/>
        </p:nvSpPr>
        <p:spPr bwMode="auto">
          <a:xfrm>
            <a:off x="3363913" y="1414463"/>
            <a:ext cx="98425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346075">
              <a:spcBef>
                <a:spcPct val="20000"/>
              </a:spcBef>
              <a:buChar char="•"/>
              <a:tabLst>
                <a:tab pos="571500" algn="l"/>
              </a:tabLst>
              <a:defRPr sz="3200">
                <a:solidFill>
                  <a:schemeClr val="tx1"/>
                </a:solidFill>
                <a:latin typeface="Arial" pitchFamily="34" charset="0"/>
              </a:defRPr>
            </a:lvl1pPr>
            <a:lvl2pPr marL="742950" indent="-285750" defTabSz="346075">
              <a:spcBef>
                <a:spcPct val="20000"/>
              </a:spcBef>
              <a:buChar char="–"/>
              <a:tabLst>
                <a:tab pos="571500" algn="l"/>
              </a:tabLst>
              <a:defRPr sz="2800">
                <a:solidFill>
                  <a:schemeClr val="tx1"/>
                </a:solidFill>
                <a:latin typeface="Arial" pitchFamily="34" charset="0"/>
              </a:defRPr>
            </a:lvl2pPr>
            <a:lvl3pPr marL="1143000" indent="-228600" defTabSz="346075">
              <a:spcBef>
                <a:spcPct val="20000"/>
              </a:spcBef>
              <a:buChar char="•"/>
              <a:tabLst>
                <a:tab pos="571500" algn="l"/>
              </a:tabLst>
              <a:defRPr sz="2400">
                <a:solidFill>
                  <a:schemeClr val="tx1"/>
                </a:solidFill>
                <a:latin typeface="Arial" pitchFamily="34" charset="0"/>
              </a:defRPr>
            </a:lvl3pPr>
            <a:lvl4pPr marL="1600200" indent="-228600" defTabSz="346075">
              <a:spcBef>
                <a:spcPct val="20000"/>
              </a:spcBef>
              <a:buChar char="–"/>
              <a:tabLst>
                <a:tab pos="571500" algn="l"/>
              </a:tabLst>
              <a:defRPr sz="2000">
                <a:solidFill>
                  <a:schemeClr val="tx1"/>
                </a:solidFill>
                <a:latin typeface="Arial" pitchFamily="34" charset="0"/>
              </a:defRPr>
            </a:lvl4pPr>
            <a:lvl5pPr marL="2057400" indent="-228600" defTabSz="346075">
              <a:spcBef>
                <a:spcPct val="20000"/>
              </a:spcBef>
              <a:buChar char="»"/>
              <a:tabLst>
                <a:tab pos="571500" algn="l"/>
              </a:tabLst>
              <a:defRPr sz="2000">
                <a:solidFill>
                  <a:schemeClr val="tx1"/>
                </a:solidFill>
                <a:latin typeface="Arial" pitchFamily="34" charset="0"/>
              </a:defRPr>
            </a:lvl5pPr>
            <a:lvl6pPr marL="2514600" indent="-228600" defTabSz="346075" eaLnBrk="0" fontAlgn="base" hangingPunct="0">
              <a:spcBef>
                <a:spcPct val="20000"/>
              </a:spcBef>
              <a:spcAft>
                <a:spcPct val="0"/>
              </a:spcAft>
              <a:buChar char="»"/>
              <a:tabLst>
                <a:tab pos="571500" algn="l"/>
              </a:tabLst>
              <a:defRPr sz="2000">
                <a:solidFill>
                  <a:schemeClr val="tx1"/>
                </a:solidFill>
                <a:latin typeface="Arial" pitchFamily="34" charset="0"/>
              </a:defRPr>
            </a:lvl6pPr>
            <a:lvl7pPr marL="2971800" indent="-228600" defTabSz="346075" eaLnBrk="0" fontAlgn="base" hangingPunct="0">
              <a:spcBef>
                <a:spcPct val="20000"/>
              </a:spcBef>
              <a:spcAft>
                <a:spcPct val="0"/>
              </a:spcAft>
              <a:buChar char="»"/>
              <a:tabLst>
                <a:tab pos="571500" algn="l"/>
              </a:tabLst>
              <a:defRPr sz="2000">
                <a:solidFill>
                  <a:schemeClr val="tx1"/>
                </a:solidFill>
                <a:latin typeface="Arial" pitchFamily="34" charset="0"/>
              </a:defRPr>
            </a:lvl7pPr>
            <a:lvl8pPr marL="3429000" indent="-228600" defTabSz="346075" eaLnBrk="0" fontAlgn="base" hangingPunct="0">
              <a:spcBef>
                <a:spcPct val="20000"/>
              </a:spcBef>
              <a:spcAft>
                <a:spcPct val="0"/>
              </a:spcAft>
              <a:buChar char="»"/>
              <a:tabLst>
                <a:tab pos="571500" algn="l"/>
              </a:tabLst>
              <a:defRPr sz="2000">
                <a:solidFill>
                  <a:schemeClr val="tx1"/>
                </a:solidFill>
                <a:latin typeface="Arial" pitchFamily="34" charset="0"/>
              </a:defRPr>
            </a:lvl8pPr>
            <a:lvl9pPr marL="3886200" indent="-228600" defTabSz="346075" eaLnBrk="0" fontAlgn="base" hangingPunct="0">
              <a:spcBef>
                <a:spcPct val="20000"/>
              </a:spcBef>
              <a:spcAft>
                <a:spcPct val="0"/>
              </a:spcAft>
              <a:buChar char="»"/>
              <a:tabLst>
                <a:tab pos="571500" algn="l"/>
              </a:tabLst>
              <a:defRPr sz="2000">
                <a:solidFill>
                  <a:schemeClr val="tx1"/>
                </a:solidFill>
                <a:latin typeface="Arial" pitchFamily="34" charset="0"/>
              </a:defRPr>
            </a:lvl9pPr>
          </a:lstStyle>
          <a:p>
            <a:pPr>
              <a:lnSpc>
                <a:spcPct val="85000"/>
              </a:lnSpc>
              <a:spcBef>
                <a:spcPct val="35000"/>
              </a:spcBef>
              <a:buFontTx/>
              <a:buNone/>
            </a:pPr>
            <a:r>
              <a:rPr lang="en-US" altLang="hu-HU" sz="1800" b="1" i="1">
                <a:solidFill>
                  <a:srgbClr val="9999FF"/>
                </a:solidFill>
                <a:cs typeface="Times New Roman" pitchFamily="18" charset="0"/>
              </a:rPr>
              <a:t>Logical</a:t>
            </a:r>
          </a:p>
        </p:txBody>
      </p:sp>
      <p:sp>
        <p:nvSpPr>
          <p:cNvPr id="9236" name="Rectangle 20"/>
          <p:cNvSpPr>
            <a:spLocks noChangeArrowheads="1"/>
          </p:cNvSpPr>
          <p:nvPr/>
        </p:nvSpPr>
        <p:spPr bwMode="auto">
          <a:xfrm>
            <a:off x="6296025" y="1414463"/>
            <a:ext cx="111125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346075">
              <a:spcBef>
                <a:spcPct val="20000"/>
              </a:spcBef>
              <a:buChar char="•"/>
              <a:tabLst>
                <a:tab pos="571500" algn="l"/>
              </a:tabLst>
              <a:defRPr sz="3200">
                <a:solidFill>
                  <a:schemeClr val="tx1"/>
                </a:solidFill>
                <a:latin typeface="Arial" pitchFamily="34" charset="0"/>
              </a:defRPr>
            </a:lvl1pPr>
            <a:lvl2pPr marL="742950" indent="-285750" defTabSz="346075">
              <a:spcBef>
                <a:spcPct val="20000"/>
              </a:spcBef>
              <a:buChar char="–"/>
              <a:tabLst>
                <a:tab pos="571500" algn="l"/>
              </a:tabLst>
              <a:defRPr sz="2800">
                <a:solidFill>
                  <a:schemeClr val="tx1"/>
                </a:solidFill>
                <a:latin typeface="Arial" pitchFamily="34" charset="0"/>
              </a:defRPr>
            </a:lvl2pPr>
            <a:lvl3pPr marL="1143000" indent="-228600" defTabSz="346075">
              <a:spcBef>
                <a:spcPct val="20000"/>
              </a:spcBef>
              <a:buChar char="•"/>
              <a:tabLst>
                <a:tab pos="571500" algn="l"/>
              </a:tabLst>
              <a:defRPr sz="2400">
                <a:solidFill>
                  <a:schemeClr val="tx1"/>
                </a:solidFill>
                <a:latin typeface="Arial" pitchFamily="34" charset="0"/>
              </a:defRPr>
            </a:lvl3pPr>
            <a:lvl4pPr marL="1600200" indent="-228600" defTabSz="346075">
              <a:spcBef>
                <a:spcPct val="20000"/>
              </a:spcBef>
              <a:buChar char="–"/>
              <a:tabLst>
                <a:tab pos="571500" algn="l"/>
              </a:tabLst>
              <a:defRPr sz="2000">
                <a:solidFill>
                  <a:schemeClr val="tx1"/>
                </a:solidFill>
                <a:latin typeface="Arial" pitchFamily="34" charset="0"/>
              </a:defRPr>
            </a:lvl4pPr>
            <a:lvl5pPr marL="2057400" indent="-228600" defTabSz="346075">
              <a:spcBef>
                <a:spcPct val="20000"/>
              </a:spcBef>
              <a:buChar char="»"/>
              <a:tabLst>
                <a:tab pos="571500" algn="l"/>
              </a:tabLst>
              <a:defRPr sz="2000">
                <a:solidFill>
                  <a:schemeClr val="tx1"/>
                </a:solidFill>
                <a:latin typeface="Arial" pitchFamily="34" charset="0"/>
              </a:defRPr>
            </a:lvl5pPr>
            <a:lvl6pPr marL="2514600" indent="-228600" defTabSz="346075" eaLnBrk="0" fontAlgn="base" hangingPunct="0">
              <a:spcBef>
                <a:spcPct val="20000"/>
              </a:spcBef>
              <a:spcAft>
                <a:spcPct val="0"/>
              </a:spcAft>
              <a:buChar char="»"/>
              <a:tabLst>
                <a:tab pos="571500" algn="l"/>
              </a:tabLst>
              <a:defRPr sz="2000">
                <a:solidFill>
                  <a:schemeClr val="tx1"/>
                </a:solidFill>
                <a:latin typeface="Arial" pitchFamily="34" charset="0"/>
              </a:defRPr>
            </a:lvl6pPr>
            <a:lvl7pPr marL="2971800" indent="-228600" defTabSz="346075" eaLnBrk="0" fontAlgn="base" hangingPunct="0">
              <a:spcBef>
                <a:spcPct val="20000"/>
              </a:spcBef>
              <a:spcAft>
                <a:spcPct val="0"/>
              </a:spcAft>
              <a:buChar char="»"/>
              <a:tabLst>
                <a:tab pos="571500" algn="l"/>
              </a:tabLst>
              <a:defRPr sz="2000">
                <a:solidFill>
                  <a:schemeClr val="tx1"/>
                </a:solidFill>
                <a:latin typeface="Arial" pitchFamily="34" charset="0"/>
              </a:defRPr>
            </a:lvl7pPr>
            <a:lvl8pPr marL="3429000" indent="-228600" defTabSz="346075" eaLnBrk="0" fontAlgn="base" hangingPunct="0">
              <a:spcBef>
                <a:spcPct val="20000"/>
              </a:spcBef>
              <a:spcAft>
                <a:spcPct val="0"/>
              </a:spcAft>
              <a:buChar char="»"/>
              <a:tabLst>
                <a:tab pos="571500" algn="l"/>
              </a:tabLst>
              <a:defRPr sz="2000">
                <a:solidFill>
                  <a:schemeClr val="tx1"/>
                </a:solidFill>
                <a:latin typeface="Arial" pitchFamily="34" charset="0"/>
              </a:defRPr>
            </a:lvl8pPr>
            <a:lvl9pPr marL="3886200" indent="-228600" defTabSz="346075" eaLnBrk="0" fontAlgn="base" hangingPunct="0">
              <a:spcBef>
                <a:spcPct val="20000"/>
              </a:spcBef>
              <a:spcAft>
                <a:spcPct val="0"/>
              </a:spcAft>
              <a:buChar char="»"/>
              <a:tabLst>
                <a:tab pos="571500" algn="l"/>
              </a:tabLst>
              <a:defRPr sz="2000">
                <a:solidFill>
                  <a:schemeClr val="tx1"/>
                </a:solidFill>
                <a:latin typeface="Arial" pitchFamily="34" charset="0"/>
              </a:defRPr>
            </a:lvl9pPr>
          </a:lstStyle>
          <a:p>
            <a:pPr>
              <a:lnSpc>
                <a:spcPct val="85000"/>
              </a:lnSpc>
              <a:spcBef>
                <a:spcPct val="35000"/>
              </a:spcBef>
              <a:buFontTx/>
              <a:buNone/>
            </a:pPr>
            <a:r>
              <a:rPr lang="en-US" altLang="hu-HU" sz="1800" b="1" i="1">
                <a:solidFill>
                  <a:srgbClr val="6699CC"/>
                </a:solidFill>
                <a:cs typeface="Times New Roman" pitchFamily="18" charset="0"/>
              </a:rPr>
              <a:t>Physical</a:t>
            </a:r>
          </a:p>
        </p:txBody>
      </p:sp>
      <p:sp>
        <p:nvSpPr>
          <p:cNvPr id="9237" name="AutoShape 21"/>
          <p:cNvSpPr>
            <a:spLocks noChangeArrowheads="1"/>
          </p:cNvSpPr>
          <p:nvPr/>
        </p:nvSpPr>
        <p:spPr bwMode="blackWhite">
          <a:xfrm>
            <a:off x="3000375" y="2724150"/>
            <a:ext cx="1779588" cy="596900"/>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itchFamily="34" charset="0"/>
              </a:defRPr>
            </a:lvl1pPr>
            <a:lvl2pPr marL="742950" indent="-285750" defTabSz="822325">
              <a:spcBef>
                <a:spcPct val="20000"/>
              </a:spcBef>
              <a:buChar char="–"/>
              <a:defRPr sz="2800">
                <a:solidFill>
                  <a:schemeClr val="tx1"/>
                </a:solidFill>
                <a:latin typeface="Arial" pitchFamily="34" charset="0"/>
              </a:defRPr>
            </a:lvl2pPr>
            <a:lvl3pPr marL="1143000" indent="-228600" defTabSz="822325">
              <a:spcBef>
                <a:spcPct val="20000"/>
              </a:spcBef>
              <a:buChar char="•"/>
              <a:defRPr sz="2400">
                <a:solidFill>
                  <a:schemeClr val="tx1"/>
                </a:solidFill>
                <a:latin typeface="Arial" pitchFamily="34" charset="0"/>
              </a:defRPr>
            </a:lvl3pPr>
            <a:lvl4pPr marL="1600200" indent="-228600" defTabSz="822325">
              <a:spcBef>
                <a:spcPct val="20000"/>
              </a:spcBef>
              <a:buChar char="–"/>
              <a:defRPr sz="2000">
                <a:solidFill>
                  <a:schemeClr val="tx1"/>
                </a:solidFill>
                <a:latin typeface="Arial" pitchFamily="34" charset="0"/>
              </a:defRPr>
            </a:lvl4pPr>
            <a:lvl5pPr marL="2057400" indent="-228600" defTabSz="822325">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lgn="ctr">
              <a:lnSpc>
                <a:spcPct val="95000"/>
              </a:lnSpc>
              <a:spcBef>
                <a:spcPct val="0"/>
              </a:spcBef>
              <a:buFontTx/>
              <a:buNone/>
            </a:pPr>
            <a:r>
              <a:rPr lang="en-US" altLang="hu-HU" sz="1800" b="1"/>
              <a:t>Tablespace</a:t>
            </a:r>
          </a:p>
        </p:txBody>
      </p:sp>
      <p:sp>
        <p:nvSpPr>
          <p:cNvPr id="9238" name="AutoShape 22"/>
          <p:cNvSpPr>
            <a:spLocks noChangeArrowheads="1"/>
          </p:cNvSpPr>
          <p:nvPr/>
        </p:nvSpPr>
        <p:spPr bwMode="blackWhite">
          <a:xfrm>
            <a:off x="6156325" y="2708275"/>
            <a:ext cx="1435100" cy="612775"/>
          </a:xfrm>
          <a:prstGeom prst="roundRect">
            <a:avLst>
              <a:gd name="adj" fmla="val 12495"/>
            </a:avLst>
          </a:prstGeom>
          <a:solidFill>
            <a:srgbClr val="6699CC"/>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itchFamily="34" charset="0"/>
              </a:defRPr>
            </a:lvl1pPr>
            <a:lvl2pPr marL="742950" indent="-285750" defTabSz="822325">
              <a:spcBef>
                <a:spcPct val="20000"/>
              </a:spcBef>
              <a:buChar char="–"/>
              <a:defRPr sz="2800">
                <a:solidFill>
                  <a:schemeClr val="tx1"/>
                </a:solidFill>
                <a:latin typeface="Arial" pitchFamily="34" charset="0"/>
              </a:defRPr>
            </a:lvl2pPr>
            <a:lvl3pPr marL="1143000" indent="-228600" defTabSz="822325">
              <a:spcBef>
                <a:spcPct val="20000"/>
              </a:spcBef>
              <a:buChar char="•"/>
              <a:defRPr sz="2400">
                <a:solidFill>
                  <a:schemeClr val="tx1"/>
                </a:solidFill>
                <a:latin typeface="Arial" pitchFamily="34" charset="0"/>
              </a:defRPr>
            </a:lvl3pPr>
            <a:lvl4pPr marL="1600200" indent="-228600" defTabSz="822325">
              <a:spcBef>
                <a:spcPct val="20000"/>
              </a:spcBef>
              <a:buChar char="–"/>
              <a:defRPr sz="2000">
                <a:solidFill>
                  <a:schemeClr val="tx1"/>
                </a:solidFill>
                <a:latin typeface="Arial" pitchFamily="34" charset="0"/>
              </a:defRPr>
            </a:lvl4pPr>
            <a:lvl5pPr marL="2057400" indent="-228600" defTabSz="822325">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lgn="ctr">
              <a:lnSpc>
                <a:spcPct val="95000"/>
              </a:lnSpc>
              <a:spcBef>
                <a:spcPct val="0"/>
              </a:spcBef>
              <a:buFontTx/>
              <a:buNone/>
            </a:pPr>
            <a:r>
              <a:rPr lang="en-US" altLang="hu-HU" sz="1800" b="1"/>
              <a:t>Data file</a:t>
            </a:r>
          </a:p>
        </p:txBody>
      </p:sp>
      <p:sp>
        <p:nvSpPr>
          <p:cNvPr id="9239" name="AutoShape 23"/>
          <p:cNvSpPr>
            <a:spLocks noChangeArrowheads="1"/>
          </p:cNvSpPr>
          <p:nvPr/>
        </p:nvSpPr>
        <p:spPr bwMode="blackWhite">
          <a:xfrm>
            <a:off x="6223000" y="5391150"/>
            <a:ext cx="1425575" cy="749300"/>
          </a:xfrm>
          <a:prstGeom prst="roundRect">
            <a:avLst>
              <a:gd name="adj" fmla="val 12495"/>
            </a:avLst>
          </a:prstGeom>
          <a:solidFill>
            <a:srgbClr val="6699CC"/>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itchFamily="34" charset="0"/>
              </a:defRPr>
            </a:lvl1pPr>
            <a:lvl2pPr marL="742950" indent="-285750" defTabSz="822325">
              <a:spcBef>
                <a:spcPct val="20000"/>
              </a:spcBef>
              <a:buChar char="–"/>
              <a:defRPr sz="2800">
                <a:solidFill>
                  <a:schemeClr val="tx1"/>
                </a:solidFill>
                <a:latin typeface="Arial" pitchFamily="34" charset="0"/>
              </a:defRPr>
            </a:lvl2pPr>
            <a:lvl3pPr marL="1143000" indent="-228600" defTabSz="822325">
              <a:spcBef>
                <a:spcPct val="20000"/>
              </a:spcBef>
              <a:buChar char="•"/>
              <a:defRPr sz="2400">
                <a:solidFill>
                  <a:schemeClr val="tx1"/>
                </a:solidFill>
                <a:latin typeface="Arial" pitchFamily="34" charset="0"/>
              </a:defRPr>
            </a:lvl3pPr>
            <a:lvl4pPr marL="1600200" indent="-228600" defTabSz="822325">
              <a:spcBef>
                <a:spcPct val="20000"/>
              </a:spcBef>
              <a:buChar char="–"/>
              <a:defRPr sz="2000">
                <a:solidFill>
                  <a:schemeClr val="tx1"/>
                </a:solidFill>
                <a:latin typeface="Arial" pitchFamily="34" charset="0"/>
              </a:defRPr>
            </a:lvl4pPr>
            <a:lvl5pPr marL="2057400" indent="-228600" defTabSz="822325">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lgn="ctr">
              <a:lnSpc>
                <a:spcPct val="95000"/>
              </a:lnSpc>
              <a:spcBef>
                <a:spcPct val="0"/>
              </a:spcBef>
              <a:buFontTx/>
              <a:buNone/>
            </a:pPr>
            <a:r>
              <a:rPr lang="en-US" altLang="hu-HU" sz="1800" b="1"/>
              <a:t>OS block</a:t>
            </a:r>
          </a:p>
        </p:txBody>
      </p:sp>
      <p:sp>
        <p:nvSpPr>
          <p:cNvPr id="9240" name="AutoShape 24"/>
          <p:cNvSpPr>
            <a:spLocks noChangeArrowheads="1"/>
          </p:cNvSpPr>
          <p:nvPr/>
        </p:nvSpPr>
        <p:spPr bwMode="blackWhite">
          <a:xfrm>
            <a:off x="2990850" y="3562350"/>
            <a:ext cx="1798638" cy="596900"/>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itchFamily="34" charset="0"/>
              </a:defRPr>
            </a:lvl1pPr>
            <a:lvl2pPr marL="742950" indent="-285750" defTabSz="822325">
              <a:spcBef>
                <a:spcPct val="20000"/>
              </a:spcBef>
              <a:buChar char="–"/>
              <a:defRPr sz="2800">
                <a:solidFill>
                  <a:schemeClr val="tx1"/>
                </a:solidFill>
                <a:latin typeface="Arial" pitchFamily="34" charset="0"/>
              </a:defRPr>
            </a:lvl2pPr>
            <a:lvl3pPr marL="1143000" indent="-228600" defTabSz="822325">
              <a:spcBef>
                <a:spcPct val="20000"/>
              </a:spcBef>
              <a:buChar char="•"/>
              <a:defRPr sz="2400">
                <a:solidFill>
                  <a:schemeClr val="tx1"/>
                </a:solidFill>
                <a:latin typeface="Arial" pitchFamily="34" charset="0"/>
              </a:defRPr>
            </a:lvl3pPr>
            <a:lvl4pPr marL="1600200" indent="-228600" defTabSz="822325">
              <a:spcBef>
                <a:spcPct val="20000"/>
              </a:spcBef>
              <a:buChar char="–"/>
              <a:defRPr sz="2000">
                <a:solidFill>
                  <a:schemeClr val="tx1"/>
                </a:solidFill>
                <a:latin typeface="Arial" pitchFamily="34" charset="0"/>
              </a:defRPr>
            </a:lvl4pPr>
            <a:lvl5pPr marL="2057400" indent="-228600" defTabSz="822325">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lgn="ctr">
              <a:lnSpc>
                <a:spcPct val="95000"/>
              </a:lnSpc>
              <a:spcBef>
                <a:spcPct val="0"/>
              </a:spcBef>
              <a:buFontTx/>
              <a:buNone/>
            </a:pPr>
            <a:r>
              <a:rPr lang="en-US" altLang="hu-HU" sz="1800" b="1"/>
              <a:t>Segment</a:t>
            </a:r>
          </a:p>
        </p:txBody>
      </p:sp>
      <p:sp>
        <p:nvSpPr>
          <p:cNvPr id="9241" name="AutoShape 25"/>
          <p:cNvSpPr>
            <a:spLocks noChangeArrowheads="1"/>
          </p:cNvSpPr>
          <p:nvPr/>
        </p:nvSpPr>
        <p:spPr bwMode="blackWhite">
          <a:xfrm>
            <a:off x="2990850" y="4481513"/>
            <a:ext cx="1798638" cy="592137"/>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itchFamily="34" charset="0"/>
              </a:defRPr>
            </a:lvl1pPr>
            <a:lvl2pPr marL="742950" indent="-285750" defTabSz="822325">
              <a:spcBef>
                <a:spcPct val="20000"/>
              </a:spcBef>
              <a:buChar char="–"/>
              <a:defRPr sz="2800">
                <a:solidFill>
                  <a:schemeClr val="tx1"/>
                </a:solidFill>
                <a:latin typeface="Arial" pitchFamily="34" charset="0"/>
              </a:defRPr>
            </a:lvl2pPr>
            <a:lvl3pPr marL="1143000" indent="-228600" defTabSz="822325">
              <a:spcBef>
                <a:spcPct val="20000"/>
              </a:spcBef>
              <a:buChar char="•"/>
              <a:defRPr sz="2400">
                <a:solidFill>
                  <a:schemeClr val="tx1"/>
                </a:solidFill>
                <a:latin typeface="Arial" pitchFamily="34" charset="0"/>
              </a:defRPr>
            </a:lvl3pPr>
            <a:lvl4pPr marL="1600200" indent="-228600" defTabSz="822325">
              <a:spcBef>
                <a:spcPct val="20000"/>
              </a:spcBef>
              <a:buChar char="–"/>
              <a:defRPr sz="2000">
                <a:solidFill>
                  <a:schemeClr val="tx1"/>
                </a:solidFill>
                <a:latin typeface="Arial" pitchFamily="34" charset="0"/>
              </a:defRPr>
            </a:lvl4pPr>
            <a:lvl5pPr marL="2057400" indent="-228600" defTabSz="822325">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lgn="ctr">
              <a:lnSpc>
                <a:spcPct val="95000"/>
              </a:lnSpc>
              <a:spcBef>
                <a:spcPct val="0"/>
              </a:spcBef>
              <a:buFontTx/>
              <a:buNone/>
            </a:pPr>
            <a:r>
              <a:rPr lang="en-US" altLang="hu-HU" sz="1800" b="1"/>
              <a:t>Extent</a:t>
            </a:r>
          </a:p>
        </p:txBody>
      </p:sp>
      <p:sp>
        <p:nvSpPr>
          <p:cNvPr id="9242" name="AutoShape 26"/>
          <p:cNvSpPr>
            <a:spLocks noChangeArrowheads="1"/>
          </p:cNvSpPr>
          <p:nvPr/>
        </p:nvSpPr>
        <p:spPr bwMode="blackWhite">
          <a:xfrm>
            <a:off x="2978150" y="5395913"/>
            <a:ext cx="1816100" cy="744537"/>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itchFamily="34" charset="0"/>
              </a:defRPr>
            </a:lvl1pPr>
            <a:lvl2pPr marL="742950" indent="-285750" defTabSz="822325">
              <a:spcBef>
                <a:spcPct val="20000"/>
              </a:spcBef>
              <a:buChar char="–"/>
              <a:defRPr sz="2800">
                <a:solidFill>
                  <a:schemeClr val="tx1"/>
                </a:solidFill>
                <a:latin typeface="Arial" pitchFamily="34" charset="0"/>
              </a:defRPr>
            </a:lvl2pPr>
            <a:lvl3pPr marL="1143000" indent="-228600" defTabSz="822325">
              <a:spcBef>
                <a:spcPct val="20000"/>
              </a:spcBef>
              <a:buChar char="•"/>
              <a:defRPr sz="2400">
                <a:solidFill>
                  <a:schemeClr val="tx1"/>
                </a:solidFill>
                <a:latin typeface="Arial" pitchFamily="34" charset="0"/>
              </a:defRPr>
            </a:lvl3pPr>
            <a:lvl4pPr marL="1600200" indent="-228600" defTabSz="822325">
              <a:spcBef>
                <a:spcPct val="20000"/>
              </a:spcBef>
              <a:buChar char="–"/>
              <a:defRPr sz="2000">
                <a:solidFill>
                  <a:schemeClr val="tx1"/>
                </a:solidFill>
                <a:latin typeface="Arial" pitchFamily="34" charset="0"/>
              </a:defRPr>
            </a:lvl4pPr>
            <a:lvl5pPr marL="2057400" indent="-228600" defTabSz="822325">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lgn="ctr">
              <a:lnSpc>
                <a:spcPct val="95000"/>
              </a:lnSpc>
              <a:spcBef>
                <a:spcPct val="0"/>
              </a:spcBef>
              <a:buFontTx/>
              <a:buNone/>
            </a:pPr>
            <a:r>
              <a:rPr lang="en-US" altLang="hu-HU" sz="1800" b="1"/>
              <a:t>Oracle data</a:t>
            </a:r>
            <a:br>
              <a:rPr lang="en-US" altLang="hu-HU" sz="1800" b="1"/>
            </a:br>
            <a:r>
              <a:rPr lang="en-US" altLang="hu-HU" sz="1800" b="1"/>
              <a:t>block</a:t>
            </a:r>
          </a:p>
        </p:txBody>
      </p:sp>
      <p:sp>
        <p:nvSpPr>
          <p:cNvPr id="9243" name="Line 27"/>
          <p:cNvSpPr>
            <a:spLocks noChangeShapeType="1"/>
          </p:cNvSpPr>
          <p:nvPr/>
        </p:nvSpPr>
        <p:spPr bwMode="auto">
          <a:xfrm flipV="1">
            <a:off x="2085975" y="2108200"/>
            <a:ext cx="0" cy="76200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9244" name="Freeform 28"/>
          <p:cNvSpPr>
            <a:spLocks/>
          </p:cNvSpPr>
          <p:nvPr/>
        </p:nvSpPr>
        <p:spPr bwMode="blackWhite">
          <a:xfrm>
            <a:off x="1857375" y="2593975"/>
            <a:ext cx="458788" cy="228600"/>
          </a:xfrm>
          <a:custGeom>
            <a:avLst/>
            <a:gdLst>
              <a:gd name="T0" fmla="*/ 0 w 97"/>
              <a:gd name="T1" fmla="*/ 696646143 h 74"/>
              <a:gd name="T2" fmla="*/ 1051423852 w 97"/>
              <a:gd name="T3" fmla="*/ 0 h 74"/>
              <a:gd name="T4" fmla="*/ 2147483647 w 97"/>
              <a:gd name="T5" fmla="*/ 696646143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45" name="AutoShape 29"/>
          <p:cNvSpPr>
            <a:spLocks noChangeArrowheads="1"/>
          </p:cNvSpPr>
          <p:nvPr/>
        </p:nvSpPr>
        <p:spPr bwMode="blackWhite">
          <a:xfrm>
            <a:off x="1301750" y="2724150"/>
            <a:ext cx="1435100" cy="596900"/>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itchFamily="34" charset="0"/>
              </a:defRPr>
            </a:lvl1pPr>
            <a:lvl2pPr marL="742950" indent="-285750" defTabSz="822325">
              <a:spcBef>
                <a:spcPct val="20000"/>
              </a:spcBef>
              <a:buChar char="–"/>
              <a:defRPr sz="2800">
                <a:solidFill>
                  <a:schemeClr val="tx1"/>
                </a:solidFill>
                <a:latin typeface="Arial" pitchFamily="34" charset="0"/>
              </a:defRPr>
            </a:lvl2pPr>
            <a:lvl3pPr marL="1143000" indent="-228600" defTabSz="822325">
              <a:spcBef>
                <a:spcPct val="20000"/>
              </a:spcBef>
              <a:buChar char="•"/>
              <a:defRPr sz="2400">
                <a:solidFill>
                  <a:schemeClr val="tx1"/>
                </a:solidFill>
                <a:latin typeface="Arial" pitchFamily="34" charset="0"/>
              </a:defRPr>
            </a:lvl3pPr>
            <a:lvl4pPr marL="1600200" indent="-228600" defTabSz="822325">
              <a:spcBef>
                <a:spcPct val="20000"/>
              </a:spcBef>
              <a:buChar char="–"/>
              <a:defRPr sz="2000">
                <a:solidFill>
                  <a:schemeClr val="tx1"/>
                </a:solidFill>
                <a:latin typeface="Arial" pitchFamily="34" charset="0"/>
              </a:defRPr>
            </a:lvl4pPr>
            <a:lvl5pPr marL="2057400" indent="-228600" defTabSz="822325">
              <a:spcBef>
                <a:spcPct val="20000"/>
              </a:spcBef>
              <a:buChar char="»"/>
              <a:defRPr sz="2000">
                <a:solidFill>
                  <a:schemeClr val="tx1"/>
                </a:solidFill>
                <a:latin typeface="Arial" pitchFamily="34" charset="0"/>
              </a:defRPr>
            </a:lvl5pPr>
            <a:lvl6pPr marL="2514600" indent="-228600" defTabSz="822325" eaLnBrk="0" fontAlgn="base" hangingPunct="0">
              <a:spcBef>
                <a:spcPct val="20000"/>
              </a:spcBef>
              <a:spcAft>
                <a:spcPct val="0"/>
              </a:spcAft>
              <a:buChar char="»"/>
              <a:defRPr sz="2000">
                <a:solidFill>
                  <a:schemeClr val="tx1"/>
                </a:solidFill>
                <a:latin typeface="Arial" pitchFamily="34" charset="0"/>
              </a:defRPr>
            </a:lvl6pPr>
            <a:lvl7pPr marL="2971800" indent="-228600" defTabSz="822325" eaLnBrk="0" fontAlgn="base" hangingPunct="0">
              <a:spcBef>
                <a:spcPct val="20000"/>
              </a:spcBef>
              <a:spcAft>
                <a:spcPct val="0"/>
              </a:spcAft>
              <a:buChar char="»"/>
              <a:defRPr sz="2000">
                <a:solidFill>
                  <a:schemeClr val="tx1"/>
                </a:solidFill>
                <a:latin typeface="Arial" pitchFamily="34" charset="0"/>
              </a:defRPr>
            </a:lvl7pPr>
            <a:lvl8pPr marL="3429000" indent="-228600" defTabSz="822325" eaLnBrk="0" fontAlgn="base" hangingPunct="0">
              <a:spcBef>
                <a:spcPct val="20000"/>
              </a:spcBef>
              <a:spcAft>
                <a:spcPct val="0"/>
              </a:spcAft>
              <a:buChar char="»"/>
              <a:defRPr sz="2000">
                <a:solidFill>
                  <a:schemeClr val="tx1"/>
                </a:solidFill>
                <a:latin typeface="Arial" pitchFamily="34" charset="0"/>
              </a:defRPr>
            </a:lvl8pPr>
            <a:lvl9pPr marL="3886200" indent="-228600" defTabSz="822325" eaLnBrk="0" fontAlgn="base" hangingPunct="0">
              <a:spcBef>
                <a:spcPct val="20000"/>
              </a:spcBef>
              <a:spcAft>
                <a:spcPct val="0"/>
              </a:spcAft>
              <a:buChar char="»"/>
              <a:defRPr sz="2000">
                <a:solidFill>
                  <a:schemeClr val="tx1"/>
                </a:solidFill>
                <a:latin typeface="Arial" pitchFamily="34" charset="0"/>
              </a:defRPr>
            </a:lvl9pPr>
          </a:lstStyle>
          <a:p>
            <a:pPr algn="ctr">
              <a:lnSpc>
                <a:spcPct val="95000"/>
              </a:lnSpc>
              <a:spcBef>
                <a:spcPct val="0"/>
              </a:spcBef>
              <a:buFontTx/>
              <a:buNone/>
            </a:pPr>
            <a:r>
              <a:rPr lang="en-US" altLang="hu-HU" sz="1800" b="1"/>
              <a:t>Schema</a:t>
            </a:r>
          </a:p>
        </p:txBody>
      </p:sp>
      <p:sp>
        <p:nvSpPr>
          <p:cNvPr id="9246" name="Freeform 13"/>
          <p:cNvSpPr>
            <a:spLocks/>
          </p:cNvSpPr>
          <p:nvPr/>
        </p:nvSpPr>
        <p:spPr bwMode="auto">
          <a:xfrm>
            <a:off x="4787900" y="4724400"/>
            <a:ext cx="214313" cy="107950"/>
          </a:xfrm>
          <a:custGeom>
            <a:avLst/>
            <a:gdLst>
              <a:gd name="T0" fmla="*/ 239441596 w 135"/>
              <a:gd name="T1" fmla="*/ 0 h 68"/>
              <a:gd name="T2" fmla="*/ 0 w 135"/>
              <a:gd name="T3" fmla="*/ 179581175 h 68"/>
              <a:gd name="T4" fmla="*/ 239441596 w 135"/>
              <a:gd name="T5" fmla="*/ 359160763 h 68"/>
              <a:gd name="T6" fmla="*/ 0 60000 65536"/>
              <a:gd name="T7" fmla="*/ 0 60000 65536"/>
              <a:gd name="T8" fmla="*/ 0 60000 65536"/>
              <a:gd name="T9" fmla="*/ 0 w 135"/>
              <a:gd name="T10" fmla="*/ 0 h 68"/>
              <a:gd name="T11" fmla="*/ 97 w 135"/>
              <a:gd name="T12" fmla="*/ 97 h 68"/>
            </a:gdLst>
            <a:ahLst/>
            <a:cxnLst>
              <a:cxn ang="T6">
                <a:pos x="T0" y="T1"/>
              </a:cxn>
              <a:cxn ang="T7">
                <a:pos x="T2" y="T3"/>
              </a:cxn>
              <a:cxn ang="T8">
                <a:pos x="T4" y="T5"/>
              </a:cxn>
            </a:cxnLst>
            <a:rect l="T9" t="T10" r="T11" b="T12"/>
            <a:pathLst>
              <a:path w="135" h="68">
                <a:moveTo>
                  <a:pt x="0" y="68"/>
                </a:moveTo>
                <a:lnTo>
                  <a:pt x="135" y="0"/>
                </a:lnTo>
                <a:lnTo>
                  <a:pt x="133" y="4"/>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9247" name="Freeform 13"/>
          <p:cNvSpPr>
            <a:spLocks/>
          </p:cNvSpPr>
          <p:nvPr/>
        </p:nvSpPr>
        <p:spPr bwMode="auto">
          <a:xfrm>
            <a:off x="4787900" y="4581525"/>
            <a:ext cx="185738" cy="134938"/>
          </a:xfrm>
          <a:custGeom>
            <a:avLst/>
            <a:gdLst>
              <a:gd name="T0" fmla="*/ 239441682 w 117"/>
              <a:gd name="T1" fmla="*/ 0 h 85"/>
              <a:gd name="T2" fmla="*/ 0 w 117"/>
              <a:gd name="T3" fmla="*/ 179581840 h 85"/>
              <a:gd name="T4" fmla="*/ 239441682 w 117"/>
              <a:gd name="T5" fmla="*/ 359162093 h 85"/>
              <a:gd name="T6" fmla="*/ 0 60000 65536"/>
              <a:gd name="T7" fmla="*/ 0 60000 65536"/>
              <a:gd name="T8" fmla="*/ 0 60000 65536"/>
              <a:gd name="T9" fmla="*/ 0 w 117"/>
              <a:gd name="T10" fmla="*/ 0 h 85"/>
              <a:gd name="T11" fmla="*/ 97 w 117"/>
              <a:gd name="T12" fmla="*/ 97 h 85"/>
            </a:gdLst>
            <a:ahLst/>
            <a:cxnLst>
              <a:cxn ang="T6">
                <a:pos x="T0" y="T1"/>
              </a:cxn>
              <a:cxn ang="T7">
                <a:pos x="T2" y="T3"/>
              </a:cxn>
              <a:cxn ang="T8">
                <a:pos x="T4" y="T5"/>
              </a:cxn>
            </a:cxnLst>
            <a:rect l="T9" t="T10" r="T11" b="T12"/>
            <a:pathLst>
              <a:path w="117" h="85">
                <a:moveTo>
                  <a:pt x="0" y="0"/>
                </a:moveTo>
                <a:lnTo>
                  <a:pt x="117" y="85"/>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pPr defTabSz="228600" eaLnBrk="1" hangingPunct="1"/>
            <a:r>
              <a:rPr lang="en-US" altLang="hu-HU" smtClean="0"/>
              <a:t>Viewing Tablespace Contents</a:t>
            </a:r>
          </a:p>
        </p:txBody>
      </p:sp>
      <p:sp>
        <p:nvSpPr>
          <p:cNvPr id="10243" name="Rectangle 3"/>
          <p:cNvSpPr>
            <a:spLocks noGrp="1" noChangeArrowheads="1"/>
          </p:cNvSpPr>
          <p:nvPr>
            <p:ph type="body" idx="1"/>
          </p:nvPr>
        </p:nvSpPr>
        <p:spPr>
          <a:xfrm>
            <a:off x="3522663" y="4949825"/>
            <a:ext cx="2270125" cy="581025"/>
          </a:xfrm>
        </p:spPr>
        <p:txBody>
          <a:bodyPr/>
          <a:lstStyle/>
          <a:p>
            <a:pPr marL="0" indent="0" algn="ctr" defTabSz="228600" eaLnBrk="1" hangingPunct="1"/>
            <a:r>
              <a:rPr lang="en-US" altLang="hu-HU" sz="1800" smtClean="0"/>
              <a:t>12061_1_sel_ts_3</a:t>
            </a:r>
          </a:p>
        </p:txBody>
      </p:sp>
      <p:pic>
        <p:nvPicPr>
          <p:cNvPr id="10244" name="Picture 4" descr="12061_1_sel_ts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1463675"/>
            <a:ext cx="7734300" cy="45180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0245" name="Picture 5" descr="dba1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4443413"/>
            <a:ext cx="2549525" cy="178276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0246" name="Picture 6" descr="dba1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6113" y="5191125"/>
            <a:ext cx="1131887" cy="9715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Alapértelmezett terv">
  <a:themeElements>
    <a:clrScheme name="Alapértelmezett ter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lapértelmezett ter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lapértelmezett ter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lapértelmezett ter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lapértelmezett ter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lapértelmezett ter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lapértelmezett ter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lapértelmezett ter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lapértelmezett ter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lapértelmezett ter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lapértelmezett ter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lapértelmezett ter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lapértelmezett ter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lapértelmezett ter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2764</Words>
  <Application>Microsoft Office PowerPoint</Application>
  <PresentationFormat>Diavetítés a képernyőre (4:3 oldalarány)</PresentationFormat>
  <Paragraphs>206</Paragraphs>
  <Slides>15</Slides>
  <Notes>15</Notes>
  <HiddenSlides>0</HiddenSlides>
  <MMClips>0</MMClips>
  <ScaleCrop>false</ScaleCrop>
  <HeadingPairs>
    <vt:vector size="8" baseType="variant">
      <vt:variant>
        <vt:lpstr>Használt betűtípusok</vt:lpstr>
      </vt:variant>
      <vt:variant>
        <vt:i4>4</vt:i4>
      </vt:variant>
      <vt:variant>
        <vt:lpstr>Téma</vt:lpstr>
      </vt:variant>
      <vt:variant>
        <vt:i4>1</vt:i4>
      </vt:variant>
      <vt:variant>
        <vt:lpstr>Beágyazott OLE kiszolgálók</vt:lpstr>
      </vt:variant>
      <vt:variant>
        <vt:i4>1</vt:i4>
      </vt:variant>
      <vt:variant>
        <vt:lpstr>Diacímek</vt:lpstr>
      </vt:variant>
      <vt:variant>
        <vt:i4>15</vt:i4>
      </vt:variant>
    </vt:vector>
  </HeadingPairs>
  <TitlesOfParts>
    <vt:vector size="21" baseType="lpstr">
      <vt:lpstr>Arial</vt:lpstr>
      <vt:lpstr>Courier New</vt:lpstr>
      <vt:lpstr>Times New Roman</vt:lpstr>
      <vt:lpstr>Palatino-Roman</vt:lpstr>
      <vt:lpstr>Alapértelmezett terv</vt:lpstr>
      <vt:lpstr>Microsoft Photo Editor 3.0 Photo</vt:lpstr>
      <vt:lpstr>Physical Database Structure  .</vt:lpstr>
      <vt:lpstr>Tablespaces and Data Files</vt:lpstr>
      <vt:lpstr>SYSTEM and SYSAUX Tablespaces </vt:lpstr>
      <vt:lpstr>Actions with Tablespaces</vt:lpstr>
      <vt:lpstr>Dropping Tablespaces</vt:lpstr>
      <vt:lpstr>Viewing Tablespace Information</vt:lpstr>
      <vt:lpstr>Segments, Extents, and Blocks</vt:lpstr>
      <vt:lpstr>Logical and Physical Database Structures</vt:lpstr>
      <vt:lpstr>Viewing Tablespace Contents</vt:lpstr>
      <vt:lpstr>How Table Data Is Stored</vt:lpstr>
      <vt:lpstr>Anatomy of a Database Block</vt:lpstr>
      <vt:lpstr>Tablespaces and Data Files</vt:lpstr>
      <vt:lpstr>Space Management in Tablespaces</vt:lpstr>
      <vt:lpstr>Tablespaces in the Preconfigured Database</vt:lpstr>
      <vt:lpstr>Enlarging the Database</vt:lpstr>
    </vt:vector>
  </TitlesOfParts>
  <Company>ELTE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Structures</dc:title>
  <dc:creator>Nikovits Tibor</dc:creator>
  <cp:lastModifiedBy>Tibor</cp:lastModifiedBy>
  <cp:revision>21</cp:revision>
  <dcterms:created xsi:type="dcterms:W3CDTF">2008-09-10T08:55:52Z</dcterms:created>
  <dcterms:modified xsi:type="dcterms:W3CDTF">2018-09-17T21:44:01Z</dcterms:modified>
</cp:coreProperties>
</file>