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7" r:id="rId2"/>
    <p:sldId id="298" r:id="rId3"/>
    <p:sldId id="308" r:id="rId4"/>
    <p:sldId id="309" r:id="rId5"/>
    <p:sldId id="310" r:id="rId6"/>
    <p:sldId id="299" r:id="rId7"/>
    <p:sldId id="300" r:id="rId8"/>
    <p:sldId id="305" r:id="rId9"/>
    <p:sldId id="301" r:id="rId10"/>
    <p:sldId id="302" r:id="rId11"/>
    <p:sldId id="303" r:id="rId12"/>
    <p:sldId id="306" r:id="rId13"/>
    <p:sldId id="307" r:id="rId14"/>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66" autoAdjust="0"/>
  </p:normalViewPr>
  <p:slideViewPr>
    <p:cSldViewPr>
      <p:cViewPr varScale="1">
        <p:scale>
          <a:sx n="103" d="100"/>
          <a:sy n="103" d="100"/>
        </p:scale>
        <p:origin x="-19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DCA8543-39F8-4AF2-A75D-E899865896F3}" type="slidenum">
              <a:rPr lang="hu-HU" altLang="hu-HU"/>
              <a:pPr/>
              <a:t>‹#›</a:t>
            </a:fld>
            <a:endParaRPr lang="hu-HU" altLang="hu-HU"/>
          </a:p>
        </p:txBody>
      </p:sp>
    </p:spTree>
    <p:extLst>
      <p:ext uri="{BB962C8B-B14F-4D97-AF65-F5344CB8AC3E}">
        <p14:creationId xmlns:p14="http://schemas.microsoft.com/office/powerpoint/2010/main" val="2866254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B2A41BB-3218-4DBE-9115-883EFDBAA5C7}" type="slidenum">
              <a:rPr lang="hu-HU" altLang="hu-HU"/>
              <a:pPr>
                <a:spcBef>
                  <a:spcPct val="0"/>
                </a:spcBef>
              </a:pPr>
              <a:t>1</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Table Types</a:t>
            </a:r>
          </a:p>
          <a:p>
            <a:pPr marL="114300" lvl="1" defTabSz="457200" eaLnBrk="1" hangingPunct="1"/>
            <a:r>
              <a:rPr lang="en-US" altLang="hu-HU" smtClean="0">
                <a:latin typeface="Arial" charset="0"/>
              </a:rPr>
              <a:t>Ordinary “heap-organized” tables are introduced in the </a:t>
            </a:r>
            <a:r>
              <a:rPr lang="en-US" altLang="hu-HU" i="1" smtClean="0">
                <a:latin typeface="Arial" charset="0"/>
              </a:rPr>
              <a:t>Oracle Database 10g: Administration Workshop I</a:t>
            </a:r>
            <a:r>
              <a:rPr lang="en-US" altLang="hu-HU" smtClean="0">
                <a:latin typeface="Arial" charset="0"/>
              </a:rPr>
              <a:t> course.</a:t>
            </a:r>
          </a:p>
          <a:p>
            <a:pPr marL="114300" lvl="1" defTabSz="457200" eaLnBrk="1" hangingPunct="1"/>
            <a:r>
              <a:rPr lang="en-US" altLang="hu-HU" smtClean="0">
                <a:latin typeface="Arial" charset="0"/>
              </a:rPr>
              <a:t>Partitions are pieces of a table or an index, created to facilitate management of a very large database (VLDB), which could contain several terabytes of data.</a:t>
            </a:r>
          </a:p>
          <a:p>
            <a:pPr marL="114300" lvl="1" defTabSz="457200" eaLnBrk="1" hangingPunct="1"/>
            <a:r>
              <a:rPr lang="en-US" altLang="hu-HU" smtClean="0">
                <a:latin typeface="Arial" charset="0"/>
              </a:rPr>
              <a:t>Unlike a heap-organized table whose data is stored as an unordered collection (heap), data for an index-organized table (IOT) is stored in a B-tree index structure in a primary key–sorted manner.</a:t>
            </a:r>
          </a:p>
          <a:p>
            <a:pPr marL="114300" lvl="1" defTabSz="457200" eaLnBrk="1" hangingPunct="1"/>
            <a:r>
              <a:rPr lang="en-US" altLang="hu-HU" smtClean="0">
                <a:latin typeface="Arial" charset="0"/>
              </a:rPr>
              <a:t>A cluster is a group of tables that share the same data blocks because they share common columns and are often used together.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EA6D193-669D-4D56-8CBD-D725B6284645}" type="slidenum">
              <a:rPr lang="hu-HU" altLang="hu-HU"/>
              <a:pPr>
                <a:spcBef>
                  <a:spcPct val="0"/>
                </a:spcBef>
              </a:pPr>
              <a:t>10</a:t>
            </a:fld>
            <a:endParaRPr lang="hu-HU" altLang="hu-HU"/>
          </a:p>
        </p:txBody>
      </p:sp>
      <p:sp>
        <p:nvSpPr>
          <p:cNvPr id="40963" name="Rectangle 2"/>
          <p:cNvSpPr>
            <a:spLocks noGrp="1" noRot="1" noChangeAspect="1" noChangeArrowheads="1" noTextEdit="1"/>
          </p:cNvSpPr>
          <p:nvPr>
            <p:ph type="sldImg"/>
          </p:nvPr>
        </p:nvSpPr>
        <p:spPr>
          <a:xfrm>
            <a:off x="452438" y="166688"/>
            <a:ext cx="5942012" cy="4456112"/>
          </a:xfrm>
          <a:ln w="12700" cap="flat">
            <a:solidFill>
              <a:schemeClr val="tx1"/>
            </a:solidFill>
          </a:ln>
        </p:spPr>
      </p:sp>
      <p:sp>
        <p:nvSpPr>
          <p:cNvPr id="40964" name="Rectangle 3"/>
          <p:cNvSpPr>
            <a:spLocks noGrp="1" noChangeArrowheads="1"/>
          </p:cNvSpPr>
          <p:nvPr>
            <p:ph type="body" idx="1"/>
          </p:nvPr>
        </p:nvSpPr>
        <p:spPr>
          <a:xfrm>
            <a:off x="457200" y="4770438"/>
            <a:ext cx="5341938" cy="3802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96" tIns="44601" rIns="90796" bIns="44601"/>
          <a:lstStyle/>
          <a:p>
            <a:pPr defTabSz="879475" eaLnBrk="1" hangingPunct="1"/>
            <a:endParaRPr lang="hu-HU" altLang="hu-HU"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C2CCC304-75D3-42DA-854A-8D6603EC1970}" type="slidenum">
              <a:rPr lang="hu-HU" altLang="hu-HU"/>
              <a:pPr algn="r" eaLnBrk="1" hangingPunct="1">
                <a:spcBef>
                  <a:spcPct val="0"/>
                </a:spcBef>
              </a:pPr>
              <a:t>12</a:t>
            </a:fld>
            <a:endParaRPr lang="hu-HU" altLang="hu-HU"/>
          </a:p>
        </p:txBody>
      </p:sp>
      <p:sp>
        <p:nvSpPr>
          <p:cNvPr id="44035" name="Rectangle 2"/>
          <p:cNvSpPr>
            <a:spLocks noGrp="1" noRot="1" noChangeAspect="1" noChangeArrowheads="1" noTextEdit="1"/>
          </p:cNvSpPr>
          <p:nvPr>
            <p:ph type="sldImg"/>
          </p:nvPr>
        </p:nvSpPr>
        <p:spPr>
          <a:xfrm>
            <a:off x="457200" y="457200"/>
            <a:ext cx="5943600" cy="4457700"/>
          </a:xfrm>
          <a:ln/>
        </p:spPr>
      </p:sp>
      <p:sp>
        <p:nvSpPr>
          <p:cNvPr id="440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C7BAECFE-CC9A-49B0-9DAE-AC853C2534A9}" type="slidenum">
              <a:rPr lang="hu-HU" altLang="hu-HU"/>
              <a:pPr algn="r" eaLnBrk="1" hangingPunct="1">
                <a:spcBef>
                  <a:spcPct val="0"/>
                </a:spcBef>
              </a:pPr>
              <a:t>13</a:t>
            </a:fld>
            <a:endParaRPr lang="hu-HU" altLang="hu-HU"/>
          </a:p>
        </p:txBody>
      </p:sp>
      <p:sp>
        <p:nvSpPr>
          <p:cNvPr id="46083" name="Rectangle 2"/>
          <p:cNvSpPr>
            <a:spLocks noGrp="1" noRot="1" noChangeAspect="1" noChangeArrowheads="1" noTextEdit="1"/>
          </p:cNvSpPr>
          <p:nvPr>
            <p:ph type="sldImg"/>
          </p:nvPr>
        </p:nvSpPr>
        <p:spPr>
          <a:xfrm>
            <a:off x="457200" y="457200"/>
            <a:ext cx="5943600" cy="4457700"/>
          </a:xfrm>
          <a:ln/>
        </p:spPr>
      </p:sp>
      <p:sp>
        <p:nvSpPr>
          <p:cNvPr id="460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941A025-03F1-458A-B234-1FA600231FFD}" type="slidenum">
              <a:rPr lang="hu-HU" altLang="hu-HU"/>
              <a:pPr>
                <a:spcBef>
                  <a:spcPct val="0"/>
                </a:spcBef>
              </a:pPr>
              <a:t>2</a:t>
            </a:fld>
            <a:endParaRPr lang="hu-HU" altLang="hu-HU"/>
          </a:p>
        </p:txBody>
      </p:sp>
      <p:sp>
        <p:nvSpPr>
          <p:cNvPr id="24579" name="Rectangle 2"/>
          <p:cNvSpPr>
            <a:spLocks noGrp="1" noRot="1" noChangeAspec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What Is a Partition and Why Use It?</a:t>
            </a:r>
          </a:p>
          <a:p>
            <a:pPr marL="114300" lvl="1" defTabSz="457200" eaLnBrk="1" hangingPunct="1"/>
            <a:r>
              <a:rPr lang="en-US" altLang="hu-HU" smtClean="0">
                <a:latin typeface="Arial" charset="0"/>
              </a:rPr>
              <a:t>A partition is a piece of a “very large” table or index, stored in its own segment, so that it can be managed individually. An example of a “very large” table is a data warehouse table of several hundred gigabytes of data. Partitions can be further broken down into subpartitions for finer levels of manageability and improved performance.</a:t>
            </a:r>
          </a:p>
          <a:p>
            <a:pPr marL="114300" lvl="1" defTabSz="457200" eaLnBrk="1" hangingPunct="1"/>
            <a:r>
              <a:rPr lang="en-US" altLang="hu-HU" smtClean="0">
                <a:latin typeface="Arial" charset="0"/>
              </a:rPr>
              <a:t>Partitioning can also bring better performance because many queries can ignore partitions that, according to the </a:t>
            </a:r>
            <a:r>
              <a:rPr lang="en-US" altLang="hu-HU" smtClean="0">
                <a:latin typeface="Courier New" pitchFamily="49" charset="0"/>
              </a:rPr>
              <a:t>WHERE</a:t>
            </a:r>
            <a:r>
              <a:rPr lang="en-US" altLang="hu-HU" smtClean="0">
                <a:latin typeface="Arial" charset="0"/>
              </a:rPr>
              <a:t> clause, do not have the requested rows, thereby reducing the amount of data to be scanned to produce a result set. </a:t>
            </a:r>
          </a:p>
          <a:p>
            <a:pPr marL="114300" lvl="1" defTabSz="457200" eaLnBrk="1" hangingPunct="1"/>
            <a:r>
              <a:rPr lang="en-US" altLang="hu-HU" smtClean="0">
                <a:latin typeface="Arial" charset="0"/>
              </a:rPr>
              <a:t>Operations on partitioned tables and indexes can be performed in parallel by assigning different parallel execution servers to different partitions of the table or index.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5348096F-5DFF-4716-A622-BED886BEAB5E}" type="slidenum">
              <a:rPr lang="hu-HU" altLang="hu-HU"/>
              <a:pPr algn="r" eaLnBrk="1" hangingPunct="1">
                <a:spcBef>
                  <a:spcPct val="0"/>
                </a:spcBef>
              </a:pPr>
              <a:t>3</a:t>
            </a:fld>
            <a:endParaRPr lang="hu-HU" altLang="hu-HU"/>
          </a:p>
        </p:txBody>
      </p:sp>
      <p:sp>
        <p:nvSpPr>
          <p:cNvPr id="26627" name="Rectangle 2"/>
          <p:cNvSpPr>
            <a:spLocks noGrp="1" noRot="1" noChangeAspec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59FF939-E6E1-4A83-BE6A-7E4D8019761C}" type="slidenum">
              <a:rPr lang="hu-HU" altLang="hu-HU"/>
              <a:pPr algn="r" eaLnBrk="1" hangingPunct="1">
                <a:spcBef>
                  <a:spcPct val="0"/>
                </a:spcBef>
              </a:pPr>
              <a:t>4</a:t>
            </a:fld>
            <a:endParaRPr lang="hu-HU" altLang="hu-HU"/>
          </a:p>
        </p:txBody>
      </p:sp>
      <p:sp>
        <p:nvSpPr>
          <p:cNvPr id="28675" name="Rectangle 2"/>
          <p:cNvSpPr>
            <a:spLocks noGrp="1" noRot="1" noChangeAspec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A9469C6-7BF4-40A2-AFA1-62E7DBECC921}" type="slidenum">
              <a:rPr lang="hu-HU" altLang="hu-HU"/>
              <a:pPr algn="r" eaLnBrk="1" hangingPunct="1">
                <a:spcBef>
                  <a:spcPct val="0"/>
                </a:spcBef>
              </a:pPr>
              <a:t>5</a:t>
            </a:fld>
            <a:endParaRPr lang="hu-HU" altLang="hu-HU"/>
          </a:p>
        </p:txBody>
      </p:sp>
      <p:sp>
        <p:nvSpPr>
          <p:cNvPr id="30723" name="Rectangle 2"/>
          <p:cNvSpPr>
            <a:spLocks noGrp="1" noRot="1" noChangeAspec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C95CDC2-A83D-4BDC-91C0-819199F98728}" type="slidenum">
              <a:rPr lang="hu-HU" altLang="hu-HU"/>
              <a:pPr>
                <a:spcBef>
                  <a:spcPct val="0"/>
                </a:spcBef>
              </a:pPr>
              <a:t>6</a:t>
            </a:fld>
            <a:endParaRPr lang="hu-HU" altLang="hu-HU"/>
          </a:p>
        </p:txBody>
      </p:sp>
      <p:sp>
        <p:nvSpPr>
          <p:cNvPr id="32771" name="Rectangle 2"/>
          <p:cNvSpPr>
            <a:spLocks noGrp="1" noRot="1" noChangeAspec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Index-Organized Tables</a:t>
            </a:r>
          </a:p>
          <a:p>
            <a:pPr marL="114300" lvl="1" defTabSz="457200" eaLnBrk="1" hangingPunct="1"/>
            <a:r>
              <a:rPr lang="en-US" altLang="hu-HU" smtClean="0">
                <a:latin typeface="Arial" charset="0"/>
              </a:rPr>
              <a:t>Unlike an ordinary (heap-organized) table whose data is stored as an unordered collection (heap), data for an index-organized table (IOT) is stored in a B-tree index structure in a primary key</a:t>
            </a:r>
            <a:r>
              <a:rPr lang="en-US" altLang="hu-HU" smtClean="0">
                <a:latin typeface="Arial" charset="0"/>
                <a:cs typeface="Times New Roman" pitchFamily="18" charset="0"/>
              </a:rPr>
              <a:t>–</a:t>
            </a:r>
            <a:r>
              <a:rPr lang="en-US" altLang="hu-HU" smtClean="0">
                <a:latin typeface="Arial" charset="0"/>
              </a:rPr>
              <a:t>sorted manner. Besides storing the primary key column values, each index entry in the IOT B-tree stores the non-key column values as well.</a:t>
            </a:r>
          </a:p>
          <a:p>
            <a:pPr marL="114300" lvl="1" defTabSz="457200" eaLnBrk="1" hangingPunct="1"/>
            <a:r>
              <a:rPr lang="en-US" altLang="hu-HU" smtClean="0">
                <a:latin typeface="Arial" charset="0"/>
              </a:rPr>
              <a:t>Index-organized tables have full table functionality. They support features such as constraints, triggers, LOB and object columns, partitioning, parallel operations, online reorganization, and replication. You can even create indexes on an index-organized table.</a:t>
            </a:r>
          </a:p>
          <a:p>
            <a:pPr marL="114300" lvl="1" defTabSz="457200" eaLnBrk="1" hangingPunct="1"/>
            <a:r>
              <a:rPr lang="en-US" altLang="hu-HU" smtClean="0">
                <a:latin typeface="Arial" charset="0"/>
              </a:rPr>
              <a:t>Index-organized tables are ideal for OLTP applications, which require fast primary key access and high availability. Queries and DML on an orders table used in online order processing are predominantly primary-key based, and a heavy volume of DML causes fragmentation that results in a frequent need to reorganize. Because an index-organized table can be reorganized online and without invalidating its secondary indexes, the window of unavailability is greatly reduced or eliminated. </a:t>
            </a:r>
          </a:p>
          <a:p>
            <a:pPr marL="114300" lvl="1" defTabSz="457200" eaLnBrk="1" hangingPunct="1"/>
            <a:r>
              <a:rPr lang="en-US" altLang="hu-HU" smtClean="0">
                <a:latin typeface="Arial" charset="0"/>
              </a:rPr>
              <a:t>An index-organized table is an alternative to:</a:t>
            </a:r>
          </a:p>
          <a:p>
            <a:pPr marL="457200" lvl="2" indent="-228600" defTabSz="457200" eaLnBrk="1" hangingPunct="1"/>
            <a:r>
              <a:rPr lang="en-US" altLang="hu-HU" smtClean="0">
                <a:latin typeface="Arial" charset="0"/>
              </a:rPr>
              <a:t>A table indexed on the primary key by using the </a:t>
            </a:r>
            <a:r>
              <a:rPr lang="en-US" altLang="hu-HU" smtClean="0">
                <a:latin typeface="Courier New" pitchFamily="49" charset="0"/>
              </a:rPr>
              <a:t>CREATE</a:t>
            </a:r>
            <a:r>
              <a:rPr lang="en-US" altLang="hu-HU" smtClean="0">
                <a:latin typeface="Arial" charset="0"/>
              </a:rPr>
              <a:t> </a:t>
            </a:r>
            <a:r>
              <a:rPr lang="en-US" altLang="hu-HU" smtClean="0">
                <a:latin typeface="Courier New" pitchFamily="49" charset="0"/>
              </a:rPr>
              <a:t>INDEX</a:t>
            </a:r>
            <a:r>
              <a:rPr lang="en-US" altLang="hu-HU" smtClean="0">
                <a:latin typeface="Arial" charset="0"/>
              </a:rPr>
              <a:t> statement</a:t>
            </a:r>
          </a:p>
          <a:p>
            <a:pPr marL="457200" lvl="2" indent="-228600" defTabSz="457200" eaLnBrk="1" hangingPunct="1"/>
            <a:r>
              <a:rPr lang="en-US" altLang="hu-HU" smtClean="0">
                <a:latin typeface="Arial" charset="0"/>
              </a:rPr>
              <a:t>A cluster table stored in an indexed cluster, which has been created using the </a:t>
            </a:r>
            <a:r>
              <a:rPr lang="en-US" altLang="hu-HU" smtClean="0">
                <a:latin typeface="Courier New" pitchFamily="49" charset="0"/>
              </a:rPr>
              <a:t>CREATE</a:t>
            </a:r>
            <a:r>
              <a:rPr lang="en-US" altLang="hu-HU" smtClean="0">
                <a:latin typeface="Arial" charset="0"/>
              </a:rPr>
              <a:t> </a:t>
            </a:r>
            <a:r>
              <a:rPr lang="en-US" altLang="hu-HU" smtClean="0">
                <a:latin typeface="Courier New" pitchFamily="49" charset="0"/>
              </a:rPr>
              <a:t>CLUSTER</a:t>
            </a:r>
            <a:r>
              <a:rPr lang="en-US" altLang="hu-HU" smtClean="0">
                <a:latin typeface="Arial" charset="0"/>
              </a:rPr>
              <a:t> statement that maps the primary key for the table to the cluster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5A24205-0CD1-4299-A20F-079618A8601A}" type="slidenum">
              <a:rPr lang="hu-HU" altLang="hu-HU"/>
              <a:pPr>
                <a:spcBef>
                  <a:spcPct val="0"/>
                </a:spcBef>
              </a:pPr>
              <a:t>7</a:t>
            </a:fld>
            <a:endParaRPr lang="hu-HU" altLang="hu-HU"/>
          </a:p>
        </p:txBody>
      </p:sp>
      <p:sp>
        <p:nvSpPr>
          <p:cNvPr id="34819" name="Rectangle 2"/>
          <p:cNvSpPr>
            <a:spLocks noGrp="1" noRot="1" noChangeAspect="1" noChangeArrowheads="1" noTextEdit="1"/>
          </p:cNvSpPr>
          <p:nvPr>
            <p:ph type="sldImg"/>
          </p:nvPr>
        </p:nvSpPr>
        <p:spPr>
          <a:xfrm>
            <a:off x="457200" y="457200"/>
            <a:ext cx="5943600" cy="4457700"/>
          </a:xfrm>
          <a:ln/>
        </p:spPr>
      </p:sp>
      <p:sp>
        <p:nvSpPr>
          <p:cNvPr id="3482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Index-Organized Tables and Heap Tables</a:t>
            </a:r>
          </a:p>
          <a:p>
            <a:pPr marL="114300" lvl="1" defTabSz="457200" eaLnBrk="1" hangingPunct="1"/>
            <a:r>
              <a:rPr lang="en-US" altLang="hu-HU" smtClean="0">
                <a:latin typeface="Arial" charset="0"/>
              </a:rPr>
              <a:t>Index-organized tables do not have regular (physical) row IDs, but use </a:t>
            </a:r>
            <a:r>
              <a:rPr lang="en-US" altLang="hu-HU" i="1" smtClean="0">
                <a:latin typeface="Arial" charset="0"/>
              </a:rPr>
              <a:t>logical row IDs</a:t>
            </a:r>
            <a:r>
              <a:rPr lang="en-US" altLang="hu-HU" smtClean="0">
                <a:latin typeface="Arial" charset="0"/>
              </a:rPr>
              <a:t> instead. Logical row IDs give the fastest possible access to rows in IOTs by using two methods:</a:t>
            </a:r>
          </a:p>
          <a:p>
            <a:pPr marL="457200" lvl="2" indent="-228600" defTabSz="457200" eaLnBrk="1" hangingPunct="1"/>
            <a:r>
              <a:rPr lang="en-US" altLang="hu-HU" smtClean="0">
                <a:latin typeface="Arial" charset="0"/>
              </a:rPr>
              <a:t>A </a:t>
            </a:r>
            <a:r>
              <a:rPr lang="en-US" altLang="hu-HU" i="1" smtClean="0">
                <a:latin typeface="Arial" charset="0"/>
              </a:rPr>
              <a:t>physical guess</a:t>
            </a:r>
            <a:r>
              <a:rPr lang="en-US" altLang="hu-HU" smtClean="0">
                <a:latin typeface="Arial" charset="0"/>
              </a:rPr>
              <a:t> whose access time is equal to that of physical row IDs</a:t>
            </a:r>
          </a:p>
          <a:p>
            <a:pPr marL="457200" lvl="2" indent="-228600" defTabSz="457200" eaLnBrk="1" hangingPunct="1"/>
            <a:r>
              <a:rPr lang="en-US" altLang="hu-HU" smtClean="0">
                <a:latin typeface="Arial" charset="0"/>
              </a:rPr>
              <a:t>Access without the guess (or after an incorrect guess); this performs a primary key access of the IOT</a:t>
            </a:r>
          </a:p>
          <a:p>
            <a:pPr marL="114300" lvl="1" defTabSz="457200" eaLnBrk="1" hangingPunct="1"/>
            <a:r>
              <a:rPr lang="en-US" altLang="hu-HU" smtClean="0">
                <a:latin typeface="Arial" charset="0"/>
              </a:rPr>
              <a:t>The guess is based on knowledge of the file and block that a row resides in. The latter information is accurate when the index is created, but changes if the leaf block splits. If the guess is wrong and the row no longer resides in the specified block, then the remaining portion of the logical row ID entry, the primary key, is used to get the row.</a:t>
            </a:r>
          </a:p>
          <a:p>
            <a:pPr marL="114300" lvl="1" defTabSz="457200" eaLnBrk="1" hangingPunct="1"/>
            <a:r>
              <a:rPr lang="en-US" altLang="hu-HU" smtClean="0">
                <a:latin typeface="Arial" charset="0"/>
              </a:rPr>
              <a:t>The Oracle database constructs secondary indexes on index-organized tables by using logical row IDs that are based on the table’s primary key. Because rows in index-organized tables do not have permanent physical addresses, the physical guesses can become stale when rows are moved to new blocks.</a:t>
            </a:r>
          </a:p>
          <a:p>
            <a:pPr marL="114300" lvl="1" defTabSz="457200" eaLnBrk="1" hangingPunct="1"/>
            <a:r>
              <a:rPr lang="en-US" altLang="hu-HU" smtClean="0">
                <a:latin typeface="Arial" charset="0"/>
              </a:rPr>
              <a:t>To obtain fresh guesses, you can rebuild the secondary index. Note that rebuilding a secondary index on an index-organized table involves reading the base table, unlike rebuilding an index on an ordinary 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6BDDFCA-7C42-47FB-9A7D-840621ACC8DD}" type="slidenum">
              <a:rPr lang="hu-HU" altLang="hu-HU"/>
              <a:pPr algn="r" eaLnBrk="1" hangingPunct="1">
                <a:spcBef>
                  <a:spcPct val="0"/>
                </a:spcBef>
              </a:pPr>
              <a:t>8</a:t>
            </a:fld>
            <a:endParaRPr lang="hu-HU" altLang="hu-HU"/>
          </a:p>
        </p:txBody>
      </p:sp>
      <p:sp>
        <p:nvSpPr>
          <p:cNvPr id="36867" name="Rectangle 2"/>
          <p:cNvSpPr>
            <a:spLocks noGrp="1" noRot="1" noChangeAspect="1" noChangeArrowheads="1" noTextEdit="1"/>
          </p:cNvSpPr>
          <p:nvPr>
            <p:ph type="sldImg"/>
          </p:nvPr>
        </p:nvSpPr>
        <p:spPr>
          <a:xfrm>
            <a:off x="457200" y="457200"/>
            <a:ext cx="5943600" cy="4457700"/>
          </a:xfrm>
          <a:ln/>
        </p:spPr>
      </p:sp>
      <p:sp>
        <p:nvSpPr>
          <p:cNvPr id="3686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Index-Organized Tables and Heap Tables</a:t>
            </a:r>
          </a:p>
          <a:p>
            <a:pPr marL="114300" lvl="1" defTabSz="457200" eaLnBrk="1" hangingPunct="1"/>
            <a:r>
              <a:rPr lang="en-US" altLang="hu-HU" smtClean="0">
                <a:latin typeface="Arial" charset="0"/>
              </a:rPr>
              <a:t>Index-organized tables do not have regular (physical) row IDs, but use </a:t>
            </a:r>
            <a:r>
              <a:rPr lang="en-US" altLang="hu-HU" i="1" smtClean="0">
                <a:latin typeface="Arial" charset="0"/>
              </a:rPr>
              <a:t>logical row IDs</a:t>
            </a:r>
            <a:r>
              <a:rPr lang="en-US" altLang="hu-HU" smtClean="0">
                <a:latin typeface="Arial" charset="0"/>
              </a:rPr>
              <a:t> instead. Logical row IDs give the fastest possible access to rows in IOTs by using two methods:</a:t>
            </a:r>
          </a:p>
          <a:p>
            <a:pPr marL="457200" lvl="2" indent="-228600" defTabSz="457200" eaLnBrk="1" hangingPunct="1"/>
            <a:r>
              <a:rPr lang="en-US" altLang="hu-HU" smtClean="0">
                <a:latin typeface="Arial" charset="0"/>
              </a:rPr>
              <a:t>A </a:t>
            </a:r>
            <a:r>
              <a:rPr lang="en-US" altLang="hu-HU" i="1" smtClean="0">
                <a:latin typeface="Arial" charset="0"/>
              </a:rPr>
              <a:t>physical guess</a:t>
            </a:r>
            <a:r>
              <a:rPr lang="en-US" altLang="hu-HU" smtClean="0">
                <a:latin typeface="Arial" charset="0"/>
              </a:rPr>
              <a:t> whose access time is equal to that of physical row IDs</a:t>
            </a:r>
          </a:p>
          <a:p>
            <a:pPr marL="457200" lvl="2" indent="-228600" defTabSz="457200" eaLnBrk="1" hangingPunct="1"/>
            <a:r>
              <a:rPr lang="en-US" altLang="hu-HU" smtClean="0">
                <a:latin typeface="Arial" charset="0"/>
              </a:rPr>
              <a:t>Access without the guess (or after an incorrect guess); this performs a primary key access of the IOT</a:t>
            </a:r>
          </a:p>
          <a:p>
            <a:pPr marL="114300" lvl="1" defTabSz="457200" eaLnBrk="1" hangingPunct="1"/>
            <a:r>
              <a:rPr lang="en-US" altLang="hu-HU" smtClean="0">
                <a:latin typeface="Arial" charset="0"/>
              </a:rPr>
              <a:t>The guess is based on knowledge of the file and block that a row resides in. The latter information is accurate when the index is created, but changes if the leaf block splits. If the guess is wrong and the row no longer resides in the specified block, then the remaining portion of the logical row ID entry, the primary key, is used to get the row.</a:t>
            </a:r>
          </a:p>
          <a:p>
            <a:pPr marL="114300" lvl="1" defTabSz="457200" eaLnBrk="1" hangingPunct="1"/>
            <a:r>
              <a:rPr lang="en-US" altLang="hu-HU" smtClean="0">
                <a:latin typeface="Arial" charset="0"/>
              </a:rPr>
              <a:t>The Oracle database constructs secondary indexes on index-organized tables by using logical row IDs that are based on the table’s primary key. Because rows in index-organized tables do not have permanent physical addresses, the physical guesses can become stale when rows are moved to new blocks.</a:t>
            </a:r>
          </a:p>
          <a:p>
            <a:pPr marL="114300" lvl="1" defTabSz="457200" eaLnBrk="1" hangingPunct="1"/>
            <a:r>
              <a:rPr lang="en-US" altLang="hu-HU" smtClean="0">
                <a:latin typeface="Arial" charset="0"/>
              </a:rPr>
              <a:t>To obtain fresh guesses, you can rebuild the secondary index. Note that rebuilding a secondary index on an index-organized table involves reading the base table, unlike rebuilding an index on an ordinary 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B24C6A4-FDC1-4B7C-B513-A1557D6408E3}" type="slidenum">
              <a:rPr lang="hu-HU" altLang="hu-HU"/>
              <a:pPr>
                <a:spcBef>
                  <a:spcPct val="0"/>
                </a:spcBef>
              </a:pPr>
              <a:t>9</a:t>
            </a:fld>
            <a:endParaRPr lang="hu-HU" altLang="hu-HU"/>
          </a:p>
        </p:txBody>
      </p:sp>
      <p:sp>
        <p:nvSpPr>
          <p:cNvPr id="38915" name="Rectangle 2"/>
          <p:cNvSpPr>
            <a:spLocks noGrp="1" noRot="1" noChangeAspect="1" noChangeArrowheads="1" noTextEdit="1"/>
          </p:cNvSpPr>
          <p:nvPr>
            <p:ph type="sldImg"/>
          </p:nvPr>
        </p:nvSpPr>
        <p:spPr>
          <a:xfrm>
            <a:off x="457200" y="457200"/>
            <a:ext cx="5943600" cy="4457700"/>
          </a:xfrm>
          <a:ln/>
        </p:spPr>
      </p:sp>
      <p:sp>
        <p:nvSpPr>
          <p:cNvPr id="3891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Definition of Clusters</a:t>
            </a:r>
          </a:p>
          <a:p>
            <a:pPr marL="114300" lvl="1" defTabSz="457200" eaLnBrk="1" hangingPunct="1"/>
            <a:r>
              <a:rPr lang="en-US" altLang="hu-HU" smtClean="0">
                <a:latin typeface="Arial" charset="0"/>
              </a:rPr>
              <a:t>A cluster is a group of one or more tables that share the same data blocks because they share common columns and are often used together in join queries. Storing tables in clusters offers the DBA a method to denormalize data. If you implement clustered tables in your database, you do not need to change any application code that accesses the tables. Clusters are transparent to the end user and programmer. </a:t>
            </a:r>
          </a:p>
          <a:p>
            <a:pPr marL="114300" lvl="1" defTabSz="457200" eaLnBrk="1" hangingPunct="1"/>
            <a:r>
              <a:rPr lang="en-US" altLang="hu-HU" b="1" smtClean="0">
                <a:latin typeface="Arial" charset="0"/>
              </a:rPr>
              <a:t>Performance Benefits of Clusters</a:t>
            </a:r>
          </a:p>
          <a:p>
            <a:pPr marL="457200" lvl="2" indent="-228600" defTabSz="457200" eaLnBrk="1" hangingPunct="1"/>
            <a:r>
              <a:rPr lang="en-US" altLang="hu-HU" smtClean="0">
                <a:latin typeface="Arial" charset="0"/>
              </a:rPr>
              <a:t>Disk I/O is reduced and access time improved for joins of clustered tables.</a:t>
            </a:r>
          </a:p>
          <a:p>
            <a:pPr marL="457200" lvl="2" indent="-228600" defTabSz="457200" eaLnBrk="1" hangingPunct="1"/>
            <a:r>
              <a:rPr lang="en-US" altLang="hu-HU" smtClean="0">
                <a:latin typeface="Arial" charset="0"/>
              </a:rPr>
              <a:t>Each cluster key value is stored only once for all the rows of the same key value; therefore, it uses less storage space.</a:t>
            </a:r>
          </a:p>
          <a:p>
            <a:pPr marL="114300" lvl="1" defTabSz="457200" eaLnBrk="1" hangingPunct="1"/>
            <a:r>
              <a:rPr lang="en-US" altLang="hu-HU" b="1" smtClean="0">
                <a:latin typeface="Arial" charset="0"/>
              </a:rPr>
              <a:t>Performance Consideration</a:t>
            </a:r>
          </a:p>
          <a:p>
            <a:pPr marL="114300" lvl="1" defTabSz="457200" eaLnBrk="1" hangingPunct="1"/>
            <a:r>
              <a:rPr lang="en-US" altLang="hu-HU" smtClean="0">
                <a:latin typeface="Arial" charset="0"/>
              </a:rPr>
              <a:t>Full table scans are generally slower on clustered tables than on nonclustered tables.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EB8428A-3559-4E93-A3AE-42862B75FA86}" type="slidenum">
              <a:rPr lang="hu-HU" altLang="hu-HU"/>
              <a:pPr/>
              <a:t>‹#›</a:t>
            </a:fld>
            <a:endParaRPr lang="hu-HU" altLang="hu-HU"/>
          </a:p>
        </p:txBody>
      </p:sp>
    </p:spTree>
    <p:extLst>
      <p:ext uri="{BB962C8B-B14F-4D97-AF65-F5344CB8AC3E}">
        <p14:creationId xmlns:p14="http://schemas.microsoft.com/office/powerpoint/2010/main" val="377978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F7E06E11-8DCA-4F4C-ACAB-5D626D31C8BF}" type="slidenum">
              <a:rPr lang="hu-HU" altLang="hu-HU"/>
              <a:pPr/>
              <a:t>‹#›</a:t>
            </a:fld>
            <a:endParaRPr lang="hu-HU" altLang="hu-HU"/>
          </a:p>
        </p:txBody>
      </p:sp>
    </p:spTree>
    <p:extLst>
      <p:ext uri="{BB962C8B-B14F-4D97-AF65-F5344CB8AC3E}">
        <p14:creationId xmlns:p14="http://schemas.microsoft.com/office/powerpoint/2010/main" val="102632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698B6A29-90B8-4EDB-A895-7E00DACB9D7C}" type="slidenum">
              <a:rPr lang="hu-HU" altLang="hu-HU"/>
              <a:pPr/>
              <a:t>‹#›</a:t>
            </a:fld>
            <a:endParaRPr lang="hu-HU" altLang="hu-HU"/>
          </a:p>
        </p:txBody>
      </p:sp>
    </p:spTree>
    <p:extLst>
      <p:ext uri="{BB962C8B-B14F-4D97-AF65-F5344CB8AC3E}">
        <p14:creationId xmlns:p14="http://schemas.microsoft.com/office/powerpoint/2010/main" val="383657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990AC51-E32E-445B-9CD9-2D3E396AFF27}" type="slidenum">
              <a:rPr lang="hu-HU" altLang="hu-HU"/>
              <a:pPr/>
              <a:t>‹#›</a:t>
            </a:fld>
            <a:endParaRPr lang="hu-HU" altLang="hu-HU"/>
          </a:p>
        </p:txBody>
      </p:sp>
    </p:spTree>
    <p:extLst>
      <p:ext uri="{BB962C8B-B14F-4D97-AF65-F5344CB8AC3E}">
        <p14:creationId xmlns:p14="http://schemas.microsoft.com/office/powerpoint/2010/main" val="51125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DF731310-B10D-4CC9-BDC2-053D3B820317}" type="slidenum">
              <a:rPr lang="hu-HU" altLang="hu-HU"/>
              <a:pPr/>
              <a:t>‹#›</a:t>
            </a:fld>
            <a:endParaRPr lang="hu-HU" altLang="hu-HU"/>
          </a:p>
        </p:txBody>
      </p:sp>
    </p:spTree>
    <p:extLst>
      <p:ext uri="{BB962C8B-B14F-4D97-AF65-F5344CB8AC3E}">
        <p14:creationId xmlns:p14="http://schemas.microsoft.com/office/powerpoint/2010/main" val="13044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C3E48E06-41D1-4B9E-B701-FC4715B78642}" type="slidenum">
              <a:rPr lang="hu-HU" altLang="hu-HU"/>
              <a:pPr/>
              <a:t>‹#›</a:t>
            </a:fld>
            <a:endParaRPr lang="hu-HU" altLang="hu-HU"/>
          </a:p>
        </p:txBody>
      </p:sp>
    </p:spTree>
    <p:extLst>
      <p:ext uri="{BB962C8B-B14F-4D97-AF65-F5344CB8AC3E}">
        <p14:creationId xmlns:p14="http://schemas.microsoft.com/office/powerpoint/2010/main" val="59938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0661627B-CC81-43E3-B68D-757B26B65B0A}" type="slidenum">
              <a:rPr lang="hu-HU" altLang="hu-HU"/>
              <a:pPr/>
              <a:t>‹#›</a:t>
            </a:fld>
            <a:endParaRPr lang="hu-HU" altLang="hu-HU"/>
          </a:p>
        </p:txBody>
      </p:sp>
    </p:spTree>
    <p:extLst>
      <p:ext uri="{BB962C8B-B14F-4D97-AF65-F5344CB8AC3E}">
        <p14:creationId xmlns:p14="http://schemas.microsoft.com/office/powerpoint/2010/main" val="405321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AC739B1E-5495-4227-BB3B-21C7E434EE84}" type="slidenum">
              <a:rPr lang="hu-HU" altLang="hu-HU"/>
              <a:pPr/>
              <a:t>‹#›</a:t>
            </a:fld>
            <a:endParaRPr lang="hu-HU" altLang="hu-HU"/>
          </a:p>
        </p:txBody>
      </p:sp>
    </p:spTree>
    <p:extLst>
      <p:ext uri="{BB962C8B-B14F-4D97-AF65-F5344CB8AC3E}">
        <p14:creationId xmlns:p14="http://schemas.microsoft.com/office/powerpoint/2010/main" val="394370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B86B9A87-2963-472C-BD05-F1F1ED9AB96E}" type="slidenum">
              <a:rPr lang="hu-HU" altLang="hu-HU"/>
              <a:pPr/>
              <a:t>‹#›</a:t>
            </a:fld>
            <a:endParaRPr lang="hu-HU" altLang="hu-HU"/>
          </a:p>
        </p:txBody>
      </p:sp>
    </p:spTree>
    <p:extLst>
      <p:ext uri="{BB962C8B-B14F-4D97-AF65-F5344CB8AC3E}">
        <p14:creationId xmlns:p14="http://schemas.microsoft.com/office/powerpoint/2010/main" val="41724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79125C0-E58B-4BE4-B977-A5366EF9592F}" type="slidenum">
              <a:rPr lang="hu-HU" altLang="hu-HU"/>
              <a:pPr/>
              <a:t>‹#›</a:t>
            </a:fld>
            <a:endParaRPr lang="hu-HU" altLang="hu-HU"/>
          </a:p>
        </p:txBody>
      </p:sp>
    </p:spTree>
    <p:extLst>
      <p:ext uri="{BB962C8B-B14F-4D97-AF65-F5344CB8AC3E}">
        <p14:creationId xmlns:p14="http://schemas.microsoft.com/office/powerpoint/2010/main" val="361403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25454CD3-FB95-49AC-ACAF-9CF4F0F73274}" type="slidenum">
              <a:rPr lang="hu-HU" altLang="hu-HU"/>
              <a:pPr/>
              <a:t>‹#›</a:t>
            </a:fld>
            <a:endParaRPr lang="hu-HU" altLang="hu-HU"/>
          </a:p>
        </p:txBody>
      </p:sp>
    </p:spTree>
    <p:extLst>
      <p:ext uri="{BB962C8B-B14F-4D97-AF65-F5344CB8AC3E}">
        <p14:creationId xmlns:p14="http://schemas.microsoft.com/office/powerpoint/2010/main" val="253121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D9A3095-06AF-4293-9DA0-F0931852D0B7}"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228600" eaLnBrk="1" hangingPunct="1"/>
            <a:r>
              <a:rPr lang="en-US" altLang="hu-HU" smtClean="0"/>
              <a:t>Table Types</a:t>
            </a:r>
          </a:p>
        </p:txBody>
      </p:sp>
      <p:grpSp>
        <p:nvGrpSpPr>
          <p:cNvPr id="21507" name="Group 3"/>
          <p:cNvGrpSpPr>
            <a:grpSpLocks/>
          </p:cNvGrpSpPr>
          <p:nvPr/>
        </p:nvGrpSpPr>
        <p:grpSpPr bwMode="auto">
          <a:xfrm>
            <a:off x="800100" y="1905000"/>
            <a:ext cx="7531100" cy="3008313"/>
            <a:chOff x="504" y="1200"/>
            <a:chExt cx="4744" cy="1895"/>
          </a:xfrm>
        </p:grpSpPr>
        <p:sp>
          <p:nvSpPr>
            <p:cNvPr id="21519" name="Rectangle 4"/>
            <p:cNvSpPr>
              <a:spLocks noChangeArrowheads="1"/>
            </p:cNvSpPr>
            <p:nvPr/>
          </p:nvSpPr>
          <p:spPr bwMode="gray">
            <a:xfrm>
              <a:off x="2232" y="2692"/>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Related data from more than one table are stored together.</a:t>
              </a:r>
            </a:p>
          </p:txBody>
        </p:sp>
        <p:sp>
          <p:nvSpPr>
            <p:cNvPr id="21520" name="Rectangle 5"/>
            <p:cNvSpPr>
              <a:spLocks noChangeArrowheads="1"/>
            </p:cNvSpPr>
            <p:nvPr/>
          </p:nvSpPr>
          <p:spPr bwMode="gray">
            <a:xfrm>
              <a:off x="504" y="2692"/>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Clustered table</a:t>
              </a:r>
            </a:p>
          </p:txBody>
        </p:sp>
        <p:sp>
          <p:nvSpPr>
            <p:cNvPr id="21521" name="Rectangle 6"/>
            <p:cNvSpPr>
              <a:spLocks noChangeArrowheads="1"/>
            </p:cNvSpPr>
            <p:nvPr/>
          </p:nvSpPr>
          <p:spPr bwMode="gray">
            <a:xfrm>
              <a:off x="2232" y="2289"/>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1600"/>
                <a:t>Data (including non-key values) is sorted and stored in a B-tree index structure.</a:t>
              </a:r>
            </a:p>
          </p:txBody>
        </p:sp>
        <p:sp>
          <p:nvSpPr>
            <p:cNvPr id="21522" name="Rectangle 7"/>
            <p:cNvSpPr>
              <a:spLocks noChangeArrowheads="1"/>
            </p:cNvSpPr>
            <p:nvPr/>
          </p:nvSpPr>
          <p:spPr bwMode="gray">
            <a:xfrm>
              <a:off x="504" y="2289"/>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Index-organized table (IOT)</a:t>
              </a:r>
            </a:p>
          </p:txBody>
        </p:sp>
        <p:sp>
          <p:nvSpPr>
            <p:cNvPr id="21523" name="Rectangle 8"/>
            <p:cNvSpPr>
              <a:spLocks noChangeArrowheads="1"/>
            </p:cNvSpPr>
            <p:nvPr/>
          </p:nvSpPr>
          <p:spPr bwMode="gray">
            <a:xfrm>
              <a:off x="2232" y="1886"/>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Data is divided into smaller, more manageable pieces.</a:t>
              </a:r>
            </a:p>
          </p:txBody>
        </p:sp>
        <p:sp>
          <p:nvSpPr>
            <p:cNvPr id="21524" name="Rectangle 9"/>
            <p:cNvSpPr>
              <a:spLocks noChangeArrowheads="1"/>
            </p:cNvSpPr>
            <p:nvPr/>
          </p:nvSpPr>
          <p:spPr bwMode="gray">
            <a:xfrm>
              <a:off x="504" y="1886"/>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Partitioned table</a:t>
              </a:r>
            </a:p>
          </p:txBody>
        </p:sp>
        <p:sp>
          <p:nvSpPr>
            <p:cNvPr id="21525" name="Rectangle 10"/>
            <p:cNvSpPr>
              <a:spLocks noChangeArrowheads="1"/>
            </p:cNvSpPr>
            <p:nvPr/>
          </p:nvSpPr>
          <p:spPr bwMode="gray">
            <a:xfrm>
              <a:off x="2232" y="1483"/>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Data is stored as an unordered collection (heap). </a:t>
              </a:r>
            </a:p>
          </p:txBody>
        </p:sp>
        <p:sp>
          <p:nvSpPr>
            <p:cNvPr id="21526" name="Rectangle 11"/>
            <p:cNvSpPr>
              <a:spLocks noChangeArrowheads="1"/>
            </p:cNvSpPr>
            <p:nvPr/>
          </p:nvSpPr>
          <p:spPr bwMode="gray">
            <a:xfrm>
              <a:off x="504" y="1483"/>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Ordinary (heap-organized) table</a:t>
              </a:r>
            </a:p>
          </p:txBody>
        </p:sp>
        <p:sp>
          <p:nvSpPr>
            <p:cNvPr id="21527" name="Rectangle 12"/>
            <p:cNvSpPr>
              <a:spLocks noChangeArrowheads="1"/>
            </p:cNvSpPr>
            <p:nvPr/>
          </p:nvSpPr>
          <p:spPr bwMode="gray">
            <a:xfrm>
              <a:off x="2232" y="1200"/>
              <a:ext cx="3016" cy="331"/>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Description</a:t>
              </a:r>
            </a:p>
          </p:txBody>
        </p:sp>
        <p:sp>
          <p:nvSpPr>
            <p:cNvPr id="21528" name="Rectangle 13"/>
            <p:cNvSpPr>
              <a:spLocks noChangeArrowheads="1"/>
            </p:cNvSpPr>
            <p:nvPr/>
          </p:nvSpPr>
          <p:spPr bwMode="gray">
            <a:xfrm>
              <a:off x="504" y="1200"/>
              <a:ext cx="1728" cy="331"/>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Type</a:t>
              </a:r>
            </a:p>
          </p:txBody>
        </p:sp>
        <p:sp>
          <p:nvSpPr>
            <p:cNvPr id="21529" name="Line 14"/>
            <p:cNvSpPr>
              <a:spLocks noChangeShapeType="1"/>
            </p:cNvSpPr>
            <p:nvPr/>
          </p:nvSpPr>
          <p:spPr bwMode="gray">
            <a:xfrm>
              <a:off x="504" y="1483"/>
              <a:ext cx="4744"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0" name="Line 15"/>
            <p:cNvSpPr>
              <a:spLocks noChangeShapeType="1"/>
            </p:cNvSpPr>
            <p:nvPr/>
          </p:nvSpPr>
          <p:spPr bwMode="gray">
            <a:xfrm>
              <a:off x="2232" y="1886"/>
              <a:ext cx="30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1" name="Line 16"/>
            <p:cNvSpPr>
              <a:spLocks noChangeShapeType="1"/>
            </p:cNvSpPr>
            <p:nvPr/>
          </p:nvSpPr>
          <p:spPr bwMode="gray">
            <a:xfrm>
              <a:off x="504" y="1200"/>
              <a:ext cx="47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21532" name="Group 17"/>
            <p:cNvGrpSpPr>
              <a:grpSpLocks/>
            </p:cNvGrpSpPr>
            <p:nvPr/>
          </p:nvGrpSpPr>
          <p:grpSpPr bwMode="auto">
            <a:xfrm>
              <a:off x="504" y="1200"/>
              <a:ext cx="4744" cy="1895"/>
              <a:chOff x="520" y="1136"/>
              <a:chExt cx="4744" cy="1959"/>
            </a:xfrm>
          </p:grpSpPr>
          <p:sp>
            <p:nvSpPr>
              <p:cNvPr id="21537" name="Line 18"/>
              <p:cNvSpPr>
                <a:spLocks noChangeShapeType="1"/>
              </p:cNvSpPr>
              <p:nvPr/>
            </p:nvSpPr>
            <p:spPr bwMode="gray">
              <a:xfrm>
                <a:off x="520" y="1136"/>
                <a:ext cx="0" cy="19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8" name="Line 19"/>
              <p:cNvSpPr>
                <a:spLocks noChangeShapeType="1"/>
              </p:cNvSpPr>
              <p:nvPr/>
            </p:nvSpPr>
            <p:spPr bwMode="gray">
              <a:xfrm>
                <a:off x="2248" y="1136"/>
                <a:ext cx="0" cy="19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9" name="Line 20"/>
              <p:cNvSpPr>
                <a:spLocks noChangeShapeType="1"/>
              </p:cNvSpPr>
              <p:nvPr/>
            </p:nvSpPr>
            <p:spPr bwMode="gray">
              <a:xfrm>
                <a:off x="5264" y="1136"/>
                <a:ext cx="0" cy="19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sp>
          <p:nvSpPr>
            <p:cNvPr id="21533" name="Line 21"/>
            <p:cNvSpPr>
              <a:spLocks noChangeShapeType="1"/>
            </p:cNvSpPr>
            <p:nvPr/>
          </p:nvSpPr>
          <p:spPr bwMode="gray">
            <a:xfrm>
              <a:off x="504" y="3095"/>
              <a:ext cx="47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4" name="Line 22"/>
            <p:cNvSpPr>
              <a:spLocks noChangeShapeType="1"/>
            </p:cNvSpPr>
            <p:nvPr/>
          </p:nvSpPr>
          <p:spPr bwMode="gray">
            <a:xfrm>
              <a:off x="504" y="1886"/>
              <a:ext cx="172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5" name="Line 23"/>
            <p:cNvSpPr>
              <a:spLocks noChangeShapeType="1"/>
            </p:cNvSpPr>
            <p:nvPr/>
          </p:nvSpPr>
          <p:spPr bwMode="gray">
            <a:xfrm>
              <a:off x="504" y="2289"/>
              <a:ext cx="474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6" name="Line 24"/>
            <p:cNvSpPr>
              <a:spLocks noChangeShapeType="1"/>
            </p:cNvSpPr>
            <p:nvPr/>
          </p:nvSpPr>
          <p:spPr bwMode="gray">
            <a:xfrm>
              <a:off x="504" y="2692"/>
              <a:ext cx="474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pic>
        <p:nvPicPr>
          <p:cNvPr id="21508" name="Picture 25" descr="Tables: Table with Head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22400" y="787400"/>
            <a:ext cx="7731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26" descr="Diagram: Index-by-Table, Hierarch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381875" y="4991100"/>
            <a:ext cx="10445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0" name="Group 27"/>
          <p:cNvGrpSpPr>
            <a:grpSpLocks/>
          </p:cNvGrpSpPr>
          <p:nvPr/>
        </p:nvGrpSpPr>
        <p:grpSpPr bwMode="auto">
          <a:xfrm>
            <a:off x="1978025" y="4986338"/>
            <a:ext cx="727075" cy="1276350"/>
            <a:chOff x="4424" y="2781"/>
            <a:chExt cx="727" cy="1221"/>
          </a:xfrm>
        </p:grpSpPr>
        <p:pic>
          <p:nvPicPr>
            <p:cNvPr id="21516" name="Picture 28"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3397"/>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29"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3089"/>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30"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2781"/>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Text Box 31"/>
          <p:cNvSpPr txBox="1">
            <a:spLocks noChangeArrowheads="1"/>
          </p:cNvSpPr>
          <p:nvPr/>
        </p:nvSpPr>
        <p:spPr bwMode="auto">
          <a:xfrm>
            <a:off x="700088" y="14351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Heap</a:t>
            </a:r>
          </a:p>
        </p:txBody>
      </p:sp>
      <p:sp>
        <p:nvSpPr>
          <p:cNvPr id="21512" name="Text Box 32"/>
          <p:cNvSpPr txBox="1">
            <a:spLocks noChangeArrowheads="1"/>
          </p:cNvSpPr>
          <p:nvPr/>
        </p:nvSpPr>
        <p:spPr bwMode="auto">
          <a:xfrm>
            <a:off x="6813550" y="593407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IOT</a:t>
            </a:r>
          </a:p>
        </p:txBody>
      </p:sp>
      <p:sp>
        <p:nvSpPr>
          <p:cNvPr id="21513" name="Text Box 33"/>
          <p:cNvSpPr txBox="1">
            <a:spLocks noChangeArrowheads="1"/>
          </p:cNvSpPr>
          <p:nvPr/>
        </p:nvSpPr>
        <p:spPr bwMode="auto">
          <a:xfrm>
            <a:off x="592138" y="5916613"/>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Partitioned</a:t>
            </a:r>
          </a:p>
        </p:txBody>
      </p:sp>
      <p:pic>
        <p:nvPicPr>
          <p:cNvPr id="21514" name="Picture 34" descr="Cluster-tabl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634288" y="800100"/>
            <a:ext cx="757237"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35"/>
          <p:cNvSpPr txBox="1">
            <a:spLocks noChangeArrowheads="1"/>
          </p:cNvSpPr>
          <p:nvPr/>
        </p:nvSpPr>
        <p:spPr bwMode="auto">
          <a:xfrm>
            <a:off x="6251575" y="1408113"/>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Clustered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effectLst>
            <a:outerShdw dist="53882" dir="2700000" algn="ctr" rotWithShape="0">
              <a:schemeClr val="bg2">
                <a:alpha val="50000"/>
              </a:schemeClr>
            </a:outerShdw>
          </a:effectLst>
        </p:spPr>
        <p:txBody>
          <a:bodyPr lIns="92075" tIns="46038" rIns="92075" bIns="46038" anchor="t"/>
          <a:lstStyle/>
          <a:p>
            <a:pPr eaLnBrk="1" hangingPunct="1"/>
            <a:r>
              <a:rPr lang="hu-HU" altLang="hu-HU" smtClean="0"/>
              <a:t>Cluster Types</a:t>
            </a:r>
          </a:p>
        </p:txBody>
      </p:sp>
      <p:sp>
        <p:nvSpPr>
          <p:cNvPr id="96259" name="Rectangle 3"/>
          <p:cNvSpPr>
            <a:spLocks noChangeArrowheads="1"/>
          </p:cNvSpPr>
          <p:nvPr/>
        </p:nvSpPr>
        <p:spPr bwMode="auto">
          <a:xfrm>
            <a:off x="1793875" y="1254125"/>
            <a:ext cx="1851025" cy="812800"/>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sz="2400" b="1">
                <a:solidFill>
                  <a:schemeClr val="accent2"/>
                </a:solidFill>
                <a:effectLst>
                  <a:outerShdw blurRad="38100" dist="38100" dir="2700000" algn="tl">
                    <a:srgbClr val="C0C0C0"/>
                  </a:outerShdw>
                </a:effectLst>
                <a:latin typeface="Arial" panose="020B0604020202020204" pitchFamily="34" charset="0"/>
              </a:rPr>
              <a:t>Index cluster</a:t>
            </a:r>
          </a:p>
        </p:txBody>
      </p:sp>
      <p:grpSp>
        <p:nvGrpSpPr>
          <p:cNvPr id="2" name="Group 4"/>
          <p:cNvGrpSpPr>
            <a:grpSpLocks/>
          </p:cNvGrpSpPr>
          <p:nvPr/>
        </p:nvGrpSpPr>
        <p:grpSpPr bwMode="auto">
          <a:xfrm>
            <a:off x="1117600" y="2055813"/>
            <a:ext cx="2493963" cy="1685925"/>
            <a:chOff x="704" y="1295"/>
            <a:chExt cx="1571" cy="1062"/>
          </a:xfrm>
        </p:grpSpPr>
        <p:grpSp>
          <p:nvGrpSpPr>
            <p:cNvPr id="40158" name="Group 5"/>
            <p:cNvGrpSpPr>
              <a:grpSpLocks/>
            </p:cNvGrpSpPr>
            <p:nvPr/>
          </p:nvGrpSpPr>
          <p:grpSpPr bwMode="auto">
            <a:xfrm>
              <a:off x="1121" y="1295"/>
              <a:ext cx="1154" cy="1062"/>
              <a:chOff x="1121" y="1295"/>
              <a:chExt cx="1154" cy="1062"/>
            </a:xfrm>
          </p:grpSpPr>
          <p:sp>
            <p:nvSpPr>
              <p:cNvPr id="40160" name="Freeform 6"/>
              <p:cNvSpPr>
                <a:spLocks/>
              </p:cNvSpPr>
              <p:nvPr/>
            </p:nvSpPr>
            <p:spPr bwMode="auto">
              <a:xfrm>
                <a:off x="1386" y="174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1" name="Freeform 7"/>
              <p:cNvSpPr>
                <a:spLocks/>
              </p:cNvSpPr>
              <p:nvPr/>
            </p:nvSpPr>
            <p:spPr bwMode="auto">
              <a:xfrm>
                <a:off x="1385" y="1702"/>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19"/>
                    </a:moveTo>
                    <a:lnTo>
                      <a:pt x="138" y="0"/>
                    </a:lnTo>
                    <a:lnTo>
                      <a:pt x="0" y="42"/>
                    </a:lnTo>
                    <a:lnTo>
                      <a:pt x="49" y="62"/>
                    </a:lnTo>
                    <a:lnTo>
                      <a:pt x="108" y="87"/>
                    </a:lnTo>
                    <a:lnTo>
                      <a:pt x="186"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2" name="Freeform 8"/>
              <p:cNvSpPr>
                <a:spLocks/>
              </p:cNvSpPr>
              <p:nvPr/>
            </p:nvSpPr>
            <p:spPr bwMode="auto">
              <a:xfrm>
                <a:off x="1591" y="1682"/>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3" name="Freeform 9"/>
              <p:cNvSpPr>
                <a:spLocks/>
              </p:cNvSpPr>
              <p:nvPr/>
            </p:nvSpPr>
            <p:spPr bwMode="auto">
              <a:xfrm>
                <a:off x="1591" y="1640"/>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4" name="Freeform 10"/>
              <p:cNvSpPr>
                <a:spLocks/>
              </p:cNvSpPr>
              <p:nvPr/>
            </p:nvSpPr>
            <p:spPr bwMode="auto">
              <a:xfrm>
                <a:off x="1796" y="161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5" name="Freeform 11"/>
              <p:cNvSpPr>
                <a:spLocks/>
              </p:cNvSpPr>
              <p:nvPr/>
            </p:nvSpPr>
            <p:spPr bwMode="auto">
              <a:xfrm>
                <a:off x="1795" y="157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6" name="Line 12"/>
              <p:cNvSpPr>
                <a:spLocks noChangeShapeType="1"/>
              </p:cNvSpPr>
              <p:nvPr/>
            </p:nvSpPr>
            <p:spPr bwMode="auto">
              <a:xfrm flipH="1">
                <a:off x="1482" y="1468"/>
                <a:ext cx="195" cy="263"/>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7" name="Line 13"/>
              <p:cNvSpPr>
                <a:spLocks noChangeShapeType="1"/>
              </p:cNvSpPr>
              <p:nvPr/>
            </p:nvSpPr>
            <p:spPr bwMode="auto">
              <a:xfrm>
                <a:off x="1686" y="1477"/>
                <a:ext cx="198" cy="131"/>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8" name="Line 14"/>
              <p:cNvSpPr>
                <a:spLocks noChangeShapeType="1"/>
              </p:cNvSpPr>
              <p:nvPr/>
            </p:nvSpPr>
            <p:spPr bwMode="auto">
              <a:xfrm flipH="1" flipV="1">
                <a:off x="1680" y="1471"/>
                <a:ext cx="1" cy="197"/>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9" name="Freeform 15"/>
              <p:cNvSpPr>
                <a:spLocks/>
              </p:cNvSpPr>
              <p:nvPr/>
            </p:nvSpPr>
            <p:spPr bwMode="auto">
              <a:xfrm>
                <a:off x="1433" y="1721"/>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 name="T15" fmla="*/ 0 w 139"/>
                  <a:gd name="T16" fmla="*/ 0 h 177"/>
                  <a:gd name="T17" fmla="*/ 139 w 139"/>
                  <a:gd name="T18" fmla="*/ 177 h 177"/>
                </a:gdLst>
                <a:ahLst/>
                <a:cxnLst>
                  <a:cxn ang="T10">
                    <a:pos x="T0" y="T1"/>
                  </a:cxn>
                  <a:cxn ang="T11">
                    <a:pos x="T2" y="T3"/>
                  </a:cxn>
                  <a:cxn ang="T12">
                    <a:pos x="T4" y="T5"/>
                  </a:cxn>
                  <a:cxn ang="T13">
                    <a:pos x="T6" y="T7"/>
                  </a:cxn>
                  <a:cxn ang="T14">
                    <a:pos x="T8" y="T9"/>
                  </a:cxn>
                </a:cxnLst>
                <a:rect l="T15" t="T16" r="T17" b="T18"/>
                <a:pathLst>
                  <a:path w="139" h="177">
                    <a:moveTo>
                      <a:pt x="138" y="133"/>
                    </a:moveTo>
                    <a:lnTo>
                      <a:pt x="138" y="0"/>
                    </a:lnTo>
                    <a:lnTo>
                      <a:pt x="0" y="42"/>
                    </a:lnTo>
                    <a:lnTo>
                      <a:pt x="0" y="176"/>
                    </a:lnTo>
                    <a:lnTo>
                      <a:pt x="138"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0" name="Freeform 16"/>
              <p:cNvSpPr>
                <a:spLocks/>
              </p:cNvSpPr>
              <p:nvPr/>
            </p:nvSpPr>
            <p:spPr bwMode="auto">
              <a:xfrm>
                <a:off x="1638" y="1659"/>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1" name="Freeform 17"/>
              <p:cNvSpPr>
                <a:spLocks/>
              </p:cNvSpPr>
              <p:nvPr/>
            </p:nvSpPr>
            <p:spPr bwMode="auto">
              <a:xfrm>
                <a:off x="1842" y="159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2" name="Freeform 18"/>
              <p:cNvSpPr>
                <a:spLocks/>
              </p:cNvSpPr>
              <p:nvPr/>
            </p:nvSpPr>
            <p:spPr bwMode="auto">
              <a:xfrm>
                <a:off x="1572" y="133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3" name="Freeform 19"/>
              <p:cNvSpPr>
                <a:spLocks/>
              </p:cNvSpPr>
              <p:nvPr/>
            </p:nvSpPr>
            <p:spPr bwMode="auto">
              <a:xfrm>
                <a:off x="1571" y="129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4" name="Freeform 20"/>
              <p:cNvSpPr>
                <a:spLocks/>
              </p:cNvSpPr>
              <p:nvPr/>
            </p:nvSpPr>
            <p:spPr bwMode="auto">
              <a:xfrm>
                <a:off x="1618" y="131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5" name="Freeform 21"/>
              <p:cNvSpPr>
                <a:spLocks/>
              </p:cNvSpPr>
              <p:nvPr/>
            </p:nvSpPr>
            <p:spPr bwMode="auto">
              <a:xfrm>
                <a:off x="1884" y="1970"/>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6" name="Freeform 22"/>
              <p:cNvSpPr>
                <a:spLocks/>
              </p:cNvSpPr>
              <p:nvPr/>
            </p:nvSpPr>
            <p:spPr bwMode="auto">
              <a:xfrm>
                <a:off x="1884" y="1928"/>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7" name="Freeform 23"/>
              <p:cNvSpPr>
                <a:spLocks/>
              </p:cNvSpPr>
              <p:nvPr/>
            </p:nvSpPr>
            <p:spPr bwMode="auto">
              <a:xfrm>
                <a:off x="2089" y="1905"/>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8" name="Freeform 24"/>
              <p:cNvSpPr>
                <a:spLocks/>
              </p:cNvSpPr>
              <p:nvPr/>
            </p:nvSpPr>
            <p:spPr bwMode="auto">
              <a:xfrm>
                <a:off x="2088" y="1863"/>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9" name="Line 25"/>
              <p:cNvSpPr>
                <a:spLocks noChangeShapeType="1"/>
              </p:cNvSpPr>
              <p:nvPr/>
            </p:nvSpPr>
            <p:spPr bwMode="auto">
              <a:xfrm>
                <a:off x="1917" y="1750"/>
                <a:ext cx="260" cy="146"/>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0" name="Line 26"/>
              <p:cNvSpPr>
                <a:spLocks noChangeShapeType="1"/>
              </p:cNvSpPr>
              <p:nvPr/>
            </p:nvSpPr>
            <p:spPr bwMode="auto">
              <a:xfrm flipH="1" flipV="1">
                <a:off x="1914" y="1762"/>
                <a:ext cx="60" cy="194"/>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1" name="Freeform 27"/>
              <p:cNvSpPr>
                <a:spLocks/>
              </p:cNvSpPr>
              <p:nvPr/>
            </p:nvSpPr>
            <p:spPr bwMode="auto">
              <a:xfrm>
                <a:off x="1931" y="1947"/>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2" name="Freeform 28"/>
              <p:cNvSpPr>
                <a:spLocks/>
              </p:cNvSpPr>
              <p:nvPr/>
            </p:nvSpPr>
            <p:spPr bwMode="auto">
              <a:xfrm>
                <a:off x="2135" y="1883"/>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3" name="Freeform 29"/>
              <p:cNvSpPr>
                <a:spLocks/>
              </p:cNvSpPr>
              <p:nvPr/>
            </p:nvSpPr>
            <p:spPr bwMode="auto">
              <a:xfrm>
                <a:off x="1122" y="2203"/>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4" name="Freeform 30"/>
              <p:cNvSpPr>
                <a:spLocks/>
              </p:cNvSpPr>
              <p:nvPr/>
            </p:nvSpPr>
            <p:spPr bwMode="auto">
              <a:xfrm>
                <a:off x="1121" y="2161"/>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19"/>
                    </a:moveTo>
                    <a:lnTo>
                      <a:pt x="138" y="0"/>
                    </a:lnTo>
                    <a:lnTo>
                      <a:pt x="0" y="42"/>
                    </a:lnTo>
                    <a:lnTo>
                      <a:pt x="49" y="62"/>
                    </a:lnTo>
                    <a:lnTo>
                      <a:pt x="108" y="87"/>
                    </a:lnTo>
                    <a:lnTo>
                      <a:pt x="186"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5" name="Freeform 31"/>
              <p:cNvSpPr>
                <a:spLocks/>
              </p:cNvSpPr>
              <p:nvPr/>
            </p:nvSpPr>
            <p:spPr bwMode="auto">
              <a:xfrm>
                <a:off x="1327" y="2141"/>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6" name="Freeform 32"/>
              <p:cNvSpPr>
                <a:spLocks/>
              </p:cNvSpPr>
              <p:nvPr/>
            </p:nvSpPr>
            <p:spPr bwMode="auto">
              <a:xfrm>
                <a:off x="1327" y="2099"/>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7" name="Line 33"/>
              <p:cNvSpPr>
                <a:spLocks noChangeShapeType="1"/>
              </p:cNvSpPr>
              <p:nvPr/>
            </p:nvSpPr>
            <p:spPr bwMode="auto">
              <a:xfrm flipH="1">
                <a:off x="1215" y="1888"/>
                <a:ext cx="246" cy="297"/>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8" name="Line 34"/>
              <p:cNvSpPr>
                <a:spLocks noChangeShapeType="1"/>
              </p:cNvSpPr>
              <p:nvPr/>
            </p:nvSpPr>
            <p:spPr bwMode="auto">
              <a:xfrm flipV="1">
                <a:off x="1416" y="1893"/>
                <a:ext cx="54" cy="23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9" name="Freeform 35"/>
              <p:cNvSpPr>
                <a:spLocks/>
              </p:cNvSpPr>
              <p:nvPr/>
            </p:nvSpPr>
            <p:spPr bwMode="auto">
              <a:xfrm>
                <a:off x="1169" y="2180"/>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 name="T15" fmla="*/ 0 w 139"/>
                  <a:gd name="T16" fmla="*/ 0 h 177"/>
                  <a:gd name="T17" fmla="*/ 139 w 139"/>
                  <a:gd name="T18" fmla="*/ 177 h 177"/>
                </a:gdLst>
                <a:ahLst/>
                <a:cxnLst>
                  <a:cxn ang="T10">
                    <a:pos x="T0" y="T1"/>
                  </a:cxn>
                  <a:cxn ang="T11">
                    <a:pos x="T2" y="T3"/>
                  </a:cxn>
                  <a:cxn ang="T12">
                    <a:pos x="T4" y="T5"/>
                  </a:cxn>
                  <a:cxn ang="T13">
                    <a:pos x="T6" y="T7"/>
                  </a:cxn>
                  <a:cxn ang="T14">
                    <a:pos x="T8" y="T9"/>
                  </a:cxn>
                </a:cxnLst>
                <a:rect l="T15" t="T16" r="T17" b="T18"/>
                <a:pathLst>
                  <a:path w="139" h="177">
                    <a:moveTo>
                      <a:pt x="138" y="133"/>
                    </a:moveTo>
                    <a:lnTo>
                      <a:pt x="138" y="0"/>
                    </a:lnTo>
                    <a:lnTo>
                      <a:pt x="0" y="42"/>
                    </a:lnTo>
                    <a:lnTo>
                      <a:pt x="0" y="176"/>
                    </a:lnTo>
                    <a:lnTo>
                      <a:pt x="138"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0" name="Freeform 36"/>
              <p:cNvSpPr>
                <a:spLocks/>
              </p:cNvSpPr>
              <p:nvPr/>
            </p:nvSpPr>
            <p:spPr bwMode="auto">
              <a:xfrm>
                <a:off x="1374" y="2118"/>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1" name="Freeform 37"/>
              <p:cNvSpPr>
                <a:spLocks/>
              </p:cNvSpPr>
              <p:nvPr/>
            </p:nvSpPr>
            <p:spPr bwMode="auto">
              <a:xfrm>
                <a:off x="1525" y="2081"/>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2" name="Freeform 38"/>
              <p:cNvSpPr>
                <a:spLocks/>
              </p:cNvSpPr>
              <p:nvPr/>
            </p:nvSpPr>
            <p:spPr bwMode="auto">
              <a:xfrm>
                <a:off x="1525" y="2039"/>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3" name="Freeform 39"/>
              <p:cNvSpPr>
                <a:spLocks/>
              </p:cNvSpPr>
              <p:nvPr/>
            </p:nvSpPr>
            <p:spPr bwMode="auto">
              <a:xfrm>
                <a:off x="1730" y="2016"/>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4" name="Freeform 40"/>
              <p:cNvSpPr>
                <a:spLocks/>
              </p:cNvSpPr>
              <p:nvPr/>
            </p:nvSpPr>
            <p:spPr bwMode="auto">
              <a:xfrm>
                <a:off x="1729" y="1974"/>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5" name="Line 41"/>
              <p:cNvSpPr>
                <a:spLocks noChangeShapeType="1"/>
              </p:cNvSpPr>
              <p:nvPr/>
            </p:nvSpPr>
            <p:spPr bwMode="auto">
              <a:xfrm>
                <a:off x="1722" y="1819"/>
                <a:ext cx="96" cy="18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96" name="Line 42"/>
              <p:cNvSpPr>
                <a:spLocks noChangeShapeType="1"/>
              </p:cNvSpPr>
              <p:nvPr/>
            </p:nvSpPr>
            <p:spPr bwMode="auto">
              <a:xfrm flipV="1">
                <a:off x="1615" y="1809"/>
                <a:ext cx="101" cy="25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97" name="Freeform 43"/>
              <p:cNvSpPr>
                <a:spLocks/>
              </p:cNvSpPr>
              <p:nvPr/>
            </p:nvSpPr>
            <p:spPr bwMode="auto">
              <a:xfrm>
                <a:off x="1572" y="2058"/>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8" name="Freeform 44"/>
              <p:cNvSpPr>
                <a:spLocks/>
              </p:cNvSpPr>
              <p:nvPr/>
            </p:nvSpPr>
            <p:spPr bwMode="auto">
              <a:xfrm>
                <a:off x="1776" y="1994"/>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sp>
          <p:nvSpPr>
            <p:cNvPr id="96301" name="AutoShape 45"/>
            <p:cNvSpPr>
              <a:spLocks noChangeArrowheads="1"/>
            </p:cNvSpPr>
            <p:nvPr/>
          </p:nvSpPr>
          <p:spPr bwMode="auto">
            <a:xfrm>
              <a:off x="704" y="1391"/>
              <a:ext cx="654" cy="385"/>
            </a:xfrm>
            <a:prstGeom prst="rightArrow">
              <a:avLst>
                <a:gd name="adj1" fmla="val 50000"/>
                <a:gd name="adj2" fmla="val 84943"/>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sp>
        <p:nvSpPr>
          <p:cNvPr id="96302" name="AutoShape 46"/>
          <p:cNvSpPr>
            <a:spLocks noChangeArrowheads="1"/>
          </p:cNvSpPr>
          <p:nvPr/>
        </p:nvSpPr>
        <p:spPr bwMode="auto">
          <a:xfrm>
            <a:off x="2460625" y="3683000"/>
            <a:ext cx="611188" cy="784225"/>
          </a:xfrm>
          <a:prstGeom prst="downArrow">
            <a:avLst>
              <a:gd name="adj1" fmla="val 50000"/>
              <a:gd name="adj2" fmla="val 64162"/>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nvGrpSpPr>
          <p:cNvPr id="4" name="Group 47"/>
          <p:cNvGrpSpPr>
            <a:grpSpLocks/>
          </p:cNvGrpSpPr>
          <p:nvPr/>
        </p:nvGrpSpPr>
        <p:grpSpPr bwMode="auto">
          <a:xfrm>
            <a:off x="2246313" y="4565650"/>
            <a:ext cx="1270000" cy="1492250"/>
            <a:chOff x="1415" y="2876"/>
            <a:chExt cx="800" cy="940"/>
          </a:xfrm>
        </p:grpSpPr>
        <p:grpSp>
          <p:nvGrpSpPr>
            <p:cNvPr id="40053" name="Group 48"/>
            <p:cNvGrpSpPr>
              <a:grpSpLocks/>
            </p:cNvGrpSpPr>
            <p:nvPr/>
          </p:nvGrpSpPr>
          <p:grpSpPr bwMode="auto">
            <a:xfrm>
              <a:off x="1415" y="2876"/>
              <a:ext cx="656" cy="796"/>
              <a:chOff x="1415" y="2876"/>
              <a:chExt cx="656" cy="796"/>
            </a:xfrm>
          </p:grpSpPr>
          <p:sp>
            <p:nvSpPr>
              <p:cNvPr id="40124" name="Freeform 49"/>
              <p:cNvSpPr>
                <a:spLocks/>
              </p:cNvSpPr>
              <p:nvPr/>
            </p:nvSpPr>
            <p:spPr bwMode="auto">
              <a:xfrm>
                <a:off x="1415" y="2876"/>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5" name="Freeform 50"/>
              <p:cNvSpPr>
                <a:spLocks/>
              </p:cNvSpPr>
              <p:nvPr/>
            </p:nvSpPr>
            <p:spPr bwMode="white">
              <a:xfrm>
                <a:off x="1438" y="2906"/>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6" name="Freeform 51"/>
              <p:cNvSpPr>
                <a:spLocks/>
              </p:cNvSpPr>
              <p:nvPr/>
            </p:nvSpPr>
            <p:spPr bwMode="auto">
              <a:xfrm>
                <a:off x="1473" y="3053"/>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7" name="Freeform 52"/>
              <p:cNvSpPr>
                <a:spLocks/>
              </p:cNvSpPr>
              <p:nvPr/>
            </p:nvSpPr>
            <p:spPr bwMode="auto">
              <a:xfrm>
                <a:off x="1473" y="2948"/>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8" name="Freeform 53"/>
              <p:cNvSpPr>
                <a:spLocks/>
              </p:cNvSpPr>
              <p:nvPr/>
            </p:nvSpPr>
            <p:spPr bwMode="auto">
              <a:xfrm>
                <a:off x="1509" y="321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9" name="Freeform 54"/>
              <p:cNvSpPr>
                <a:spLocks/>
              </p:cNvSpPr>
              <p:nvPr/>
            </p:nvSpPr>
            <p:spPr bwMode="auto">
              <a:xfrm>
                <a:off x="1580" y="3191"/>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0" name="Freeform 55"/>
              <p:cNvSpPr>
                <a:spLocks/>
              </p:cNvSpPr>
              <p:nvPr/>
            </p:nvSpPr>
            <p:spPr bwMode="auto">
              <a:xfrm>
                <a:off x="1649" y="317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1" name="Freeform 56"/>
              <p:cNvSpPr>
                <a:spLocks/>
              </p:cNvSpPr>
              <p:nvPr/>
            </p:nvSpPr>
            <p:spPr bwMode="auto">
              <a:xfrm>
                <a:off x="1720" y="315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2" name="Freeform 57"/>
              <p:cNvSpPr>
                <a:spLocks/>
              </p:cNvSpPr>
              <p:nvPr/>
            </p:nvSpPr>
            <p:spPr bwMode="auto">
              <a:xfrm>
                <a:off x="1792" y="313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3" name="Freeform 58"/>
              <p:cNvSpPr>
                <a:spLocks/>
              </p:cNvSpPr>
              <p:nvPr/>
            </p:nvSpPr>
            <p:spPr bwMode="auto">
              <a:xfrm>
                <a:off x="1862" y="311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4" name="Freeform 59"/>
              <p:cNvSpPr>
                <a:spLocks/>
              </p:cNvSpPr>
              <p:nvPr/>
            </p:nvSpPr>
            <p:spPr bwMode="auto">
              <a:xfrm>
                <a:off x="1933" y="3096"/>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5" name="Freeform 60"/>
              <p:cNvSpPr>
                <a:spLocks/>
              </p:cNvSpPr>
              <p:nvPr/>
            </p:nvSpPr>
            <p:spPr bwMode="auto">
              <a:xfrm>
                <a:off x="1509" y="327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6" name="Freeform 61"/>
              <p:cNvSpPr>
                <a:spLocks/>
              </p:cNvSpPr>
              <p:nvPr/>
            </p:nvSpPr>
            <p:spPr bwMode="auto">
              <a:xfrm>
                <a:off x="1580" y="326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7" name="Freeform 62"/>
              <p:cNvSpPr>
                <a:spLocks/>
              </p:cNvSpPr>
              <p:nvPr/>
            </p:nvSpPr>
            <p:spPr bwMode="auto">
              <a:xfrm>
                <a:off x="1649" y="324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8" name="Freeform 63"/>
              <p:cNvSpPr>
                <a:spLocks/>
              </p:cNvSpPr>
              <p:nvPr/>
            </p:nvSpPr>
            <p:spPr bwMode="auto">
              <a:xfrm>
                <a:off x="1720" y="3221"/>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9" name="Freeform 64"/>
              <p:cNvSpPr>
                <a:spLocks/>
              </p:cNvSpPr>
              <p:nvPr/>
            </p:nvSpPr>
            <p:spPr bwMode="auto">
              <a:xfrm>
                <a:off x="1792" y="320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0" name="Freeform 65"/>
              <p:cNvSpPr>
                <a:spLocks/>
              </p:cNvSpPr>
              <p:nvPr/>
            </p:nvSpPr>
            <p:spPr bwMode="auto">
              <a:xfrm>
                <a:off x="1862" y="3183"/>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1" name="Freeform 66"/>
              <p:cNvSpPr>
                <a:spLocks/>
              </p:cNvSpPr>
              <p:nvPr/>
            </p:nvSpPr>
            <p:spPr bwMode="auto">
              <a:xfrm>
                <a:off x="1933" y="3165"/>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2" name="Freeform 67"/>
              <p:cNvSpPr>
                <a:spLocks/>
              </p:cNvSpPr>
              <p:nvPr/>
            </p:nvSpPr>
            <p:spPr bwMode="auto">
              <a:xfrm>
                <a:off x="1509" y="334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3" name="Freeform 68"/>
              <p:cNvSpPr>
                <a:spLocks/>
              </p:cNvSpPr>
              <p:nvPr/>
            </p:nvSpPr>
            <p:spPr bwMode="auto">
              <a:xfrm>
                <a:off x="1580" y="332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4" name="Freeform 69"/>
              <p:cNvSpPr>
                <a:spLocks/>
              </p:cNvSpPr>
              <p:nvPr/>
            </p:nvSpPr>
            <p:spPr bwMode="auto">
              <a:xfrm>
                <a:off x="1649" y="330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5" name="Freeform 70"/>
              <p:cNvSpPr>
                <a:spLocks/>
              </p:cNvSpPr>
              <p:nvPr/>
            </p:nvSpPr>
            <p:spPr bwMode="auto">
              <a:xfrm>
                <a:off x="1720" y="329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6" name="Freeform 71"/>
              <p:cNvSpPr>
                <a:spLocks/>
              </p:cNvSpPr>
              <p:nvPr/>
            </p:nvSpPr>
            <p:spPr bwMode="auto">
              <a:xfrm>
                <a:off x="1792" y="32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7" name="Freeform 72"/>
              <p:cNvSpPr>
                <a:spLocks/>
              </p:cNvSpPr>
              <p:nvPr/>
            </p:nvSpPr>
            <p:spPr bwMode="auto">
              <a:xfrm>
                <a:off x="1862" y="325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8" name="Freeform 73"/>
              <p:cNvSpPr>
                <a:spLocks/>
              </p:cNvSpPr>
              <p:nvPr/>
            </p:nvSpPr>
            <p:spPr bwMode="auto">
              <a:xfrm>
                <a:off x="1933" y="323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9" name="Freeform 74"/>
              <p:cNvSpPr>
                <a:spLocks/>
              </p:cNvSpPr>
              <p:nvPr/>
            </p:nvSpPr>
            <p:spPr bwMode="auto">
              <a:xfrm>
                <a:off x="1509" y="341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0" name="Freeform 75"/>
              <p:cNvSpPr>
                <a:spLocks/>
              </p:cNvSpPr>
              <p:nvPr/>
            </p:nvSpPr>
            <p:spPr bwMode="auto">
              <a:xfrm>
                <a:off x="1580" y="3395"/>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1" name="Freeform 76"/>
              <p:cNvSpPr>
                <a:spLocks/>
              </p:cNvSpPr>
              <p:nvPr/>
            </p:nvSpPr>
            <p:spPr bwMode="auto">
              <a:xfrm>
                <a:off x="1649" y="337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2" name="Freeform 77"/>
              <p:cNvSpPr>
                <a:spLocks/>
              </p:cNvSpPr>
              <p:nvPr/>
            </p:nvSpPr>
            <p:spPr bwMode="auto">
              <a:xfrm>
                <a:off x="1720" y="335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3" name="Freeform 78"/>
              <p:cNvSpPr>
                <a:spLocks/>
              </p:cNvSpPr>
              <p:nvPr/>
            </p:nvSpPr>
            <p:spPr bwMode="auto">
              <a:xfrm>
                <a:off x="1792" y="333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4" name="Freeform 79"/>
              <p:cNvSpPr>
                <a:spLocks/>
              </p:cNvSpPr>
              <p:nvPr/>
            </p:nvSpPr>
            <p:spPr bwMode="auto">
              <a:xfrm>
                <a:off x="1862" y="332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5" name="Freeform 80"/>
              <p:cNvSpPr>
                <a:spLocks/>
              </p:cNvSpPr>
              <p:nvPr/>
            </p:nvSpPr>
            <p:spPr bwMode="auto">
              <a:xfrm>
                <a:off x="1933" y="330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6" name="Freeform 81"/>
              <p:cNvSpPr>
                <a:spLocks/>
              </p:cNvSpPr>
              <p:nvPr/>
            </p:nvSpPr>
            <p:spPr bwMode="auto">
              <a:xfrm>
                <a:off x="1509" y="348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7" name="Freeform 82"/>
              <p:cNvSpPr>
                <a:spLocks/>
              </p:cNvSpPr>
              <p:nvPr/>
            </p:nvSpPr>
            <p:spPr bwMode="auto">
              <a:xfrm>
                <a:off x="1580" y="346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40054" name="Group 83"/>
            <p:cNvGrpSpPr>
              <a:grpSpLocks/>
            </p:cNvGrpSpPr>
            <p:nvPr/>
          </p:nvGrpSpPr>
          <p:grpSpPr bwMode="auto">
            <a:xfrm>
              <a:off x="1487" y="2948"/>
              <a:ext cx="656" cy="796"/>
              <a:chOff x="1487" y="2948"/>
              <a:chExt cx="656" cy="796"/>
            </a:xfrm>
          </p:grpSpPr>
          <p:sp>
            <p:nvSpPr>
              <p:cNvPr id="40090" name="Freeform 84"/>
              <p:cNvSpPr>
                <a:spLocks/>
              </p:cNvSpPr>
              <p:nvPr/>
            </p:nvSpPr>
            <p:spPr bwMode="auto">
              <a:xfrm>
                <a:off x="1487" y="2948"/>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1" name="Freeform 85"/>
              <p:cNvSpPr>
                <a:spLocks/>
              </p:cNvSpPr>
              <p:nvPr/>
            </p:nvSpPr>
            <p:spPr bwMode="white">
              <a:xfrm>
                <a:off x="1510" y="2978"/>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2" name="Freeform 86"/>
              <p:cNvSpPr>
                <a:spLocks/>
              </p:cNvSpPr>
              <p:nvPr/>
            </p:nvSpPr>
            <p:spPr bwMode="auto">
              <a:xfrm>
                <a:off x="1545" y="3125"/>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3" name="Freeform 87"/>
              <p:cNvSpPr>
                <a:spLocks/>
              </p:cNvSpPr>
              <p:nvPr/>
            </p:nvSpPr>
            <p:spPr bwMode="auto">
              <a:xfrm>
                <a:off x="1545" y="3020"/>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4" name="Freeform 88"/>
              <p:cNvSpPr>
                <a:spLocks/>
              </p:cNvSpPr>
              <p:nvPr/>
            </p:nvSpPr>
            <p:spPr bwMode="auto">
              <a:xfrm>
                <a:off x="1581" y="328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5" name="Freeform 89"/>
              <p:cNvSpPr>
                <a:spLocks/>
              </p:cNvSpPr>
              <p:nvPr/>
            </p:nvSpPr>
            <p:spPr bwMode="auto">
              <a:xfrm>
                <a:off x="1652" y="3263"/>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6" name="Freeform 90"/>
              <p:cNvSpPr>
                <a:spLocks/>
              </p:cNvSpPr>
              <p:nvPr/>
            </p:nvSpPr>
            <p:spPr bwMode="auto">
              <a:xfrm>
                <a:off x="1721" y="324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7" name="Freeform 91"/>
              <p:cNvSpPr>
                <a:spLocks/>
              </p:cNvSpPr>
              <p:nvPr/>
            </p:nvSpPr>
            <p:spPr bwMode="auto">
              <a:xfrm>
                <a:off x="1792" y="322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8" name="Freeform 92"/>
              <p:cNvSpPr>
                <a:spLocks/>
              </p:cNvSpPr>
              <p:nvPr/>
            </p:nvSpPr>
            <p:spPr bwMode="auto">
              <a:xfrm>
                <a:off x="1864" y="320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9" name="Freeform 93"/>
              <p:cNvSpPr>
                <a:spLocks/>
              </p:cNvSpPr>
              <p:nvPr/>
            </p:nvSpPr>
            <p:spPr bwMode="auto">
              <a:xfrm>
                <a:off x="1934" y="318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0" name="Freeform 94"/>
              <p:cNvSpPr>
                <a:spLocks/>
              </p:cNvSpPr>
              <p:nvPr/>
            </p:nvSpPr>
            <p:spPr bwMode="auto">
              <a:xfrm>
                <a:off x="2005" y="3168"/>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1" name="Freeform 95"/>
              <p:cNvSpPr>
                <a:spLocks/>
              </p:cNvSpPr>
              <p:nvPr/>
            </p:nvSpPr>
            <p:spPr bwMode="auto">
              <a:xfrm>
                <a:off x="1581" y="335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2" name="Freeform 96"/>
              <p:cNvSpPr>
                <a:spLocks/>
              </p:cNvSpPr>
              <p:nvPr/>
            </p:nvSpPr>
            <p:spPr bwMode="auto">
              <a:xfrm>
                <a:off x="1652" y="333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3" name="Freeform 97"/>
              <p:cNvSpPr>
                <a:spLocks/>
              </p:cNvSpPr>
              <p:nvPr/>
            </p:nvSpPr>
            <p:spPr bwMode="auto">
              <a:xfrm>
                <a:off x="1721" y="331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4" name="Freeform 98"/>
              <p:cNvSpPr>
                <a:spLocks/>
              </p:cNvSpPr>
              <p:nvPr/>
            </p:nvSpPr>
            <p:spPr bwMode="auto">
              <a:xfrm>
                <a:off x="1792" y="3293"/>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5" name="Freeform 99"/>
              <p:cNvSpPr>
                <a:spLocks/>
              </p:cNvSpPr>
              <p:nvPr/>
            </p:nvSpPr>
            <p:spPr bwMode="auto">
              <a:xfrm>
                <a:off x="1864" y="327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6" name="Freeform 100"/>
              <p:cNvSpPr>
                <a:spLocks/>
              </p:cNvSpPr>
              <p:nvPr/>
            </p:nvSpPr>
            <p:spPr bwMode="auto">
              <a:xfrm>
                <a:off x="1934" y="325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7" name="Freeform 101"/>
              <p:cNvSpPr>
                <a:spLocks/>
              </p:cNvSpPr>
              <p:nvPr/>
            </p:nvSpPr>
            <p:spPr bwMode="auto">
              <a:xfrm>
                <a:off x="2005" y="3237"/>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8" name="Freeform 102"/>
              <p:cNvSpPr>
                <a:spLocks/>
              </p:cNvSpPr>
              <p:nvPr/>
            </p:nvSpPr>
            <p:spPr bwMode="auto">
              <a:xfrm>
                <a:off x="1581" y="341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9" name="Freeform 103"/>
              <p:cNvSpPr>
                <a:spLocks/>
              </p:cNvSpPr>
              <p:nvPr/>
            </p:nvSpPr>
            <p:spPr bwMode="auto">
              <a:xfrm>
                <a:off x="1652" y="339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0" name="Freeform 104"/>
              <p:cNvSpPr>
                <a:spLocks/>
              </p:cNvSpPr>
              <p:nvPr/>
            </p:nvSpPr>
            <p:spPr bwMode="auto">
              <a:xfrm>
                <a:off x="1721" y="338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1" name="Freeform 105"/>
              <p:cNvSpPr>
                <a:spLocks/>
              </p:cNvSpPr>
              <p:nvPr/>
            </p:nvSpPr>
            <p:spPr bwMode="auto">
              <a:xfrm>
                <a:off x="1792" y="336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2" name="Freeform 106"/>
              <p:cNvSpPr>
                <a:spLocks/>
              </p:cNvSpPr>
              <p:nvPr/>
            </p:nvSpPr>
            <p:spPr bwMode="auto">
              <a:xfrm>
                <a:off x="1864" y="334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3" name="Freeform 107"/>
              <p:cNvSpPr>
                <a:spLocks/>
              </p:cNvSpPr>
              <p:nvPr/>
            </p:nvSpPr>
            <p:spPr bwMode="auto">
              <a:xfrm>
                <a:off x="1934" y="3323"/>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4" name="Freeform 108"/>
              <p:cNvSpPr>
                <a:spLocks/>
              </p:cNvSpPr>
              <p:nvPr/>
            </p:nvSpPr>
            <p:spPr bwMode="auto">
              <a:xfrm>
                <a:off x="2005" y="330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5" name="Freeform 109"/>
              <p:cNvSpPr>
                <a:spLocks/>
              </p:cNvSpPr>
              <p:nvPr/>
            </p:nvSpPr>
            <p:spPr bwMode="auto">
              <a:xfrm>
                <a:off x="1581" y="348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6" name="Freeform 110"/>
              <p:cNvSpPr>
                <a:spLocks/>
              </p:cNvSpPr>
              <p:nvPr/>
            </p:nvSpPr>
            <p:spPr bwMode="auto">
              <a:xfrm>
                <a:off x="1652" y="3467"/>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7" name="Freeform 111"/>
              <p:cNvSpPr>
                <a:spLocks/>
              </p:cNvSpPr>
              <p:nvPr/>
            </p:nvSpPr>
            <p:spPr bwMode="auto">
              <a:xfrm>
                <a:off x="1721" y="344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8" name="Freeform 112"/>
              <p:cNvSpPr>
                <a:spLocks/>
              </p:cNvSpPr>
              <p:nvPr/>
            </p:nvSpPr>
            <p:spPr bwMode="auto">
              <a:xfrm>
                <a:off x="1792" y="343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9" name="Freeform 113"/>
              <p:cNvSpPr>
                <a:spLocks/>
              </p:cNvSpPr>
              <p:nvPr/>
            </p:nvSpPr>
            <p:spPr bwMode="auto">
              <a:xfrm>
                <a:off x="1864" y="341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0" name="Freeform 114"/>
              <p:cNvSpPr>
                <a:spLocks/>
              </p:cNvSpPr>
              <p:nvPr/>
            </p:nvSpPr>
            <p:spPr bwMode="auto">
              <a:xfrm>
                <a:off x="1934" y="339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1" name="Freeform 115"/>
              <p:cNvSpPr>
                <a:spLocks/>
              </p:cNvSpPr>
              <p:nvPr/>
            </p:nvSpPr>
            <p:spPr bwMode="auto">
              <a:xfrm>
                <a:off x="2005" y="337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2" name="Freeform 116"/>
              <p:cNvSpPr>
                <a:spLocks/>
              </p:cNvSpPr>
              <p:nvPr/>
            </p:nvSpPr>
            <p:spPr bwMode="auto">
              <a:xfrm>
                <a:off x="1581" y="355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3" name="Freeform 117"/>
              <p:cNvSpPr>
                <a:spLocks/>
              </p:cNvSpPr>
              <p:nvPr/>
            </p:nvSpPr>
            <p:spPr bwMode="auto">
              <a:xfrm>
                <a:off x="1652" y="353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40055" name="Group 118"/>
            <p:cNvGrpSpPr>
              <a:grpSpLocks/>
            </p:cNvGrpSpPr>
            <p:nvPr/>
          </p:nvGrpSpPr>
          <p:grpSpPr bwMode="auto">
            <a:xfrm>
              <a:off x="1559" y="3020"/>
              <a:ext cx="656" cy="796"/>
              <a:chOff x="1559" y="3020"/>
              <a:chExt cx="656" cy="796"/>
            </a:xfrm>
          </p:grpSpPr>
          <p:sp>
            <p:nvSpPr>
              <p:cNvPr id="40056" name="Freeform 119"/>
              <p:cNvSpPr>
                <a:spLocks/>
              </p:cNvSpPr>
              <p:nvPr/>
            </p:nvSpPr>
            <p:spPr bwMode="auto">
              <a:xfrm>
                <a:off x="1559" y="302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7" name="Freeform 120"/>
              <p:cNvSpPr>
                <a:spLocks/>
              </p:cNvSpPr>
              <p:nvPr/>
            </p:nvSpPr>
            <p:spPr bwMode="white">
              <a:xfrm>
                <a:off x="1582" y="305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8" name="Freeform 121"/>
              <p:cNvSpPr>
                <a:spLocks/>
              </p:cNvSpPr>
              <p:nvPr/>
            </p:nvSpPr>
            <p:spPr bwMode="auto">
              <a:xfrm>
                <a:off x="1617" y="319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9" name="Freeform 122"/>
              <p:cNvSpPr>
                <a:spLocks/>
              </p:cNvSpPr>
              <p:nvPr/>
            </p:nvSpPr>
            <p:spPr bwMode="auto">
              <a:xfrm>
                <a:off x="1617" y="309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0" name="Freeform 123"/>
              <p:cNvSpPr>
                <a:spLocks/>
              </p:cNvSpPr>
              <p:nvPr/>
            </p:nvSpPr>
            <p:spPr bwMode="auto">
              <a:xfrm>
                <a:off x="1653" y="335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1" name="Freeform 124"/>
              <p:cNvSpPr>
                <a:spLocks/>
              </p:cNvSpPr>
              <p:nvPr/>
            </p:nvSpPr>
            <p:spPr bwMode="auto">
              <a:xfrm>
                <a:off x="1724" y="333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2" name="Freeform 125"/>
              <p:cNvSpPr>
                <a:spLocks/>
              </p:cNvSpPr>
              <p:nvPr/>
            </p:nvSpPr>
            <p:spPr bwMode="auto">
              <a:xfrm>
                <a:off x="1793" y="331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3" name="Freeform 126"/>
              <p:cNvSpPr>
                <a:spLocks/>
              </p:cNvSpPr>
              <p:nvPr/>
            </p:nvSpPr>
            <p:spPr bwMode="auto">
              <a:xfrm>
                <a:off x="1864" y="329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4" name="Freeform 127"/>
              <p:cNvSpPr>
                <a:spLocks/>
              </p:cNvSpPr>
              <p:nvPr/>
            </p:nvSpPr>
            <p:spPr bwMode="auto">
              <a:xfrm>
                <a:off x="1936" y="327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5" name="Freeform 128"/>
              <p:cNvSpPr>
                <a:spLocks/>
              </p:cNvSpPr>
              <p:nvPr/>
            </p:nvSpPr>
            <p:spPr bwMode="auto">
              <a:xfrm>
                <a:off x="2006" y="326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6" name="Freeform 129"/>
              <p:cNvSpPr>
                <a:spLocks/>
              </p:cNvSpPr>
              <p:nvPr/>
            </p:nvSpPr>
            <p:spPr bwMode="auto">
              <a:xfrm>
                <a:off x="2077" y="324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7" name="Freeform 130"/>
              <p:cNvSpPr>
                <a:spLocks/>
              </p:cNvSpPr>
              <p:nvPr/>
            </p:nvSpPr>
            <p:spPr bwMode="auto">
              <a:xfrm>
                <a:off x="1653" y="342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8" name="Freeform 131"/>
              <p:cNvSpPr>
                <a:spLocks/>
              </p:cNvSpPr>
              <p:nvPr/>
            </p:nvSpPr>
            <p:spPr bwMode="auto">
              <a:xfrm>
                <a:off x="1724" y="340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9" name="Freeform 132"/>
              <p:cNvSpPr>
                <a:spLocks/>
              </p:cNvSpPr>
              <p:nvPr/>
            </p:nvSpPr>
            <p:spPr bwMode="auto">
              <a:xfrm>
                <a:off x="1793" y="338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0" name="Freeform 133"/>
              <p:cNvSpPr>
                <a:spLocks/>
              </p:cNvSpPr>
              <p:nvPr/>
            </p:nvSpPr>
            <p:spPr bwMode="auto">
              <a:xfrm>
                <a:off x="1864" y="336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1" name="Freeform 134"/>
              <p:cNvSpPr>
                <a:spLocks/>
              </p:cNvSpPr>
              <p:nvPr/>
            </p:nvSpPr>
            <p:spPr bwMode="auto">
              <a:xfrm>
                <a:off x="1936" y="334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2" name="Freeform 135"/>
              <p:cNvSpPr>
                <a:spLocks/>
              </p:cNvSpPr>
              <p:nvPr/>
            </p:nvSpPr>
            <p:spPr bwMode="auto">
              <a:xfrm>
                <a:off x="2006" y="332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3" name="Freeform 136"/>
              <p:cNvSpPr>
                <a:spLocks/>
              </p:cNvSpPr>
              <p:nvPr/>
            </p:nvSpPr>
            <p:spPr bwMode="auto">
              <a:xfrm>
                <a:off x="2077" y="330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4" name="Freeform 137"/>
              <p:cNvSpPr>
                <a:spLocks/>
              </p:cNvSpPr>
              <p:nvPr/>
            </p:nvSpPr>
            <p:spPr bwMode="auto">
              <a:xfrm>
                <a:off x="1653" y="349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5" name="Freeform 138"/>
              <p:cNvSpPr>
                <a:spLocks/>
              </p:cNvSpPr>
              <p:nvPr/>
            </p:nvSpPr>
            <p:spPr bwMode="auto">
              <a:xfrm>
                <a:off x="1724" y="34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6" name="Freeform 139"/>
              <p:cNvSpPr>
                <a:spLocks/>
              </p:cNvSpPr>
              <p:nvPr/>
            </p:nvSpPr>
            <p:spPr bwMode="auto">
              <a:xfrm>
                <a:off x="1793" y="345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7" name="Freeform 140"/>
              <p:cNvSpPr>
                <a:spLocks/>
              </p:cNvSpPr>
              <p:nvPr/>
            </p:nvSpPr>
            <p:spPr bwMode="auto">
              <a:xfrm>
                <a:off x="1864" y="343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8" name="Freeform 141"/>
              <p:cNvSpPr>
                <a:spLocks/>
              </p:cNvSpPr>
              <p:nvPr/>
            </p:nvSpPr>
            <p:spPr bwMode="auto">
              <a:xfrm>
                <a:off x="1936" y="34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9" name="Freeform 142"/>
              <p:cNvSpPr>
                <a:spLocks/>
              </p:cNvSpPr>
              <p:nvPr/>
            </p:nvSpPr>
            <p:spPr bwMode="auto">
              <a:xfrm>
                <a:off x="2006" y="339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0" name="Freeform 143"/>
              <p:cNvSpPr>
                <a:spLocks/>
              </p:cNvSpPr>
              <p:nvPr/>
            </p:nvSpPr>
            <p:spPr bwMode="auto">
              <a:xfrm>
                <a:off x="2077" y="33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1" name="Freeform 144"/>
              <p:cNvSpPr>
                <a:spLocks/>
              </p:cNvSpPr>
              <p:nvPr/>
            </p:nvSpPr>
            <p:spPr bwMode="auto">
              <a:xfrm>
                <a:off x="1653" y="355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2" name="Freeform 145"/>
              <p:cNvSpPr>
                <a:spLocks/>
              </p:cNvSpPr>
              <p:nvPr/>
            </p:nvSpPr>
            <p:spPr bwMode="auto">
              <a:xfrm>
                <a:off x="1724" y="353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3" name="Freeform 146"/>
              <p:cNvSpPr>
                <a:spLocks/>
              </p:cNvSpPr>
              <p:nvPr/>
            </p:nvSpPr>
            <p:spPr bwMode="auto">
              <a:xfrm>
                <a:off x="1793" y="352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4" name="Freeform 147"/>
              <p:cNvSpPr>
                <a:spLocks/>
              </p:cNvSpPr>
              <p:nvPr/>
            </p:nvSpPr>
            <p:spPr bwMode="auto">
              <a:xfrm>
                <a:off x="1864" y="350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5" name="Freeform 148"/>
              <p:cNvSpPr>
                <a:spLocks/>
              </p:cNvSpPr>
              <p:nvPr/>
            </p:nvSpPr>
            <p:spPr bwMode="auto">
              <a:xfrm>
                <a:off x="1936" y="348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6" name="Freeform 149"/>
              <p:cNvSpPr>
                <a:spLocks/>
              </p:cNvSpPr>
              <p:nvPr/>
            </p:nvSpPr>
            <p:spPr bwMode="auto">
              <a:xfrm>
                <a:off x="2006" y="346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7" name="Freeform 150"/>
              <p:cNvSpPr>
                <a:spLocks/>
              </p:cNvSpPr>
              <p:nvPr/>
            </p:nvSpPr>
            <p:spPr bwMode="auto">
              <a:xfrm>
                <a:off x="2077" y="34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8" name="Freeform 151"/>
              <p:cNvSpPr>
                <a:spLocks/>
              </p:cNvSpPr>
              <p:nvPr/>
            </p:nvSpPr>
            <p:spPr bwMode="auto">
              <a:xfrm>
                <a:off x="1653" y="362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9" name="Freeform 152"/>
              <p:cNvSpPr>
                <a:spLocks/>
              </p:cNvSpPr>
              <p:nvPr/>
            </p:nvSpPr>
            <p:spPr bwMode="auto">
              <a:xfrm>
                <a:off x="1724" y="360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sp>
        <p:nvSpPr>
          <p:cNvPr id="96409" name="Rectangle 153"/>
          <p:cNvSpPr>
            <a:spLocks noChangeArrowheads="1"/>
          </p:cNvSpPr>
          <p:nvPr/>
        </p:nvSpPr>
        <p:spPr bwMode="auto">
          <a:xfrm>
            <a:off x="5172075" y="1304925"/>
            <a:ext cx="1851025" cy="812800"/>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sz="2400" b="1">
                <a:solidFill>
                  <a:schemeClr val="accent2"/>
                </a:solidFill>
                <a:effectLst>
                  <a:outerShdw blurRad="38100" dist="38100" dir="2700000" algn="tl">
                    <a:srgbClr val="C0C0C0"/>
                  </a:outerShdw>
                </a:effectLst>
                <a:latin typeface="Arial" panose="020B0604020202020204" pitchFamily="34" charset="0"/>
              </a:rPr>
              <a:t>Hash cluster</a:t>
            </a:r>
          </a:p>
        </p:txBody>
      </p:sp>
      <p:sp>
        <p:nvSpPr>
          <p:cNvPr id="96410" name="AutoShape 154"/>
          <p:cNvSpPr>
            <a:spLocks noChangeArrowheads="1"/>
          </p:cNvSpPr>
          <p:nvPr/>
        </p:nvSpPr>
        <p:spPr bwMode="blackWhite">
          <a:xfrm>
            <a:off x="5353050" y="2457450"/>
            <a:ext cx="1701800" cy="800100"/>
          </a:xfrm>
          <a:prstGeom prst="roundRect">
            <a:avLst>
              <a:gd name="adj" fmla="val 12495"/>
            </a:avLst>
          </a:prstGeom>
          <a:gradFill rotWithShape="0">
            <a:gsLst>
              <a:gs pos="0">
                <a:schemeClr val="accent1">
                  <a:gamma/>
                  <a:shade val="89804"/>
                  <a:invGamma/>
                </a:schemeClr>
              </a:gs>
              <a:gs pos="50000">
                <a:schemeClr val="accent1"/>
              </a:gs>
              <a:gs pos="100000">
                <a:schemeClr val="accent1">
                  <a:gamma/>
                  <a:shade val="89804"/>
                  <a:invGamma/>
                </a:schemeClr>
              </a:gs>
            </a:gsLst>
            <a:lin ang="18900000" scaled="1"/>
          </a:gradFill>
          <a:ln w="12700">
            <a:solidFill>
              <a:schemeClr val="tx1"/>
            </a:solidFill>
            <a:round/>
            <a:headEnd/>
            <a:tailEnd/>
          </a:ln>
          <a:effectLst/>
        </p:spPr>
        <p:txBody>
          <a:bodyPr wrap="none" anchor="ctr"/>
          <a:lstStyle/>
          <a:p>
            <a:pPr eaLnBrk="1" hangingPunct="1">
              <a:defRPr/>
            </a:pPr>
            <a:endParaRPr lang="hu-HU">
              <a:latin typeface="Arial" panose="020B0604020202020204" pitchFamily="34" charset="0"/>
            </a:endParaRPr>
          </a:p>
        </p:txBody>
      </p:sp>
      <p:sp>
        <p:nvSpPr>
          <p:cNvPr id="96411" name="Rectangle 155"/>
          <p:cNvSpPr>
            <a:spLocks noChangeArrowheads="1"/>
          </p:cNvSpPr>
          <p:nvPr/>
        </p:nvSpPr>
        <p:spPr bwMode="auto">
          <a:xfrm>
            <a:off x="5248275" y="2600325"/>
            <a:ext cx="1851025" cy="35718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b="1">
                <a:solidFill>
                  <a:srgbClr val="000000"/>
                </a:solidFill>
                <a:effectLst>
                  <a:outerShdw blurRad="38100" dist="38100" dir="2700000" algn="tl">
                    <a:srgbClr val="C0C0C0"/>
                  </a:outerShdw>
                </a:effectLst>
                <a:latin typeface="Arial" panose="020B0604020202020204" pitchFamily="34" charset="0"/>
              </a:rPr>
              <a:t>Hash function</a:t>
            </a:r>
          </a:p>
        </p:txBody>
      </p:sp>
      <p:sp>
        <p:nvSpPr>
          <p:cNvPr id="96412" name="AutoShape 156"/>
          <p:cNvSpPr>
            <a:spLocks noChangeArrowheads="1"/>
          </p:cNvSpPr>
          <p:nvPr/>
        </p:nvSpPr>
        <p:spPr bwMode="auto">
          <a:xfrm>
            <a:off x="5876925" y="3619500"/>
            <a:ext cx="611188" cy="784225"/>
          </a:xfrm>
          <a:prstGeom prst="downArrow">
            <a:avLst>
              <a:gd name="adj1" fmla="val 50000"/>
              <a:gd name="adj2" fmla="val 64162"/>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nvGrpSpPr>
          <p:cNvPr id="8" name="Group 157"/>
          <p:cNvGrpSpPr>
            <a:grpSpLocks/>
          </p:cNvGrpSpPr>
          <p:nvPr/>
        </p:nvGrpSpPr>
        <p:grpSpPr bwMode="auto">
          <a:xfrm>
            <a:off x="5700713" y="4476750"/>
            <a:ext cx="1270000" cy="1492250"/>
            <a:chOff x="3591" y="2820"/>
            <a:chExt cx="800" cy="940"/>
          </a:xfrm>
        </p:grpSpPr>
        <p:grpSp>
          <p:nvGrpSpPr>
            <p:cNvPr id="39948" name="Group 158"/>
            <p:cNvGrpSpPr>
              <a:grpSpLocks/>
            </p:cNvGrpSpPr>
            <p:nvPr/>
          </p:nvGrpSpPr>
          <p:grpSpPr bwMode="auto">
            <a:xfrm>
              <a:off x="3591" y="2820"/>
              <a:ext cx="656" cy="796"/>
              <a:chOff x="3591" y="2820"/>
              <a:chExt cx="656" cy="796"/>
            </a:xfrm>
          </p:grpSpPr>
          <p:sp>
            <p:nvSpPr>
              <p:cNvPr id="40019" name="Freeform 159"/>
              <p:cNvSpPr>
                <a:spLocks/>
              </p:cNvSpPr>
              <p:nvPr/>
            </p:nvSpPr>
            <p:spPr bwMode="auto">
              <a:xfrm>
                <a:off x="3591" y="282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0" name="Freeform 160"/>
              <p:cNvSpPr>
                <a:spLocks/>
              </p:cNvSpPr>
              <p:nvPr/>
            </p:nvSpPr>
            <p:spPr bwMode="white">
              <a:xfrm>
                <a:off x="3614" y="285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1" name="Freeform 161"/>
              <p:cNvSpPr>
                <a:spLocks/>
              </p:cNvSpPr>
              <p:nvPr/>
            </p:nvSpPr>
            <p:spPr bwMode="auto">
              <a:xfrm>
                <a:off x="3649" y="299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2" name="Freeform 162"/>
              <p:cNvSpPr>
                <a:spLocks/>
              </p:cNvSpPr>
              <p:nvPr/>
            </p:nvSpPr>
            <p:spPr bwMode="auto">
              <a:xfrm>
                <a:off x="3649" y="289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3" name="Freeform 163"/>
              <p:cNvSpPr>
                <a:spLocks/>
              </p:cNvSpPr>
              <p:nvPr/>
            </p:nvSpPr>
            <p:spPr bwMode="auto">
              <a:xfrm>
                <a:off x="3685" y="315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4" name="Freeform 164"/>
              <p:cNvSpPr>
                <a:spLocks/>
              </p:cNvSpPr>
              <p:nvPr/>
            </p:nvSpPr>
            <p:spPr bwMode="auto">
              <a:xfrm>
                <a:off x="3756" y="313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5" name="Freeform 165"/>
              <p:cNvSpPr>
                <a:spLocks/>
              </p:cNvSpPr>
              <p:nvPr/>
            </p:nvSpPr>
            <p:spPr bwMode="auto">
              <a:xfrm>
                <a:off x="3825" y="311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6" name="Freeform 166"/>
              <p:cNvSpPr>
                <a:spLocks/>
              </p:cNvSpPr>
              <p:nvPr/>
            </p:nvSpPr>
            <p:spPr bwMode="auto">
              <a:xfrm>
                <a:off x="3896" y="309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7" name="Freeform 167"/>
              <p:cNvSpPr>
                <a:spLocks/>
              </p:cNvSpPr>
              <p:nvPr/>
            </p:nvSpPr>
            <p:spPr bwMode="auto">
              <a:xfrm>
                <a:off x="3968" y="307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8" name="Freeform 168"/>
              <p:cNvSpPr>
                <a:spLocks/>
              </p:cNvSpPr>
              <p:nvPr/>
            </p:nvSpPr>
            <p:spPr bwMode="auto">
              <a:xfrm>
                <a:off x="4038" y="306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9" name="Freeform 169"/>
              <p:cNvSpPr>
                <a:spLocks/>
              </p:cNvSpPr>
              <p:nvPr/>
            </p:nvSpPr>
            <p:spPr bwMode="auto">
              <a:xfrm>
                <a:off x="4109" y="304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0" name="Freeform 170"/>
              <p:cNvSpPr>
                <a:spLocks/>
              </p:cNvSpPr>
              <p:nvPr/>
            </p:nvSpPr>
            <p:spPr bwMode="auto">
              <a:xfrm>
                <a:off x="3685" y="322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1" name="Freeform 171"/>
              <p:cNvSpPr>
                <a:spLocks/>
              </p:cNvSpPr>
              <p:nvPr/>
            </p:nvSpPr>
            <p:spPr bwMode="auto">
              <a:xfrm>
                <a:off x="3756" y="320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2" name="Freeform 172"/>
              <p:cNvSpPr>
                <a:spLocks/>
              </p:cNvSpPr>
              <p:nvPr/>
            </p:nvSpPr>
            <p:spPr bwMode="auto">
              <a:xfrm>
                <a:off x="3825" y="318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3" name="Freeform 173"/>
              <p:cNvSpPr>
                <a:spLocks/>
              </p:cNvSpPr>
              <p:nvPr/>
            </p:nvSpPr>
            <p:spPr bwMode="auto">
              <a:xfrm>
                <a:off x="3896" y="316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4" name="Freeform 174"/>
              <p:cNvSpPr>
                <a:spLocks/>
              </p:cNvSpPr>
              <p:nvPr/>
            </p:nvSpPr>
            <p:spPr bwMode="auto">
              <a:xfrm>
                <a:off x="3968" y="314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5" name="Freeform 175"/>
              <p:cNvSpPr>
                <a:spLocks/>
              </p:cNvSpPr>
              <p:nvPr/>
            </p:nvSpPr>
            <p:spPr bwMode="auto">
              <a:xfrm>
                <a:off x="4038" y="312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6" name="Freeform 176"/>
              <p:cNvSpPr>
                <a:spLocks/>
              </p:cNvSpPr>
              <p:nvPr/>
            </p:nvSpPr>
            <p:spPr bwMode="auto">
              <a:xfrm>
                <a:off x="4109" y="310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7" name="Freeform 177"/>
              <p:cNvSpPr>
                <a:spLocks/>
              </p:cNvSpPr>
              <p:nvPr/>
            </p:nvSpPr>
            <p:spPr bwMode="auto">
              <a:xfrm>
                <a:off x="3685" y="329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8" name="Freeform 178"/>
              <p:cNvSpPr>
                <a:spLocks/>
              </p:cNvSpPr>
              <p:nvPr/>
            </p:nvSpPr>
            <p:spPr bwMode="auto">
              <a:xfrm>
                <a:off x="3756" y="32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9" name="Freeform 179"/>
              <p:cNvSpPr>
                <a:spLocks/>
              </p:cNvSpPr>
              <p:nvPr/>
            </p:nvSpPr>
            <p:spPr bwMode="auto">
              <a:xfrm>
                <a:off x="3825" y="325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0" name="Freeform 180"/>
              <p:cNvSpPr>
                <a:spLocks/>
              </p:cNvSpPr>
              <p:nvPr/>
            </p:nvSpPr>
            <p:spPr bwMode="auto">
              <a:xfrm>
                <a:off x="3896" y="323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1" name="Freeform 181"/>
              <p:cNvSpPr>
                <a:spLocks/>
              </p:cNvSpPr>
              <p:nvPr/>
            </p:nvSpPr>
            <p:spPr bwMode="auto">
              <a:xfrm>
                <a:off x="3968" y="32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2" name="Freeform 182"/>
              <p:cNvSpPr>
                <a:spLocks/>
              </p:cNvSpPr>
              <p:nvPr/>
            </p:nvSpPr>
            <p:spPr bwMode="auto">
              <a:xfrm>
                <a:off x="4038" y="319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3" name="Freeform 183"/>
              <p:cNvSpPr>
                <a:spLocks/>
              </p:cNvSpPr>
              <p:nvPr/>
            </p:nvSpPr>
            <p:spPr bwMode="auto">
              <a:xfrm>
                <a:off x="4109" y="31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4" name="Freeform 184"/>
              <p:cNvSpPr>
                <a:spLocks/>
              </p:cNvSpPr>
              <p:nvPr/>
            </p:nvSpPr>
            <p:spPr bwMode="auto">
              <a:xfrm>
                <a:off x="3685" y="335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5" name="Freeform 185"/>
              <p:cNvSpPr>
                <a:spLocks/>
              </p:cNvSpPr>
              <p:nvPr/>
            </p:nvSpPr>
            <p:spPr bwMode="auto">
              <a:xfrm>
                <a:off x="3756" y="333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6" name="Freeform 186"/>
              <p:cNvSpPr>
                <a:spLocks/>
              </p:cNvSpPr>
              <p:nvPr/>
            </p:nvSpPr>
            <p:spPr bwMode="auto">
              <a:xfrm>
                <a:off x="3825" y="332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7" name="Freeform 187"/>
              <p:cNvSpPr>
                <a:spLocks/>
              </p:cNvSpPr>
              <p:nvPr/>
            </p:nvSpPr>
            <p:spPr bwMode="auto">
              <a:xfrm>
                <a:off x="3896" y="330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8" name="Freeform 188"/>
              <p:cNvSpPr>
                <a:spLocks/>
              </p:cNvSpPr>
              <p:nvPr/>
            </p:nvSpPr>
            <p:spPr bwMode="auto">
              <a:xfrm>
                <a:off x="3968" y="328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9" name="Freeform 189"/>
              <p:cNvSpPr>
                <a:spLocks/>
              </p:cNvSpPr>
              <p:nvPr/>
            </p:nvSpPr>
            <p:spPr bwMode="auto">
              <a:xfrm>
                <a:off x="4038" y="326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0" name="Freeform 190"/>
              <p:cNvSpPr>
                <a:spLocks/>
              </p:cNvSpPr>
              <p:nvPr/>
            </p:nvSpPr>
            <p:spPr bwMode="auto">
              <a:xfrm>
                <a:off x="4109" y="32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1" name="Freeform 191"/>
              <p:cNvSpPr>
                <a:spLocks/>
              </p:cNvSpPr>
              <p:nvPr/>
            </p:nvSpPr>
            <p:spPr bwMode="auto">
              <a:xfrm>
                <a:off x="3685" y="342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2" name="Freeform 192"/>
              <p:cNvSpPr>
                <a:spLocks/>
              </p:cNvSpPr>
              <p:nvPr/>
            </p:nvSpPr>
            <p:spPr bwMode="auto">
              <a:xfrm>
                <a:off x="3756" y="340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39949" name="Group 193"/>
            <p:cNvGrpSpPr>
              <a:grpSpLocks/>
            </p:cNvGrpSpPr>
            <p:nvPr/>
          </p:nvGrpSpPr>
          <p:grpSpPr bwMode="auto">
            <a:xfrm>
              <a:off x="3663" y="2892"/>
              <a:ext cx="656" cy="796"/>
              <a:chOff x="3663" y="2892"/>
              <a:chExt cx="656" cy="796"/>
            </a:xfrm>
          </p:grpSpPr>
          <p:sp>
            <p:nvSpPr>
              <p:cNvPr id="39985" name="Freeform 194"/>
              <p:cNvSpPr>
                <a:spLocks/>
              </p:cNvSpPr>
              <p:nvPr/>
            </p:nvSpPr>
            <p:spPr bwMode="auto">
              <a:xfrm>
                <a:off x="3663" y="289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6" name="Freeform 195"/>
              <p:cNvSpPr>
                <a:spLocks/>
              </p:cNvSpPr>
              <p:nvPr/>
            </p:nvSpPr>
            <p:spPr bwMode="white">
              <a:xfrm>
                <a:off x="3686" y="292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7" name="Freeform 196"/>
              <p:cNvSpPr>
                <a:spLocks/>
              </p:cNvSpPr>
              <p:nvPr/>
            </p:nvSpPr>
            <p:spPr bwMode="auto">
              <a:xfrm>
                <a:off x="3721" y="306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8" name="Freeform 197"/>
              <p:cNvSpPr>
                <a:spLocks/>
              </p:cNvSpPr>
              <p:nvPr/>
            </p:nvSpPr>
            <p:spPr bwMode="auto">
              <a:xfrm>
                <a:off x="3721" y="296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9" name="Freeform 198"/>
              <p:cNvSpPr>
                <a:spLocks/>
              </p:cNvSpPr>
              <p:nvPr/>
            </p:nvSpPr>
            <p:spPr bwMode="auto">
              <a:xfrm>
                <a:off x="3757" y="322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0" name="Freeform 199"/>
              <p:cNvSpPr>
                <a:spLocks/>
              </p:cNvSpPr>
              <p:nvPr/>
            </p:nvSpPr>
            <p:spPr bwMode="auto">
              <a:xfrm>
                <a:off x="3828" y="320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1" name="Freeform 200"/>
              <p:cNvSpPr>
                <a:spLocks/>
              </p:cNvSpPr>
              <p:nvPr/>
            </p:nvSpPr>
            <p:spPr bwMode="auto">
              <a:xfrm>
                <a:off x="3897" y="318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2" name="Freeform 201"/>
              <p:cNvSpPr>
                <a:spLocks/>
              </p:cNvSpPr>
              <p:nvPr/>
            </p:nvSpPr>
            <p:spPr bwMode="auto">
              <a:xfrm>
                <a:off x="3968" y="317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3" name="Freeform 202"/>
              <p:cNvSpPr>
                <a:spLocks/>
              </p:cNvSpPr>
              <p:nvPr/>
            </p:nvSpPr>
            <p:spPr bwMode="auto">
              <a:xfrm>
                <a:off x="4040" y="315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4" name="Freeform 203"/>
              <p:cNvSpPr>
                <a:spLocks/>
              </p:cNvSpPr>
              <p:nvPr/>
            </p:nvSpPr>
            <p:spPr bwMode="auto">
              <a:xfrm>
                <a:off x="4110" y="313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5" name="Freeform 204"/>
              <p:cNvSpPr>
                <a:spLocks/>
              </p:cNvSpPr>
              <p:nvPr/>
            </p:nvSpPr>
            <p:spPr bwMode="auto">
              <a:xfrm>
                <a:off x="4181" y="311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6" name="Freeform 205"/>
              <p:cNvSpPr>
                <a:spLocks/>
              </p:cNvSpPr>
              <p:nvPr/>
            </p:nvSpPr>
            <p:spPr bwMode="auto">
              <a:xfrm>
                <a:off x="3757" y="329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7" name="Freeform 206"/>
              <p:cNvSpPr>
                <a:spLocks/>
              </p:cNvSpPr>
              <p:nvPr/>
            </p:nvSpPr>
            <p:spPr bwMode="auto">
              <a:xfrm>
                <a:off x="3828" y="327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8" name="Freeform 207"/>
              <p:cNvSpPr>
                <a:spLocks/>
              </p:cNvSpPr>
              <p:nvPr/>
            </p:nvSpPr>
            <p:spPr bwMode="auto">
              <a:xfrm>
                <a:off x="3897" y="325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9" name="Freeform 208"/>
              <p:cNvSpPr>
                <a:spLocks/>
              </p:cNvSpPr>
              <p:nvPr/>
            </p:nvSpPr>
            <p:spPr bwMode="auto">
              <a:xfrm>
                <a:off x="3968" y="323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0" name="Freeform 209"/>
              <p:cNvSpPr>
                <a:spLocks/>
              </p:cNvSpPr>
              <p:nvPr/>
            </p:nvSpPr>
            <p:spPr bwMode="auto">
              <a:xfrm>
                <a:off x="4040" y="321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1" name="Freeform 210"/>
              <p:cNvSpPr>
                <a:spLocks/>
              </p:cNvSpPr>
              <p:nvPr/>
            </p:nvSpPr>
            <p:spPr bwMode="auto">
              <a:xfrm>
                <a:off x="4110" y="319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2" name="Freeform 211"/>
              <p:cNvSpPr>
                <a:spLocks/>
              </p:cNvSpPr>
              <p:nvPr/>
            </p:nvSpPr>
            <p:spPr bwMode="auto">
              <a:xfrm>
                <a:off x="4181" y="318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3" name="Freeform 212"/>
              <p:cNvSpPr>
                <a:spLocks/>
              </p:cNvSpPr>
              <p:nvPr/>
            </p:nvSpPr>
            <p:spPr bwMode="auto">
              <a:xfrm>
                <a:off x="3757" y="336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4" name="Freeform 213"/>
              <p:cNvSpPr>
                <a:spLocks/>
              </p:cNvSpPr>
              <p:nvPr/>
            </p:nvSpPr>
            <p:spPr bwMode="auto">
              <a:xfrm>
                <a:off x="3828" y="334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5" name="Freeform 214"/>
              <p:cNvSpPr>
                <a:spLocks/>
              </p:cNvSpPr>
              <p:nvPr/>
            </p:nvSpPr>
            <p:spPr bwMode="auto">
              <a:xfrm>
                <a:off x="3897" y="332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6" name="Freeform 215"/>
              <p:cNvSpPr>
                <a:spLocks/>
              </p:cNvSpPr>
              <p:nvPr/>
            </p:nvSpPr>
            <p:spPr bwMode="auto">
              <a:xfrm>
                <a:off x="3968" y="330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7" name="Freeform 216"/>
              <p:cNvSpPr>
                <a:spLocks/>
              </p:cNvSpPr>
              <p:nvPr/>
            </p:nvSpPr>
            <p:spPr bwMode="auto">
              <a:xfrm>
                <a:off x="4040" y="328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8" name="Freeform 217"/>
              <p:cNvSpPr>
                <a:spLocks/>
              </p:cNvSpPr>
              <p:nvPr/>
            </p:nvSpPr>
            <p:spPr bwMode="auto">
              <a:xfrm>
                <a:off x="4110" y="326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9" name="Freeform 218"/>
              <p:cNvSpPr>
                <a:spLocks/>
              </p:cNvSpPr>
              <p:nvPr/>
            </p:nvSpPr>
            <p:spPr bwMode="auto">
              <a:xfrm>
                <a:off x="4181" y="324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0" name="Freeform 219"/>
              <p:cNvSpPr>
                <a:spLocks/>
              </p:cNvSpPr>
              <p:nvPr/>
            </p:nvSpPr>
            <p:spPr bwMode="auto">
              <a:xfrm>
                <a:off x="3757" y="343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1" name="Freeform 220"/>
              <p:cNvSpPr>
                <a:spLocks/>
              </p:cNvSpPr>
              <p:nvPr/>
            </p:nvSpPr>
            <p:spPr bwMode="auto">
              <a:xfrm>
                <a:off x="3828" y="341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2" name="Freeform 221"/>
              <p:cNvSpPr>
                <a:spLocks/>
              </p:cNvSpPr>
              <p:nvPr/>
            </p:nvSpPr>
            <p:spPr bwMode="auto">
              <a:xfrm>
                <a:off x="3897" y="339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3" name="Freeform 222"/>
              <p:cNvSpPr>
                <a:spLocks/>
              </p:cNvSpPr>
              <p:nvPr/>
            </p:nvSpPr>
            <p:spPr bwMode="auto">
              <a:xfrm>
                <a:off x="3968" y="337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4" name="Freeform 223"/>
              <p:cNvSpPr>
                <a:spLocks/>
              </p:cNvSpPr>
              <p:nvPr/>
            </p:nvSpPr>
            <p:spPr bwMode="auto">
              <a:xfrm>
                <a:off x="4040" y="335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5" name="Freeform 224"/>
              <p:cNvSpPr>
                <a:spLocks/>
              </p:cNvSpPr>
              <p:nvPr/>
            </p:nvSpPr>
            <p:spPr bwMode="auto">
              <a:xfrm>
                <a:off x="4110" y="333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6" name="Freeform 225"/>
              <p:cNvSpPr>
                <a:spLocks/>
              </p:cNvSpPr>
              <p:nvPr/>
            </p:nvSpPr>
            <p:spPr bwMode="auto">
              <a:xfrm>
                <a:off x="4181" y="331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7" name="Freeform 226"/>
              <p:cNvSpPr>
                <a:spLocks/>
              </p:cNvSpPr>
              <p:nvPr/>
            </p:nvSpPr>
            <p:spPr bwMode="auto">
              <a:xfrm>
                <a:off x="3757" y="349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8" name="Freeform 227"/>
              <p:cNvSpPr>
                <a:spLocks/>
              </p:cNvSpPr>
              <p:nvPr/>
            </p:nvSpPr>
            <p:spPr bwMode="auto">
              <a:xfrm>
                <a:off x="3828" y="348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39950" name="Group 228"/>
            <p:cNvGrpSpPr>
              <a:grpSpLocks/>
            </p:cNvGrpSpPr>
            <p:nvPr/>
          </p:nvGrpSpPr>
          <p:grpSpPr bwMode="auto">
            <a:xfrm>
              <a:off x="3735" y="2964"/>
              <a:ext cx="656" cy="796"/>
              <a:chOff x="3735" y="2964"/>
              <a:chExt cx="656" cy="796"/>
            </a:xfrm>
          </p:grpSpPr>
          <p:sp>
            <p:nvSpPr>
              <p:cNvPr id="39951" name="Freeform 229"/>
              <p:cNvSpPr>
                <a:spLocks/>
              </p:cNvSpPr>
              <p:nvPr/>
            </p:nvSpPr>
            <p:spPr bwMode="auto">
              <a:xfrm>
                <a:off x="3735" y="2964"/>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2" name="Freeform 230"/>
              <p:cNvSpPr>
                <a:spLocks/>
              </p:cNvSpPr>
              <p:nvPr/>
            </p:nvSpPr>
            <p:spPr bwMode="white">
              <a:xfrm>
                <a:off x="3758" y="2994"/>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3" name="Freeform 231"/>
              <p:cNvSpPr>
                <a:spLocks/>
              </p:cNvSpPr>
              <p:nvPr/>
            </p:nvSpPr>
            <p:spPr bwMode="auto">
              <a:xfrm>
                <a:off x="3793" y="3141"/>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4" name="Freeform 232"/>
              <p:cNvSpPr>
                <a:spLocks/>
              </p:cNvSpPr>
              <p:nvPr/>
            </p:nvSpPr>
            <p:spPr bwMode="auto">
              <a:xfrm>
                <a:off x="3793" y="3036"/>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5" name="Freeform 233"/>
              <p:cNvSpPr>
                <a:spLocks/>
              </p:cNvSpPr>
              <p:nvPr/>
            </p:nvSpPr>
            <p:spPr bwMode="auto">
              <a:xfrm>
                <a:off x="3829" y="329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6" name="Freeform 234"/>
              <p:cNvSpPr>
                <a:spLocks/>
              </p:cNvSpPr>
              <p:nvPr/>
            </p:nvSpPr>
            <p:spPr bwMode="auto">
              <a:xfrm>
                <a:off x="3900" y="3279"/>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7" name="Freeform 235"/>
              <p:cNvSpPr>
                <a:spLocks/>
              </p:cNvSpPr>
              <p:nvPr/>
            </p:nvSpPr>
            <p:spPr bwMode="auto">
              <a:xfrm>
                <a:off x="3969" y="326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8" name="Freeform 236"/>
              <p:cNvSpPr>
                <a:spLocks/>
              </p:cNvSpPr>
              <p:nvPr/>
            </p:nvSpPr>
            <p:spPr bwMode="auto">
              <a:xfrm>
                <a:off x="4040" y="324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9" name="Freeform 237"/>
              <p:cNvSpPr>
                <a:spLocks/>
              </p:cNvSpPr>
              <p:nvPr/>
            </p:nvSpPr>
            <p:spPr bwMode="auto">
              <a:xfrm>
                <a:off x="4112" y="322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0" name="Freeform 238"/>
              <p:cNvSpPr>
                <a:spLocks/>
              </p:cNvSpPr>
              <p:nvPr/>
            </p:nvSpPr>
            <p:spPr bwMode="auto">
              <a:xfrm>
                <a:off x="4182" y="320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1" name="Freeform 239"/>
              <p:cNvSpPr>
                <a:spLocks/>
              </p:cNvSpPr>
              <p:nvPr/>
            </p:nvSpPr>
            <p:spPr bwMode="auto">
              <a:xfrm>
                <a:off x="4253" y="3184"/>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2" name="Freeform 240"/>
              <p:cNvSpPr>
                <a:spLocks/>
              </p:cNvSpPr>
              <p:nvPr/>
            </p:nvSpPr>
            <p:spPr bwMode="auto">
              <a:xfrm>
                <a:off x="3829" y="336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3" name="Freeform 241"/>
              <p:cNvSpPr>
                <a:spLocks/>
              </p:cNvSpPr>
              <p:nvPr/>
            </p:nvSpPr>
            <p:spPr bwMode="auto">
              <a:xfrm>
                <a:off x="3900" y="334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4" name="Freeform 242"/>
              <p:cNvSpPr>
                <a:spLocks/>
              </p:cNvSpPr>
              <p:nvPr/>
            </p:nvSpPr>
            <p:spPr bwMode="auto">
              <a:xfrm>
                <a:off x="3969" y="332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5" name="Freeform 243"/>
              <p:cNvSpPr>
                <a:spLocks/>
              </p:cNvSpPr>
              <p:nvPr/>
            </p:nvSpPr>
            <p:spPr bwMode="auto">
              <a:xfrm>
                <a:off x="4040" y="3309"/>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6" name="Freeform 244"/>
              <p:cNvSpPr>
                <a:spLocks/>
              </p:cNvSpPr>
              <p:nvPr/>
            </p:nvSpPr>
            <p:spPr bwMode="auto">
              <a:xfrm>
                <a:off x="4112" y="329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7" name="Freeform 245"/>
              <p:cNvSpPr>
                <a:spLocks/>
              </p:cNvSpPr>
              <p:nvPr/>
            </p:nvSpPr>
            <p:spPr bwMode="auto">
              <a:xfrm>
                <a:off x="4182" y="327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8" name="Freeform 246"/>
              <p:cNvSpPr>
                <a:spLocks/>
              </p:cNvSpPr>
              <p:nvPr/>
            </p:nvSpPr>
            <p:spPr bwMode="auto">
              <a:xfrm>
                <a:off x="4253" y="3253"/>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9" name="Freeform 247"/>
              <p:cNvSpPr>
                <a:spLocks/>
              </p:cNvSpPr>
              <p:nvPr/>
            </p:nvSpPr>
            <p:spPr bwMode="auto">
              <a:xfrm>
                <a:off x="3829" y="343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0" name="Freeform 248"/>
              <p:cNvSpPr>
                <a:spLocks/>
              </p:cNvSpPr>
              <p:nvPr/>
            </p:nvSpPr>
            <p:spPr bwMode="auto">
              <a:xfrm>
                <a:off x="3900" y="34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1" name="Freeform 249"/>
              <p:cNvSpPr>
                <a:spLocks/>
              </p:cNvSpPr>
              <p:nvPr/>
            </p:nvSpPr>
            <p:spPr bwMode="auto">
              <a:xfrm>
                <a:off x="3969" y="339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2" name="Freeform 250"/>
              <p:cNvSpPr>
                <a:spLocks/>
              </p:cNvSpPr>
              <p:nvPr/>
            </p:nvSpPr>
            <p:spPr bwMode="auto">
              <a:xfrm>
                <a:off x="4040" y="337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3" name="Freeform 251"/>
              <p:cNvSpPr>
                <a:spLocks/>
              </p:cNvSpPr>
              <p:nvPr/>
            </p:nvSpPr>
            <p:spPr bwMode="auto">
              <a:xfrm>
                <a:off x="4112" y="335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4" name="Freeform 252"/>
              <p:cNvSpPr>
                <a:spLocks/>
              </p:cNvSpPr>
              <p:nvPr/>
            </p:nvSpPr>
            <p:spPr bwMode="auto">
              <a:xfrm>
                <a:off x="4182" y="333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5" name="Freeform 253"/>
              <p:cNvSpPr>
                <a:spLocks/>
              </p:cNvSpPr>
              <p:nvPr/>
            </p:nvSpPr>
            <p:spPr bwMode="auto">
              <a:xfrm>
                <a:off x="4253" y="332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6" name="Freeform 254"/>
              <p:cNvSpPr>
                <a:spLocks/>
              </p:cNvSpPr>
              <p:nvPr/>
            </p:nvSpPr>
            <p:spPr bwMode="auto">
              <a:xfrm>
                <a:off x="3829" y="350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7" name="Freeform 255"/>
              <p:cNvSpPr>
                <a:spLocks/>
              </p:cNvSpPr>
              <p:nvPr/>
            </p:nvSpPr>
            <p:spPr bwMode="auto">
              <a:xfrm>
                <a:off x="3900" y="3483"/>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8" name="Freeform 256"/>
              <p:cNvSpPr>
                <a:spLocks/>
              </p:cNvSpPr>
              <p:nvPr/>
            </p:nvSpPr>
            <p:spPr bwMode="auto">
              <a:xfrm>
                <a:off x="3969" y="346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9" name="Freeform 257"/>
              <p:cNvSpPr>
                <a:spLocks/>
              </p:cNvSpPr>
              <p:nvPr/>
            </p:nvSpPr>
            <p:spPr bwMode="auto">
              <a:xfrm>
                <a:off x="4040" y="344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0" name="Freeform 258"/>
              <p:cNvSpPr>
                <a:spLocks/>
              </p:cNvSpPr>
              <p:nvPr/>
            </p:nvSpPr>
            <p:spPr bwMode="auto">
              <a:xfrm>
                <a:off x="4112" y="342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1" name="Freeform 259"/>
              <p:cNvSpPr>
                <a:spLocks/>
              </p:cNvSpPr>
              <p:nvPr/>
            </p:nvSpPr>
            <p:spPr bwMode="auto">
              <a:xfrm>
                <a:off x="4182" y="340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2" name="Freeform 260"/>
              <p:cNvSpPr>
                <a:spLocks/>
              </p:cNvSpPr>
              <p:nvPr/>
            </p:nvSpPr>
            <p:spPr bwMode="auto">
              <a:xfrm>
                <a:off x="4253" y="338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3" name="Freeform 261"/>
              <p:cNvSpPr>
                <a:spLocks/>
              </p:cNvSpPr>
              <p:nvPr/>
            </p:nvSpPr>
            <p:spPr bwMode="auto">
              <a:xfrm>
                <a:off x="3829" y="357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4" name="Freeform 262"/>
              <p:cNvSpPr>
                <a:spLocks/>
              </p:cNvSpPr>
              <p:nvPr/>
            </p:nvSpPr>
            <p:spPr bwMode="auto">
              <a:xfrm>
                <a:off x="3900" y="355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6302"/>
                                        </p:tgtEl>
                                        <p:attrNameLst>
                                          <p:attrName>style.visibility</p:attrName>
                                        </p:attrNameLst>
                                      </p:cBhvr>
                                      <p:to>
                                        <p:strVal val="visible"/>
                                      </p:to>
                                    </p:set>
                                    <p:animEffect transition="in" filter="wipe(up)">
                                      <p:cBhvr>
                                        <p:cTn id="16" dur="500"/>
                                        <p:tgtEl>
                                          <p:spTgt spid="963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6411"/>
                                        </p:tgtEl>
                                        <p:attrNameLst>
                                          <p:attrName>style.visibility</p:attrName>
                                        </p:attrNameLst>
                                      </p:cBhvr>
                                      <p:to>
                                        <p:strVal val="visible"/>
                                      </p:to>
                                    </p:set>
                                    <p:animEffect transition="in" filter="dissolve">
                                      <p:cBhvr>
                                        <p:cTn id="25" dur="500"/>
                                        <p:tgtEl>
                                          <p:spTgt spid="964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6412"/>
                                        </p:tgtEl>
                                        <p:attrNameLst>
                                          <p:attrName>style.visibility</p:attrName>
                                        </p:attrNameLst>
                                      </p:cBhvr>
                                      <p:to>
                                        <p:strVal val="visible"/>
                                      </p:to>
                                    </p:set>
                                    <p:animEffect transition="in" filter="wipe(up)">
                                      <p:cBhvr>
                                        <p:cTn id="30" dur="500"/>
                                        <p:tgtEl>
                                          <p:spTgt spid="964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302" grpId="0" animBg="1"/>
      <p:bldP spid="96411" grpId="0" autoUpdateAnimBg="0"/>
      <p:bldP spid="964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effectLst>
            <a:outerShdw dist="53882" dir="2700000" algn="ctr" rotWithShape="0">
              <a:schemeClr val="bg2">
                <a:alpha val="50000"/>
              </a:schemeClr>
            </a:outerShdw>
          </a:effectLst>
        </p:spPr>
        <p:txBody>
          <a:bodyPr lIns="92075" tIns="46038" rIns="92075" bIns="46038" anchor="t"/>
          <a:lstStyle/>
          <a:p>
            <a:pPr eaLnBrk="1" hangingPunct="1"/>
            <a:r>
              <a:rPr lang="hu-HU" altLang="hu-HU" smtClean="0"/>
              <a:t>Situations Where Clusters </a:t>
            </a:r>
            <a:br>
              <a:rPr lang="hu-HU" altLang="hu-HU" smtClean="0"/>
            </a:br>
            <a:r>
              <a:rPr lang="hu-HU" altLang="hu-HU" smtClean="0"/>
              <a:t>Are Useful</a:t>
            </a:r>
          </a:p>
        </p:txBody>
      </p:sp>
      <p:sp>
        <p:nvSpPr>
          <p:cNvPr id="41987" name="Rectangle 3"/>
          <p:cNvSpPr>
            <a:spLocks noChangeArrowheads="1"/>
          </p:cNvSpPr>
          <p:nvPr/>
        </p:nvSpPr>
        <p:spPr bwMode="blackWhite">
          <a:xfrm>
            <a:off x="1008063" y="2179638"/>
            <a:ext cx="5297487"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Criterion</a:t>
            </a:r>
          </a:p>
          <a:p>
            <a:pPr>
              <a:lnSpc>
                <a:spcPct val="120000"/>
              </a:lnSpc>
              <a:spcBef>
                <a:spcPct val="60000"/>
              </a:spcBef>
              <a:buFontTx/>
              <a:buNone/>
            </a:pPr>
            <a:r>
              <a:rPr lang="hu-HU" altLang="hu-HU" sz="1800" b="1">
                <a:solidFill>
                  <a:srgbClr val="000000"/>
                </a:solidFill>
              </a:rPr>
              <a:t>Uniform key distribution</a:t>
            </a:r>
          </a:p>
          <a:p>
            <a:pPr>
              <a:lnSpc>
                <a:spcPct val="120000"/>
              </a:lnSpc>
              <a:spcBef>
                <a:spcPct val="60000"/>
              </a:spcBef>
              <a:buFontTx/>
              <a:buNone/>
            </a:pPr>
            <a:r>
              <a:rPr lang="hu-HU" altLang="hu-HU" sz="1800" b="1">
                <a:solidFill>
                  <a:srgbClr val="000000"/>
                </a:solidFill>
              </a:rPr>
              <a:t>Evenly spread key values </a:t>
            </a:r>
          </a:p>
          <a:p>
            <a:pPr>
              <a:lnSpc>
                <a:spcPct val="120000"/>
              </a:lnSpc>
              <a:spcBef>
                <a:spcPct val="60000"/>
              </a:spcBef>
              <a:buFontTx/>
              <a:buNone/>
            </a:pPr>
            <a:r>
              <a:rPr lang="hu-HU" altLang="hu-HU" sz="1800" b="1">
                <a:solidFill>
                  <a:srgbClr val="000000"/>
                </a:solidFill>
              </a:rPr>
              <a:t>Rarely updated key </a:t>
            </a:r>
          </a:p>
          <a:p>
            <a:pPr>
              <a:lnSpc>
                <a:spcPct val="120000"/>
              </a:lnSpc>
              <a:spcBef>
                <a:spcPct val="60000"/>
              </a:spcBef>
              <a:buFontTx/>
              <a:buNone/>
            </a:pPr>
            <a:r>
              <a:rPr lang="hu-HU" altLang="hu-HU" sz="1800" b="1">
                <a:solidFill>
                  <a:srgbClr val="000000"/>
                </a:solidFill>
              </a:rPr>
              <a:t>Often joined master-detail tables</a:t>
            </a:r>
          </a:p>
          <a:p>
            <a:pPr>
              <a:lnSpc>
                <a:spcPct val="120000"/>
              </a:lnSpc>
              <a:spcBef>
                <a:spcPct val="60000"/>
              </a:spcBef>
              <a:buFontTx/>
              <a:buNone/>
            </a:pPr>
            <a:r>
              <a:rPr lang="hu-HU" altLang="hu-HU" sz="1800" b="1">
                <a:solidFill>
                  <a:srgbClr val="000000"/>
                </a:solidFill>
              </a:rPr>
              <a:t>Predictable number of key values</a:t>
            </a:r>
          </a:p>
          <a:p>
            <a:pPr>
              <a:lnSpc>
                <a:spcPct val="120000"/>
              </a:lnSpc>
              <a:spcBef>
                <a:spcPct val="60000"/>
              </a:spcBef>
              <a:buFontTx/>
              <a:buNone/>
            </a:pPr>
            <a:r>
              <a:rPr lang="hu-HU" altLang="hu-HU" sz="1800" b="1">
                <a:solidFill>
                  <a:srgbClr val="000000"/>
                </a:solidFill>
              </a:rPr>
              <a:t>Queries using equality predicate on key</a:t>
            </a:r>
          </a:p>
        </p:txBody>
      </p:sp>
      <p:sp>
        <p:nvSpPr>
          <p:cNvPr id="41988" name="Rectangle 4"/>
          <p:cNvSpPr>
            <a:spLocks noChangeArrowheads="1"/>
          </p:cNvSpPr>
          <p:nvPr/>
        </p:nvSpPr>
        <p:spPr bwMode="blackWhite">
          <a:xfrm>
            <a:off x="7308850" y="2179638"/>
            <a:ext cx="825500"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Hash</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endParaRPr lang="hu-HU" altLang="hu-HU" sz="1800" b="1">
              <a:solidFill>
                <a:srgbClr val="000000"/>
              </a:solidFill>
            </a:endParaRP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p:txBody>
      </p:sp>
      <p:sp>
        <p:nvSpPr>
          <p:cNvPr id="41989" name="Rectangle 5"/>
          <p:cNvSpPr>
            <a:spLocks noChangeArrowheads="1"/>
          </p:cNvSpPr>
          <p:nvPr/>
        </p:nvSpPr>
        <p:spPr bwMode="blackWhite">
          <a:xfrm>
            <a:off x="6318250" y="2179638"/>
            <a:ext cx="977900"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Index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endParaRPr lang="hu-HU" altLang="hu-HU" sz="1800" b="1">
              <a:solidFill>
                <a:srgbClr val="000000"/>
              </a:solidFill>
              <a:latin typeface="Symbol" pitchFamily="18" charset="2"/>
            </a:endParaRP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endParaRPr lang="hu-HU" altLang="hu-HU" sz="1800" b="1">
              <a:solidFill>
                <a:srgbClr val="000000"/>
              </a:solidFill>
              <a:latin typeface="Symbol" pitchFamily="18" charset="2"/>
            </a:endParaRPr>
          </a:p>
          <a:p>
            <a:pPr>
              <a:lnSpc>
                <a:spcPct val="120000"/>
              </a:lnSpc>
              <a:spcBef>
                <a:spcPct val="60000"/>
              </a:spcBef>
              <a:buFontTx/>
              <a:buNone/>
            </a:pPr>
            <a:endParaRPr lang="hu-HU" altLang="hu-HU" sz="1800" b="1">
              <a:solidFill>
                <a:srgbClr val="000000"/>
              </a:solidFill>
              <a:latin typeface="Symbol" pitchFamily="18" charset="2"/>
            </a:endParaRPr>
          </a:p>
          <a:p>
            <a:pPr>
              <a:lnSpc>
                <a:spcPct val="120000"/>
              </a:lnSpc>
              <a:spcBef>
                <a:spcPct val="60000"/>
              </a:spcBef>
              <a:buFontTx/>
              <a:buNone/>
            </a:pPr>
            <a:endParaRPr lang="hu-HU" altLang="hu-HU" sz="1800" b="1">
              <a:solidFill>
                <a:srgbClr val="000000"/>
              </a:solidFill>
              <a:latin typeface="Symbol" pitchFamily="18" charset="2"/>
            </a:endParaRPr>
          </a:p>
        </p:txBody>
      </p:sp>
      <p:sp>
        <p:nvSpPr>
          <p:cNvPr id="41990" name="Line 6"/>
          <p:cNvSpPr>
            <a:spLocks noChangeShapeType="1"/>
          </p:cNvSpPr>
          <p:nvPr/>
        </p:nvSpPr>
        <p:spPr bwMode="blackWhite">
          <a:xfrm>
            <a:off x="1009650" y="2705100"/>
            <a:ext cx="7102475" cy="0"/>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1" name="Line 7"/>
          <p:cNvSpPr>
            <a:spLocks noChangeShapeType="1"/>
          </p:cNvSpPr>
          <p:nvPr/>
        </p:nvSpPr>
        <p:spPr bwMode="blackWhite">
          <a:xfrm>
            <a:off x="1009650" y="3214688"/>
            <a:ext cx="71247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2" name="Line 8"/>
          <p:cNvSpPr>
            <a:spLocks noChangeShapeType="1"/>
          </p:cNvSpPr>
          <p:nvPr/>
        </p:nvSpPr>
        <p:spPr bwMode="blackWhite">
          <a:xfrm>
            <a:off x="1003300" y="3703638"/>
            <a:ext cx="71310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3" name="Line 9"/>
          <p:cNvSpPr>
            <a:spLocks noChangeShapeType="1"/>
          </p:cNvSpPr>
          <p:nvPr/>
        </p:nvSpPr>
        <p:spPr bwMode="blackWhite">
          <a:xfrm>
            <a:off x="1003300" y="4222750"/>
            <a:ext cx="71310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4" name="Line 10"/>
          <p:cNvSpPr>
            <a:spLocks noChangeShapeType="1"/>
          </p:cNvSpPr>
          <p:nvPr/>
        </p:nvSpPr>
        <p:spPr bwMode="blackWhite">
          <a:xfrm>
            <a:off x="989013" y="4713288"/>
            <a:ext cx="71437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5" name="Line 11"/>
          <p:cNvSpPr>
            <a:spLocks noChangeShapeType="1"/>
          </p:cNvSpPr>
          <p:nvPr/>
        </p:nvSpPr>
        <p:spPr bwMode="blackWhite">
          <a:xfrm>
            <a:off x="998538" y="5208588"/>
            <a:ext cx="7135812"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r>
              <a:rPr lang="hu-HU" altLang="hu-HU" sz="2400" smtClean="0"/>
              <a:t>INDEX CLUSTER</a:t>
            </a:r>
          </a:p>
          <a:p>
            <a:pPr marL="571500" lvl="1" indent="-457200" defTabSz="228600">
              <a:buFontTx/>
              <a:buNone/>
            </a:pPr>
            <a:endParaRPr lang="hu-HU" altLang="hu-HU" sz="1800" smtClean="0"/>
          </a:p>
          <a:p>
            <a:pPr marL="571500" lvl="1" indent="-457200" defTabSz="228600">
              <a:buFontTx/>
              <a:buNone/>
            </a:pPr>
            <a:r>
              <a:rPr lang="hu-HU" altLang="hu-HU" sz="1800" smtClean="0">
                <a:solidFill>
                  <a:srgbClr val="FF0000"/>
                </a:solidFill>
              </a:rPr>
              <a:t>CREATE</a:t>
            </a:r>
            <a:r>
              <a:rPr lang="hu-HU" altLang="hu-HU" sz="1800" smtClean="0"/>
              <a:t> </a:t>
            </a:r>
            <a:r>
              <a:rPr lang="hu-HU" altLang="hu-HU" sz="1800" smtClean="0">
                <a:solidFill>
                  <a:srgbClr val="FF0000"/>
                </a:solidFill>
              </a:rPr>
              <a:t>CLUSTER</a:t>
            </a:r>
            <a:r>
              <a:rPr lang="hu-HU" altLang="hu-HU" sz="1800" smtClean="0"/>
              <a:t> personnel</a:t>
            </a:r>
          </a:p>
          <a:p>
            <a:pPr marL="571500" lvl="1" indent="-457200" defTabSz="228600">
              <a:buFontTx/>
              <a:buNone/>
            </a:pPr>
            <a:r>
              <a:rPr lang="hu-HU" altLang="hu-HU" sz="1800" smtClean="0"/>
              <a:t>  ( department_number NUMBER(2) )   SIZE 512;</a:t>
            </a:r>
          </a:p>
          <a:p>
            <a:pPr marL="0" indent="0" defTabSz="228600">
              <a:buFontTx/>
              <a:buNone/>
            </a:pPr>
            <a:r>
              <a:rPr lang="hu-HU" altLang="hu-HU" sz="1800" smtClean="0">
                <a:solidFill>
                  <a:srgbClr val="FF0000"/>
                </a:solidFill>
              </a:rPr>
              <a:t>CREATE</a:t>
            </a:r>
            <a:r>
              <a:rPr lang="hu-HU" altLang="hu-HU" sz="1800" smtClean="0"/>
              <a:t> </a:t>
            </a:r>
            <a:r>
              <a:rPr lang="hu-HU" altLang="hu-HU" sz="1800" smtClean="0">
                <a:solidFill>
                  <a:srgbClr val="FF0000"/>
                </a:solidFill>
              </a:rPr>
              <a:t>TABLE</a:t>
            </a:r>
            <a:r>
              <a:rPr lang="hu-HU" altLang="hu-HU" sz="1800" smtClean="0"/>
              <a:t> emp_cl </a:t>
            </a:r>
          </a:p>
          <a:p>
            <a:pPr marL="0" indent="0" defTabSz="228600">
              <a:buFontTx/>
              <a:buNone/>
            </a:pPr>
            <a:r>
              <a:rPr lang="hu-HU" altLang="hu-HU" sz="1800" smtClean="0"/>
              <a:t> ( empno NUMBER PRIMARY KEY,ename VARCHAR2(30), </a:t>
            </a:r>
            <a:br>
              <a:rPr lang="hu-HU" altLang="hu-HU" sz="1800" smtClean="0"/>
            </a:br>
            <a:r>
              <a:rPr lang="hu-HU" altLang="hu-HU" sz="1800" smtClean="0"/>
              <a:t>   job VARCHAR2(27), mgr NUMBER(4), hiredate DATE, </a:t>
            </a:r>
            <a:br>
              <a:rPr lang="hu-HU" altLang="hu-HU" sz="1800" smtClean="0"/>
            </a:br>
            <a:r>
              <a:rPr lang="hu-HU" altLang="hu-HU" sz="1800" smtClean="0"/>
              <a:t>   sal NUMBER(7,2), comm NUMBER(7,2),  </a:t>
            </a:r>
            <a:br>
              <a:rPr lang="hu-HU" altLang="hu-HU" sz="1800" smtClean="0"/>
            </a:br>
            <a:r>
              <a:rPr lang="hu-HU" altLang="hu-HU" sz="1800" smtClean="0"/>
              <a:t>   deptno NUMBER(2) NOT NULL)</a:t>
            </a:r>
          </a:p>
          <a:p>
            <a:pPr marL="0" indent="0" defTabSz="228600">
              <a:buFontTx/>
              <a:buNone/>
            </a:pPr>
            <a:r>
              <a:rPr lang="hu-HU" altLang="hu-HU" sz="1800" smtClean="0"/>
              <a:t> </a:t>
            </a:r>
            <a:r>
              <a:rPr lang="hu-HU" altLang="hu-HU" sz="1800" smtClean="0">
                <a:solidFill>
                  <a:srgbClr val="FF0000"/>
                </a:solidFill>
              </a:rPr>
              <a:t>CLUSTER</a:t>
            </a:r>
            <a:r>
              <a:rPr lang="hu-HU" altLang="hu-HU" sz="1800" smtClean="0"/>
              <a:t> personnel (deptno);</a:t>
            </a:r>
          </a:p>
          <a:p>
            <a:pPr marL="0" indent="0" defTabSz="228600">
              <a:buFontTx/>
              <a:buNone/>
            </a:pPr>
            <a:r>
              <a:rPr lang="hu-HU" altLang="hu-HU" sz="1800" smtClean="0">
                <a:solidFill>
                  <a:srgbClr val="FF0000"/>
                </a:solidFill>
              </a:rPr>
              <a:t>CREATE</a:t>
            </a:r>
            <a:r>
              <a:rPr lang="hu-HU" altLang="hu-HU" sz="1800" smtClean="0"/>
              <a:t> </a:t>
            </a:r>
            <a:r>
              <a:rPr lang="hu-HU" altLang="hu-HU" sz="1800" smtClean="0">
                <a:solidFill>
                  <a:srgbClr val="FF0000"/>
                </a:solidFill>
              </a:rPr>
              <a:t>TABLE</a:t>
            </a:r>
            <a:r>
              <a:rPr lang="hu-HU" altLang="hu-HU" sz="1800" smtClean="0"/>
              <a:t> dept_cl</a:t>
            </a:r>
          </a:p>
          <a:p>
            <a:pPr marL="571500" lvl="1" indent="-457200" defTabSz="228600">
              <a:buFontTx/>
              <a:buNone/>
            </a:pPr>
            <a:r>
              <a:rPr lang="hu-HU" altLang="hu-HU" sz="1800" smtClean="0"/>
              <a:t>  ( deptno NUMBER(2), dname VARCHAR2(9), loc VARCHAR2(9))</a:t>
            </a:r>
          </a:p>
          <a:p>
            <a:pPr marL="571500" lvl="1" indent="-457200" defTabSz="228600">
              <a:buFontTx/>
              <a:buNone/>
            </a:pPr>
            <a:r>
              <a:rPr lang="hu-HU" altLang="hu-HU" sz="1800" smtClean="0">
                <a:solidFill>
                  <a:srgbClr val="FF0000"/>
                </a:solidFill>
              </a:rPr>
              <a:t>CLUSTER</a:t>
            </a:r>
            <a:r>
              <a:rPr lang="hu-HU" altLang="hu-HU" sz="1800" smtClean="0"/>
              <a:t> personnel (deptno);</a:t>
            </a:r>
          </a:p>
          <a:p>
            <a:pPr marL="571500" lvl="1" indent="-457200" defTabSz="228600">
              <a:buFontTx/>
              <a:buNone/>
            </a:pPr>
            <a:r>
              <a:rPr lang="hu-HU" altLang="hu-HU" sz="1800" smtClean="0">
                <a:solidFill>
                  <a:srgbClr val="FF0000"/>
                </a:solidFill>
              </a:rPr>
              <a:t>CREATE</a:t>
            </a:r>
            <a:r>
              <a:rPr lang="hu-HU" altLang="hu-HU" sz="1800" smtClean="0"/>
              <a:t> </a:t>
            </a:r>
            <a:r>
              <a:rPr lang="hu-HU" altLang="hu-HU" sz="1800" smtClean="0">
                <a:solidFill>
                  <a:srgbClr val="FF0000"/>
                </a:solidFill>
              </a:rPr>
              <a:t>INDEX</a:t>
            </a:r>
            <a:r>
              <a:rPr lang="hu-HU" altLang="hu-HU" sz="1800" smtClean="0"/>
              <a:t> idx_personnel ON CLUSTER personnel;</a:t>
            </a:r>
          </a:p>
          <a:p>
            <a:pPr marL="571500" lvl="1" indent="-457200" defTabSz="228600">
              <a:buFontTx/>
              <a:buNone/>
            </a:pPr>
            <a:endParaRPr lang="hu-HU" altLang="hu-HU" sz="1800" smtClean="0"/>
          </a:p>
          <a:p>
            <a:pPr marL="571500" lvl="1" indent="-457200" defTabSz="228600">
              <a:buFontTx/>
              <a:buNone/>
            </a:pPr>
            <a:r>
              <a:rPr lang="hu-HU" altLang="hu-HU" sz="1600" smtClean="0"/>
              <a:t>DBA_CLUSTERS</a:t>
            </a:r>
          </a:p>
          <a:p>
            <a:pPr marL="571500" lvl="1" indent="-457200" defTabSz="228600">
              <a:buFontTx/>
              <a:buNone/>
            </a:pPr>
            <a:r>
              <a:rPr lang="hu-HU" altLang="hu-HU" sz="1600" smtClean="0"/>
              <a:t>DBA_CLU_COLUMNS</a:t>
            </a:r>
          </a:p>
          <a:p>
            <a:pPr marL="571500" lvl="1" indent="-457200" defTabSz="228600">
              <a:buFontTx/>
              <a:buNone/>
            </a:pPr>
            <a:r>
              <a:rPr lang="hu-HU" altLang="hu-HU" sz="1600" smtClean="0"/>
              <a:t>DBA_TABLES.CLUSTER_NAME </a:t>
            </a:r>
            <a:r>
              <a:rPr lang="hu-HU" altLang="hu-HU" sz="1600" smtClean="0">
                <a:sym typeface="Wingdings" pitchFamily="2" charset="2"/>
              </a:rPr>
              <a:t> ‘PERSONNEL’</a:t>
            </a:r>
            <a:endParaRPr lang="hu-HU" altLang="hu-HU" sz="1600" smtClean="0"/>
          </a:p>
          <a:p>
            <a:pPr marL="571500" lvl="1" indent="-457200" defTabSz="228600">
              <a:buFontTx/>
              <a:buNone/>
            </a:pPr>
            <a:endParaRPr lang="hu-HU" altLang="hu-HU" sz="1600" smtClean="0"/>
          </a:p>
          <a:p>
            <a:pPr marL="571500" lvl="1" indent="-457200" defTabSz="228600">
              <a:buFontTx/>
              <a:buNone/>
            </a:pPr>
            <a:endParaRPr lang="en-US" altLang="hu-HU" sz="180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863600" y="260350"/>
            <a:ext cx="7366000" cy="6099175"/>
          </a:xfrm>
        </p:spPr>
        <p:txBody>
          <a:bodyPr/>
          <a:lstStyle/>
          <a:p>
            <a:pPr marL="571500" lvl="1" indent="-457200" algn="ctr" defTabSz="228600">
              <a:lnSpc>
                <a:spcPct val="90000"/>
              </a:lnSpc>
              <a:buFontTx/>
              <a:buNone/>
            </a:pPr>
            <a:r>
              <a:rPr lang="hu-HU" altLang="hu-HU" sz="2400" smtClean="0"/>
              <a:t>HASH CLUSTER</a:t>
            </a:r>
          </a:p>
          <a:p>
            <a:pPr marL="571500" lvl="1" indent="-457200" defTabSz="228600">
              <a:lnSpc>
                <a:spcPct val="90000"/>
              </a:lnSpc>
              <a:buFontTx/>
              <a:buNone/>
            </a:pPr>
            <a:endParaRPr lang="hu-HU" altLang="hu-HU" sz="1600" smtClean="0"/>
          </a:p>
          <a:p>
            <a:pPr marL="571500" lvl="1" indent="-457200" defTabSz="228600">
              <a:lnSpc>
                <a:spcPct val="90000"/>
              </a:lnSpc>
              <a:buFontTx/>
              <a:buNone/>
            </a:pPr>
            <a:r>
              <a:rPr lang="hu-HU" altLang="hu-HU" sz="1800" smtClean="0"/>
              <a:t>CREATE CLUSTER personnel1</a:t>
            </a:r>
          </a:p>
          <a:p>
            <a:pPr marL="571500" lvl="1" indent="-457200" defTabSz="228600">
              <a:lnSpc>
                <a:spcPct val="90000"/>
              </a:lnSpc>
              <a:buFontTx/>
              <a:buNone/>
            </a:pPr>
            <a:r>
              <a:rPr lang="hu-HU" altLang="hu-HU" sz="1800" smtClean="0"/>
              <a:t>( department_number  NUMBER )</a:t>
            </a:r>
          </a:p>
          <a:p>
            <a:pPr marL="571500" lvl="1" indent="-457200" defTabSz="228600">
              <a:lnSpc>
                <a:spcPct val="90000"/>
              </a:lnSpc>
              <a:buFontTx/>
              <a:buNone/>
            </a:pPr>
            <a:r>
              <a:rPr lang="hu-HU" altLang="hu-HU" sz="1800" smtClean="0"/>
              <a:t>  SIZE 512  </a:t>
            </a:r>
            <a:r>
              <a:rPr lang="hu-HU" altLang="hu-HU" sz="1800" smtClean="0">
                <a:solidFill>
                  <a:srgbClr val="FF0000"/>
                </a:solidFill>
              </a:rPr>
              <a:t>HASHKEYS</a:t>
            </a:r>
            <a:r>
              <a:rPr lang="hu-HU" altLang="hu-HU" sz="1800" smtClean="0"/>
              <a:t> 500 </a:t>
            </a:r>
          </a:p>
          <a:p>
            <a:pPr marL="571500" lvl="1" indent="-457200" defTabSz="228600">
              <a:lnSpc>
                <a:spcPct val="90000"/>
              </a:lnSpc>
              <a:buFontTx/>
              <a:buNone/>
            </a:pPr>
            <a:r>
              <a:rPr lang="hu-HU" altLang="hu-HU" sz="1800" smtClean="0"/>
              <a:t>  STORAGE (INITIAL 100K  NEXT 50K);</a:t>
            </a:r>
          </a:p>
          <a:p>
            <a:pPr marL="571500" lvl="1" indent="-457200" defTabSz="228600">
              <a:lnSpc>
                <a:spcPct val="90000"/>
              </a:lnSpc>
              <a:buFontTx/>
              <a:buNone/>
            </a:pPr>
            <a:endParaRPr lang="hu-HU" altLang="hu-HU" sz="1800" smtClean="0"/>
          </a:p>
          <a:p>
            <a:pPr marL="571500" lvl="1" indent="-457200" defTabSz="228600">
              <a:lnSpc>
                <a:spcPct val="90000"/>
              </a:lnSpc>
              <a:buFontTx/>
              <a:buNone/>
            </a:pPr>
            <a:r>
              <a:rPr lang="hu-HU" altLang="hu-HU" sz="1800" smtClean="0"/>
              <a:t>CREATE CLUSTER personnel2 </a:t>
            </a:r>
          </a:p>
          <a:p>
            <a:pPr marL="571500" lvl="1" indent="-457200" defTabSz="228600">
              <a:lnSpc>
                <a:spcPct val="90000"/>
              </a:lnSpc>
              <a:buFontTx/>
              <a:buNone/>
            </a:pPr>
            <a:r>
              <a:rPr lang="hu-HU" altLang="hu-HU" sz="1800" smtClean="0"/>
              <a:t>  ( home_area_code  NUMBER,  home_prefix  NUMBER ) </a:t>
            </a:r>
          </a:p>
          <a:p>
            <a:pPr marL="571500" lvl="1" indent="-457200" defTabSz="228600">
              <a:lnSpc>
                <a:spcPct val="90000"/>
              </a:lnSpc>
              <a:buFontTx/>
              <a:buNone/>
            </a:pPr>
            <a:r>
              <a:rPr lang="hu-HU" altLang="hu-HU" sz="1800" smtClean="0"/>
              <a:t>    </a:t>
            </a:r>
            <a:r>
              <a:rPr lang="hu-HU" altLang="hu-HU" sz="1800" smtClean="0">
                <a:solidFill>
                  <a:srgbClr val="FF0000"/>
                </a:solidFill>
              </a:rPr>
              <a:t>HASHKEYS</a:t>
            </a:r>
            <a:r>
              <a:rPr lang="hu-HU" altLang="hu-HU" sz="1800" smtClean="0"/>
              <a:t> 20</a:t>
            </a:r>
          </a:p>
          <a:p>
            <a:pPr marL="571500" lvl="1" indent="-457200" defTabSz="228600">
              <a:lnSpc>
                <a:spcPct val="90000"/>
              </a:lnSpc>
              <a:buFontTx/>
              <a:buNone/>
            </a:pPr>
            <a:r>
              <a:rPr lang="hu-HU" altLang="hu-HU" sz="1800" smtClean="0"/>
              <a:t>    </a:t>
            </a:r>
            <a:r>
              <a:rPr lang="hu-HU" altLang="hu-HU" sz="1800" smtClean="0">
                <a:solidFill>
                  <a:srgbClr val="FF0000"/>
                </a:solidFill>
              </a:rPr>
              <a:t>HASH IS </a:t>
            </a:r>
            <a:r>
              <a:rPr lang="hu-HU" altLang="hu-HU" sz="1800" smtClean="0"/>
              <a:t>MOD(home_area_code + home_prefix, 101);</a:t>
            </a:r>
          </a:p>
          <a:p>
            <a:pPr marL="571500" lvl="1" indent="-457200" defTabSz="228600">
              <a:lnSpc>
                <a:spcPct val="90000"/>
              </a:lnSpc>
              <a:buFontTx/>
              <a:buNone/>
            </a:pPr>
            <a:r>
              <a:rPr lang="hu-HU" altLang="hu-HU" sz="1800" smtClean="0"/>
              <a:t>  </a:t>
            </a:r>
          </a:p>
          <a:p>
            <a:pPr marL="571500" lvl="1" indent="-457200" defTabSz="228600">
              <a:lnSpc>
                <a:spcPct val="90000"/>
              </a:lnSpc>
              <a:buFontTx/>
              <a:buNone/>
            </a:pPr>
            <a:r>
              <a:rPr lang="hu-HU" altLang="hu-HU" sz="1800" smtClean="0"/>
              <a:t>CREATE CLUSTER personnel3</a:t>
            </a:r>
          </a:p>
          <a:p>
            <a:pPr marL="571500" lvl="1" indent="-457200" defTabSz="228600">
              <a:lnSpc>
                <a:spcPct val="90000"/>
              </a:lnSpc>
              <a:buFontTx/>
              <a:buNone/>
            </a:pPr>
            <a:r>
              <a:rPr lang="hu-HU" altLang="hu-HU" sz="1800" smtClean="0"/>
              <a:t>   (deptno NUMBER)</a:t>
            </a:r>
          </a:p>
          <a:p>
            <a:pPr marL="571500" lvl="1" indent="-457200" defTabSz="228600">
              <a:lnSpc>
                <a:spcPct val="90000"/>
              </a:lnSpc>
              <a:buFontTx/>
              <a:buNone/>
            </a:pPr>
            <a:r>
              <a:rPr lang="hu-HU" altLang="hu-HU" sz="1800" smtClean="0"/>
              <a:t>   SIZE 512 </a:t>
            </a:r>
            <a:r>
              <a:rPr lang="hu-HU" altLang="hu-HU" sz="1800" smtClean="0">
                <a:solidFill>
                  <a:srgbClr val="FF0000"/>
                </a:solidFill>
              </a:rPr>
              <a:t>SINGLE TABLE HASHKEYS </a:t>
            </a:r>
            <a:r>
              <a:rPr lang="hu-HU" altLang="hu-HU" sz="1800" smtClean="0"/>
              <a:t>500;</a:t>
            </a:r>
          </a:p>
          <a:p>
            <a:pPr marL="571500" lvl="1" indent="-457200" defTabSz="228600">
              <a:lnSpc>
                <a:spcPct val="90000"/>
              </a:lnSpc>
            </a:pPr>
            <a:endParaRPr lang="hu-HU" altLang="hu-HU" sz="1600" smtClean="0"/>
          </a:p>
          <a:p>
            <a:pPr marL="571500" lvl="1" indent="-457200" defTabSz="228600">
              <a:lnSpc>
                <a:spcPct val="90000"/>
              </a:lnSpc>
              <a:buFontTx/>
              <a:buNone/>
            </a:pPr>
            <a:r>
              <a:rPr lang="hu-HU" altLang="hu-HU" sz="1600" smtClean="0"/>
              <a:t>DBA_CLUSTERS</a:t>
            </a:r>
          </a:p>
          <a:p>
            <a:pPr marL="571500" lvl="1" indent="-457200" defTabSz="228600">
              <a:lnSpc>
                <a:spcPct val="90000"/>
              </a:lnSpc>
              <a:buFontTx/>
              <a:buNone/>
            </a:pPr>
            <a:r>
              <a:rPr lang="hu-HU" altLang="hu-HU" sz="1600" smtClean="0"/>
              <a:t>DBA_CLU_COLUMNS</a:t>
            </a:r>
          </a:p>
          <a:p>
            <a:pPr marL="571500" lvl="1" indent="-457200" defTabSz="228600">
              <a:lnSpc>
                <a:spcPct val="90000"/>
              </a:lnSpc>
              <a:buFontTx/>
              <a:buNone/>
            </a:pPr>
            <a:r>
              <a:rPr lang="hu-HU" altLang="hu-HU" sz="1600" smtClean="0"/>
              <a:t>DBA_CLUSTER_HASH_EXPRESSIONS </a:t>
            </a:r>
          </a:p>
          <a:p>
            <a:pPr marL="571500" lvl="1" indent="-457200" defTabSz="228600">
              <a:lnSpc>
                <a:spcPct val="90000"/>
              </a:lnSpc>
              <a:buFontTx/>
              <a:buNone/>
            </a:pPr>
            <a:endParaRPr lang="en-US" altLang="hu-HU" sz="160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defTabSz="228600" eaLnBrk="1" hangingPunct="1"/>
            <a:r>
              <a:rPr lang="en-US" altLang="hu-HU" smtClean="0"/>
              <a:t>What Is a Partition </a:t>
            </a:r>
            <a:br>
              <a:rPr lang="en-US" altLang="hu-HU" smtClean="0"/>
            </a:br>
            <a:r>
              <a:rPr lang="en-US" altLang="hu-HU" smtClean="0"/>
              <a:t>and Why Use It?</a:t>
            </a:r>
          </a:p>
        </p:txBody>
      </p:sp>
      <p:sp>
        <p:nvSpPr>
          <p:cNvPr id="23555" name="Rectangle 3"/>
          <p:cNvSpPr>
            <a:spLocks noGrp="1" noChangeArrowheads="1"/>
          </p:cNvSpPr>
          <p:nvPr>
            <p:ph type="body" idx="1"/>
          </p:nvPr>
        </p:nvSpPr>
        <p:spPr>
          <a:xfrm>
            <a:off x="457200" y="1600200"/>
            <a:ext cx="8229600" cy="3814763"/>
          </a:xfrm>
        </p:spPr>
        <p:txBody>
          <a:bodyPr/>
          <a:lstStyle/>
          <a:p>
            <a:pPr marL="0" indent="0" defTabSz="228600" eaLnBrk="1" hangingPunct="1"/>
            <a:r>
              <a:rPr lang="en-US" altLang="hu-HU" smtClean="0"/>
              <a:t>A partition is:</a:t>
            </a:r>
          </a:p>
          <a:p>
            <a:pPr marL="571500" lvl="1" indent="-457200" defTabSz="228600" eaLnBrk="1" hangingPunct="1"/>
            <a:r>
              <a:rPr lang="en-US" altLang="hu-HU" smtClean="0"/>
              <a:t>A piece of a “very large” table or index</a:t>
            </a:r>
          </a:p>
          <a:p>
            <a:pPr marL="571500" lvl="1" indent="-457200" defTabSz="228600" eaLnBrk="1" hangingPunct="1"/>
            <a:r>
              <a:rPr lang="en-US" altLang="hu-HU" smtClean="0"/>
              <a:t>Stored in its own segment</a:t>
            </a:r>
          </a:p>
          <a:p>
            <a:pPr marL="571500" lvl="1" indent="-457200" defTabSz="228600" eaLnBrk="1" hangingPunct="1"/>
            <a:r>
              <a:rPr lang="en-US" altLang="hu-HU" smtClean="0"/>
              <a:t>Used for improved performance and manageability</a:t>
            </a:r>
          </a:p>
        </p:txBody>
      </p:sp>
      <p:grpSp>
        <p:nvGrpSpPr>
          <p:cNvPr id="23556" name="Group 4"/>
          <p:cNvGrpSpPr>
            <a:grpSpLocks/>
          </p:cNvGrpSpPr>
          <p:nvPr/>
        </p:nvGrpSpPr>
        <p:grpSpPr bwMode="auto">
          <a:xfrm>
            <a:off x="6578600" y="4198938"/>
            <a:ext cx="1052513" cy="1836737"/>
            <a:chOff x="4424" y="2781"/>
            <a:chExt cx="727" cy="1221"/>
          </a:xfrm>
        </p:grpSpPr>
        <p:pic>
          <p:nvPicPr>
            <p:cNvPr id="23557" name="Picture 5"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3397"/>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3089"/>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2781"/>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1800" smtClean="0"/>
          </a:p>
          <a:p>
            <a:pPr marL="571500" lvl="1" indent="-457200" algn="ctr" defTabSz="228600">
              <a:buFontTx/>
              <a:buNone/>
            </a:pPr>
            <a:r>
              <a:rPr lang="hu-HU" altLang="hu-HU" sz="1800" smtClean="0"/>
              <a:t>RANGE PARTITION</a:t>
            </a:r>
          </a:p>
          <a:p>
            <a:pPr marL="571500" lvl="1" indent="-457200" defTabSz="228600">
              <a:buFontTx/>
              <a:buNone/>
            </a:pPr>
            <a:endParaRPr lang="hu-HU" altLang="hu-HU" sz="1800" smtClean="0"/>
          </a:p>
          <a:p>
            <a:pPr marL="571500" lvl="1" indent="-457200" defTabSz="228600">
              <a:buFontTx/>
              <a:buNone/>
            </a:pPr>
            <a:r>
              <a:rPr lang="hu-HU" altLang="hu-HU" sz="1800" smtClean="0"/>
              <a:t>CREATE TABLE eladasok ( szla_szam   NUMBER(5), </a:t>
            </a:r>
          </a:p>
          <a:p>
            <a:pPr marL="571500" lvl="1" indent="-457200" defTabSz="228600">
              <a:buFontTx/>
              <a:buNone/>
            </a:pPr>
            <a:r>
              <a:rPr lang="hu-HU" altLang="hu-HU" sz="1800" smtClean="0"/>
              <a:t>                        szla_nev    CHAR(30), </a:t>
            </a:r>
          </a:p>
          <a:p>
            <a:pPr marL="571500" lvl="1" indent="-457200" defTabSz="228600">
              <a:buFontTx/>
              <a:buNone/>
            </a:pPr>
            <a:r>
              <a:rPr lang="hu-HU" altLang="hu-HU" sz="1800" smtClean="0"/>
              <a:t>                        mennyiseg   NUMBER(6), </a:t>
            </a:r>
          </a:p>
          <a:p>
            <a:pPr marL="571500" lvl="1" indent="-457200" defTabSz="228600">
              <a:buFontTx/>
              <a:buNone/>
            </a:pPr>
            <a:r>
              <a:rPr lang="hu-HU" altLang="hu-HU" sz="1800" smtClean="0"/>
              <a:t>                        </a:t>
            </a:r>
            <a:r>
              <a:rPr lang="hu-HU" altLang="hu-HU" sz="1800" smtClean="0">
                <a:solidFill>
                  <a:srgbClr val="FF0000"/>
                </a:solidFill>
              </a:rPr>
              <a:t>het</a:t>
            </a:r>
            <a:r>
              <a:rPr lang="hu-HU" altLang="hu-HU" sz="1800" smtClean="0"/>
              <a:t>         INTEGER ) </a:t>
            </a:r>
          </a:p>
          <a:p>
            <a:pPr marL="571500" lvl="1" indent="-457200" defTabSz="228600">
              <a:buFontTx/>
              <a:buNone/>
            </a:pPr>
            <a:r>
              <a:rPr lang="hu-HU" altLang="hu-HU" sz="1800" smtClean="0"/>
              <a:t>PARTITION BY </a:t>
            </a:r>
            <a:r>
              <a:rPr lang="hu-HU" altLang="hu-HU" sz="1800" b="1" smtClean="0"/>
              <a:t>RANGE</a:t>
            </a:r>
            <a:r>
              <a:rPr lang="hu-HU" altLang="hu-HU" sz="1800" smtClean="0"/>
              <a:t> ( </a:t>
            </a:r>
            <a:r>
              <a:rPr lang="hu-HU" altLang="hu-HU" sz="1800" smtClean="0">
                <a:solidFill>
                  <a:srgbClr val="FF0000"/>
                </a:solidFill>
              </a:rPr>
              <a:t>het</a:t>
            </a:r>
            <a:r>
              <a:rPr lang="hu-HU" altLang="hu-HU" sz="1800" smtClean="0"/>
              <a:t> )  </a:t>
            </a:r>
          </a:p>
          <a:p>
            <a:pPr marL="571500" lvl="1" indent="-457200" defTabSz="228600">
              <a:buFontTx/>
              <a:buNone/>
            </a:pPr>
            <a:r>
              <a:rPr lang="hu-HU" altLang="hu-HU" sz="1800" smtClean="0"/>
              <a:t>   (PARTITION negyedev1  </a:t>
            </a:r>
            <a:r>
              <a:rPr lang="hu-HU" altLang="hu-HU" sz="1800" smtClean="0">
                <a:solidFill>
                  <a:srgbClr val="FF0000"/>
                </a:solidFill>
              </a:rPr>
              <a:t>VALUES LESS THAN  </a:t>
            </a:r>
            <a:r>
              <a:rPr lang="hu-HU" altLang="hu-HU" sz="1800" smtClean="0"/>
              <a:t>( 13 )  TABLESPACE users, </a:t>
            </a:r>
          </a:p>
          <a:p>
            <a:pPr marL="571500" lvl="1" indent="-457200" defTabSz="228600">
              <a:buFontTx/>
              <a:buNone/>
            </a:pPr>
            <a:r>
              <a:rPr lang="hu-HU" altLang="hu-HU" sz="1800" smtClean="0"/>
              <a:t>    PARTITION negyedev2  VALUES LESS THAN  ( 26 )  TABLESPACE example, </a:t>
            </a:r>
          </a:p>
          <a:p>
            <a:pPr marL="571500" lvl="1" indent="-457200" defTabSz="228600">
              <a:buFontTx/>
              <a:buNone/>
            </a:pPr>
            <a:r>
              <a:rPr lang="hu-HU" altLang="hu-HU" sz="1800" smtClean="0"/>
              <a:t>    PARTITION negyedev3  VALUES LESS THAN  ( 39 )  TABLESPACE users )</a:t>
            </a:r>
          </a:p>
          <a:p>
            <a:pPr marL="571500" lvl="1" indent="-457200" defTabSz="228600">
              <a:buFontTx/>
              <a:buNone/>
            </a:pPr>
            <a:endParaRPr lang="hu-HU" altLang="hu-HU" sz="1800" smtClean="0"/>
          </a:p>
          <a:p>
            <a:pPr marL="571500" lvl="1" indent="-457200" defTabSz="228600">
              <a:buFontTx/>
              <a:buNone/>
            </a:pPr>
            <a:r>
              <a:rPr lang="hu-HU" altLang="hu-HU" sz="1600" smtClean="0"/>
              <a:t>DBA_PART_TABLES</a:t>
            </a:r>
          </a:p>
          <a:p>
            <a:pPr marL="571500" lvl="1" indent="-457200" defTabSz="228600">
              <a:buFontTx/>
              <a:buNone/>
            </a:pPr>
            <a:r>
              <a:rPr lang="hu-HU" altLang="hu-HU" sz="1600" smtClean="0"/>
              <a:t>DBA_TAB_PARTITIONS</a:t>
            </a:r>
          </a:p>
          <a:p>
            <a:pPr marL="571500" lvl="1" indent="-457200" defTabSz="228600">
              <a:buFontTx/>
              <a:buNone/>
            </a:pPr>
            <a:r>
              <a:rPr lang="hu-HU" altLang="hu-HU" sz="1600" smtClean="0"/>
              <a:t>DBA_TAB_SUBPARTITIONS</a:t>
            </a:r>
          </a:p>
          <a:p>
            <a:pPr marL="571500" lvl="1" indent="-457200" defTabSz="228600">
              <a:buFontTx/>
              <a:buNone/>
            </a:pPr>
            <a:endParaRPr lang="hu-HU" altLang="hu-HU" sz="1600" smtClean="0"/>
          </a:p>
          <a:p>
            <a:pPr marL="571500" lvl="1" indent="-457200" defTabSz="228600">
              <a:buFontTx/>
              <a:buNone/>
            </a:pPr>
            <a:endParaRPr lang="en-US" altLang="hu-HU" sz="18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1600" smtClean="0"/>
          </a:p>
          <a:p>
            <a:pPr marL="571500" lvl="1" indent="-457200" algn="ctr" defTabSz="228600">
              <a:buFontTx/>
              <a:buNone/>
            </a:pPr>
            <a:r>
              <a:rPr lang="hu-HU" altLang="hu-HU" sz="2000" smtClean="0"/>
              <a:t>HASH PARTITION, LIST PARTITION</a:t>
            </a:r>
          </a:p>
          <a:p>
            <a:pPr marL="571500" lvl="1" indent="-457200" algn="ctr" defTabSz="228600">
              <a:buFontTx/>
              <a:buNone/>
            </a:pPr>
            <a:endParaRPr lang="hu-HU" altLang="hu-HU" sz="1600" smtClean="0"/>
          </a:p>
          <a:p>
            <a:pPr marL="571500" lvl="1" indent="-457200" defTabSz="228600">
              <a:buFontTx/>
              <a:buNone/>
            </a:pPr>
            <a:r>
              <a:rPr lang="hu-HU" altLang="hu-HU" sz="1600" smtClean="0"/>
              <a:t>CREATE TABLE eladasok2 (szla_szam   NUMBER(5), </a:t>
            </a:r>
          </a:p>
          <a:p>
            <a:pPr marL="571500" lvl="1" indent="-457200" defTabSz="228600">
              <a:buFontTx/>
              <a:buNone/>
            </a:pPr>
            <a:r>
              <a:rPr lang="hu-HU" altLang="hu-HU" sz="1600" smtClean="0"/>
              <a:t>                        szla_nev    CHAR(30), </a:t>
            </a:r>
          </a:p>
          <a:p>
            <a:pPr marL="571500" lvl="1" indent="-457200" defTabSz="228600">
              <a:buFontTx/>
              <a:buNone/>
            </a:pPr>
            <a:r>
              <a:rPr lang="hu-HU" altLang="hu-HU" sz="1600" smtClean="0"/>
              <a:t>                        mennyiseg   NUMBER(6), </a:t>
            </a:r>
          </a:p>
          <a:p>
            <a:pPr marL="571500" lvl="1" indent="-457200" defTabSz="228600">
              <a:buFontTx/>
              <a:buNone/>
            </a:pPr>
            <a:r>
              <a:rPr lang="hu-HU" altLang="hu-HU" sz="1600" smtClean="0"/>
              <a:t>                        het         INTEGER ) </a:t>
            </a:r>
          </a:p>
          <a:p>
            <a:pPr marL="571500" lvl="1" indent="-457200" defTabSz="228600">
              <a:buFontTx/>
              <a:buNone/>
            </a:pPr>
            <a:r>
              <a:rPr lang="hu-HU" altLang="hu-HU" sz="1600" smtClean="0"/>
              <a:t>PARTITION BY </a:t>
            </a:r>
            <a:r>
              <a:rPr lang="hu-HU" altLang="hu-HU" sz="1600" smtClean="0">
                <a:solidFill>
                  <a:srgbClr val="FF0000"/>
                </a:solidFill>
              </a:rPr>
              <a:t>HASH</a:t>
            </a:r>
            <a:r>
              <a:rPr lang="hu-HU" altLang="hu-HU" sz="1600" smtClean="0"/>
              <a:t> ( het )  </a:t>
            </a:r>
          </a:p>
          <a:p>
            <a:pPr marL="571500" lvl="1" indent="-457200" defTabSz="228600">
              <a:buFontTx/>
              <a:buNone/>
            </a:pPr>
            <a:r>
              <a:rPr lang="hu-HU" altLang="hu-HU" sz="1600" smtClean="0"/>
              <a:t>   (PARTITION part1 TABLESPACE users, </a:t>
            </a:r>
          </a:p>
          <a:p>
            <a:pPr marL="571500" lvl="1" indent="-457200" defTabSz="228600">
              <a:buFontTx/>
              <a:buNone/>
            </a:pPr>
            <a:r>
              <a:rPr lang="hu-HU" altLang="hu-HU" sz="1600" smtClean="0"/>
              <a:t>    PARTITION part2 TABLESPACE example, </a:t>
            </a:r>
          </a:p>
          <a:p>
            <a:pPr marL="571500" lvl="1" indent="-457200" defTabSz="228600">
              <a:buFontTx/>
              <a:buNone/>
            </a:pPr>
            <a:r>
              <a:rPr lang="hu-HU" altLang="hu-HU" sz="1600" smtClean="0"/>
              <a:t>    PARTITION part3 TABLESPACE users );</a:t>
            </a:r>
          </a:p>
          <a:p>
            <a:pPr marL="571500" lvl="1" indent="-457200" defTabSz="228600">
              <a:buFontTx/>
              <a:buNone/>
            </a:pPr>
            <a:endParaRPr lang="hu-HU" altLang="hu-HU" sz="1600" smtClean="0"/>
          </a:p>
          <a:p>
            <a:pPr marL="571500" lvl="1" indent="-457200" defTabSz="228600">
              <a:buFontTx/>
              <a:buNone/>
            </a:pPr>
            <a:r>
              <a:rPr lang="hu-HU" altLang="hu-HU" sz="1600" smtClean="0"/>
              <a:t>CREATE TABLE eladasok3 (szla_szam   NUMBER(5), </a:t>
            </a:r>
          </a:p>
          <a:p>
            <a:pPr marL="571500" lvl="1" indent="-457200" defTabSz="228600">
              <a:buFontTx/>
              <a:buNone/>
            </a:pPr>
            <a:r>
              <a:rPr lang="hu-HU" altLang="hu-HU" sz="1600" smtClean="0"/>
              <a:t>                        szla_nev    CHAR(30), </a:t>
            </a:r>
          </a:p>
          <a:p>
            <a:pPr marL="571500" lvl="1" indent="-457200" defTabSz="228600">
              <a:buFontTx/>
              <a:buNone/>
            </a:pPr>
            <a:r>
              <a:rPr lang="hu-HU" altLang="hu-HU" sz="1600" smtClean="0"/>
              <a:t>                        mennyiseg   NUMBER(6), </a:t>
            </a:r>
          </a:p>
          <a:p>
            <a:pPr marL="571500" lvl="1" indent="-457200" defTabSz="228600">
              <a:buFontTx/>
              <a:buNone/>
            </a:pPr>
            <a:r>
              <a:rPr lang="hu-HU" altLang="hu-HU" sz="1600" smtClean="0"/>
              <a:t>                        het         INTEGER ) </a:t>
            </a:r>
          </a:p>
          <a:p>
            <a:pPr marL="571500" lvl="1" indent="-457200" defTabSz="228600">
              <a:buFontTx/>
              <a:buNone/>
            </a:pPr>
            <a:r>
              <a:rPr lang="hu-HU" altLang="hu-HU" sz="1600" smtClean="0"/>
              <a:t>PARTITION BY </a:t>
            </a:r>
            <a:r>
              <a:rPr lang="hu-HU" altLang="hu-HU" sz="1600" smtClean="0">
                <a:solidFill>
                  <a:srgbClr val="FF0000"/>
                </a:solidFill>
              </a:rPr>
              <a:t>LIST</a:t>
            </a:r>
            <a:r>
              <a:rPr lang="hu-HU" altLang="hu-HU" sz="1600" smtClean="0"/>
              <a:t> ( het )  </a:t>
            </a:r>
          </a:p>
          <a:p>
            <a:pPr marL="571500" lvl="1" indent="-457200" defTabSz="228600">
              <a:buFontTx/>
              <a:buNone/>
            </a:pPr>
            <a:r>
              <a:rPr lang="hu-HU" altLang="hu-HU" sz="1600" smtClean="0"/>
              <a:t>   (PARTITION part1 </a:t>
            </a:r>
            <a:r>
              <a:rPr lang="hu-HU" altLang="hu-HU" sz="1600" smtClean="0">
                <a:solidFill>
                  <a:srgbClr val="FF0000"/>
                </a:solidFill>
              </a:rPr>
              <a:t>VALUES</a:t>
            </a:r>
            <a:r>
              <a:rPr lang="hu-HU" altLang="hu-HU" sz="1600" smtClean="0"/>
              <a:t>(1,2,3,4,5)   TABLESPACE users, </a:t>
            </a:r>
          </a:p>
          <a:p>
            <a:pPr marL="571500" lvl="1" indent="-457200" defTabSz="228600">
              <a:buFontTx/>
              <a:buNone/>
            </a:pPr>
            <a:r>
              <a:rPr lang="hu-HU" altLang="hu-HU" sz="1600" smtClean="0"/>
              <a:t>    PARTITION part2 VALUES(6,7,8,9)     TABLESPACE example, </a:t>
            </a:r>
          </a:p>
          <a:p>
            <a:pPr marL="571500" lvl="1" indent="-457200" defTabSz="228600">
              <a:buFontTx/>
              <a:buNone/>
            </a:pPr>
            <a:r>
              <a:rPr lang="hu-HU" altLang="hu-HU" sz="1600" smtClean="0"/>
              <a:t>    PARTITION part3 VALUES(10,11,12,13) TABLESPACE users ) ;</a:t>
            </a:r>
          </a:p>
          <a:p>
            <a:pPr marL="571500" lvl="1" indent="-457200" defTabSz="228600">
              <a:buFontTx/>
              <a:buNone/>
            </a:pPr>
            <a:endParaRPr lang="hu-HU" altLang="hu-HU" sz="1600" smtClean="0"/>
          </a:p>
          <a:p>
            <a:pPr marL="571500" lvl="1" indent="-457200" defTabSz="228600">
              <a:buFontTx/>
              <a:buNone/>
            </a:pPr>
            <a:endParaRPr lang="hu-HU" altLang="hu-HU" sz="1600" smtClean="0"/>
          </a:p>
          <a:p>
            <a:pPr marL="571500" lvl="1" indent="-457200" defTabSz="228600">
              <a:buFontTx/>
              <a:buNone/>
            </a:pPr>
            <a:endParaRPr lang="en-US" altLang="hu-HU" sz="160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2000" smtClean="0"/>
          </a:p>
          <a:p>
            <a:pPr marL="571500" lvl="1" indent="-457200" algn="ctr" defTabSz="228600">
              <a:buFontTx/>
              <a:buNone/>
            </a:pPr>
            <a:r>
              <a:rPr lang="hu-HU" altLang="hu-HU" sz="2000" smtClean="0"/>
              <a:t>SUBPARTITIONS (RANGE-HASH)</a:t>
            </a:r>
          </a:p>
          <a:p>
            <a:pPr marL="571500" lvl="1" indent="-457200" defTabSz="228600">
              <a:buFontTx/>
              <a:buNone/>
            </a:pPr>
            <a:endParaRPr lang="hu-HU" altLang="hu-HU" sz="2000" smtClean="0"/>
          </a:p>
          <a:p>
            <a:pPr marL="571500" lvl="1" indent="-457200" defTabSz="228600">
              <a:buFontTx/>
              <a:buNone/>
            </a:pPr>
            <a:r>
              <a:rPr lang="hu-HU" altLang="hu-HU" sz="2000" smtClean="0"/>
              <a:t>CREATE TABLE eladasok4 (szla_szam   NUMBER(5), </a:t>
            </a:r>
          </a:p>
          <a:p>
            <a:pPr marL="571500" lvl="1" indent="-457200" defTabSz="228600">
              <a:buFontTx/>
              <a:buNone/>
            </a:pPr>
            <a:r>
              <a:rPr lang="hu-HU" altLang="hu-HU" sz="2000" smtClean="0"/>
              <a:t>                        szla_nev    CHAR(30), </a:t>
            </a:r>
          </a:p>
          <a:p>
            <a:pPr marL="571500" lvl="1" indent="-457200" defTabSz="228600">
              <a:buFontTx/>
              <a:buNone/>
            </a:pPr>
            <a:r>
              <a:rPr lang="hu-HU" altLang="hu-HU" sz="2000" smtClean="0"/>
              <a:t>                        mennyiseg   NUMBER(6), </a:t>
            </a:r>
          </a:p>
          <a:p>
            <a:pPr marL="571500" lvl="1" indent="-457200" defTabSz="228600">
              <a:buFontTx/>
              <a:buNone/>
            </a:pPr>
            <a:r>
              <a:rPr lang="hu-HU" altLang="hu-HU" sz="2000" smtClean="0"/>
              <a:t>                        het         INTEGER ) </a:t>
            </a:r>
          </a:p>
          <a:p>
            <a:pPr marL="571500" lvl="1" indent="-457200" defTabSz="228600">
              <a:buFontTx/>
              <a:buNone/>
            </a:pPr>
            <a:r>
              <a:rPr lang="hu-HU" altLang="hu-HU" sz="2000" smtClean="0"/>
              <a:t>PARTITION BY </a:t>
            </a:r>
            <a:r>
              <a:rPr lang="hu-HU" altLang="hu-HU" sz="2000" b="1" smtClean="0">
                <a:solidFill>
                  <a:srgbClr val="FF0000"/>
                </a:solidFill>
              </a:rPr>
              <a:t>RANGE</a:t>
            </a:r>
            <a:r>
              <a:rPr lang="hu-HU" altLang="hu-HU" sz="2000" smtClean="0"/>
              <a:t> ( het )</a:t>
            </a:r>
          </a:p>
          <a:p>
            <a:pPr marL="571500" lvl="1" indent="-457200" defTabSz="228600">
              <a:buFontTx/>
              <a:buNone/>
            </a:pPr>
            <a:r>
              <a:rPr lang="hu-HU" altLang="hu-HU" sz="2000" smtClean="0"/>
              <a:t>SUBPARTITION BY </a:t>
            </a:r>
            <a:r>
              <a:rPr lang="hu-HU" altLang="hu-HU" sz="2000" b="1" smtClean="0">
                <a:solidFill>
                  <a:srgbClr val="FF0000"/>
                </a:solidFill>
              </a:rPr>
              <a:t>HASH</a:t>
            </a:r>
            <a:r>
              <a:rPr lang="hu-HU" altLang="hu-HU" sz="2000" smtClean="0"/>
              <a:t> (mennyiseg)</a:t>
            </a:r>
          </a:p>
          <a:p>
            <a:pPr marL="571500" lvl="1" indent="-457200" defTabSz="228600">
              <a:buFontTx/>
              <a:buNone/>
            </a:pPr>
            <a:r>
              <a:rPr lang="hu-HU" altLang="hu-HU" sz="2000" smtClean="0"/>
              <a:t>SUBPARTITIONS 3  </a:t>
            </a:r>
          </a:p>
          <a:p>
            <a:pPr marL="571500" lvl="1" indent="-457200" defTabSz="228600">
              <a:buFontTx/>
              <a:buNone/>
            </a:pPr>
            <a:r>
              <a:rPr lang="hu-HU" altLang="hu-HU" sz="2000" smtClean="0"/>
              <a:t>   (PARTITION negyedev1  VALUES LESS THAN  ( 13 )  TABLESPACE users, </a:t>
            </a:r>
          </a:p>
          <a:p>
            <a:pPr marL="571500" lvl="1" indent="-457200" defTabSz="228600">
              <a:buFontTx/>
              <a:buNone/>
            </a:pPr>
            <a:r>
              <a:rPr lang="hu-HU" altLang="hu-HU" sz="2000" smtClean="0"/>
              <a:t>    PARTITION negyedev2  VALUES LESS THAN  ( 26 )  TABLESPACE example, </a:t>
            </a:r>
          </a:p>
          <a:p>
            <a:pPr marL="571500" lvl="1" indent="-457200" defTabSz="228600">
              <a:buFontTx/>
              <a:buNone/>
            </a:pPr>
            <a:r>
              <a:rPr lang="hu-HU" altLang="hu-HU" sz="2000" smtClean="0"/>
              <a:t>    PARTITION negyedev3  VALUES LESS THAN  ( 39 )  TABLESPACE users );</a:t>
            </a:r>
          </a:p>
          <a:p>
            <a:pPr marL="571500" lvl="1" indent="-457200" defTabSz="228600">
              <a:buFontTx/>
              <a:buNone/>
            </a:pPr>
            <a:endParaRPr lang="hu-HU" altLang="hu-HU" sz="2000" smtClean="0"/>
          </a:p>
          <a:p>
            <a:pPr marL="571500" lvl="1" indent="-457200" defTabSz="228600">
              <a:buFontTx/>
              <a:buNone/>
            </a:pPr>
            <a:endParaRPr lang="hu-HU" altLang="hu-HU" sz="2000" smtClean="0"/>
          </a:p>
          <a:p>
            <a:pPr marL="571500" lvl="1" indent="-457200" defTabSz="228600">
              <a:buFontTx/>
              <a:buNone/>
            </a:pPr>
            <a:endParaRPr lang="en-US" altLang="hu-HU" sz="200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070225" y="36576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Table access</a:t>
            </a:r>
            <a:br>
              <a:rPr lang="en-US" altLang="hu-HU" sz="1800" b="1"/>
            </a:br>
            <a:r>
              <a:rPr lang="en-US" altLang="hu-HU" sz="1800" b="1"/>
              <a:t>by </a:t>
            </a:r>
            <a:r>
              <a:rPr lang="en-US" altLang="hu-HU" sz="1800" b="1">
                <a:latin typeface="Courier New" pitchFamily="49" charset="0"/>
              </a:rPr>
              <a:t>ROWID</a:t>
            </a:r>
          </a:p>
        </p:txBody>
      </p:sp>
      <p:sp>
        <p:nvSpPr>
          <p:cNvPr id="31747" name="Rectangle 3"/>
          <p:cNvSpPr>
            <a:spLocks noGrp="1" noChangeArrowheads="1"/>
          </p:cNvSpPr>
          <p:nvPr>
            <p:ph type="title"/>
          </p:nvPr>
        </p:nvSpPr>
        <p:spPr/>
        <p:txBody>
          <a:bodyPr/>
          <a:lstStyle/>
          <a:p>
            <a:pPr defTabSz="228600" eaLnBrk="1" hangingPunct="1"/>
            <a:r>
              <a:rPr lang="en-US" altLang="hu-HU" smtClean="0"/>
              <a:t>Index-Organized Tables</a:t>
            </a:r>
          </a:p>
        </p:txBody>
      </p:sp>
      <p:sp>
        <p:nvSpPr>
          <p:cNvPr id="31748" name="Rectangle 4"/>
          <p:cNvSpPr>
            <a:spLocks noGrp="1" noChangeArrowheads="1"/>
          </p:cNvSpPr>
          <p:nvPr>
            <p:ph type="body" idx="1"/>
          </p:nvPr>
        </p:nvSpPr>
        <p:spPr>
          <a:xfrm>
            <a:off x="598488" y="1944688"/>
            <a:ext cx="4016375" cy="730250"/>
          </a:xfrm>
        </p:spPr>
        <p:txBody>
          <a:bodyPr/>
          <a:lstStyle/>
          <a:p>
            <a:pPr marL="0" indent="0" algn="ctr" defTabSz="228600">
              <a:spcBef>
                <a:spcPct val="50000"/>
              </a:spcBef>
            </a:pPr>
            <a:r>
              <a:rPr lang="en-US" altLang="hu-HU" sz="2500" smtClean="0"/>
              <a:t>Regular table access</a:t>
            </a:r>
          </a:p>
        </p:txBody>
      </p:sp>
      <p:sp>
        <p:nvSpPr>
          <p:cNvPr id="31749" name="Rectangle 5"/>
          <p:cNvSpPr>
            <a:spLocks noChangeArrowheads="1"/>
          </p:cNvSpPr>
          <p:nvPr/>
        </p:nvSpPr>
        <p:spPr bwMode="auto">
          <a:xfrm>
            <a:off x="5334000" y="1928813"/>
            <a:ext cx="22098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IOT access</a:t>
            </a:r>
          </a:p>
        </p:txBody>
      </p:sp>
      <p:sp>
        <p:nvSpPr>
          <p:cNvPr id="31750" name="Freeform 6"/>
          <p:cNvSpPr>
            <a:spLocks/>
          </p:cNvSpPr>
          <p:nvPr/>
        </p:nvSpPr>
        <p:spPr bwMode="gray">
          <a:xfrm>
            <a:off x="5276850" y="3784600"/>
            <a:ext cx="1449388" cy="665163"/>
          </a:xfrm>
          <a:custGeom>
            <a:avLst/>
            <a:gdLst>
              <a:gd name="T0" fmla="*/ 2147483646 w 913"/>
              <a:gd name="T1" fmla="*/ 2147483646 h 419"/>
              <a:gd name="T2" fmla="*/ 0 w 913"/>
              <a:gd name="T3" fmla="*/ 2147483646 h 419"/>
              <a:gd name="T4" fmla="*/ 2147483646 w 913"/>
              <a:gd name="T5" fmla="*/ 2147483646 h 419"/>
              <a:gd name="T6" fmla="*/ 2147483646 w 913"/>
              <a:gd name="T7" fmla="*/ 2147483646 h 419"/>
              <a:gd name="T8" fmla="*/ 2147483646 w 913"/>
              <a:gd name="T9" fmla="*/ 0 h 419"/>
              <a:gd name="T10" fmla="*/ 2147483646 w 913"/>
              <a:gd name="T11" fmla="*/ 2147483646 h 419"/>
              <a:gd name="T12" fmla="*/ 0 60000 65536"/>
              <a:gd name="T13" fmla="*/ 0 60000 65536"/>
              <a:gd name="T14" fmla="*/ 0 60000 65536"/>
              <a:gd name="T15" fmla="*/ 0 60000 65536"/>
              <a:gd name="T16" fmla="*/ 0 60000 65536"/>
              <a:gd name="T17" fmla="*/ 0 60000 65536"/>
              <a:gd name="T18" fmla="*/ 0 w 913"/>
              <a:gd name="T19" fmla="*/ 0 h 419"/>
              <a:gd name="T20" fmla="*/ 913 w 913"/>
              <a:gd name="T21" fmla="*/ 419 h 419"/>
            </a:gdLst>
            <a:ahLst/>
            <a:cxnLst>
              <a:cxn ang="T12">
                <a:pos x="T0" y="T1"/>
              </a:cxn>
              <a:cxn ang="T13">
                <a:pos x="T2" y="T3"/>
              </a:cxn>
              <a:cxn ang="T14">
                <a:pos x="T4" y="T5"/>
              </a:cxn>
              <a:cxn ang="T15">
                <a:pos x="T6" y="T7"/>
              </a:cxn>
              <a:cxn ang="T16">
                <a:pos x="T8" y="T9"/>
              </a:cxn>
              <a:cxn ang="T17">
                <a:pos x="T10" y="T11"/>
              </a:cxn>
            </a:cxnLst>
            <a:rect l="T18" t="T19" r="T20" b="T21"/>
            <a:pathLst>
              <a:path w="913" h="419">
                <a:moveTo>
                  <a:pt x="415" y="10"/>
                </a:moveTo>
                <a:lnTo>
                  <a:pt x="0" y="418"/>
                </a:lnTo>
                <a:lnTo>
                  <a:pt x="769" y="193"/>
                </a:lnTo>
                <a:lnTo>
                  <a:pt x="912" y="286"/>
                </a:lnTo>
                <a:lnTo>
                  <a:pt x="466" y="0"/>
                </a:lnTo>
                <a:lnTo>
                  <a:pt x="402" y="18"/>
                </a:lnTo>
              </a:path>
            </a:pathLst>
          </a:custGeom>
          <a:solidFill>
            <a:schemeClr val="accent1"/>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31751" name="Rectangle 7"/>
          <p:cNvSpPr>
            <a:spLocks noChangeArrowheads="1"/>
          </p:cNvSpPr>
          <p:nvPr/>
        </p:nvSpPr>
        <p:spPr bwMode="auto">
          <a:xfrm>
            <a:off x="6003925" y="5000625"/>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Non-key columns</a:t>
            </a:r>
          </a:p>
        </p:txBody>
      </p:sp>
      <p:sp>
        <p:nvSpPr>
          <p:cNvPr id="31752" name="Rectangle 8"/>
          <p:cNvSpPr>
            <a:spLocks noChangeArrowheads="1"/>
          </p:cNvSpPr>
          <p:nvPr/>
        </p:nvSpPr>
        <p:spPr bwMode="auto">
          <a:xfrm>
            <a:off x="6003925" y="53800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Key column</a:t>
            </a:r>
          </a:p>
        </p:txBody>
      </p:sp>
      <p:sp>
        <p:nvSpPr>
          <p:cNvPr id="31753" name="Rectangle 9"/>
          <p:cNvSpPr>
            <a:spLocks noChangeArrowheads="1"/>
          </p:cNvSpPr>
          <p:nvPr/>
        </p:nvSpPr>
        <p:spPr bwMode="auto">
          <a:xfrm>
            <a:off x="6003925" y="57864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Row header</a:t>
            </a:r>
          </a:p>
        </p:txBody>
      </p:sp>
      <p:sp>
        <p:nvSpPr>
          <p:cNvPr id="31754" name="Freeform 10"/>
          <p:cNvSpPr>
            <a:spLocks/>
          </p:cNvSpPr>
          <p:nvPr/>
        </p:nvSpPr>
        <p:spPr bwMode="gray">
          <a:xfrm>
            <a:off x="6494463" y="4110038"/>
            <a:ext cx="242887" cy="657225"/>
          </a:xfrm>
          <a:custGeom>
            <a:avLst/>
            <a:gdLst>
              <a:gd name="T0" fmla="*/ 0 w 153"/>
              <a:gd name="T1" fmla="*/ 0 h 414"/>
              <a:gd name="T2" fmla="*/ 0 w 153"/>
              <a:gd name="T3" fmla="*/ 2147483646 h 414"/>
              <a:gd name="T4" fmla="*/ 2147483646 w 153"/>
              <a:gd name="T5" fmla="*/ 2147483646 h 414"/>
              <a:gd name="T6" fmla="*/ 2147483646 w 153"/>
              <a:gd name="T7" fmla="*/ 2147483646 h 414"/>
              <a:gd name="T8" fmla="*/ 0 w 153"/>
              <a:gd name="T9" fmla="*/ 0 h 414"/>
              <a:gd name="T10" fmla="*/ 0 60000 65536"/>
              <a:gd name="T11" fmla="*/ 0 60000 65536"/>
              <a:gd name="T12" fmla="*/ 0 60000 65536"/>
              <a:gd name="T13" fmla="*/ 0 60000 65536"/>
              <a:gd name="T14" fmla="*/ 0 60000 65536"/>
              <a:gd name="T15" fmla="*/ 0 w 153"/>
              <a:gd name="T16" fmla="*/ 0 h 414"/>
              <a:gd name="T17" fmla="*/ 153 w 153"/>
              <a:gd name="T18" fmla="*/ 414 h 414"/>
            </a:gdLst>
            <a:ahLst/>
            <a:cxnLst>
              <a:cxn ang="T10">
                <a:pos x="T0" y="T1"/>
              </a:cxn>
              <a:cxn ang="T11">
                <a:pos x="T2" y="T3"/>
              </a:cxn>
              <a:cxn ang="T12">
                <a:pos x="T4" y="T5"/>
              </a:cxn>
              <a:cxn ang="T13">
                <a:pos x="T6" y="T7"/>
              </a:cxn>
              <a:cxn ang="T14">
                <a:pos x="T8" y="T9"/>
              </a:cxn>
            </a:cxnLst>
            <a:rect l="T15" t="T16" r="T17" b="T18"/>
            <a:pathLst>
              <a:path w="153" h="414">
                <a:moveTo>
                  <a:pt x="0" y="0"/>
                </a:moveTo>
                <a:lnTo>
                  <a:pt x="0" y="331"/>
                </a:lnTo>
                <a:lnTo>
                  <a:pt x="152" y="413"/>
                </a:lnTo>
                <a:lnTo>
                  <a:pt x="152" y="81"/>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5" name="Freeform 11"/>
          <p:cNvSpPr>
            <a:spLocks/>
          </p:cNvSpPr>
          <p:nvPr/>
        </p:nvSpPr>
        <p:spPr bwMode="gray">
          <a:xfrm>
            <a:off x="6494463" y="4110038"/>
            <a:ext cx="242887" cy="657225"/>
          </a:xfrm>
          <a:custGeom>
            <a:avLst/>
            <a:gdLst>
              <a:gd name="T0" fmla="*/ 0 w 153"/>
              <a:gd name="T1" fmla="*/ 0 h 414"/>
              <a:gd name="T2" fmla="*/ 0 w 153"/>
              <a:gd name="T3" fmla="*/ 2147483646 h 414"/>
              <a:gd name="T4" fmla="*/ 2147483646 w 153"/>
              <a:gd name="T5" fmla="*/ 2147483646 h 414"/>
              <a:gd name="T6" fmla="*/ 2147483646 w 153"/>
              <a:gd name="T7" fmla="*/ 2147483646 h 414"/>
              <a:gd name="T8" fmla="*/ 0 w 153"/>
              <a:gd name="T9" fmla="*/ 0 h 414"/>
              <a:gd name="T10" fmla="*/ 0 60000 65536"/>
              <a:gd name="T11" fmla="*/ 0 60000 65536"/>
              <a:gd name="T12" fmla="*/ 0 60000 65536"/>
              <a:gd name="T13" fmla="*/ 0 60000 65536"/>
              <a:gd name="T14" fmla="*/ 0 60000 65536"/>
              <a:gd name="T15" fmla="*/ 0 w 153"/>
              <a:gd name="T16" fmla="*/ 0 h 414"/>
              <a:gd name="T17" fmla="*/ 153 w 153"/>
              <a:gd name="T18" fmla="*/ 414 h 414"/>
            </a:gdLst>
            <a:ahLst/>
            <a:cxnLst>
              <a:cxn ang="T10">
                <a:pos x="T0" y="T1"/>
              </a:cxn>
              <a:cxn ang="T11">
                <a:pos x="T2" y="T3"/>
              </a:cxn>
              <a:cxn ang="T12">
                <a:pos x="T4" y="T5"/>
              </a:cxn>
              <a:cxn ang="T13">
                <a:pos x="T6" y="T7"/>
              </a:cxn>
              <a:cxn ang="T14">
                <a:pos x="T8" y="T9"/>
              </a:cxn>
            </a:cxnLst>
            <a:rect l="T15" t="T16" r="T17" b="T18"/>
            <a:pathLst>
              <a:path w="153" h="414">
                <a:moveTo>
                  <a:pt x="0" y="0"/>
                </a:moveTo>
                <a:lnTo>
                  <a:pt x="0" y="331"/>
                </a:lnTo>
                <a:lnTo>
                  <a:pt x="152" y="413"/>
                </a:lnTo>
                <a:lnTo>
                  <a:pt x="152" y="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56" name="Freeform 12"/>
          <p:cNvSpPr>
            <a:spLocks/>
          </p:cNvSpPr>
          <p:nvPr/>
        </p:nvSpPr>
        <p:spPr bwMode="gray">
          <a:xfrm>
            <a:off x="5854700" y="4238625"/>
            <a:ext cx="882650" cy="755650"/>
          </a:xfrm>
          <a:custGeom>
            <a:avLst/>
            <a:gdLst>
              <a:gd name="T0" fmla="*/ 2147483646 w 556"/>
              <a:gd name="T1" fmla="*/ 0 h 476"/>
              <a:gd name="T2" fmla="*/ 2147483646 w 556"/>
              <a:gd name="T3" fmla="*/ 2147483646 h 476"/>
              <a:gd name="T4" fmla="*/ 0 w 556"/>
              <a:gd name="T5" fmla="*/ 2147483646 h 476"/>
              <a:gd name="T6" fmla="*/ 0 w 556"/>
              <a:gd name="T7" fmla="*/ 2147483646 h 476"/>
              <a:gd name="T8" fmla="*/ 2147483646 w 556"/>
              <a:gd name="T9" fmla="*/ 0 h 476"/>
              <a:gd name="T10" fmla="*/ 0 60000 65536"/>
              <a:gd name="T11" fmla="*/ 0 60000 65536"/>
              <a:gd name="T12" fmla="*/ 0 60000 65536"/>
              <a:gd name="T13" fmla="*/ 0 60000 65536"/>
              <a:gd name="T14" fmla="*/ 0 60000 65536"/>
              <a:gd name="T15" fmla="*/ 0 w 556"/>
              <a:gd name="T16" fmla="*/ 0 h 476"/>
              <a:gd name="T17" fmla="*/ 556 w 556"/>
              <a:gd name="T18" fmla="*/ 476 h 476"/>
            </a:gdLst>
            <a:ahLst/>
            <a:cxnLst>
              <a:cxn ang="T10">
                <a:pos x="T0" y="T1"/>
              </a:cxn>
              <a:cxn ang="T11">
                <a:pos x="T2" y="T3"/>
              </a:cxn>
              <a:cxn ang="T12">
                <a:pos x="T4" y="T5"/>
              </a:cxn>
              <a:cxn ang="T13">
                <a:pos x="T6" y="T7"/>
              </a:cxn>
              <a:cxn ang="T14">
                <a:pos x="T8" y="T9"/>
              </a:cxn>
            </a:cxnLst>
            <a:rect l="T15" t="T16" r="T17" b="T18"/>
            <a:pathLst>
              <a:path w="556" h="476">
                <a:moveTo>
                  <a:pt x="555" y="0"/>
                </a:moveTo>
                <a:lnTo>
                  <a:pt x="555" y="332"/>
                </a:lnTo>
                <a:lnTo>
                  <a:pt x="0" y="475"/>
                </a:lnTo>
                <a:lnTo>
                  <a:pt x="0" y="142"/>
                </a:lnTo>
                <a:lnTo>
                  <a:pt x="555"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7" name="Freeform 13"/>
          <p:cNvSpPr>
            <a:spLocks/>
          </p:cNvSpPr>
          <p:nvPr/>
        </p:nvSpPr>
        <p:spPr bwMode="gray">
          <a:xfrm>
            <a:off x="5854700" y="4238625"/>
            <a:ext cx="882650" cy="755650"/>
          </a:xfrm>
          <a:custGeom>
            <a:avLst/>
            <a:gdLst>
              <a:gd name="T0" fmla="*/ 2147483646 w 556"/>
              <a:gd name="T1" fmla="*/ 0 h 476"/>
              <a:gd name="T2" fmla="*/ 2147483646 w 556"/>
              <a:gd name="T3" fmla="*/ 2147483646 h 476"/>
              <a:gd name="T4" fmla="*/ 0 w 556"/>
              <a:gd name="T5" fmla="*/ 2147483646 h 476"/>
              <a:gd name="T6" fmla="*/ 0 w 556"/>
              <a:gd name="T7" fmla="*/ 2147483646 h 476"/>
              <a:gd name="T8" fmla="*/ 2147483646 w 556"/>
              <a:gd name="T9" fmla="*/ 0 h 476"/>
              <a:gd name="T10" fmla="*/ 0 60000 65536"/>
              <a:gd name="T11" fmla="*/ 0 60000 65536"/>
              <a:gd name="T12" fmla="*/ 0 60000 65536"/>
              <a:gd name="T13" fmla="*/ 0 60000 65536"/>
              <a:gd name="T14" fmla="*/ 0 60000 65536"/>
              <a:gd name="T15" fmla="*/ 0 w 556"/>
              <a:gd name="T16" fmla="*/ 0 h 476"/>
              <a:gd name="T17" fmla="*/ 556 w 556"/>
              <a:gd name="T18" fmla="*/ 476 h 476"/>
            </a:gdLst>
            <a:ahLst/>
            <a:cxnLst>
              <a:cxn ang="T10">
                <a:pos x="T0" y="T1"/>
              </a:cxn>
              <a:cxn ang="T11">
                <a:pos x="T2" y="T3"/>
              </a:cxn>
              <a:cxn ang="T12">
                <a:pos x="T4" y="T5"/>
              </a:cxn>
              <a:cxn ang="T13">
                <a:pos x="T6" y="T7"/>
              </a:cxn>
              <a:cxn ang="T14">
                <a:pos x="T8" y="T9"/>
              </a:cxn>
            </a:cxnLst>
            <a:rect l="T15" t="T16" r="T17" b="T18"/>
            <a:pathLst>
              <a:path w="556" h="476">
                <a:moveTo>
                  <a:pt x="555" y="0"/>
                </a:moveTo>
                <a:lnTo>
                  <a:pt x="555" y="332"/>
                </a:lnTo>
                <a:lnTo>
                  <a:pt x="0" y="475"/>
                </a:lnTo>
                <a:lnTo>
                  <a:pt x="0" y="142"/>
                </a:lnTo>
                <a:lnTo>
                  <a:pt x="5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58" name="Freeform 14"/>
          <p:cNvSpPr>
            <a:spLocks/>
          </p:cNvSpPr>
          <p:nvPr/>
        </p:nvSpPr>
        <p:spPr bwMode="gray">
          <a:xfrm>
            <a:off x="5599113" y="4095750"/>
            <a:ext cx="1150937" cy="371475"/>
          </a:xfrm>
          <a:custGeom>
            <a:avLst/>
            <a:gdLst>
              <a:gd name="T0" fmla="*/ 2147483646 w 725"/>
              <a:gd name="T1" fmla="*/ 0 h 234"/>
              <a:gd name="T2" fmla="*/ 2147483646 w 725"/>
              <a:gd name="T3" fmla="*/ 2147483646 h 234"/>
              <a:gd name="T4" fmla="*/ 2147483646 w 725"/>
              <a:gd name="T5" fmla="*/ 2147483646 h 234"/>
              <a:gd name="T6" fmla="*/ 0 w 725"/>
              <a:gd name="T7" fmla="*/ 2147483646 h 234"/>
              <a:gd name="T8" fmla="*/ 2147483646 w 725"/>
              <a:gd name="T9" fmla="*/ 0 h 234"/>
              <a:gd name="T10" fmla="*/ 0 60000 65536"/>
              <a:gd name="T11" fmla="*/ 0 60000 65536"/>
              <a:gd name="T12" fmla="*/ 0 60000 65536"/>
              <a:gd name="T13" fmla="*/ 0 60000 65536"/>
              <a:gd name="T14" fmla="*/ 0 60000 65536"/>
              <a:gd name="T15" fmla="*/ 0 w 725"/>
              <a:gd name="T16" fmla="*/ 0 h 234"/>
              <a:gd name="T17" fmla="*/ 725 w 725"/>
              <a:gd name="T18" fmla="*/ 234 h 234"/>
            </a:gdLst>
            <a:ahLst/>
            <a:cxnLst>
              <a:cxn ang="T10">
                <a:pos x="T0" y="T1"/>
              </a:cxn>
              <a:cxn ang="T11">
                <a:pos x="T2" y="T3"/>
              </a:cxn>
              <a:cxn ang="T12">
                <a:pos x="T4" y="T5"/>
              </a:cxn>
              <a:cxn ang="T13">
                <a:pos x="T6" y="T7"/>
              </a:cxn>
              <a:cxn ang="T14">
                <a:pos x="T8" y="T9"/>
              </a:cxn>
            </a:cxnLst>
            <a:rect l="T15" t="T16" r="T17" b="T18"/>
            <a:pathLst>
              <a:path w="725" h="234">
                <a:moveTo>
                  <a:pt x="563" y="0"/>
                </a:moveTo>
                <a:lnTo>
                  <a:pt x="724" y="90"/>
                </a:lnTo>
                <a:lnTo>
                  <a:pt x="160" y="233"/>
                </a:lnTo>
                <a:lnTo>
                  <a:pt x="0" y="142"/>
                </a:lnTo>
                <a:lnTo>
                  <a:pt x="563" y="0"/>
                </a:lnTo>
              </a:path>
            </a:pathLst>
          </a:custGeom>
          <a:solidFill>
            <a:srgbClr val="9933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9" name="Freeform 15"/>
          <p:cNvSpPr>
            <a:spLocks/>
          </p:cNvSpPr>
          <p:nvPr/>
        </p:nvSpPr>
        <p:spPr bwMode="gray">
          <a:xfrm>
            <a:off x="5599113" y="4095750"/>
            <a:ext cx="1150937" cy="371475"/>
          </a:xfrm>
          <a:custGeom>
            <a:avLst/>
            <a:gdLst>
              <a:gd name="T0" fmla="*/ 2147483646 w 725"/>
              <a:gd name="T1" fmla="*/ 0 h 234"/>
              <a:gd name="T2" fmla="*/ 2147483646 w 725"/>
              <a:gd name="T3" fmla="*/ 2147483646 h 234"/>
              <a:gd name="T4" fmla="*/ 2147483646 w 725"/>
              <a:gd name="T5" fmla="*/ 2147483646 h 234"/>
              <a:gd name="T6" fmla="*/ 0 w 725"/>
              <a:gd name="T7" fmla="*/ 2147483646 h 234"/>
              <a:gd name="T8" fmla="*/ 2147483646 w 725"/>
              <a:gd name="T9" fmla="*/ 0 h 234"/>
              <a:gd name="T10" fmla="*/ 0 60000 65536"/>
              <a:gd name="T11" fmla="*/ 0 60000 65536"/>
              <a:gd name="T12" fmla="*/ 0 60000 65536"/>
              <a:gd name="T13" fmla="*/ 0 60000 65536"/>
              <a:gd name="T14" fmla="*/ 0 60000 65536"/>
              <a:gd name="T15" fmla="*/ 0 w 725"/>
              <a:gd name="T16" fmla="*/ 0 h 234"/>
              <a:gd name="T17" fmla="*/ 725 w 725"/>
              <a:gd name="T18" fmla="*/ 234 h 234"/>
            </a:gdLst>
            <a:ahLst/>
            <a:cxnLst>
              <a:cxn ang="T10">
                <a:pos x="T0" y="T1"/>
              </a:cxn>
              <a:cxn ang="T11">
                <a:pos x="T2" y="T3"/>
              </a:cxn>
              <a:cxn ang="T12">
                <a:pos x="T4" y="T5"/>
              </a:cxn>
              <a:cxn ang="T13">
                <a:pos x="T6" y="T7"/>
              </a:cxn>
              <a:cxn ang="T14">
                <a:pos x="T8" y="T9"/>
              </a:cxn>
            </a:cxnLst>
            <a:rect l="T15" t="T16" r="T17" b="T18"/>
            <a:pathLst>
              <a:path w="725" h="234">
                <a:moveTo>
                  <a:pt x="563" y="0"/>
                </a:moveTo>
                <a:lnTo>
                  <a:pt x="724" y="90"/>
                </a:lnTo>
                <a:lnTo>
                  <a:pt x="160" y="233"/>
                </a:lnTo>
                <a:lnTo>
                  <a:pt x="0" y="142"/>
                </a:lnTo>
                <a:lnTo>
                  <a:pt x="5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0" name="Freeform 16"/>
          <p:cNvSpPr>
            <a:spLocks/>
          </p:cNvSpPr>
          <p:nvPr/>
        </p:nvSpPr>
        <p:spPr bwMode="gray">
          <a:xfrm>
            <a:off x="5599113" y="4322763"/>
            <a:ext cx="242887" cy="671512"/>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1" name="Freeform 17"/>
          <p:cNvSpPr>
            <a:spLocks/>
          </p:cNvSpPr>
          <p:nvPr/>
        </p:nvSpPr>
        <p:spPr bwMode="gray">
          <a:xfrm>
            <a:off x="5599113" y="4322763"/>
            <a:ext cx="242887" cy="671512"/>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2" name="Freeform 18"/>
          <p:cNvSpPr>
            <a:spLocks/>
          </p:cNvSpPr>
          <p:nvPr/>
        </p:nvSpPr>
        <p:spPr bwMode="gray">
          <a:xfrm>
            <a:off x="5654675" y="4433888"/>
            <a:ext cx="201613" cy="608012"/>
          </a:xfrm>
          <a:custGeom>
            <a:avLst/>
            <a:gdLst>
              <a:gd name="T0" fmla="*/ 2147483646 w 127"/>
              <a:gd name="T1" fmla="*/ 0 h 383"/>
              <a:gd name="T2" fmla="*/ 2147483646 w 127"/>
              <a:gd name="T3" fmla="*/ 2147483646 h 383"/>
              <a:gd name="T4" fmla="*/ 0 w 127"/>
              <a:gd name="T5" fmla="*/ 2147483646 h 383"/>
              <a:gd name="T6" fmla="*/ 0 w 127"/>
              <a:gd name="T7" fmla="*/ 2147483646 h 383"/>
              <a:gd name="T8" fmla="*/ 2147483646 w 127"/>
              <a:gd name="T9" fmla="*/ 0 h 383"/>
              <a:gd name="T10" fmla="*/ 0 60000 65536"/>
              <a:gd name="T11" fmla="*/ 0 60000 65536"/>
              <a:gd name="T12" fmla="*/ 0 60000 65536"/>
              <a:gd name="T13" fmla="*/ 0 60000 65536"/>
              <a:gd name="T14" fmla="*/ 0 60000 65536"/>
              <a:gd name="T15" fmla="*/ 0 w 127"/>
              <a:gd name="T16" fmla="*/ 0 h 383"/>
              <a:gd name="T17" fmla="*/ 127 w 127"/>
              <a:gd name="T18" fmla="*/ 383 h 383"/>
            </a:gdLst>
            <a:ahLst/>
            <a:cxnLst>
              <a:cxn ang="T10">
                <a:pos x="T0" y="T1"/>
              </a:cxn>
              <a:cxn ang="T11">
                <a:pos x="T2" y="T3"/>
              </a:cxn>
              <a:cxn ang="T12">
                <a:pos x="T4" y="T5"/>
              </a:cxn>
              <a:cxn ang="T13">
                <a:pos x="T6" y="T7"/>
              </a:cxn>
              <a:cxn ang="T14">
                <a:pos x="T8" y="T9"/>
              </a:cxn>
            </a:cxnLst>
            <a:rect l="T15" t="T16" r="T17" b="T18"/>
            <a:pathLst>
              <a:path w="127" h="383">
                <a:moveTo>
                  <a:pt x="126" y="0"/>
                </a:moveTo>
                <a:lnTo>
                  <a:pt x="126" y="345"/>
                </a:lnTo>
                <a:lnTo>
                  <a:pt x="0" y="382"/>
                </a:lnTo>
                <a:lnTo>
                  <a:pt x="0" y="45"/>
                </a:lnTo>
                <a:lnTo>
                  <a:pt x="126"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3" name="Freeform 19"/>
          <p:cNvSpPr>
            <a:spLocks/>
          </p:cNvSpPr>
          <p:nvPr/>
        </p:nvSpPr>
        <p:spPr bwMode="gray">
          <a:xfrm>
            <a:off x="5654675" y="4449763"/>
            <a:ext cx="201613" cy="603250"/>
          </a:xfrm>
          <a:custGeom>
            <a:avLst/>
            <a:gdLst>
              <a:gd name="T0" fmla="*/ 2147483646 w 127"/>
              <a:gd name="T1" fmla="*/ 0 h 380"/>
              <a:gd name="T2" fmla="*/ 2147483646 w 127"/>
              <a:gd name="T3" fmla="*/ 2147483646 h 380"/>
              <a:gd name="T4" fmla="*/ 0 w 127"/>
              <a:gd name="T5" fmla="*/ 2147483646 h 380"/>
              <a:gd name="T6" fmla="*/ 0 w 127"/>
              <a:gd name="T7" fmla="*/ 2147483646 h 380"/>
              <a:gd name="T8" fmla="*/ 2147483646 w 127"/>
              <a:gd name="T9" fmla="*/ 0 h 380"/>
              <a:gd name="T10" fmla="*/ 0 60000 65536"/>
              <a:gd name="T11" fmla="*/ 0 60000 65536"/>
              <a:gd name="T12" fmla="*/ 0 60000 65536"/>
              <a:gd name="T13" fmla="*/ 0 60000 65536"/>
              <a:gd name="T14" fmla="*/ 0 60000 65536"/>
              <a:gd name="T15" fmla="*/ 0 w 127"/>
              <a:gd name="T16" fmla="*/ 0 h 380"/>
              <a:gd name="T17" fmla="*/ 127 w 127"/>
              <a:gd name="T18" fmla="*/ 380 h 380"/>
            </a:gdLst>
            <a:ahLst/>
            <a:cxnLst>
              <a:cxn ang="T10">
                <a:pos x="T0" y="T1"/>
              </a:cxn>
              <a:cxn ang="T11">
                <a:pos x="T2" y="T3"/>
              </a:cxn>
              <a:cxn ang="T12">
                <a:pos x="T4" y="T5"/>
              </a:cxn>
              <a:cxn ang="T13">
                <a:pos x="T6" y="T7"/>
              </a:cxn>
              <a:cxn ang="T14">
                <a:pos x="T8" y="T9"/>
              </a:cxn>
            </a:cxnLst>
            <a:rect l="T15" t="T16" r="T17" b="T18"/>
            <a:pathLst>
              <a:path w="127" h="380">
                <a:moveTo>
                  <a:pt x="126" y="0"/>
                </a:moveTo>
                <a:lnTo>
                  <a:pt x="126" y="342"/>
                </a:lnTo>
                <a:lnTo>
                  <a:pt x="0" y="379"/>
                </a:lnTo>
                <a:lnTo>
                  <a:pt x="0" y="45"/>
                </a:lnTo>
                <a:lnTo>
                  <a:pt x="12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4" name="Freeform 20"/>
          <p:cNvSpPr>
            <a:spLocks/>
          </p:cNvSpPr>
          <p:nvPr/>
        </p:nvSpPr>
        <p:spPr bwMode="gray">
          <a:xfrm>
            <a:off x="5413375" y="4322763"/>
            <a:ext cx="455613" cy="200025"/>
          </a:xfrm>
          <a:custGeom>
            <a:avLst/>
            <a:gdLst>
              <a:gd name="T0" fmla="*/ 2147483646 w 287"/>
              <a:gd name="T1" fmla="*/ 0 h 126"/>
              <a:gd name="T2" fmla="*/ 2147483646 w 287"/>
              <a:gd name="T3" fmla="*/ 2147483646 h 126"/>
              <a:gd name="T4" fmla="*/ 2147483646 w 287"/>
              <a:gd name="T5" fmla="*/ 2147483646 h 126"/>
              <a:gd name="T6" fmla="*/ 0 w 287"/>
              <a:gd name="T7" fmla="*/ 2147483646 h 126"/>
              <a:gd name="T8" fmla="*/ 2147483646 w 287"/>
              <a:gd name="T9" fmla="*/ 0 h 126"/>
              <a:gd name="T10" fmla="*/ 0 60000 65536"/>
              <a:gd name="T11" fmla="*/ 0 60000 65536"/>
              <a:gd name="T12" fmla="*/ 0 60000 65536"/>
              <a:gd name="T13" fmla="*/ 0 60000 65536"/>
              <a:gd name="T14" fmla="*/ 0 60000 65536"/>
              <a:gd name="T15" fmla="*/ 0 w 287"/>
              <a:gd name="T16" fmla="*/ 0 h 126"/>
              <a:gd name="T17" fmla="*/ 287 w 287"/>
              <a:gd name="T18" fmla="*/ 126 h 126"/>
            </a:gdLst>
            <a:ahLst/>
            <a:cxnLst>
              <a:cxn ang="T10">
                <a:pos x="T0" y="T1"/>
              </a:cxn>
              <a:cxn ang="T11">
                <a:pos x="T2" y="T3"/>
              </a:cxn>
              <a:cxn ang="T12">
                <a:pos x="T4" y="T5"/>
              </a:cxn>
              <a:cxn ang="T13">
                <a:pos x="T6" y="T7"/>
              </a:cxn>
              <a:cxn ang="T14">
                <a:pos x="T8" y="T9"/>
              </a:cxn>
            </a:cxnLst>
            <a:rect l="T15" t="T16" r="T17" b="T18"/>
            <a:pathLst>
              <a:path w="287" h="126">
                <a:moveTo>
                  <a:pt x="125" y="0"/>
                </a:moveTo>
                <a:lnTo>
                  <a:pt x="286" y="81"/>
                </a:lnTo>
                <a:lnTo>
                  <a:pt x="151" y="125"/>
                </a:lnTo>
                <a:lnTo>
                  <a:pt x="0" y="37"/>
                </a:lnTo>
                <a:lnTo>
                  <a:pt x="125"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5" name="Freeform 21"/>
          <p:cNvSpPr>
            <a:spLocks/>
          </p:cNvSpPr>
          <p:nvPr/>
        </p:nvSpPr>
        <p:spPr bwMode="gray">
          <a:xfrm>
            <a:off x="5413375" y="4322763"/>
            <a:ext cx="449263" cy="215900"/>
          </a:xfrm>
          <a:custGeom>
            <a:avLst/>
            <a:gdLst>
              <a:gd name="T0" fmla="*/ 2147483646 w 283"/>
              <a:gd name="T1" fmla="*/ 0 h 136"/>
              <a:gd name="T2" fmla="*/ 2147483646 w 283"/>
              <a:gd name="T3" fmla="*/ 2147483646 h 136"/>
              <a:gd name="T4" fmla="*/ 2147483646 w 283"/>
              <a:gd name="T5" fmla="*/ 2147483646 h 136"/>
              <a:gd name="T6" fmla="*/ 0 w 283"/>
              <a:gd name="T7" fmla="*/ 2147483646 h 136"/>
              <a:gd name="T8" fmla="*/ 2147483646 w 283"/>
              <a:gd name="T9" fmla="*/ 0 h 136"/>
              <a:gd name="T10" fmla="*/ 0 60000 65536"/>
              <a:gd name="T11" fmla="*/ 0 60000 65536"/>
              <a:gd name="T12" fmla="*/ 0 60000 65536"/>
              <a:gd name="T13" fmla="*/ 0 60000 65536"/>
              <a:gd name="T14" fmla="*/ 0 60000 65536"/>
              <a:gd name="T15" fmla="*/ 0 w 283"/>
              <a:gd name="T16" fmla="*/ 0 h 136"/>
              <a:gd name="T17" fmla="*/ 283 w 283"/>
              <a:gd name="T18" fmla="*/ 136 h 136"/>
            </a:gdLst>
            <a:ahLst/>
            <a:cxnLst>
              <a:cxn ang="T10">
                <a:pos x="T0" y="T1"/>
              </a:cxn>
              <a:cxn ang="T11">
                <a:pos x="T2" y="T3"/>
              </a:cxn>
              <a:cxn ang="T12">
                <a:pos x="T4" y="T5"/>
              </a:cxn>
              <a:cxn ang="T13">
                <a:pos x="T6" y="T7"/>
              </a:cxn>
              <a:cxn ang="T14">
                <a:pos x="T8" y="T9"/>
              </a:cxn>
            </a:cxnLst>
            <a:rect l="T15" t="T16" r="T17" b="T18"/>
            <a:pathLst>
              <a:path w="283" h="136">
                <a:moveTo>
                  <a:pt x="123" y="0"/>
                </a:moveTo>
                <a:lnTo>
                  <a:pt x="282" y="87"/>
                </a:lnTo>
                <a:lnTo>
                  <a:pt x="149" y="135"/>
                </a:lnTo>
                <a:lnTo>
                  <a:pt x="0" y="40"/>
                </a:lnTo>
                <a:lnTo>
                  <a:pt x="123" y="0"/>
                </a:lnTo>
              </a:path>
            </a:pathLst>
          </a:custGeom>
          <a:solidFill>
            <a:srgbClr val="FF0066"/>
          </a:solidFill>
          <a:ln w="12700" cap="rnd">
            <a:solidFill>
              <a:srgbClr val="000000"/>
            </a:solidFill>
            <a:round/>
            <a:headEnd type="none" w="sm" len="sm"/>
            <a:tailEnd type="none" w="sm" len="sm"/>
          </a:ln>
        </p:spPr>
        <p:txBody>
          <a:bodyPr/>
          <a:lstStyle/>
          <a:p>
            <a:endParaRPr lang="hu-HU"/>
          </a:p>
        </p:txBody>
      </p:sp>
      <p:sp>
        <p:nvSpPr>
          <p:cNvPr id="31766" name="Freeform 22"/>
          <p:cNvSpPr>
            <a:spLocks/>
          </p:cNvSpPr>
          <p:nvPr/>
        </p:nvSpPr>
        <p:spPr bwMode="gray">
          <a:xfrm>
            <a:off x="5413375" y="4381500"/>
            <a:ext cx="242888" cy="654050"/>
          </a:xfrm>
          <a:custGeom>
            <a:avLst/>
            <a:gdLst>
              <a:gd name="T0" fmla="*/ 0 w 153"/>
              <a:gd name="T1" fmla="*/ 0 h 412"/>
              <a:gd name="T2" fmla="*/ 0 w 153"/>
              <a:gd name="T3" fmla="*/ 2147483646 h 412"/>
              <a:gd name="T4" fmla="*/ 2147483646 w 153"/>
              <a:gd name="T5" fmla="*/ 2147483646 h 412"/>
              <a:gd name="T6" fmla="*/ 2147483646 w 153"/>
              <a:gd name="T7" fmla="*/ 2147483646 h 412"/>
              <a:gd name="T8" fmla="*/ 0 w 153"/>
              <a:gd name="T9" fmla="*/ 0 h 412"/>
              <a:gd name="T10" fmla="*/ 0 60000 65536"/>
              <a:gd name="T11" fmla="*/ 0 60000 65536"/>
              <a:gd name="T12" fmla="*/ 0 60000 65536"/>
              <a:gd name="T13" fmla="*/ 0 60000 65536"/>
              <a:gd name="T14" fmla="*/ 0 60000 65536"/>
              <a:gd name="T15" fmla="*/ 0 w 153"/>
              <a:gd name="T16" fmla="*/ 0 h 412"/>
              <a:gd name="T17" fmla="*/ 153 w 153"/>
              <a:gd name="T18" fmla="*/ 412 h 412"/>
            </a:gdLst>
            <a:ahLst/>
            <a:cxnLst>
              <a:cxn ang="T10">
                <a:pos x="T0" y="T1"/>
              </a:cxn>
              <a:cxn ang="T11">
                <a:pos x="T2" y="T3"/>
              </a:cxn>
              <a:cxn ang="T12">
                <a:pos x="T4" y="T5"/>
              </a:cxn>
              <a:cxn ang="T13">
                <a:pos x="T6" y="T7"/>
              </a:cxn>
              <a:cxn ang="T14">
                <a:pos x="T8" y="T9"/>
              </a:cxn>
            </a:cxnLst>
            <a:rect l="T15" t="T16" r="T17" b="T18"/>
            <a:pathLst>
              <a:path w="153" h="412">
                <a:moveTo>
                  <a:pt x="0" y="0"/>
                </a:moveTo>
                <a:lnTo>
                  <a:pt x="0" y="329"/>
                </a:lnTo>
                <a:lnTo>
                  <a:pt x="152" y="411"/>
                </a:lnTo>
                <a:lnTo>
                  <a:pt x="152" y="87"/>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7" name="Freeform 23"/>
          <p:cNvSpPr>
            <a:spLocks/>
          </p:cNvSpPr>
          <p:nvPr/>
        </p:nvSpPr>
        <p:spPr bwMode="gray">
          <a:xfrm>
            <a:off x="5407025" y="4375150"/>
            <a:ext cx="242888" cy="671513"/>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8" name="Freeform 24"/>
          <p:cNvSpPr>
            <a:spLocks/>
          </p:cNvSpPr>
          <p:nvPr/>
        </p:nvSpPr>
        <p:spPr bwMode="gray">
          <a:xfrm>
            <a:off x="5462588" y="4508500"/>
            <a:ext cx="201612" cy="598488"/>
          </a:xfrm>
          <a:custGeom>
            <a:avLst/>
            <a:gdLst>
              <a:gd name="T0" fmla="*/ 2147483646 w 127"/>
              <a:gd name="T1" fmla="*/ 0 h 377"/>
              <a:gd name="T2" fmla="*/ 2147483646 w 127"/>
              <a:gd name="T3" fmla="*/ 2147483646 h 377"/>
              <a:gd name="T4" fmla="*/ 0 w 127"/>
              <a:gd name="T5" fmla="*/ 2147483646 h 377"/>
              <a:gd name="T6" fmla="*/ 0 w 127"/>
              <a:gd name="T7" fmla="*/ 2147483646 h 377"/>
              <a:gd name="T8" fmla="*/ 2147483646 w 127"/>
              <a:gd name="T9" fmla="*/ 0 h 377"/>
              <a:gd name="T10" fmla="*/ 0 60000 65536"/>
              <a:gd name="T11" fmla="*/ 0 60000 65536"/>
              <a:gd name="T12" fmla="*/ 0 60000 65536"/>
              <a:gd name="T13" fmla="*/ 0 60000 65536"/>
              <a:gd name="T14" fmla="*/ 0 60000 65536"/>
              <a:gd name="T15" fmla="*/ 0 w 127"/>
              <a:gd name="T16" fmla="*/ 0 h 377"/>
              <a:gd name="T17" fmla="*/ 127 w 127"/>
              <a:gd name="T18" fmla="*/ 377 h 377"/>
            </a:gdLst>
            <a:ahLst/>
            <a:cxnLst>
              <a:cxn ang="T10">
                <a:pos x="T0" y="T1"/>
              </a:cxn>
              <a:cxn ang="T11">
                <a:pos x="T2" y="T3"/>
              </a:cxn>
              <a:cxn ang="T12">
                <a:pos x="T4" y="T5"/>
              </a:cxn>
              <a:cxn ang="T13">
                <a:pos x="T6" y="T7"/>
              </a:cxn>
              <a:cxn ang="T14">
                <a:pos x="T8" y="T9"/>
              </a:cxn>
            </a:cxnLst>
            <a:rect l="T15" t="T16" r="T17" b="T18"/>
            <a:pathLst>
              <a:path w="127" h="377">
                <a:moveTo>
                  <a:pt x="126" y="0"/>
                </a:moveTo>
                <a:lnTo>
                  <a:pt x="126" y="339"/>
                </a:lnTo>
                <a:lnTo>
                  <a:pt x="0" y="376"/>
                </a:lnTo>
                <a:lnTo>
                  <a:pt x="0" y="45"/>
                </a:lnTo>
                <a:lnTo>
                  <a:pt x="126" y="0"/>
                </a:lnTo>
              </a:path>
            </a:pathLst>
          </a:custGeom>
          <a:solidFill>
            <a:srgbClr val="FFCC66"/>
          </a:solidFill>
          <a:ln w="12700" cap="rnd">
            <a:solidFill>
              <a:srgbClr val="000000"/>
            </a:solidFill>
            <a:round/>
            <a:headEnd type="none" w="sm" len="sm"/>
            <a:tailEnd type="none" w="sm" len="sm"/>
          </a:ln>
        </p:spPr>
        <p:txBody>
          <a:bodyPr/>
          <a:lstStyle/>
          <a:p>
            <a:endParaRPr lang="hu-HU"/>
          </a:p>
        </p:txBody>
      </p:sp>
      <p:sp>
        <p:nvSpPr>
          <p:cNvPr id="31769" name="Freeform 25"/>
          <p:cNvSpPr>
            <a:spLocks/>
          </p:cNvSpPr>
          <p:nvPr/>
        </p:nvSpPr>
        <p:spPr bwMode="gray">
          <a:xfrm>
            <a:off x="5221288" y="4433888"/>
            <a:ext cx="242887" cy="654050"/>
          </a:xfrm>
          <a:custGeom>
            <a:avLst/>
            <a:gdLst>
              <a:gd name="T0" fmla="*/ 0 w 153"/>
              <a:gd name="T1" fmla="*/ 0 h 412"/>
              <a:gd name="T2" fmla="*/ 0 w 153"/>
              <a:gd name="T3" fmla="*/ 2147483646 h 412"/>
              <a:gd name="T4" fmla="*/ 2147483646 w 153"/>
              <a:gd name="T5" fmla="*/ 2147483646 h 412"/>
              <a:gd name="T6" fmla="*/ 2147483646 w 153"/>
              <a:gd name="T7" fmla="*/ 2147483646 h 412"/>
              <a:gd name="T8" fmla="*/ 0 w 153"/>
              <a:gd name="T9" fmla="*/ 0 h 412"/>
              <a:gd name="T10" fmla="*/ 0 60000 65536"/>
              <a:gd name="T11" fmla="*/ 0 60000 65536"/>
              <a:gd name="T12" fmla="*/ 0 60000 65536"/>
              <a:gd name="T13" fmla="*/ 0 60000 65536"/>
              <a:gd name="T14" fmla="*/ 0 60000 65536"/>
              <a:gd name="T15" fmla="*/ 0 w 153"/>
              <a:gd name="T16" fmla="*/ 0 h 412"/>
              <a:gd name="T17" fmla="*/ 153 w 153"/>
              <a:gd name="T18" fmla="*/ 412 h 412"/>
            </a:gdLst>
            <a:ahLst/>
            <a:cxnLst>
              <a:cxn ang="T10">
                <a:pos x="T0" y="T1"/>
              </a:cxn>
              <a:cxn ang="T11">
                <a:pos x="T2" y="T3"/>
              </a:cxn>
              <a:cxn ang="T12">
                <a:pos x="T4" y="T5"/>
              </a:cxn>
              <a:cxn ang="T13">
                <a:pos x="T6" y="T7"/>
              </a:cxn>
              <a:cxn ang="T14">
                <a:pos x="T8" y="T9"/>
              </a:cxn>
            </a:cxnLst>
            <a:rect l="T15" t="T16" r="T17" b="T18"/>
            <a:pathLst>
              <a:path w="153" h="412">
                <a:moveTo>
                  <a:pt x="0" y="0"/>
                </a:moveTo>
                <a:lnTo>
                  <a:pt x="0" y="329"/>
                </a:lnTo>
                <a:lnTo>
                  <a:pt x="152" y="411"/>
                </a:lnTo>
                <a:lnTo>
                  <a:pt x="152" y="87"/>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0" name="Freeform 26"/>
          <p:cNvSpPr>
            <a:spLocks/>
          </p:cNvSpPr>
          <p:nvPr/>
        </p:nvSpPr>
        <p:spPr bwMode="gray">
          <a:xfrm>
            <a:off x="5221288" y="4384675"/>
            <a:ext cx="455612" cy="217488"/>
          </a:xfrm>
          <a:custGeom>
            <a:avLst/>
            <a:gdLst>
              <a:gd name="T0" fmla="*/ 2147483646 w 287"/>
              <a:gd name="T1" fmla="*/ 0 h 137"/>
              <a:gd name="T2" fmla="*/ 2147483646 w 287"/>
              <a:gd name="T3" fmla="*/ 2147483646 h 137"/>
              <a:gd name="T4" fmla="*/ 2147483646 w 287"/>
              <a:gd name="T5" fmla="*/ 2147483646 h 137"/>
              <a:gd name="T6" fmla="*/ 0 w 287"/>
              <a:gd name="T7" fmla="*/ 2147483646 h 137"/>
              <a:gd name="T8" fmla="*/ 2147483646 w 287"/>
              <a:gd name="T9" fmla="*/ 0 h 137"/>
              <a:gd name="T10" fmla="*/ 0 60000 65536"/>
              <a:gd name="T11" fmla="*/ 0 60000 65536"/>
              <a:gd name="T12" fmla="*/ 0 60000 65536"/>
              <a:gd name="T13" fmla="*/ 0 60000 65536"/>
              <a:gd name="T14" fmla="*/ 0 60000 65536"/>
              <a:gd name="T15" fmla="*/ 0 w 287"/>
              <a:gd name="T16" fmla="*/ 0 h 137"/>
              <a:gd name="T17" fmla="*/ 287 w 287"/>
              <a:gd name="T18" fmla="*/ 137 h 137"/>
            </a:gdLst>
            <a:ahLst/>
            <a:cxnLst>
              <a:cxn ang="T10">
                <a:pos x="T0" y="T1"/>
              </a:cxn>
              <a:cxn ang="T11">
                <a:pos x="T2" y="T3"/>
              </a:cxn>
              <a:cxn ang="T12">
                <a:pos x="T4" y="T5"/>
              </a:cxn>
              <a:cxn ang="T13">
                <a:pos x="T6" y="T7"/>
              </a:cxn>
              <a:cxn ang="T14">
                <a:pos x="T8" y="T9"/>
              </a:cxn>
            </a:cxnLst>
            <a:rect l="T15" t="T16" r="T17" b="T18"/>
            <a:pathLst>
              <a:path w="287" h="137">
                <a:moveTo>
                  <a:pt x="125" y="0"/>
                </a:moveTo>
                <a:lnTo>
                  <a:pt x="286" y="88"/>
                </a:lnTo>
                <a:lnTo>
                  <a:pt x="151" y="136"/>
                </a:lnTo>
                <a:lnTo>
                  <a:pt x="0" y="40"/>
                </a:lnTo>
                <a:lnTo>
                  <a:pt x="125" y="0"/>
                </a:lnTo>
              </a:path>
            </a:pathLst>
          </a:custGeom>
          <a:solidFill>
            <a:srgbClr val="FF9900"/>
          </a:solidFill>
          <a:ln w="12700" cap="rnd">
            <a:solidFill>
              <a:srgbClr val="000000"/>
            </a:solidFill>
            <a:round/>
            <a:headEnd type="none" w="sm" len="sm"/>
            <a:tailEnd type="none" w="sm" len="sm"/>
          </a:ln>
        </p:spPr>
        <p:txBody>
          <a:bodyPr/>
          <a:lstStyle/>
          <a:p>
            <a:endParaRPr lang="hu-HU"/>
          </a:p>
        </p:txBody>
      </p:sp>
      <p:sp>
        <p:nvSpPr>
          <p:cNvPr id="31771" name="Freeform 27"/>
          <p:cNvSpPr>
            <a:spLocks/>
          </p:cNvSpPr>
          <p:nvPr/>
        </p:nvSpPr>
        <p:spPr bwMode="gray">
          <a:xfrm>
            <a:off x="5238750" y="4451350"/>
            <a:ext cx="223838" cy="655638"/>
          </a:xfrm>
          <a:custGeom>
            <a:avLst/>
            <a:gdLst>
              <a:gd name="T0" fmla="*/ 0 w 141"/>
              <a:gd name="T1" fmla="*/ 0 h 413"/>
              <a:gd name="T2" fmla="*/ 0 w 141"/>
              <a:gd name="T3" fmla="*/ 2147483646 h 413"/>
              <a:gd name="T4" fmla="*/ 2147483646 w 141"/>
              <a:gd name="T5" fmla="*/ 2147483646 h 413"/>
              <a:gd name="T6" fmla="*/ 2147483646 w 141"/>
              <a:gd name="T7" fmla="*/ 2147483646 h 413"/>
              <a:gd name="T8" fmla="*/ 0 w 141"/>
              <a:gd name="T9" fmla="*/ 0 h 413"/>
              <a:gd name="T10" fmla="*/ 0 60000 65536"/>
              <a:gd name="T11" fmla="*/ 0 60000 65536"/>
              <a:gd name="T12" fmla="*/ 0 60000 65536"/>
              <a:gd name="T13" fmla="*/ 0 60000 65536"/>
              <a:gd name="T14" fmla="*/ 0 60000 65536"/>
              <a:gd name="T15" fmla="*/ 0 w 141"/>
              <a:gd name="T16" fmla="*/ 0 h 413"/>
              <a:gd name="T17" fmla="*/ 141 w 141"/>
              <a:gd name="T18" fmla="*/ 413 h 413"/>
            </a:gdLst>
            <a:ahLst/>
            <a:cxnLst>
              <a:cxn ang="T10">
                <a:pos x="T0" y="T1"/>
              </a:cxn>
              <a:cxn ang="T11">
                <a:pos x="T2" y="T3"/>
              </a:cxn>
              <a:cxn ang="T12">
                <a:pos x="T4" y="T5"/>
              </a:cxn>
              <a:cxn ang="T13">
                <a:pos x="T6" y="T7"/>
              </a:cxn>
              <a:cxn ang="T14">
                <a:pos x="T8" y="T9"/>
              </a:cxn>
            </a:cxnLst>
            <a:rect l="T15" t="T16" r="T17" b="T18"/>
            <a:pathLst>
              <a:path w="141" h="413">
                <a:moveTo>
                  <a:pt x="0" y="0"/>
                </a:moveTo>
                <a:lnTo>
                  <a:pt x="0" y="322"/>
                </a:lnTo>
                <a:lnTo>
                  <a:pt x="140" y="412"/>
                </a:lnTo>
                <a:lnTo>
                  <a:pt x="140" y="81"/>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72" name="Freeform 28"/>
          <p:cNvSpPr>
            <a:spLocks/>
          </p:cNvSpPr>
          <p:nvPr/>
        </p:nvSpPr>
        <p:spPr bwMode="gray">
          <a:xfrm>
            <a:off x="5922963" y="4976813"/>
            <a:ext cx="136525" cy="260350"/>
          </a:xfrm>
          <a:custGeom>
            <a:avLst/>
            <a:gdLst>
              <a:gd name="T0" fmla="*/ 0 w 83"/>
              <a:gd name="T1" fmla="*/ 0 h 159"/>
              <a:gd name="T2" fmla="*/ 0 w 83"/>
              <a:gd name="T3" fmla="*/ 2147483646 h 159"/>
              <a:gd name="T4" fmla="*/ 2147483646 w 83"/>
              <a:gd name="T5" fmla="*/ 2147483646 h 159"/>
              <a:gd name="T6" fmla="*/ 0 60000 65536"/>
              <a:gd name="T7" fmla="*/ 0 60000 65536"/>
              <a:gd name="T8" fmla="*/ 0 60000 65536"/>
              <a:gd name="T9" fmla="*/ 0 w 83"/>
              <a:gd name="T10" fmla="*/ 0 h 159"/>
              <a:gd name="T11" fmla="*/ 83 w 83"/>
              <a:gd name="T12" fmla="*/ 159 h 159"/>
            </a:gdLst>
            <a:ahLst/>
            <a:cxnLst>
              <a:cxn ang="T6">
                <a:pos x="T0" y="T1"/>
              </a:cxn>
              <a:cxn ang="T7">
                <a:pos x="T2" y="T3"/>
              </a:cxn>
              <a:cxn ang="T8">
                <a:pos x="T4" y="T5"/>
              </a:cxn>
            </a:cxnLst>
            <a:rect l="T9" t="T10" r="T11" b="T12"/>
            <a:pathLst>
              <a:path w="83" h="159">
                <a:moveTo>
                  <a:pt x="0" y="0"/>
                </a:moveTo>
                <a:lnTo>
                  <a:pt x="0" y="158"/>
                </a:lnTo>
                <a:lnTo>
                  <a:pt x="82" y="158"/>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3" name="Freeform 29"/>
          <p:cNvSpPr>
            <a:spLocks/>
          </p:cNvSpPr>
          <p:nvPr/>
        </p:nvSpPr>
        <p:spPr bwMode="auto">
          <a:xfrm>
            <a:off x="5765800" y="5026025"/>
            <a:ext cx="293688" cy="611188"/>
          </a:xfrm>
          <a:custGeom>
            <a:avLst/>
            <a:gdLst>
              <a:gd name="T0" fmla="*/ 0 w 179"/>
              <a:gd name="T1" fmla="*/ 0 h 373"/>
              <a:gd name="T2" fmla="*/ 0 w 179"/>
              <a:gd name="T3" fmla="*/ 2147483646 h 373"/>
              <a:gd name="T4" fmla="*/ 2147483646 w 179"/>
              <a:gd name="T5" fmla="*/ 2147483646 h 373"/>
              <a:gd name="T6" fmla="*/ 0 60000 65536"/>
              <a:gd name="T7" fmla="*/ 0 60000 65536"/>
              <a:gd name="T8" fmla="*/ 0 60000 65536"/>
              <a:gd name="T9" fmla="*/ 0 w 179"/>
              <a:gd name="T10" fmla="*/ 0 h 373"/>
              <a:gd name="T11" fmla="*/ 179 w 179"/>
              <a:gd name="T12" fmla="*/ 373 h 373"/>
            </a:gdLst>
            <a:ahLst/>
            <a:cxnLst>
              <a:cxn ang="T6">
                <a:pos x="T0" y="T1"/>
              </a:cxn>
              <a:cxn ang="T7">
                <a:pos x="T2" y="T3"/>
              </a:cxn>
              <a:cxn ang="T8">
                <a:pos x="T4" y="T5"/>
              </a:cxn>
            </a:cxnLst>
            <a:rect l="T9" t="T10" r="T11" b="T12"/>
            <a:pathLst>
              <a:path w="179" h="373">
                <a:moveTo>
                  <a:pt x="0" y="0"/>
                </a:moveTo>
                <a:lnTo>
                  <a:pt x="0" y="372"/>
                </a:lnTo>
                <a:lnTo>
                  <a:pt x="178" y="372"/>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4" name="Freeform 30"/>
          <p:cNvSpPr>
            <a:spLocks/>
          </p:cNvSpPr>
          <p:nvPr/>
        </p:nvSpPr>
        <p:spPr bwMode="auto">
          <a:xfrm>
            <a:off x="5589588" y="5081588"/>
            <a:ext cx="469900" cy="957262"/>
          </a:xfrm>
          <a:custGeom>
            <a:avLst/>
            <a:gdLst>
              <a:gd name="T0" fmla="*/ 0 w 287"/>
              <a:gd name="T1" fmla="*/ 0 h 584"/>
              <a:gd name="T2" fmla="*/ 0 w 287"/>
              <a:gd name="T3" fmla="*/ 2147483646 h 584"/>
              <a:gd name="T4" fmla="*/ 2147483646 w 287"/>
              <a:gd name="T5" fmla="*/ 2147483646 h 584"/>
              <a:gd name="T6" fmla="*/ 0 60000 65536"/>
              <a:gd name="T7" fmla="*/ 0 60000 65536"/>
              <a:gd name="T8" fmla="*/ 0 60000 65536"/>
              <a:gd name="T9" fmla="*/ 0 w 287"/>
              <a:gd name="T10" fmla="*/ 0 h 584"/>
              <a:gd name="T11" fmla="*/ 287 w 287"/>
              <a:gd name="T12" fmla="*/ 584 h 584"/>
            </a:gdLst>
            <a:ahLst/>
            <a:cxnLst>
              <a:cxn ang="T6">
                <a:pos x="T0" y="T1"/>
              </a:cxn>
              <a:cxn ang="T7">
                <a:pos x="T2" y="T3"/>
              </a:cxn>
              <a:cxn ang="T8">
                <a:pos x="T4" y="T5"/>
              </a:cxn>
            </a:cxnLst>
            <a:rect l="T9" t="T10" r="T11" b="T12"/>
            <a:pathLst>
              <a:path w="287" h="584">
                <a:moveTo>
                  <a:pt x="0" y="0"/>
                </a:moveTo>
                <a:lnTo>
                  <a:pt x="0" y="583"/>
                </a:lnTo>
                <a:lnTo>
                  <a:pt x="286" y="583"/>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5" name="Rectangle 31"/>
          <p:cNvSpPr>
            <a:spLocks noChangeArrowheads="1"/>
          </p:cNvSpPr>
          <p:nvPr/>
        </p:nvSpPr>
        <p:spPr bwMode="gray">
          <a:xfrm rot="-720000">
            <a:off x="5934075" y="3771900"/>
            <a:ext cx="73025" cy="285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776" name="Line 32"/>
          <p:cNvSpPr>
            <a:spLocks noChangeShapeType="1"/>
          </p:cNvSpPr>
          <p:nvPr/>
        </p:nvSpPr>
        <p:spPr bwMode="auto">
          <a:xfrm>
            <a:off x="1598613" y="2613025"/>
            <a:ext cx="1016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777" name="Line 33"/>
          <p:cNvSpPr>
            <a:spLocks noChangeShapeType="1"/>
          </p:cNvSpPr>
          <p:nvPr/>
        </p:nvSpPr>
        <p:spPr bwMode="auto">
          <a:xfrm>
            <a:off x="5148263" y="2614613"/>
            <a:ext cx="100171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778" name="Line 34"/>
          <p:cNvSpPr>
            <a:spLocks noChangeShapeType="1"/>
          </p:cNvSpPr>
          <p:nvPr/>
        </p:nvSpPr>
        <p:spPr bwMode="auto">
          <a:xfrm>
            <a:off x="2873375" y="3790950"/>
            <a:ext cx="0" cy="72548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pic>
        <p:nvPicPr>
          <p:cNvPr id="31779" name="Picture 35" descr="diagr1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14550" y="2514600"/>
            <a:ext cx="151288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0" name="Picture 36" descr="Tables: Table with 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86000" y="4267200"/>
            <a:ext cx="11541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Picture 37" descr="Diagram: Index-by-Table, Hierarch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27700" y="2438400"/>
            <a:ext cx="13033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Rectangle 38"/>
          <p:cNvSpPr>
            <a:spLocks noChangeArrowheads="1"/>
          </p:cNvSpPr>
          <p:nvPr/>
        </p:nvSpPr>
        <p:spPr bwMode="gray">
          <a:xfrm rot="-1496809">
            <a:off x="5726113" y="3878263"/>
            <a:ext cx="352425" cy="587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228600" eaLnBrk="1" hangingPunct="1"/>
            <a:r>
              <a:rPr lang="en-US" altLang="hu-HU" smtClean="0"/>
              <a:t>Index-Organized Tables</a:t>
            </a:r>
            <a:br>
              <a:rPr lang="en-US" altLang="hu-HU" smtClean="0"/>
            </a:br>
            <a:r>
              <a:rPr lang="en-US" altLang="hu-HU" smtClean="0"/>
              <a:t>and Heap Tables</a:t>
            </a:r>
          </a:p>
        </p:txBody>
      </p:sp>
      <p:sp>
        <p:nvSpPr>
          <p:cNvPr id="33795" name="Rectangle 3"/>
          <p:cNvSpPr>
            <a:spLocks noGrp="1" noChangeArrowheads="1"/>
          </p:cNvSpPr>
          <p:nvPr>
            <p:ph type="body" idx="1"/>
          </p:nvPr>
        </p:nvSpPr>
        <p:spPr>
          <a:xfrm>
            <a:off x="863600" y="1701800"/>
            <a:ext cx="7366000" cy="4657725"/>
          </a:xfrm>
        </p:spPr>
        <p:txBody>
          <a:bodyPr/>
          <a:lstStyle/>
          <a:p>
            <a:pPr marL="571500" lvl="1" indent="-457200" defTabSz="228600" eaLnBrk="1" hangingPunct="1"/>
            <a:r>
              <a:rPr lang="en-US" altLang="hu-HU" sz="1800" smtClean="0"/>
              <a:t>Compared to heap tables, IOTs:</a:t>
            </a:r>
          </a:p>
          <a:p>
            <a:pPr marL="1028700" lvl="2" indent="-342900" defTabSz="228600" eaLnBrk="1" hangingPunct="1"/>
            <a:r>
              <a:rPr lang="en-US" altLang="hu-HU" sz="1800" smtClean="0"/>
              <a:t>Have faster key-based access to table data</a:t>
            </a:r>
          </a:p>
          <a:p>
            <a:pPr marL="1028700" lvl="2" indent="-342900" defTabSz="228600" eaLnBrk="1" hangingPunct="1"/>
            <a:r>
              <a:rPr lang="en-US" altLang="hu-HU" sz="1800" smtClean="0"/>
              <a:t>Do not duplicate the storage of primary key values</a:t>
            </a:r>
          </a:p>
          <a:p>
            <a:pPr marL="1028700" lvl="2" indent="-342900" defTabSz="228600" eaLnBrk="1" hangingPunct="1"/>
            <a:r>
              <a:rPr lang="en-US" altLang="hu-HU" sz="1800" smtClean="0"/>
              <a:t>Require less storage </a:t>
            </a:r>
          </a:p>
          <a:p>
            <a:pPr marL="1028700" lvl="2" indent="-342900" defTabSz="228600" eaLnBrk="1" hangingPunct="1"/>
            <a:r>
              <a:rPr lang="en-US" altLang="hu-HU" sz="1800" smtClean="0"/>
              <a:t>Use secondary indexes and logical row IDs</a:t>
            </a:r>
          </a:p>
          <a:p>
            <a:pPr marL="1028700" lvl="2" indent="-342900" defTabSz="228600" eaLnBrk="1" hangingPunct="1"/>
            <a:r>
              <a:rPr lang="en-US" altLang="hu-HU" sz="1800" smtClean="0"/>
              <a:t>Have higher availability because table reorganization does not invalidate secondary indexes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defTabSz="228600" eaLnBrk="1" hangingPunct="1"/>
            <a:r>
              <a:rPr lang="en-US" altLang="hu-HU" smtClean="0"/>
              <a:t>Index-Organized Tables</a:t>
            </a:r>
            <a:br>
              <a:rPr lang="en-US" altLang="hu-HU" smtClean="0"/>
            </a:br>
            <a:endParaRPr lang="en-US" altLang="hu-HU" smtClean="0"/>
          </a:p>
        </p:txBody>
      </p:sp>
      <p:sp>
        <p:nvSpPr>
          <p:cNvPr id="35843" name="Rectangle 3"/>
          <p:cNvSpPr>
            <a:spLocks noGrp="1" noChangeArrowheads="1"/>
          </p:cNvSpPr>
          <p:nvPr>
            <p:ph type="body" idx="4294967295"/>
          </p:nvPr>
        </p:nvSpPr>
        <p:spPr>
          <a:xfrm>
            <a:off x="863600" y="1701800"/>
            <a:ext cx="7366000" cy="4657725"/>
          </a:xfrm>
        </p:spPr>
        <p:txBody>
          <a:bodyPr/>
          <a:lstStyle/>
          <a:p>
            <a:pPr marL="571500" lvl="1" indent="-457200" defTabSz="228600">
              <a:buFontTx/>
              <a:buNone/>
            </a:pPr>
            <a:r>
              <a:rPr lang="hu-HU" altLang="hu-HU" sz="1800" smtClean="0"/>
              <a:t>CREATE TABLE cikk_iot</a:t>
            </a:r>
          </a:p>
          <a:p>
            <a:pPr marL="571500" lvl="1" indent="-457200" defTabSz="228600">
              <a:buFontTx/>
              <a:buNone/>
            </a:pPr>
            <a:r>
              <a:rPr lang="hu-HU" altLang="hu-HU" sz="1800" smtClean="0"/>
              <a:t>  ( ckod integer,</a:t>
            </a:r>
          </a:p>
          <a:p>
            <a:pPr marL="571500" lvl="1" indent="-457200" defTabSz="228600">
              <a:buFontTx/>
              <a:buNone/>
            </a:pPr>
            <a:r>
              <a:rPr lang="hu-HU" altLang="hu-HU" sz="1800" smtClean="0"/>
              <a:t>    cnev varchar2(20),</a:t>
            </a:r>
          </a:p>
          <a:p>
            <a:pPr marL="571500" lvl="1" indent="-457200" defTabSz="228600">
              <a:buFontTx/>
              <a:buNone/>
            </a:pPr>
            <a:r>
              <a:rPr lang="hu-HU" altLang="hu-HU" sz="1800" smtClean="0"/>
              <a:t>    szin varchar2(15),</a:t>
            </a:r>
          </a:p>
          <a:p>
            <a:pPr marL="571500" lvl="1" indent="-457200" defTabSz="228600">
              <a:buFontTx/>
              <a:buNone/>
            </a:pPr>
            <a:r>
              <a:rPr lang="hu-HU" altLang="hu-HU" sz="1800" smtClean="0"/>
              <a:t>    suly float,</a:t>
            </a:r>
          </a:p>
          <a:p>
            <a:pPr marL="571500" lvl="1" indent="-457200" defTabSz="228600">
              <a:buFontTx/>
              <a:buNone/>
            </a:pPr>
            <a:r>
              <a:rPr lang="hu-HU" altLang="hu-HU" sz="1800" smtClean="0"/>
              <a:t>       CONSTRAINT cikk_iot_pk PRIMARY KEY (ckod)  )</a:t>
            </a:r>
          </a:p>
          <a:p>
            <a:pPr marL="571500" lvl="1" indent="-457200" defTabSz="228600">
              <a:buFontTx/>
              <a:buNone/>
            </a:pPr>
            <a:r>
              <a:rPr lang="hu-HU" altLang="hu-HU" sz="1800" smtClean="0">
                <a:solidFill>
                  <a:srgbClr val="FF0000"/>
                </a:solidFill>
              </a:rPr>
              <a:t>ORGANIZATION INDEX</a:t>
            </a:r>
          </a:p>
          <a:p>
            <a:pPr marL="571500" lvl="1" indent="-457200" defTabSz="228600">
              <a:buFontTx/>
              <a:buNone/>
            </a:pPr>
            <a:r>
              <a:rPr lang="hu-HU" altLang="hu-HU" sz="1800" smtClean="0"/>
              <a:t>PCTTHRESHOLD 20 INCLUDING cnev</a:t>
            </a:r>
          </a:p>
          <a:p>
            <a:pPr marL="571500" lvl="1" indent="-457200" defTabSz="228600">
              <a:buFontTx/>
              <a:buNone/>
            </a:pPr>
            <a:r>
              <a:rPr lang="hu-HU" altLang="hu-HU" sz="1800" smtClean="0"/>
              <a:t>OVERFLOW TABLESPACE users;</a:t>
            </a:r>
          </a:p>
          <a:p>
            <a:pPr marL="571500" lvl="1" indent="-457200" defTabSz="228600">
              <a:buFontTx/>
              <a:buNone/>
            </a:pPr>
            <a:endParaRPr lang="hu-HU" altLang="hu-HU" sz="1800" smtClean="0"/>
          </a:p>
          <a:p>
            <a:pPr marL="571500" lvl="1" indent="-457200" defTabSz="228600">
              <a:buFontTx/>
              <a:buNone/>
            </a:pPr>
            <a:r>
              <a:rPr lang="hu-HU" altLang="hu-HU" sz="1600" smtClean="0"/>
              <a:t>DBA_INDEXES  index_type </a:t>
            </a:r>
            <a:r>
              <a:rPr lang="hu-HU" altLang="hu-HU" sz="1600" smtClean="0">
                <a:sym typeface="Wingdings" pitchFamily="2" charset="2"/>
              </a:rPr>
              <a:t> ‘IOT-TOP’</a:t>
            </a:r>
            <a:r>
              <a:rPr lang="hu-HU" altLang="hu-HU" sz="1600" smtClean="0"/>
              <a:t>   table_name </a:t>
            </a:r>
            <a:r>
              <a:rPr lang="hu-HU" altLang="hu-HU" sz="1600" smtClean="0">
                <a:sym typeface="Wingdings" pitchFamily="2" charset="2"/>
              </a:rPr>
              <a:t> </a:t>
            </a:r>
            <a:r>
              <a:rPr lang="hu-HU" altLang="hu-HU" sz="1600" smtClean="0"/>
              <a:t> ‘CIKK_IOT’</a:t>
            </a:r>
          </a:p>
          <a:p>
            <a:pPr marL="571500" lvl="1" indent="-457200" defTabSz="228600">
              <a:buFontTx/>
              <a:buNone/>
            </a:pPr>
            <a:r>
              <a:rPr lang="hu-HU" altLang="hu-HU" sz="1600" smtClean="0"/>
              <a:t>DBA_TABLES.IOT_TYPE </a:t>
            </a:r>
            <a:r>
              <a:rPr lang="hu-HU" altLang="hu-HU" sz="1600" smtClean="0">
                <a:sym typeface="Wingdings" pitchFamily="2" charset="2"/>
              </a:rPr>
              <a:t> ‘IOT’</a:t>
            </a:r>
            <a:r>
              <a:rPr lang="hu-HU" altLang="hu-HU" sz="1600" smtClean="0"/>
              <a:t>  or  ‘IOT_OVERFLOW’</a:t>
            </a:r>
            <a:r>
              <a:rPr lang="hu-HU" altLang="hu-HU" sz="1600" smtClean="0">
                <a:sym typeface="Wingdings" pitchFamily="2" charset="2"/>
              </a:rPr>
              <a:t> </a:t>
            </a:r>
            <a:r>
              <a:rPr lang="hu-HU" altLang="hu-HU" sz="1600" smtClean="0"/>
              <a:t> </a:t>
            </a:r>
          </a:p>
          <a:p>
            <a:pPr marL="571500" lvl="1" indent="-457200" defTabSz="228600">
              <a:buFontTx/>
              <a:buNone/>
            </a:pPr>
            <a:r>
              <a:rPr lang="hu-HU" altLang="hu-HU" sz="1600" smtClean="0"/>
              <a:t>DBA_TABLES.IOT_NAME </a:t>
            </a:r>
            <a:r>
              <a:rPr lang="hu-HU" altLang="hu-HU" sz="1600" smtClean="0">
                <a:sym typeface="Wingdings" pitchFamily="2" charset="2"/>
              </a:rPr>
              <a:t> ‘CIKK_IOT’</a:t>
            </a:r>
            <a:r>
              <a:rPr lang="hu-HU" altLang="hu-HU" sz="1600" smtClean="0"/>
              <a:t>  for  overflow segment</a:t>
            </a:r>
            <a:r>
              <a:rPr lang="hu-HU" altLang="hu-HU" sz="1600" smtClean="0">
                <a:sym typeface="Wingdings" pitchFamily="2" charset="2"/>
              </a:rPr>
              <a:t> </a:t>
            </a:r>
            <a:r>
              <a:rPr lang="hu-HU" altLang="hu-HU" sz="1600" smtClean="0"/>
              <a:t> </a:t>
            </a:r>
          </a:p>
          <a:p>
            <a:pPr marL="571500" lvl="1" indent="-457200" defTabSz="228600">
              <a:buFontTx/>
              <a:buNone/>
            </a:pPr>
            <a:endParaRPr lang="en-US" altLang="hu-HU" sz="160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5984875" y="4913313"/>
            <a:ext cx="2093913" cy="654050"/>
            <a:chOff x="1054" y="2982"/>
            <a:chExt cx="532" cy="412"/>
          </a:xfrm>
        </p:grpSpPr>
        <p:sp>
          <p:nvSpPr>
            <p:cNvPr id="37907" name="Rectangle 3"/>
            <p:cNvSpPr>
              <a:spLocks noChangeArrowheads="1"/>
            </p:cNvSpPr>
            <p:nvPr/>
          </p:nvSpPr>
          <p:spPr bwMode="gray">
            <a:xfrm>
              <a:off x="1054" y="3066"/>
              <a:ext cx="532" cy="246"/>
            </a:xfrm>
            <a:prstGeom prst="rect">
              <a:avLst/>
            </a:prstGeom>
            <a:solidFill>
              <a:srgbClr val="CCCC00"/>
            </a:solidFill>
            <a:ln w="3175">
              <a:solidFill>
                <a:srgbClr val="CCCC00"/>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8" name="Oval 4"/>
            <p:cNvSpPr>
              <a:spLocks noChangeArrowheads="1"/>
            </p:cNvSpPr>
            <p:nvPr/>
          </p:nvSpPr>
          <p:spPr bwMode="gray">
            <a:xfrm>
              <a:off x="1054" y="2982"/>
              <a:ext cx="532" cy="158"/>
            </a:xfrm>
            <a:prstGeom prst="ellipse">
              <a:avLst/>
            </a:prstGeom>
            <a:solidFill>
              <a:srgbClr val="FFFF00"/>
            </a:solidFill>
            <a:ln w="3175">
              <a:solidFill>
                <a:srgbClr val="CCCC00"/>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9" name="Oval 5"/>
            <p:cNvSpPr>
              <a:spLocks noChangeArrowheads="1"/>
            </p:cNvSpPr>
            <p:nvPr/>
          </p:nvSpPr>
          <p:spPr bwMode="gray">
            <a:xfrm>
              <a:off x="1054" y="3236"/>
              <a:ext cx="532" cy="158"/>
            </a:xfrm>
            <a:prstGeom prst="ellipse">
              <a:avLst/>
            </a:prstGeom>
            <a:solidFill>
              <a:srgbClr val="CCCC00"/>
            </a:solidFill>
            <a:ln w="3175">
              <a:solidFill>
                <a:srgbClr val="CCCC00"/>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37891" name="Group 6"/>
          <p:cNvGrpSpPr>
            <a:grpSpLocks/>
          </p:cNvGrpSpPr>
          <p:nvPr/>
        </p:nvGrpSpPr>
        <p:grpSpPr bwMode="auto">
          <a:xfrm>
            <a:off x="1400175" y="4913313"/>
            <a:ext cx="2122488" cy="654050"/>
            <a:chOff x="960" y="684"/>
            <a:chExt cx="532" cy="412"/>
          </a:xfrm>
        </p:grpSpPr>
        <p:sp>
          <p:nvSpPr>
            <p:cNvPr id="37904" name="Rectangle 7"/>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5" name="Oval 8"/>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6" name="Oval 9"/>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sp>
        <p:nvSpPr>
          <p:cNvPr id="37892" name="Rectangle 10"/>
          <p:cNvSpPr>
            <a:spLocks noGrp="1" noChangeArrowheads="1"/>
          </p:cNvSpPr>
          <p:nvPr>
            <p:ph type="title"/>
          </p:nvPr>
        </p:nvSpPr>
        <p:spPr/>
        <p:txBody>
          <a:bodyPr/>
          <a:lstStyle/>
          <a:p>
            <a:pPr defTabSz="228600" eaLnBrk="1" hangingPunct="1"/>
            <a:r>
              <a:rPr lang="en-US" altLang="hu-HU" smtClean="0"/>
              <a:t>Clusters</a:t>
            </a:r>
          </a:p>
        </p:txBody>
      </p:sp>
      <p:sp>
        <p:nvSpPr>
          <p:cNvPr id="37893" name="Rectangle 11"/>
          <p:cNvSpPr>
            <a:spLocks noChangeArrowheads="1"/>
          </p:cNvSpPr>
          <p:nvPr/>
        </p:nvSpPr>
        <p:spPr bwMode="auto">
          <a:xfrm>
            <a:off x="5676900" y="5626100"/>
            <a:ext cx="27463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Clustered </a:t>
            </a:r>
            <a:r>
              <a:rPr lang="en-US" altLang="hu-HU" sz="1800" b="1">
                <a:latin typeface="Courier New" pitchFamily="49" charset="0"/>
              </a:rPr>
              <a:t>orders</a:t>
            </a:r>
            <a:r>
              <a:rPr lang="en-US" altLang="hu-HU" sz="1800" b="1"/>
              <a:t> and </a:t>
            </a:r>
            <a:r>
              <a:rPr lang="en-US" altLang="hu-HU" sz="1800" b="1">
                <a:latin typeface="Courier New" pitchFamily="49" charset="0"/>
              </a:rPr>
              <a:t>order_item</a:t>
            </a:r>
            <a:r>
              <a:rPr lang="en-US" altLang="hu-HU" sz="1800" b="1"/>
              <a:t> tables</a:t>
            </a:r>
          </a:p>
        </p:txBody>
      </p:sp>
      <p:sp>
        <p:nvSpPr>
          <p:cNvPr id="37894" name="Freeform 12"/>
          <p:cNvSpPr>
            <a:spLocks/>
          </p:cNvSpPr>
          <p:nvPr/>
        </p:nvSpPr>
        <p:spPr bwMode="gray">
          <a:xfrm>
            <a:off x="5308600" y="1644650"/>
            <a:ext cx="2706688" cy="3506788"/>
          </a:xfrm>
          <a:custGeom>
            <a:avLst/>
            <a:gdLst>
              <a:gd name="T0" fmla="*/ 2147483646 w 1705"/>
              <a:gd name="T1" fmla="*/ 2147483646 h 2209"/>
              <a:gd name="T2" fmla="*/ 0 w 1705"/>
              <a:gd name="T3" fmla="*/ 2147483646 h 2209"/>
              <a:gd name="T4" fmla="*/ 0 w 1705"/>
              <a:gd name="T5" fmla="*/ 0 h 2209"/>
              <a:gd name="T6" fmla="*/ 2147483646 w 1705"/>
              <a:gd name="T7" fmla="*/ 0 h 2209"/>
              <a:gd name="T8" fmla="*/ 2147483646 w 1705"/>
              <a:gd name="T9" fmla="*/ 2147483646 h 2209"/>
              <a:gd name="T10" fmla="*/ 2147483646 w 1705"/>
              <a:gd name="T11" fmla="*/ 2147483646 h 2209"/>
              <a:gd name="T12" fmla="*/ 0 60000 65536"/>
              <a:gd name="T13" fmla="*/ 0 60000 65536"/>
              <a:gd name="T14" fmla="*/ 0 60000 65536"/>
              <a:gd name="T15" fmla="*/ 0 60000 65536"/>
              <a:gd name="T16" fmla="*/ 0 60000 65536"/>
              <a:gd name="T17" fmla="*/ 0 60000 65536"/>
              <a:gd name="T18" fmla="*/ 0 w 1705"/>
              <a:gd name="T19" fmla="*/ 0 h 2209"/>
              <a:gd name="T20" fmla="*/ 1705 w 1705"/>
              <a:gd name="T21" fmla="*/ 2209 h 2209"/>
            </a:gdLst>
            <a:ahLst/>
            <a:cxnLst>
              <a:cxn ang="T12">
                <a:pos x="T0" y="T1"/>
              </a:cxn>
              <a:cxn ang="T13">
                <a:pos x="T2" y="T3"/>
              </a:cxn>
              <a:cxn ang="T14">
                <a:pos x="T4" y="T5"/>
              </a:cxn>
              <a:cxn ang="T15">
                <a:pos x="T6" y="T7"/>
              </a:cxn>
              <a:cxn ang="T16">
                <a:pos x="T8" y="T9"/>
              </a:cxn>
              <a:cxn ang="T17">
                <a:pos x="T10" y="T11"/>
              </a:cxn>
            </a:cxnLst>
            <a:rect l="T18" t="T19" r="T20" b="T21"/>
            <a:pathLst>
              <a:path w="1705" h="2209">
                <a:moveTo>
                  <a:pt x="1314" y="2208"/>
                </a:moveTo>
                <a:lnTo>
                  <a:pt x="0" y="1824"/>
                </a:lnTo>
                <a:lnTo>
                  <a:pt x="0" y="0"/>
                </a:lnTo>
                <a:lnTo>
                  <a:pt x="1704" y="0"/>
                </a:lnTo>
                <a:lnTo>
                  <a:pt x="1704" y="1872"/>
                </a:lnTo>
                <a:lnTo>
                  <a:pt x="1265" y="2208"/>
                </a:lnTo>
              </a:path>
            </a:pathLst>
          </a:custGeom>
          <a:solidFill>
            <a:srgbClr val="CCFF66"/>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895" name="Freeform 13"/>
          <p:cNvSpPr>
            <a:spLocks/>
          </p:cNvSpPr>
          <p:nvPr/>
        </p:nvSpPr>
        <p:spPr bwMode="blackWhite">
          <a:xfrm>
            <a:off x="5302250" y="1636713"/>
            <a:ext cx="2714625" cy="2932112"/>
          </a:xfrm>
          <a:custGeom>
            <a:avLst/>
            <a:gdLst>
              <a:gd name="T0" fmla="*/ 2147483646 w 1701"/>
              <a:gd name="T1" fmla="*/ 2147483646 h 1847"/>
              <a:gd name="T2" fmla="*/ 2147483646 w 1701"/>
              <a:gd name="T3" fmla="*/ 0 h 1847"/>
              <a:gd name="T4" fmla="*/ 2147483646 w 1701"/>
              <a:gd name="T5" fmla="*/ 0 h 1847"/>
              <a:gd name="T6" fmla="*/ 2147483646 w 1701"/>
              <a:gd name="T7" fmla="*/ 2147483646 h 1847"/>
              <a:gd name="T8" fmla="*/ 2147483646 w 1701"/>
              <a:gd name="T9" fmla="*/ 2147483646 h 1847"/>
              <a:gd name="T10" fmla="*/ 2147483646 w 1701"/>
              <a:gd name="T11" fmla="*/ 2147483646 h 1847"/>
              <a:gd name="T12" fmla="*/ 2147483646 w 1701"/>
              <a:gd name="T13" fmla="*/ 2147483646 h 1847"/>
              <a:gd name="T14" fmla="*/ 2147483646 w 1701"/>
              <a:gd name="T15" fmla="*/ 2147483646 h 1847"/>
              <a:gd name="T16" fmla="*/ 2147483646 w 1701"/>
              <a:gd name="T17" fmla="*/ 2147483646 h 1847"/>
              <a:gd name="T18" fmla="*/ 2147483646 w 1701"/>
              <a:gd name="T19" fmla="*/ 2147483646 h 1847"/>
              <a:gd name="T20" fmla="*/ 2147483646 w 1701"/>
              <a:gd name="T21" fmla="*/ 2147483646 h 1847"/>
              <a:gd name="T22" fmla="*/ 2147483646 w 1701"/>
              <a:gd name="T23" fmla="*/ 2147483646 h 1847"/>
              <a:gd name="T24" fmla="*/ 2147483646 w 1701"/>
              <a:gd name="T25" fmla="*/ 2147483646 h 1847"/>
              <a:gd name="T26" fmla="*/ 2147483646 w 1701"/>
              <a:gd name="T27" fmla="*/ 2147483646 h 1847"/>
              <a:gd name="T28" fmla="*/ 2147483646 w 1701"/>
              <a:gd name="T29" fmla="*/ 2147483646 h 1847"/>
              <a:gd name="T30" fmla="*/ 2147483646 w 1701"/>
              <a:gd name="T31" fmla="*/ 2147483646 h 1847"/>
              <a:gd name="T32" fmla="*/ 2147483646 w 1701"/>
              <a:gd name="T33" fmla="*/ 2147483646 h 1847"/>
              <a:gd name="T34" fmla="*/ 2147483646 w 1701"/>
              <a:gd name="T35" fmla="*/ 2147483646 h 1847"/>
              <a:gd name="T36" fmla="*/ 2147483646 w 1701"/>
              <a:gd name="T37" fmla="*/ 2147483646 h 1847"/>
              <a:gd name="T38" fmla="*/ 2147483646 w 1701"/>
              <a:gd name="T39" fmla="*/ 2147483646 h 1847"/>
              <a:gd name="T40" fmla="*/ 2147483646 w 1701"/>
              <a:gd name="T41" fmla="*/ 2147483646 h 1847"/>
              <a:gd name="T42" fmla="*/ 2147483646 w 1701"/>
              <a:gd name="T43" fmla="*/ 2147483646 h 1847"/>
              <a:gd name="T44" fmla="*/ 2147483646 w 1701"/>
              <a:gd name="T45" fmla="*/ 2147483646 h 1847"/>
              <a:gd name="T46" fmla="*/ 2147483646 w 1701"/>
              <a:gd name="T47" fmla="*/ 2147483646 h 1847"/>
              <a:gd name="T48" fmla="*/ 2147483646 w 1701"/>
              <a:gd name="T49" fmla="*/ 2147483646 h 1847"/>
              <a:gd name="T50" fmla="*/ 2147483646 w 1701"/>
              <a:gd name="T51" fmla="*/ 2147483646 h 1847"/>
              <a:gd name="T52" fmla="*/ 2147483646 w 1701"/>
              <a:gd name="T53" fmla="*/ 2147483646 h 1847"/>
              <a:gd name="T54" fmla="*/ 2147483646 w 1701"/>
              <a:gd name="T55" fmla="*/ 2147483646 h 1847"/>
              <a:gd name="T56" fmla="*/ 2147483646 w 1701"/>
              <a:gd name="T57" fmla="*/ 2147483646 h 1847"/>
              <a:gd name="T58" fmla="*/ 2147483646 w 1701"/>
              <a:gd name="T59" fmla="*/ 2147483646 h 1847"/>
              <a:gd name="T60" fmla="*/ 2147483646 w 1701"/>
              <a:gd name="T61" fmla="*/ 2147483646 h 1847"/>
              <a:gd name="T62" fmla="*/ 2147483646 w 1701"/>
              <a:gd name="T63" fmla="*/ 2147483646 h 1847"/>
              <a:gd name="T64" fmla="*/ 2147483646 w 1701"/>
              <a:gd name="T65" fmla="*/ 2147483646 h 1847"/>
              <a:gd name="T66" fmla="*/ 2147483646 w 1701"/>
              <a:gd name="T67" fmla="*/ 2147483646 h 1847"/>
              <a:gd name="T68" fmla="*/ 2147483646 w 1701"/>
              <a:gd name="T69" fmla="*/ 2147483646 h 1847"/>
              <a:gd name="T70" fmla="*/ 2147483646 w 1701"/>
              <a:gd name="T71" fmla="*/ 2147483646 h 1847"/>
              <a:gd name="T72" fmla="*/ 2147483646 w 1701"/>
              <a:gd name="T73" fmla="*/ 2147483646 h 1847"/>
              <a:gd name="T74" fmla="*/ 2147483646 w 1701"/>
              <a:gd name="T75" fmla="*/ 2147483646 h 1847"/>
              <a:gd name="T76" fmla="*/ 2147483646 w 1701"/>
              <a:gd name="T77" fmla="*/ 2147483646 h 1847"/>
              <a:gd name="T78" fmla="*/ 2147483646 w 1701"/>
              <a:gd name="T79" fmla="*/ 2147483646 h 1847"/>
              <a:gd name="T80" fmla="*/ 2147483646 w 1701"/>
              <a:gd name="T81" fmla="*/ 2147483646 h 1847"/>
              <a:gd name="T82" fmla="*/ 2147483646 w 1701"/>
              <a:gd name="T83" fmla="*/ 2147483646 h 1847"/>
              <a:gd name="T84" fmla="*/ 2147483646 w 1701"/>
              <a:gd name="T85" fmla="*/ 2147483646 h 1847"/>
              <a:gd name="T86" fmla="*/ 2147483646 w 1701"/>
              <a:gd name="T87" fmla="*/ 2147483646 h 1847"/>
              <a:gd name="T88" fmla="*/ 2147483646 w 1701"/>
              <a:gd name="T89" fmla="*/ 2147483646 h 1847"/>
              <a:gd name="T90" fmla="*/ 2147483646 w 1701"/>
              <a:gd name="T91" fmla="*/ 2147483646 h 1847"/>
              <a:gd name="T92" fmla="*/ 2147483646 w 1701"/>
              <a:gd name="T93" fmla="*/ 2147483646 h 1847"/>
              <a:gd name="T94" fmla="*/ 2147483646 w 1701"/>
              <a:gd name="T95" fmla="*/ 2147483646 h 1847"/>
              <a:gd name="T96" fmla="*/ 2147483646 w 1701"/>
              <a:gd name="T97" fmla="*/ 2147483646 h 1847"/>
              <a:gd name="T98" fmla="*/ 2147483646 w 1701"/>
              <a:gd name="T99" fmla="*/ 2147483646 h 1847"/>
              <a:gd name="T100" fmla="*/ 2147483646 w 1701"/>
              <a:gd name="T101" fmla="*/ 2147483646 h 1847"/>
              <a:gd name="T102" fmla="*/ 2147483646 w 1701"/>
              <a:gd name="T103" fmla="*/ 2147483646 h 1847"/>
              <a:gd name="T104" fmla="*/ 2147483646 w 1701"/>
              <a:gd name="T105" fmla="*/ 2147483646 h 1847"/>
              <a:gd name="T106" fmla="*/ 2147483646 w 1701"/>
              <a:gd name="T107" fmla="*/ 2147483646 h 1847"/>
              <a:gd name="T108" fmla="*/ 2147483646 w 1701"/>
              <a:gd name="T109" fmla="*/ 2147483646 h 1847"/>
              <a:gd name="T110" fmla="*/ 2147483646 w 1701"/>
              <a:gd name="T111" fmla="*/ 2147483646 h 1847"/>
              <a:gd name="T112" fmla="*/ 2147483646 w 1701"/>
              <a:gd name="T113" fmla="*/ 2147483646 h 1847"/>
              <a:gd name="T114" fmla="*/ 2147483646 w 1701"/>
              <a:gd name="T115" fmla="*/ 2147483646 h 1847"/>
              <a:gd name="T116" fmla="*/ 2147483646 w 1701"/>
              <a:gd name="T117" fmla="*/ 2147483646 h 1847"/>
              <a:gd name="T118" fmla="*/ 2147483646 w 1701"/>
              <a:gd name="T119" fmla="*/ 2147483646 h 1847"/>
              <a:gd name="T120" fmla="*/ 0 w 1701"/>
              <a:gd name="T121" fmla="*/ 2147483646 h 18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01"/>
              <a:gd name="T184" fmla="*/ 0 h 1847"/>
              <a:gd name="T185" fmla="*/ 1701 w 1701"/>
              <a:gd name="T186" fmla="*/ 1847 h 184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01" h="1847">
                <a:moveTo>
                  <a:pt x="2" y="1792"/>
                </a:moveTo>
                <a:lnTo>
                  <a:pt x="2" y="0"/>
                </a:lnTo>
                <a:lnTo>
                  <a:pt x="1700" y="0"/>
                </a:lnTo>
                <a:lnTo>
                  <a:pt x="1700" y="1846"/>
                </a:lnTo>
                <a:lnTo>
                  <a:pt x="1659" y="1846"/>
                </a:lnTo>
                <a:lnTo>
                  <a:pt x="1635" y="1834"/>
                </a:lnTo>
                <a:lnTo>
                  <a:pt x="1611" y="1802"/>
                </a:lnTo>
                <a:lnTo>
                  <a:pt x="1587" y="1781"/>
                </a:lnTo>
                <a:lnTo>
                  <a:pt x="1553" y="1761"/>
                </a:lnTo>
                <a:lnTo>
                  <a:pt x="1520" y="1750"/>
                </a:lnTo>
                <a:lnTo>
                  <a:pt x="1496" y="1740"/>
                </a:lnTo>
                <a:lnTo>
                  <a:pt x="1472" y="1740"/>
                </a:lnTo>
                <a:lnTo>
                  <a:pt x="1440" y="1740"/>
                </a:lnTo>
                <a:lnTo>
                  <a:pt x="1415" y="1750"/>
                </a:lnTo>
                <a:lnTo>
                  <a:pt x="1391" y="1771"/>
                </a:lnTo>
                <a:lnTo>
                  <a:pt x="1367" y="1792"/>
                </a:lnTo>
                <a:lnTo>
                  <a:pt x="1342" y="1814"/>
                </a:lnTo>
                <a:lnTo>
                  <a:pt x="1310" y="1834"/>
                </a:lnTo>
                <a:lnTo>
                  <a:pt x="1277" y="1834"/>
                </a:lnTo>
                <a:lnTo>
                  <a:pt x="1252" y="1834"/>
                </a:lnTo>
                <a:lnTo>
                  <a:pt x="1228" y="1834"/>
                </a:lnTo>
                <a:lnTo>
                  <a:pt x="1195" y="1824"/>
                </a:lnTo>
                <a:lnTo>
                  <a:pt x="1171" y="1814"/>
                </a:lnTo>
                <a:lnTo>
                  <a:pt x="1139" y="1802"/>
                </a:lnTo>
                <a:lnTo>
                  <a:pt x="1114" y="1781"/>
                </a:lnTo>
                <a:lnTo>
                  <a:pt x="1081" y="1771"/>
                </a:lnTo>
                <a:lnTo>
                  <a:pt x="1057" y="1750"/>
                </a:lnTo>
                <a:lnTo>
                  <a:pt x="1033" y="1740"/>
                </a:lnTo>
                <a:lnTo>
                  <a:pt x="983" y="1728"/>
                </a:lnTo>
                <a:lnTo>
                  <a:pt x="959" y="1718"/>
                </a:lnTo>
                <a:lnTo>
                  <a:pt x="935" y="1718"/>
                </a:lnTo>
                <a:lnTo>
                  <a:pt x="911" y="1718"/>
                </a:lnTo>
                <a:lnTo>
                  <a:pt x="886" y="1718"/>
                </a:lnTo>
                <a:lnTo>
                  <a:pt x="862" y="1728"/>
                </a:lnTo>
                <a:lnTo>
                  <a:pt x="829" y="1750"/>
                </a:lnTo>
                <a:lnTo>
                  <a:pt x="804" y="1750"/>
                </a:lnTo>
                <a:lnTo>
                  <a:pt x="773" y="1771"/>
                </a:lnTo>
                <a:lnTo>
                  <a:pt x="749" y="1781"/>
                </a:lnTo>
                <a:lnTo>
                  <a:pt x="724" y="1802"/>
                </a:lnTo>
                <a:lnTo>
                  <a:pt x="699" y="1814"/>
                </a:lnTo>
                <a:lnTo>
                  <a:pt x="666" y="1814"/>
                </a:lnTo>
                <a:lnTo>
                  <a:pt x="618" y="1814"/>
                </a:lnTo>
                <a:lnTo>
                  <a:pt x="594" y="1814"/>
                </a:lnTo>
                <a:lnTo>
                  <a:pt x="529" y="1814"/>
                </a:lnTo>
                <a:lnTo>
                  <a:pt x="504" y="1814"/>
                </a:lnTo>
                <a:lnTo>
                  <a:pt x="472" y="1802"/>
                </a:lnTo>
                <a:lnTo>
                  <a:pt x="447" y="1792"/>
                </a:lnTo>
                <a:lnTo>
                  <a:pt x="422" y="1771"/>
                </a:lnTo>
                <a:lnTo>
                  <a:pt x="398" y="1761"/>
                </a:lnTo>
                <a:lnTo>
                  <a:pt x="333" y="1740"/>
                </a:lnTo>
                <a:lnTo>
                  <a:pt x="301" y="1728"/>
                </a:lnTo>
                <a:lnTo>
                  <a:pt x="268" y="1728"/>
                </a:lnTo>
                <a:lnTo>
                  <a:pt x="243" y="1728"/>
                </a:lnTo>
                <a:lnTo>
                  <a:pt x="179" y="1728"/>
                </a:lnTo>
                <a:lnTo>
                  <a:pt x="146" y="1728"/>
                </a:lnTo>
                <a:lnTo>
                  <a:pt x="113" y="1750"/>
                </a:lnTo>
                <a:lnTo>
                  <a:pt x="89" y="1750"/>
                </a:lnTo>
                <a:lnTo>
                  <a:pt x="81" y="1781"/>
                </a:lnTo>
                <a:lnTo>
                  <a:pt x="57" y="1792"/>
                </a:lnTo>
                <a:lnTo>
                  <a:pt x="24" y="1824"/>
                </a:lnTo>
                <a:lnTo>
                  <a:pt x="0" y="1846"/>
                </a:lnTo>
              </a:path>
            </a:pathLst>
          </a:custGeom>
          <a:solidFill>
            <a:srgbClr val="FFFF00"/>
          </a:solidFill>
          <a:ln w="28575" cap="rnd">
            <a:solidFill>
              <a:schemeClr val="bg2"/>
            </a:solidFill>
            <a:round/>
            <a:headEnd type="none" w="sm" len="sm"/>
            <a:tailEnd type="none" w="sm" len="sm"/>
          </a:ln>
        </p:spPr>
        <p:txBody>
          <a:bodyPr/>
          <a:lstStyle/>
          <a:p>
            <a:endParaRPr lang="hu-HU"/>
          </a:p>
        </p:txBody>
      </p:sp>
      <p:sp>
        <p:nvSpPr>
          <p:cNvPr id="37896" name="Rectangle 14"/>
          <p:cNvSpPr>
            <a:spLocks noChangeArrowheads="1"/>
          </p:cNvSpPr>
          <p:nvPr/>
        </p:nvSpPr>
        <p:spPr bwMode="auto">
          <a:xfrm>
            <a:off x="5314950" y="1728788"/>
            <a:ext cx="2728913"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tabLst>
                <a:tab pos="741363" algn="r"/>
                <a:tab pos="1022350" algn="l"/>
                <a:tab pos="1598613" algn="l"/>
              </a:tabLst>
              <a:defRPr sz="3200">
                <a:solidFill>
                  <a:schemeClr val="tx1"/>
                </a:solidFill>
                <a:latin typeface="Arial" charset="0"/>
              </a:defRPr>
            </a:lvl1pPr>
            <a:lvl2pPr marL="742950" indent="-285750" defTabSz="822325">
              <a:spcBef>
                <a:spcPct val="20000"/>
              </a:spcBef>
              <a:buChar char="–"/>
              <a:tabLst>
                <a:tab pos="741363" algn="r"/>
                <a:tab pos="1022350" algn="l"/>
                <a:tab pos="1598613" algn="l"/>
              </a:tabLst>
              <a:defRPr sz="2800">
                <a:solidFill>
                  <a:schemeClr val="tx1"/>
                </a:solidFill>
                <a:latin typeface="Arial" charset="0"/>
              </a:defRPr>
            </a:lvl2pPr>
            <a:lvl3pPr marL="1143000" indent="-228600" defTabSz="822325">
              <a:spcBef>
                <a:spcPct val="20000"/>
              </a:spcBef>
              <a:buChar char="•"/>
              <a:tabLst>
                <a:tab pos="741363" algn="r"/>
                <a:tab pos="1022350" algn="l"/>
                <a:tab pos="1598613" algn="l"/>
              </a:tabLst>
              <a:defRPr sz="2400">
                <a:solidFill>
                  <a:schemeClr val="tx1"/>
                </a:solidFill>
                <a:latin typeface="Arial" charset="0"/>
              </a:defRPr>
            </a:lvl3pPr>
            <a:lvl4pPr marL="1600200" indent="-228600" defTabSz="822325">
              <a:spcBef>
                <a:spcPct val="20000"/>
              </a:spcBef>
              <a:buChar char="–"/>
              <a:tabLst>
                <a:tab pos="741363" algn="r"/>
                <a:tab pos="1022350" algn="l"/>
                <a:tab pos="1598613" algn="l"/>
              </a:tabLst>
              <a:defRPr sz="2000">
                <a:solidFill>
                  <a:schemeClr val="tx1"/>
                </a:solidFill>
                <a:latin typeface="Arial" charset="0"/>
              </a:defRPr>
            </a:lvl4pPr>
            <a:lvl5pPr marL="2057400" indent="-228600" defTabSz="822325">
              <a:spcBef>
                <a:spcPct val="20000"/>
              </a:spcBef>
              <a:buChar char="»"/>
              <a:tabLst>
                <a:tab pos="741363" algn="r"/>
                <a:tab pos="1022350" algn="l"/>
                <a:tab pos="1598613"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Cluster Key</a:t>
            </a:r>
          </a:p>
          <a:p>
            <a:pPr>
              <a:lnSpc>
                <a:spcPct val="80000"/>
              </a:lnSpc>
              <a:buFontTx/>
              <a:buNone/>
            </a:pPr>
            <a:r>
              <a:rPr lang="en-US" altLang="hu-HU" sz="1200" b="1">
                <a:solidFill>
                  <a:schemeClr val="bg2"/>
                </a:solidFill>
                <a:latin typeface="Courier New" pitchFamily="49" charset="0"/>
              </a:rPr>
              <a:t>(ORD_NO)</a:t>
            </a:r>
          </a:p>
          <a:p>
            <a:pPr>
              <a:lnSpc>
                <a:spcPct val="80000"/>
              </a:lnSpc>
              <a:buFontTx/>
              <a:buNone/>
            </a:pPr>
            <a:r>
              <a:rPr lang="en-US" altLang="hu-HU" sz="1200" b="1">
                <a:solidFill>
                  <a:schemeClr val="bg2"/>
                </a:solidFill>
                <a:latin typeface="Courier New" pitchFamily="49" charset="0"/>
              </a:rPr>
              <a:t>  101	  </a:t>
            </a:r>
            <a:r>
              <a:rPr lang="en-US" altLang="hu-HU" sz="1200" b="1" u="sng">
                <a:solidFill>
                  <a:schemeClr val="bg2"/>
                </a:solidFill>
                <a:latin typeface="Courier New" pitchFamily="49" charset="0"/>
              </a:rPr>
              <a:t>ORD_DT	CUST_CD</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05-JAN-97	  R01 	</a:t>
            </a:r>
          </a:p>
          <a:p>
            <a:pPr>
              <a:lnSpc>
                <a:spcPct val="80000"/>
              </a:lnSpc>
              <a:buFontTx/>
              <a:buNone/>
            </a:pPr>
            <a:r>
              <a:rPr lang="en-US" altLang="hu-HU" sz="1200" b="1">
                <a:solidFill>
                  <a:schemeClr val="bg2"/>
                </a:solidFill>
                <a:latin typeface="Courier New" pitchFamily="49" charset="0"/>
              </a:rPr>
              <a:t>		</a:t>
            </a:r>
            <a:r>
              <a:rPr lang="en-US" altLang="hu-HU" sz="1200" b="1" u="sng">
                <a:solidFill>
                  <a:schemeClr val="bg2"/>
                </a:solidFill>
                <a:latin typeface="Courier New" pitchFamily="49" charset="0"/>
              </a:rPr>
              <a:t>PROD	 QTY</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A4102	  20</a:t>
            </a:r>
          </a:p>
          <a:p>
            <a:pPr>
              <a:lnSpc>
                <a:spcPct val="80000"/>
              </a:lnSpc>
              <a:buFontTx/>
              <a:buNone/>
            </a:pPr>
            <a:r>
              <a:rPr lang="en-US" altLang="hu-HU" sz="1200" b="1">
                <a:solidFill>
                  <a:schemeClr val="bg2"/>
                </a:solidFill>
                <a:latin typeface="Courier New" pitchFamily="49" charset="0"/>
              </a:rPr>
              <a:t>		A5675	  19 	</a:t>
            </a:r>
          </a:p>
          <a:p>
            <a:pPr>
              <a:lnSpc>
                <a:spcPct val="80000"/>
              </a:lnSpc>
              <a:buFontTx/>
              <a:buNone/>
            </a:pPr>
            <a:r>
              <a:rPr lang="en-US" altLang="hu-HU" sz="1200" b="1">
                <a:solidFill>
                  <a:schemeClr val="bg2"/>
                </a:solidFill>
                <a:latin typeface="Courier New" pitchFamily="49" charset="0"/>
              </a:rPr>
              <a:t>		W0824	  10</a:t>
            </a:r>
          </a:p>
          <a:p>
            <a:pPr>
              <a:lnSpc>
                <a:spcPct val="80000"/>
              </a:lnSpc>
              <a:buFontTx/>
              <a:buNone/>
            </a:pPr>
            <a:r>
              <a:rPr lang="en-US" altLang="hu-HU" sz="1200" b="1">
                <a:solidFill>
                  <a:schemeClr val="bg2"/>
                </a:solidFill>
                <a:latin typeface="Courier New" pitchFamily="49" charset="0"/>
              </a:rPr>
              <a:t>  102  	 </a:t>
            </a:r>
            <a:r>
              <a:rPr lang="en-US" altLang="hu-HU" sz="1200" b="1" u="sng">
                <a:solidFill>
                  <a:schemeClr val="bg2"/>
                </a:solidFill>
                <a:latin typeface="Courier New" pitchFamily="49" charset="0"/>
              </a:rPr>
              <a:t>ORD_DT	CUST_CD</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07-JAN-97   N45</a:t>
            </a:r>
          </a:p>
          <a:p>
            <a:pPr>
              <a:lnSpc>
                <a:spcPct val="80000"/>
              </a:lnSpc>
              <a:buFontTx/>
              <a:buNone/>
            </a:pPr>
            <a:r>
              <a:rPr lang="en-US" altLang="hu-HU" sz="1200" b="1">
                <a:solidFill>
                  <a:schemeClr val="bg2"/>
                </a:solidFill>
                <a:latin typeface="Courier New" pitchFamily="49" charset="0"/>
              </a:rPr>
              <a:t>		</a:t>
            </a:r>
            <a:r>
              <a:rPr lang="en-US" altLang="hu-HU" sz="1200" b="1" u="sng">
                <a:solidFill>
                  <a:schemeClr val="bg2"/>
                </a:solidFill>
                <a:latin typeface="Courier New" pitchFamily="49" charset="0"/>
              </a:rPr>
              <a:t>PROD	 QTY</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A2091   11</a:t>
            </a:r>
          </a:p>
          <a:p>
            <a:pPr>
              <a:lnSpc>
                <a:spcPct val="80000"/>
              </a:lnSpc>
              <a:buFontTx/>
              <a:buNone/>
            </a:pPr>
            <a:r>
              <a:rPr lang="en-US" altLang="hu-HU" sz="1200" b="1">
                <a:solidFill>
                  <a:schemeClr val="bg2"/>
                </a:solidFill>
                <a:latin typeface="Courier New" pitchFamily="49" charset="0"/>
              </a:rPr>
              <a:t>		G7830   20 	</a:t>
            </a:r>
          </a:p>
          <a:p>
            <a:pPr>
              <a:lnSpc>
                <a:spcPct val="80000"/>
              </a:lnSpc>
              <a:buFontTx/>
              <a:buNone/>
            </a:pPr>
            <a:r>
              <a:rPr lang="en-US" altLang="hu-HU" sz="1200" b="1">
                <a:solidFill>
                  <a:schemeClr val="bg2"/>
                </a:solidFill>
                <a:latin typeface="Courier New" pitchFamily="49" charset="0"/>
              </a:rPr>
              <a:t>		N9587   26</a:t>
            </a:r>
          </a:p>
        </p:txBody>
      </p:sp>
      <p:sp>
        <p:nvSpPr>
          <p:cNvPr id="37897" name="Rectangle 15"/>
          <p:cNvSpPr>
            <a:spLocks noChangeArrowheads="1"/>
          </p:cNvSpPr>
          <p:nvPr/>
        </p:nvSpPr>
        <p:spPr bwMode="auto">
          <a:xfrm>
            <a:off x="863600" y="5614988"/>
            <a:ext cx="32146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Unclustered </a:t>
            </a:r>
            <a:r>
              <a:rPr lang="en-US" altLang="hu-HU" sz="1800" b="1">
                <a:latin typeface="Courier New" pitchFamily="49" charset="0"/>
              </a:rPr>
              <a:t>orders</a:t>
            </a:r>
            <a:r>
              <a:rPr lang="en-US" altLang="hu-HU" sz="1800" b="1"/>
              <a:t> and </a:t>
            </a:r>
            <a:r>
              <a:rPr lang="en-US" altLang="hu-HU" sz="1800" b="1">
                <a:latin typeface="Courier New" pitchFamily="49" charset="0"/>
              </a:rPr>
              <a:t>order_item</a:t>
            </a:r>
            <a:r>
              <a:rPr lang="en-US" altLang="hu-HU" sz="1800" b="1"/>
              <a:t> tables</a:t>
            </a:r>
          </a:p>
        </p:txBody>
      </p:sp>
      <p:sp>
        <p:nvSpPr>
          <p:cNvPr id="37898" name="Freeform 16"/>
          <p:cNvSpPr>
            <a:spLocks/>
          </p:cNvSpPr>
          <p:nvPr/>
        </p:nvSpPr>
        <p:spPr bwMode="gray">
          <a:xfrm>
            <a:off x="1149350" y="3122613"/>
            <a:ext cx="2794000" cy="1947862"/>
          </a:xfrm>
          <a:custGeom>
            <a:avLst/>
            <a:gdLst>
              <a:gd name="T0" fmla="*/ 2147483646 w 1760"/>
              <a:gd name="T1" fmla="*/ 2147483646 h 1227"/>
              <a:gd name="T2" fmla="*/ 0 w 1760"/>
              <a:gd name="T3" fmla="*/ 2147483646 h 1227"/>
              <a:gd name="T4" fmla="*/ 2147483646 w 1760"/>
              <a:gd name="T5" fmla="*/ 0 h 1227"/>
              <a:gd name="T6" fmla="*/ 2147483646 w 1760"/>
              <a:gd name="T7" fmla="*/ 2147483646 h 1227"/>
              <a:gd name="T8" fmla="*/ 2147483646 w 1760"/>
              <a:gd name="T9" fmla="*/ 2147483646 h 1227"/>
              <a:gd name="T10" fmla="*/ 2147483646 w 1760"/>
              <a:gd name="T11" fmla="*/ 2147483646 h 1227"/>
              <a:gd name="T12" fmla="*/ 0 60000 65536"/>
              <a:gd name="T13" fmla="*/ 0 60000 65536"/>
              <a:gd name="T14" fmla="*/ 0 60000 65536"/>
              <a:gd name="T15" fmla="*/ 0 60000 65536"/>
              <a:gd name="T16" fmla="*/ 0 60000 65536"/>
              <a:gd name="T17" fmla="*/ 0 60000 65536"/>
              <a:gd name="T18" fmla="*/ 0 w 1760"/>
              <a:gd name="T19" fmla="*/ 0 h 1227"/>
              <a:gd name="T20" fmla="*/ 1760 w 1760"/>
              <a:gd name="T21" fmla="*/ 1227 h 1227"/>
            </a:gdLst>
            <a:ahLst/>
            <a:cxnLst>
              <a:cxn ang="T12">
                <a:pos x="T0" y="T1"/>
              </a:cxn>
              <a:cxn ang="T13">
                <a:pos x="T2" y="T3"/>
              </a:cxn>
              <a:cxn ang="T14">
                <a:pos x="T4" y="T5"/>
              </a:cxn>
              <a:cxn ang="T15">
                <a:pos x="T6" y="T7"/>
              </a:cxn>
              <a:cxn ang="T16">
                <a:pos x="T8" y="T9"/>
              </a:cxn>
              <a:cxn ang="T17">
                <a:pos x="T10" y="T11"/>
              </a:cxn>
            </a:cxnLst>
            <a:rect l="T18" t="T19" r="T20" b="T21"/>
            <a:pathLst>
              <a:path w="1760" h="1227">
                <a:moveTo>
                  <a:pt x="544" y="1227"/>
                </a:moveTo>
                <a:lnTo>
                  <a:pt x="0" y="174"/>
                </a:lnTo>
                <a:lnTo>
                  <a:pt x="53" y="0"/>
                </a:lnTo>
                <a:lnTo>
                  <a:pt x="1690" y="9"/>
                </a:lnTo>
                <a:lnTo>
                  <a:pt x="1760" y="166"/>
                </a:lnTo>
                <a:lnTo>
                  <a:pt x="544" y="1227"/>
                </a:lnTo>
              </a:path>
            </a:pathLst>
          </a:custGeom>
          <a:solidFill>
            <a:srgbClr val="99CCFF"/>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899" name="Freeform 17"/>
          <p:cNvSpPr>
            <a:spLocks/>
          </p:cNvSpPr>
          <p:nvPr/>
        </p:nvSpPr>
        <p:spPr bwMode="gray">
          <a:xfrm>
            <a:off x="2584450" y="3744913"/>
            <a:ext cx="2439988" cy="1268412"/>
          </a:xfrm>
          <a:custGeom>
            <a:avLst/>
            <a:gdLst>
              <a:gd name="T0" fmla="*/ 2147483646 w 1537"/>
              <a:gd name="T1" fmla="*/ 2147483646 h 799"/>
              <a:gd name="T2" fmla="*/ 0 w 1537"/>
              <a:gd name="T3" fmla="*/ 2147483646 h 799"/>
              <a:gd name="T4" fmla="*/ 0 w 1537"/>
              <a:gd name="T5" fmla="*/ 0 h 799"/>
              <a:gd name="T6" fmla="*/ 2147483646 w 1537"/>
              <a:gd name="T7" fmla="*/ 0 h 799"/>
              <a:gd name="T8" fmla="*/ 2147483646 w 1537"/>
              <a:gd name="T9" fmla="*/ 2147483646 h 799"/>
              <a:gd name="T10" fmla="*/ 2147483646 w 1537"/>
              <a:gd name="T11" fmla="*/ 2147483646 h 799"/>
              <a:gd name="T12" fmla="*/ 0 60000 65536"/>
              <a:gd name="T13" fmla="*/ 0 60000 65536"/>
              <a:gd name="T14" fmla="*/ 0 60000 65536"/>
              <a:gd name="T15" fmla="*/ 0 60000 65536"/>
              <a:gd name="T16" fmla="*/ 0 60000 65536"/>
              <a:gd name="T17" fmla="*/ 0 60000 65536"/>
              <a:gd name="T18" fmla="*/ 0 w 1537"/>
              <a:gd name="T19" fmla="*/ 0 h 799"/>
              <a:gd name="T20" fmla="*/ 1537 w 1537"/>
              <a:gd name="T21" fmla="*/ 799 h 799"/>
            </a:gdLst>
            <a:ahLst/>
            <a:cxnLst>
              <a:cxn ang="T12">
                <a:pos x="T0" y="T1"/>
              </a:cxn>
              <a:cxn ang="T13">
                <a:pos x="T2" y="T3"/>
              </a:cxn>
              <a:cxn ang="T14">
                <a:pos x="T4" y="T5"/>
              </a:cxn>
              <a:cxn ang="T15">
                <a:pos x="T6" y="T7"/>
              </a:cxn>
              <a:cxn ang="T16">
                <a:pos x="T8" y="T9"/>
              </a:cxn>
              <a:cxn ang="T17">
                <a:pos x="T10" y="T11"/>
              </a:cxn>
            </a:cxnLst>
            <a:rect l="T18" t="T19" r="T20" b="T21"/>
            <a:pathLst>
              <a:path w="1537" h="799">
                <a:moveTo>
                  <a:pt x="426" y="798"/>
                </a:moveTo>
                <a:lnTo>
                  <a:pt x="0" y="565"/>
                </a:lnTo>
                <a:lnTo>
                  <a:pt x="0" y="0"/>
                </a:lnTo>
                <a:lnTo>
                  <a:pt x="1536" y="0"/>
                </a:lnTo>
                <a:lnTo>
                  <a:pt x="1536" y="607"/>
                </a:lnTo>
                <a:lnTo>
                  <a:pt x="403" y="798"/>
                </a:lnTo>
              </a:path>
            </a:pathLst>
          </a:custGeom>
          <a:solidFill>
            <a:srgbClr val="FFCC66"/>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900" name="Freeform 18"/>
          <p:cNvSpPr>
            <a:spLocks/>
          </p:cNvSpPr>
          <p:nvPr/>
        </p:nvSpPr>
        <p:spPr bwMode="blackWhite">
          <a:xfrm>
            <a:off x="2551113" y="3741738"/>
            <a:ext cx="2470150" cy="942975"/>
          </a:xfrm>
          <a:custGeom>
            <a:avLst/>
            <a:gdLst>
              <a:gd name="T0" fmla="*/ 2147483646 w 1556"/>
              <a:gd name="T1" fmla="*/ 2147483646 h 594"/>
              <a:gd name="T2" fmla="*/ 2147483646 w 1556"/>
              <a:gd name="T3" fmla="*/ 0 h 594"/>
              <a:gd name="T4" fmla="*/ 2147483646 w 1556"/>
              <a:gd name="T5" fmla="*/ 0 h 594"/>
              <a:gd name="T6" fmla="*/ 2147483646 w 1556"/>
              <a:gd name="T7" fmla="*/ 2147483646 h 594"/>
              <a:gd name="T8" fmla="*/ 2147483646 w 1556"/>
              <a:gd name="T9" fmla="*/ 2147483646 h 594"/>
              <a:gd name="T10" fmla="*/ 2147483646 w 1556"/>
              <a:gd name="T11" fmla="*/ 2147483646 h 594"/>
              <a:gd name="T12" fmla="*/ 2147483646 w 1556"/>
              <a:gd name="T13" fmla="*/ 2147483646 h 594"/>
              <a:gd name="T14" fmla="*/ 2147483646 w 1556"/>
              <a:gd name="T15" fmla="*/ 2147483646 h 594"/>
              <a:gd name="T16" fmla="*/ 2147483646 w 1556"/>
              <a:gd name="T17" fmla="*/ 2147483646 h 594"/>
              <a:gd name="T18" fmla="*/ 2147483646 w 1556"/>
              <a:gd name="T19" fmla="*/ 2147483646 h 594"/>
              <a:gd name="T20" fmla="*/ 2147483646 w 1556"/>
              <a:gd name="T21" fmla="*/ 2147483646 h 594"/>
              <a:gd name="T22" fmla="*/ 2147483646 w 1556"/>
              <a:gd name="T23" fmla="*/ 2147483646 h 594"/>
              <a:gd name="T24" fmla="*/ 2147483646 w 1556"/>
              <a:gd name="T25" fmla="*/ 2147483646 h 594"/>
              <a:gd name="T26" fmla="*/ 2147483646 w 1556"/>
              <a:gd name="T27" fmla="*/ 2147483646 h 594"/>
              <a:gd name="T28" fmla="*/ 2147483646 w 1556"/>
              <a:gd name="T29" fmla="*/ 2147483646 h 594"/>
              <a:gd name="T30" fmla="*/ 2147483646 w 1556"/>
              <a:gd name="T31" fmla="*/ 2147483646 h 594"/>
              <a:gd name="T32" fmla="*/ 2147483646 w 1556"/>
              <a:gd name="T33" fmla="*/ 2147483646 h 594"/>
              <a:gd name="T34" fmla="*/ 2147483646 w 1556"/>
              <a:gd name="T35" fmla="*/ 2147483646 h 594"/>
              <a:gd name="T36" fmla="*/ 2147483646 w 1556"/>
              <a:gd name="T37" fmla="*/ 2147483646 h 594"/>
              <a:gd name="T38" fmla="*/ 2147483646 w 1556"/>
              <a:gd name="T39" fmla="*/ 2147483646 h 594"/>
              <a:gd name="T40" fmla="*/ 2147483646 w 1556"/>
              <a:gd name="T41" fmla="*/ 2147483646 h 594"/>
              <a:gd name="T42" fmla="*/ 2147483646 w 1556"/>
              <a:gd name="T43" fmla="*/ 2147483646 h 594"/>
              <a:gd name="T44" fmla="*/ 2147483646 w 1556"/>
              <a:gd name="T45" fmla="*/ 2147483646 h 594"/>
              <a:gd name="T46" fmla="*/ 2147483646 w 1556"/>
              <a:gd name="T47" fmla="*/ 2147483646 h 594"/>
              <a:gd name="T48" fmla="*/ 2147483646 w 1556"/>
              <a:gd name="T49" fmla="*/ 2147483646 h 594"/>
              <a:gd name="T50" fmla="*/ 2147483646 w 1556"/>
              <a:gd name="T51" fmla="*/ 2147483646 h 594"/>
              <a:gd name="T52" fmla="*/ 2147483646 w 1556"/>
              <a:gd name="T53" fmla="*/ 2147483646 h 594"/>
              <a:gd name="T54" fmla="*/ 2147483646 w 1556"/>
              <a:gd name="T55" fmla="*/ 2147483646 h 594"/>
              <a:gd name="T56" fmla="*/ 2147483646 w 1556"/>
              <a:gd name="T57" fmla="*/ 2147483646 h 594"/>
              <a:gd name="T58" fmla="*/ 2147483646 w 1556"/>
              <a:gd name="T59" fmla="*/ 2147483646 h 594"/>
              <a:gd name="T60" fmla="*/ 2147483646 w 1556"/>
              <a:gd name="T61" fmla="*/ 2147483646 h 594"/>
              <a:gd name="T62" fmla="*/ 2147483646 w 1556"/>
              <a:gd name="T63" fmla="*/ 2147483646 h 594"/>
              <a:gd name="T64" fmla="*/ 2147483646 w 1556"/>
              <a:gd name="T65" fmla="*/ 2147483646 h 594"/>
              <a:gd name="T66" fmla="*/ 2147483646 w 1556"/>
              <a:gd name="T67" fmla="*/ 2147483646 h 594"/>
              <a:gd name="T68" fmla="*/ 2147483646 w 1556"/>
              <a:gd name="T69" fmla="*/ 2147483646 h 594"/>
              <a:gd name="T70" fmla="*/ 2147483646 w 1556"/>
              <a:gd name="T71" fmla="*/ 2147483646 h 594"/>
              <a:gd name="T72" fmla="*/ 2147483646 w 1556"/>
              <a:gd name="T73" fmla="*/ 2147483646 h 594"/>
              <a:gd name="T74" fmla="*/ 2147483646 w 1556"/>
              <a:gd name="T75" fmla="*/ 2147483646 h 594"/>
              <a:gd name="T76" fmla="*/ 2147483646 w 1556"/>
              <a:gd name="T77" fmla="*/ 2147483646 h 594"/>
              <a:gd name="T78" fmla="*/ 2147483646 w 1556"/>
              <a:gd name="T79" fmla="*/ 2147483646 h 594"/>
              <a:gd name="T80" fmla="*/ 2147483646 w 1556"/>
              <a:gd name="T81" fmla="*/ 2147483646 h 594"/>
              <a:gd name="T82" fmla="*/ 2147483646 w 1556"/>
              <a:gd name="T83" fmla="*/ 2147483646 h 594"/>
              <a:gd name="T84" fmla="*/ 2147483646 w 1556"/>
              <a:gd name="T85" fmla="*/ 2147483646 h 594"/>
              <a:gd name="T86" fmla="*/ 2147483646 w 1556"/>
              <a:gd name="T87" fmla="*/ 2147483646 h 594"/>
              <a:gd name="T88" fmla="*/ 2147483646 w 1556"/>
              <a:gd name="T89" fmla="*/ 2147483646 h 594"/>
              <a:gd name="T90" fmla="*/ 2147483646 w 1556"/>
              <a:gd name="T91" fmla="*/ 2147483646 h 594"/>
              <a:gd name="T92" fmla="*/ 2147483646 w 1556"/>
              <a:gd name="T93" fmla="*/ 2147483646 h 594"/>
              <a:gd name="T94" fmla="*/ 2147483646 w 1556"/>
              <a:gd name="T95" fmla="*/ 2147483646 h 594"/>
              <a:gd name="T96" fmla="*/ 2147483646 w 1556"/>
              <a:gd name="T97" fmla="*/ 2147483646 h 594"/>
              <a:gd name="T98" fmla="*/ 2147483646 w 1556"/>
              <a:gd name="T99" fmla="*/ 2147483646 h 594"/>
              <a:gd name="T100" fmla="*/ 2147483646 w 1556"/>
              <a:gd name="T101" fmla="*/ 2147483646 h 594"/>
              <a:gd name="T102" fmla="*/ 2147483646 w 1556"/>
              <a:gd name="T103" fmla="*/ 2147483646 h 594"/>
              <a:gd name="T104" fmla="*/ 2147483646 w 1556"/>
              <a:gd name="T105" fmla="*/ 2147483646 h 594"/>
              <a:gd name="T106" fmla="*/ 2147483646 w 1556"/>
              <a:gd name="T107" fmla="*/ 2147483646 h 594"/>
              <a:gd name="T108" fmla="*/ 2147483646 w 1556"/>
              <a:gd name="T109" fmla="*/ 2147483646 h 594"/>
              <a:gd name="T110" fmla="*/ 2147483646 w 1556"/>
              <a:gd name="T111" fmla="*/ 2147483646 h 594"/>
              <a:gd name="T112" fmla="*/ 2147483646 w 1556"/>
              <a:gd name="T113" fmla="*/ 2147483646 h 594"/>
              <a:gd name="T114" fmla="*/ 2147483646 w 1556"/>
              <a:gd name="T115" fmla="*/ 2147483646 h 594"/>
              <a:gd name="T116" fmla="*/ 2147483646 w 1556"/>
              <a:gd name="T117" fmla="*/ 2147483646 h 594"/>
              <a:gd name="T118" fmla="*/ 2147483646 w 1556"/>
              <a:gd name="T119" fmla="*/ 2147483646 h 594"/>
              <a:gd name="T120" fmla="*/ 0 w 1556"/>
              <a:gd name="T121" fmla="*/ 2147483646 h 5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56"/>
              <a:gd name="T184" fmla="*/ 0 h 594"/>
              <a:gd name="T185" fmla="*/ 1556 w 1556"/>
              <a:gd name="T186" fmla="*/ 594 h 59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56" h="594">
                <a:moveTo>
                  <a:pt x="2" y="576"/>
                </a:moveTo>
                <a:lnTo>
                  <a:pt x="2" y="0"/>
                </a:lnTo>
                <a:lnTo>
                  <a:pt x="1555" y="0"/>
                </a:lnTo>
                <a:lnTo>
                  <a:pt x="1555" y="593"/>
                </a:lnTo>
                <a:lnTo>
                  <a:pt x="1518" y="593"/>
                </a:lnTo>
                <a:lnTo>
                  <a:pt x="1496" y="589"/>
                </a:lnTo>
                <a:lnTo>
                  <a:pt x="1474" y="579"/>
                </a:lnTo>
                <a:lnTo>
                  <a:pt x="1452" y="572"/>
                </a:lnTo>
                <a:lnTo>
                  <a:pt x="1421" y="566"/>
                </a:lnTo>
                <a:lnTo>
                  <a:pt x="1391" y="562"/>
                </a:lnTo>
                <a:lnTo>
                  <a:pt x="1369" y="559"/>
                </a:lnTo>
                <a:lnTo>
                  <a:pt x="1347" y="559"/>
                </a:lnTo>
                <a:lnTo>
                  <a:pt x="1317" y="559"/>
                </a:lnTo>
                <a:lnTo>
                  <a:pt x="1295" y="562"/>
                </a:lnTo>
                <a:lnTo>
                  <a:pt x="1273" y="569"/>
                </a:lnTo>
                <a:lnTo>
                  <a:pt x="1251" y="576"/>
                </a:lnTo>
                <a:lnTo>
                  <a:pt x="1228" y="583"/>
                </a:lnTo>
                <a:lnTo>
                  <a:pt x="1198" y="589"/>
                </a:lnTo>
                <a:lnTo>
                  <a:pt x="1168" y="589"/>
                </a:lnTo>
                <a:lnTo>
                  <a:pt x="1146" y="589"/>
                </a:lnTo>
                <a:lnTo>
                  <a:pt x="1124" y="589"/>
                </a:lnTo>
                <a:lnTo>
                  <a:pt x="1094" y="586"/>
                </a:lnTo>
                <a:lnTo>
                  <a:pt x="1072" y="583"/>
                </a:lnTo>
                <a:lnTo>
                  <a:pt x="1042" y="579"/>
                </a:lnTo>
                <a:lnTo>
                  <a:pt x="1020" y="572"/>
                </a:lnTo>
                <a:lnTo>
                  <a:pt x="989" y="569"/>
                </a:lnTo>
                <a:lnTo>
                  <a:pt x="967" y="562"/>
                </a:lnTo>
                <a:lnTo>
                  <a:pt x="945" y="559"/>
                </a:lnTo>
                <a:lnTo>
                  <a:pt x="900" y="555"/>
                </a:lnTo>
                <a:lnTo>
                  <a:pt x="878" y="552"/>
                </a:lnTo>
                <a:lnTo>
                  <a:pt x="856" y="552"/>
                </a:lnTo>
                <a:lnTo>
                  <a:pt x="834" y="552"/>
                </a:lnTo>
                <a:lnTo>
                  <a:pt x="811" y="552"/>
                </a:lnTo>
                <a:lnTo>
                  <a:pt x="789" y="555"/>
                </a:lnTo>
                <a:lnTo>
                  <a:pt x="759" y="562"/>
                </a:lnTo>
                <a:lnTo>
                  <a:pt x="736" y="562"/>
                </a:lnTo>
                <a:lnTo>
                  <a:pt x="707" y="569"/>
                </a:lnTo>
                <a:lnTo>
                  <a:pt x="685" y="572"/>
                </a:lnTo>
                <a:lnTo>
                  <a:pt x="662" y="579"/>
                </a:lnTo>
                <a:lnTo>
                  <a:pt x="640" y="583"/>
                </a:lnTo>
                <a:lnTo>
                  <a:pt x="610" y="583"/>
                </a:lnTo>
                <a:lnTo>
                  <a:pt x="566" y="583"/>
                </a:lnTo>
                <a:lnTo>
                  <a:pt x="543" y="583"/>
                </a:lnTo>
                <a:lnTo>
                  <a:pt x="484" y="583"/>
                </a:lnTo>
                <a:lnTo>
                  <a:pt x="461" y="583"/>
                </a:lnTo>
                <a:lnTo>
                  <a:pt x="432" y="579"/>
                </a:lnTo>
                <a:lnTo>
                  <a:pt x="409" y="576"/>
                </a:lnTo>
                <a:lnTo>
                  <a:pt x="387" y="569"/>
                </a:lnTo>
                <a:lnTo>
                  <a:pt x="365" y="566"/>
                </a:lnTo>
                <a:lnTo>
                  <a:pt x="305" y="559"/>
                </a:lnTo>
                <a:lnTo>
                  <a:pt x="275" y="555"/>
                </a:lnTo>
                <a:lnTo>
                  <a:pt x="246" y="555"/>
                </a:lnTo>
                <a:lnTo>
                  <a:pt x="223" y="555"/>
                </a:lnTo>
                <a:lnTo>
                  <a:pt x="164" y="555"/>
                </a:lnTo>
                <a:lnTo>
                  <a:pt x="134" y="555"/>
                </a:lnTo>
                <a:lnTo>
                  <a:pt x="104" y="562"/>
                </a:lnTo>
                <a:lnTo>
                  <a:pt x="82" y="562"/>
                </a:lnTo>
                <a:lnTo>
                  <a:pt x="74" y="572"/>
                </a:lnTo>
                <a:lnTo>
                  <a:pt x="52" y="576"/>
                </a:lnTo>
                <a:lnTo>
                  <a:pt x="22" y="586"/>
                </a:lnTo>
                <a:lnTo>
                  <a:pt x="0" y="593"/>
                </a:lnTo>
              </a:path>
            </a:pathLst>
          </a:custGeom>
          <a:solidFill>
            <a:srgbClr val="FFCC99"/>
          </a:solidFill>
          <a:ln w="28575" cap="rnd">
            <a:solidFill>
              <a:schemeClr val="bg2"/>
            </a:solidFill>
            <a:round/>
            <a:headEnd type="none" w="sm" len="sm"/>
            <a:tailEnd type="none" w="sm" len="sm"/>
          </a:ln>
        </p:spPr>
        <p:txBody>
          <a:bodyPr/>
          <a:lstStyle/>
          <a:p>
            <a:endParaRPr lang="hu-HU"/>
          </a:p>
        </p:txBody>
      </p:sp>
      <p:sp>
        <p:nvSpPr>
          <p:cNvPr id="37901" name="Rectangle 19"/>
          <p:cNvSpPr>
            <a:spLocks noChangeArrowheads="1"/>
          </p:cNvSpPr>
          <p:nvPr/>
        </p:nvSpPr>
        <p:spPr bwMode="gray">
          <a:xfrm>
            <a:off x="2613025" y="3808413"/>
            <a:ext cx="23399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lstStyle>
            <a:lvl1pPr defTabSz="822325">
              <a:spcBef>
                <a:spcPct val="20000"/>
              </a:spcBef>
              <a:buChar char="•"/>
              <a:tabLst>
                <a:tab pos="517525" algn="r"/>
                <a:tab pos="741363" algn="l"/>
                <a:tab pos="1435100" algn="l"/>
              </a:tabLst>
              <a:defRPr sz="3200">
                <a:solidFill>
                  <a:schemeClr val="tx1"/>
                </a:solidFill>
                <a:latin typeface="Arial" charset="0"/>
              </a:defRPr>
            </a:lvl1pPr>
            <a:lvl2pPr marL="742950" indent="-285750" defTabSz="822325">
              <a:spcBef>
                <a:spcPct val="20000"/>
              </a:spcBef>
              <a:buChar char="–"/>
              <a:tabLst>
                <a:tab pos="517525" algn="r"/>
                <a:tab pos="741363" algn="l"/>
                <a:tab pos="1435100" algn="l"/>
              </a:tabLst>
              <a:defRPr sz="2800">
                <a:solidFill>
                  <a:schemeClr val="tx1"/>
                </a:solidFill>
                <a:latin typeface="Arial" charset="0"/>
              </a:defRPr>
            </a:lvl2pPr>
            <a:lvl3pPr marL="1143000" indent="-228600" defTabSz="822325">
              <a:spcBef>
                <a:spcPct val="20000"/>
              </a:spcBef>
              <a:buChar char="•"/>
              <a:tabLst>
                <a:tab pos="517525" algn="r"/>
                <a:tab pos="741363" algn="l"/>
                <a:tab pos="1435100" algn="l"/>
              </a:tabLst>
              <a:defRPr sz="2400">
                <a:solidFill>
                  <a:schemeClr val="tx1"/>
                </a:solidFill>
                <a:latin typeface="Arial" charset="0"/>
              </a:defRPr>
            </a:lvl3pPr>
            <a:lvl4pPr marL="1600200" indent="-228600" defTabSz="822325">
              <a:spcBef>
                <a:spcPct val="20000"/>
              </a:spcBef>
              <a:buChar char="–"/>
              <a:tabLst>
                <a:tab pos="517525" algn="r"/>
                <a:tab pos="741363" algn="l"/>
                <a:tab pos="1435100" algn="l"/>
              </a:tabLst>
              <a:defRPr sz="2000">
                <a:solidFill>
                  <a:schemeClr val="tx1"/>
                </a:solidFill>
                <a:latin typeface="Arial" charset="0"/>
              </a:defRPr>
            </a:lvl4pPr>
            <a:lvl5pPr marL="2057400" indent="-228600" defTabSz="822325">
              <a:spcBef>
                <a:spcPct val="20000"/>
              </a:spcBef>
              <a:buChar char="»"/>
              <a:tabLst>
                <a:tab pos="517525" algn="r"/>
                <a:tab pos="741363" algn="l"/>
                <a:tab pos="1435100"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	ORD_NO	ORD_DT	  CUST_CD</a:t>
            </a:r>
            <a:br>
              <a:rPr lang="en-US" altLang="hu-HU" sz="1200" b="1">
                <a:solidFill>
                  <a:schemeClr val="bg2"/>
                </a:solidFill>
                <a:latin typeface="Courier New" pitchFamily="49" charset="0"/>
              </a:rPr>
            </a:br>
            <a:r>
              <a:rPr lang="en-US" altLang="hu-HU" sz="1200" b="1">
                <a:solidFill>
                  <a:schemeClr val="bg2"/>
                </a:solidFill>
                <a:latin typeface="Courier New" pitchFamily="49" charset="0"/>
              </a:rPr>
              <a:t>	------	------	   ------</a:t>
            </a:r>
          </a:p>
          <a:p>
            <a:pPr>
              <a:lnSpc>
                <a:spcPct val="80000"/>
              </a:lnSpc>
              <a:buFontTx/>
              <a:buNone/>
            </a:pPr>
            <a:r>
              <a:rPr lang="en-US" altLang="hu-HU" sz="1200" b="1">
                <a:solidFill>
                  <a:schemeClr val="bg2"/>
                </a:solidFill>
                <a:latin typeface="Courier New" pitchFamily="49" charset="0"/>
              </a:rPr>
              <a:t>	101	05-JAN-97	   R01</a:t>
            </a:r>
          </a:p>
          <a:p>
            <a:pPr>
              <a:lnSpc>
                <a:spcPct val="80000"/>
              </a:lnSpc>
              <a:buFontTx/>
              <a:buNone/>
            </a:pPr>
            <a:r>
              <a:rPr lang="en-US" altLang="hu-HU" sz="1200" b="1">
                <a:solidFill>
                  <a:schemeClr val="bg2"/>
                </a:solidFill>
                <a:latin typeface="Courier New" pitchFamily="49" charset="0"/>
              </a:rPr>
              <a:t>	102	07-JAN-97	   N45</a:t>
            </a:r>
          </a:p>
          <a:p>
            <a:pPr>
              <a:lnSpc>
                <a:spcPct val="80000"/>
              </a:lnSpc>
              <a:buFontTx/>
              <a:buNone/>
            </a:pPr>
            <a:r>
              <a:rPr lang="en-US" altLang="hu-HU" sz="1200" b="1">
                <a:solidFill>
                  <a:schemeClr val="bg2"/>
                </a:solidFill>
                <a:latin typeface="Courier New" pitchFamily="49" charset="0"/>
              </a:rPr>
              <a:t>		</a:t>
            </a:r>
          </a:p>
        </p:txBody>
      </p:sp>
      <p:sp>
        <p:nvSpPr>
          <p:cNvPr id="37902" name="Freeform 20"/>
          <p:cNvSpPr>
            <a:spLocks/>
          </p:cNvSpPr>
          <p:nvPr/>
        </p:nvSpPr>
        <p:spPr bwMode="blackWhite">
          <a:xfrm>
            <a:off x="1143000" y="1670050"/>
            <a:ext cx="2787650" cy="1695450"/>
          </a:xfrm>
          <a:custGeom>
            <a:avLst/>
            <a:gdLst>
              <a:gd name="T0" fmla="*/ 2147483646 w 1756"/>
              <a:gd name="T1" fmla="*/ 2147483646 h 1068"/>
              <a:gd name="T2" fmla="*/ 2147483646 w 1756"/>
              <a:gd name="T3" fmla="*/ 0 h 1068"/>
              <a:gd name="T4" fmla="*/ 2147483646 w 1756"/>
              <a:gd name="T5" fmla="*/ 0 h 1068"/>
              <a:gd name="T6" fmla="*/ 2147483646 w 1756"/>
              <a:gd name="T7" fmla="*/ 2147483646 h 1068"/>
              <a:gd name="T8" fmla="*/ 2147483646 w 1756"/>
              <a:gd name="T9" fmla="*/ 2147483646 h 1068"/>
              <a:gd name="T10" fmla="*/ 2147483646 w 1756"/>
              <a:gd name="T11" fmla="*/ 2147483646 h 1068"/>
              <a:gd name="T12" fmla="*/ 2147483646 w 1756"/>
              <a:gd name="T13" fmla="*/ 2147483646 h 1068"/>
              <a:gd name="T14" fmla="*/ 2147483646 w 1756"/>
              <a:gd name="T15" fmla="*/ 2147483646 h 1068"/>
              <a:gd name="T16" fmla="*/ 2147483646 w 1756"/>
              <a:gd name="T17" fmla="*/ 2147483646 h 1068"/>
              <a:gd name="T18" fmla="*/ 2147483646 w 1756"/>
              <a:gd name="T19" fmla="*/ 2147483646 h 1068"/>
              <a:gd name="T20" fmla="*/ 2147483646 w 1756"/>
              <a:gd name="T21" fmla="*/ 2147483646 h 1068"/>
              <a:gd name="T22" fmla="*/ 2147483646 w 1756"/>
              <a:gd name="T23" fmla="*/ 2147483646 h 1068"/>
              <a:gd name="T24" fmla="*/ 2147483646 w 1756"/>
              <a:gd name="T25" fmla="*/ 2147483646 h 1068"/>
              <a:gd name="T26" fmla="*/ 2147483646 w 1756"/>
              <a:gd name="T27" fmla="*/ 2147483646 h 1068"/>
              <a:gd name="T28" fmla="*/ 2147483646 w 1756"/>
              <a:gd name="T29" fmla="*/ 2147483646 h 1068"/>
              <a:gd name="T30" fmla="*/ 2147483646 w 1756"/>
              <a:gd name="T31" fmla="*/ 2147483646 h 1068"/>
              <a:gd name="T32" fmla="*/ 2147483646 w 1756"/>
              <a:gd name="T33" fmla="*/ 2147483646 h 1068"/>
              <a:gd name="T34" fmla="*/ 2147483646 w 1756"/>
              <a:gd name="T35" fmla="*/ 2147483646 h 1068"/>
              <a:gd name="T36" fmla="*/ 2147483646 w 1756"/>
              <a:gd name="T37" fmla="*/ 2147483646 h 1068"/>
              <a:gd name="T38" fmla="*/ 2147483646 w 1756"/>
              <a:gd name="T39" fmla="*/ 2147483646 h 1068"/>
              <a:gd name="T40" fmla="*/ 2147483646 w 1756"/>
              <a:gd name="T41" fmla="*/ 2147483646 h 1068"/>
              <a:gd name="T42" fmla="*/ 2147483646 w 1756"/>
              <a:gd name="T43" fmla="*/ 2147483646 h 1068"/>
              <a:gd name="T44" fmla="*/ 2147483646 w 1756"/>
              <a:gd name="T45" fmla="*/ 2147483646 h 1068"/>
              <a:gd name="T46" fmla="*/ 2147483646 w 1756"/>
              <a:gd name="T47" fmla="*/ 2147483646 h 1068"/>
              <a:gd name="T48" fmla="*/ 2147483646 w 1756"/>
              <a:gd name="T49" fmla="*/ 2147483646 h 1068"/>
              <a:gd name="T50" fmla="*/ 2147483646 w 1756"/>
              <a:gd name="T51" fmla="*/ 2147483646 h 1068"/>
              <a:gd name="T52" fmla="*/ 2147483646 w 1756"/>
              <a:gd name="T53" fmla="*/ 2147483646 h 1068"/>
              <a:gd name="T54" fmla="*/ 2147483646 w 1756"/>
              <a:gd name="T55" fmla="*/ 2147483646 h 1068"/>
              <a:gd name="T56" fmla="*/ 2147483646 w 1756"/>
              <a:gd name="T57" fmla="*/ 2147483646 h 1068"/>
              <a:gd name="T58" fmla="*/ 2147483646 w 1756"/>
              <a:gd name="T59" fmla="*/ 2147483646 h 1068"/>
              <a:gd name="T60" fmla="*/ 2147483646 w 1756"/>
              <a:gd name="T61" fmla="*/ 2147483646 h 1068"/>
              <a:gd name="T62" fmla="*/ 2147483646 w 1756"/>
              <a:gd name="T63" fmla="*/ 2147483646 h 1068"/>
              <a:gd name="T64" fmla="*/ 2147483646 w 1756"/>
              <a:gd name="T65" fmla="*/ 2147483646 h 1068"/>
              <a:gd name="T66" fmla="*/ 2147483646 w 1756"/>
              <a:gd name="T67" fmla="*/ 2147483646 h 1068"/>
              <a:gd name="T68" fmla="*/ 2147483646 w 1756"/>
              <a:gd name="T69" fmla="*/ 2147483646 h 1068"/>
              <a:gd name="T70" fmla="*/ 2147483646 w 1756"/>
              <a:gd name="T71" fmla="*/ 2147483646 h 1068"/>
              <a:gd name="T72" fmla="*/ 2147483646 w 1756"/>
              <a:gd name="T73" fmla="*/ 2147483646 h 1068"/>
              <a:gd name="T74" fmla="*/ 2147483646 w 1756"/>
              <a:gd name="T75" fmla="*/ 2147483646 h 1068"/>
              <a:gd name="T76" fmla="*/ 2147483646 w 1756"/>
              <a:gd name="T77" fmla="*/ 2147483646 h 1068"/>
              <a:gd name="T78" fmla="*/ 2147483646 w 1756"/>
              <a:gd name="T79" fmla="*/ 2147483646 h 1068"/>
              <a:gd name="T80" fmla="*/ 2147483646 w 1756"/>
              <a:gd name="T81" fmla="*/ 2147483646 h 1068"/>
              <a:gd name="T82" fmla="*/ 2147483646 w 1756"/>
              <a:gd name="T83" fmla="*/ 2147483646 h 1068"/>
              <a:gd name="T84" fmla="*/ 2147483646 w 1756"/>
              <a:gd name="T85" fmla="*/ 2147483646 h 1068"/>
              <a:gd name="T86" fmla="*/ 2147483646 w 1756"/>
              <a:gd name="T87" fmla="*/ 2147483646 h 1068"/>
              <a:gd name="T88" fmla="*/ 2147483646 w 1756"/>
              <a:gd name="T89" fmla="*/ 2147483646 h 1068"/>
              <a:gd name="T90" fmla="*/ 2147483646 w 1756"/>
              <a:gd name="T91" fmla="*/ 2147483646 h 1068"/>
              <a:gd name="T92" fmla="*/ 2147483646 w 1756"/>
              <a:gd name="T93" fmla="*/ 2147483646 h 1068"/>
              <a:gd name="T94" fmla="*/ 2147483646 w 1756"/>
              <a:gd name="T95" fmla="*/ 2147483646 h 1068"/>
              <a:gd name="T96" fmla="*/ 2147483646 w 1756"/>
              <a:gd name="T97" fmla="*/ 2147483646 h 1068"/>
              <a:gd name="T98" fmla="*/ 2147483646 w 1756"/>
              <a:gd name="T99" fmla="*/ 2147483646 h 1068"/>
              <a:gd name="T100" fmla="*/ 2147483646 w 1756"/>
              <a:gd name="T101" fmla="*/ 2147483646 h 1068"/>
              <a:gd name="T102" fmla="*/ 2147483646 w 1756"/>
              <a:gd name="T103" fmla="*/ 2147483646 h 1068"/>
              <a:gd name="T104" fmla="*/ 2147483646 w 1756"/>
              <a:gd name="T105" fmla="*/ 2147483646 h 1068"/>
              <a:gd name="T106" fmla="*/ 2147483646 w 1756"/>
              <a:gd name="T107" fmla="*/ 2147483646 h 1068"/>
              <a:gd name="T108" fmla="*/ 2147483646 w 1756"/>
              <a:gd name="T109" fmla="*/ 2147483646 h 1068"/>
              <a:gd name="T110" fmla="*/ 2147483646 w 1756"/>
              <a:gd name="T111" fmla="*/ 2147483646 h 1068"/>
              <a:gd name="T112" fmla="*/ 2147483646 w 1756"/>
              <a:gd name="T113" fmla="*/ 2147483646 h 1068"/>
              <a:gd name="T114" fmla="*/ 2147483646 w 1756"/>
              <a:gd name="T115" fmla="*/ 2147483646 h 1068"/>
              <a:gd name="T116" fmla="*/ 2147483646 w 1756"/>
              <a:gd name="T117" fmla="*/ 2147483646 h 1068"/>
              <a:gd name="T118" fmla="*/ 2147483646 w 1756"/>
              <a:gd name="T119" fmla="*/ 2147483646 h 1068"/>
              <a:gd name="T120" fmla="*/ 0 w 1756"/>
              <a:gd name="T121" fmla="*/ 2147483646 h 10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56"/>
              <a:gd name="T184" fmla="*/ 0 h 1068"/>
              <a:gd name="T185" fmla="*/ 1756 w 1756"/>
              <a:gd name="T186" fmla="*/ 1068 h 10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56" h="1068">
                <a:moveTo>
                  <a:pt x="2" y="1037"/>
                </a:moveTo>
                <a:lnTo>
                  <a:pt x="2" y="0"/>
                </a:lnTo>
                <a:lnTo>
                  <a:pt x="1755" y="0"/>
                </a:lnTo>
                <a:lnTo>
                  <a:pt x="1755" y="1067"/>
                </a:lnTo>
                <a:lnTo>
                  <a:pt x="1713" y="1067"/>
                </a:lnTo>
                <a:lnTo>
                  <a:pt x="1688" y="1060"/>
                </a:lnTo>
                <a:lnTo>
                  <a:pt x="1663" y="1042"/>
                </a:lnTo>
                <a:lnTo>
                  <a:pt x="1638" y="1030"/>
                </a:lnTo>
                <a:lnTo>
                  <a:pt x="1604" y="1018"/>
                </a:lnTo>
                <a:lnTo>
                  <a:pt x="1570" y="1012"/>
                </a:lnTo>
                <a:lnTo>
                  <a:pt x="1545" y="1006"/>
                </a:lnTo>
                <a:lnTo>
                  <a:pt x="1520" y="1006"/>
                </a:lnTo>
                <a:lnTo>
                  <a:pt x="1486" y="1006"/>
                </a:lnTo>
                <a:lnTo>
                  <a:pt x="1461" y="1012"/>
                </a:lnTo>
                <a:lnTo>
                  <a:pt x="1436" y="1024"/>
                </a:lnTo>
                <a:lnTo>
                  <a:pt x="1411" y="1037"/>
                </a:lnTo>
                <a:lnTo>
                  <a:pt x="1385" y="1049"/>
                </a:lnTo>
                <a:lnTo>
                  <a:pt x="1353" y="1060"/>
                </a:lnTo>
                <a:lnTo>
                  <a:pt x="1319" y="1060"/>
                </a:lnTo>
                <a:lnTo>
                  <a:pt x="1294" y="1060"/>
                </a:lnTo>
                <a:lnTo>
                  <a:pt x="1269" y="1060"/>
                </a:lnTo>
                <a:lnTo>
                  <a:pt x="1235" y="1055"/>
                </a:lnTo>
                <a:lnTo>
                  <a:pt x="1210" y="1049"/>
                </a:lnTo>
                <a:lnTo>
                  <a:pt x="1176" y="1042"/>
                </a:lnTo>
                <a:lnTo>
                  <a:pt x="1151" y="1030"/>
                </a:lnTo>
                <a:lnTo>
                  <a:pt x="1117" y="1024"/>
                </a:lnTo>
                <a:lnTo>
                  <a:pt x="1092" y="1012"/>
                </a:lnTo>
                <a:lnTo>
                  <a:pt x="1067" y="1006"/>
                </a:lnTo>
                <a:lnTo>
                  <a:pt x="1016" y="999"/>
                </a:lnTo>
                <a:lnTo>
                  <a:pt x="991" y="994"/>
                </a:lnTo>
                <a:lnTo>
                  <a:pt x="966" y="994"/>
                </a:lnTo>
                <a:lnTo>
                  <a:pt x="941" y="994"/>
                </a:lnTo>
                <a:lnTo>
                  <a:pt x="915" y="994"/>
                </a:lnTo>
                <a:lnTo>
                  <a:pt x="890" y="999"/>
                </a:lnTo>
                <a:lnTo>
                  <a:pt x="857" y="1012"/>
                </a:lnTo>
                <a:lnTo>
                  <a:pt x="831" y="1012"/>
                </a:lnTo>
                <a:lnTo>
                  <a:pt x="798" y="1024"/>
                </a:lnTo>
                <a:lnTo>
                  <a:pt x="773" y="1030"/>
                </a:lnTo>
                <a:lnTo>
                  <a:pt x="747" y="1042"/>
                </a:lnTo>
                <a:lnTo>
                  <a:pt x="722" y="1049"/>
                </a:lnTo>
                <a:lnTo>
                  <a:pt x="688" y="1049"/>
                </a:lnTo>
                <a:lnTo>
                  <a:pt x="638" y="1049"/>
                </a:lnTo>
                <a:lnTo>
                  <a:pt x="613" y="1049"/>
                </a:lnTo>
                <a:lnTo>
                  <a:pt x="546" y="1049"/>
                </a:lnTo>
                <a:lnTo>
                  <a:pt x="520" y="1049"/>
                </a:lnTo>
                <a:lnTo>
                  <a:pt x="488" y="1042"/>
                </a:lnTo>
                <a:lnTo>
                  <a:pt x="461" y="1037"/>
                </a:lnTo>
                <a:lnTo>
                  <a:pt x="436" y="1024"/>
                </a:lnTo>
                <a:lnTo>
                  <a:pt x="412" y="1018"/>
                </a:lnTo>
                <a:lnTo>
                  <a:pt x="345" y="1006"/>
                </a:lnTo>
                <a:lnTo>
                  <a:pt x="311" y="999"/>
                </a:lnTo>
                <a:lnTo>
                  <a:pt x="278" y="999"/>
                </a:lnTo>
                <a:lnTo>
                  <a:pt x="252" y="999"/>
                </a:lnTo>
                <a:lnTo>
                  <a:pt x="185" y="999"/>
                </a:lnTo>
                <a:lnTo>
                  <a:pt x="151" y="999"/>
                </a:lnTo>
                <a:lnTo>
                  <a:pt x="118" y="1012"/>
                </a:lnTo>
                <a:lnTo>
                  <a:pt x="93" y="1012"/>
                </a:lnTo>
                <a:lnTo>
                  <a:pt x="84" y="1030"/>
                </a:lnTo>
                <a:lnTo>
                  <a:pt x="59" y="1037"/>
                </a:lnTo>
                <a:lnTo>
                  <a:pt x="25" y="1055"/>
                </a:lnTo>
                <a:lnTo>
                  <a:pt x="0" y="1067"/>
                </a:lnTo>
              </a:path>
            </a:pathLst>
          </a:custGeom>
          <a:solidFill>
            <a:srgbClr val="99CCFF"/>
          </a:solidFill>
          <a:ln w="28575" cap="rnd">
            <a:solidFill>
              <a:schemeClr val="bg2"/>
            </a:solidFill>
            <a:round/>
            <a:headEnd type="none" w="sm" len="sm"/>
            <a:tailEnd type="none" w="sm" len="sm"/>
          </a:ln>
        </p:spPr>
        <p:txBody>
          <a:bodyPr/>
          <a:lstStyle/>
          <a:p>
            <a:endParaRPr lang="hu-HU"/>
          </a:p>
        </p:txBody>
      </p:sp>
      <p:sp>
        <p:nvSpPr>
          <p:cNvPr id="37903" name="Rectangle 21"/>
          <p:cNvSpPr>
            <a:spLocks noChangeArrowheads="1"/>
          </p:cNvSpPr>
          <p:nvPr/>
        </p:nvSpPr>
        <p:spPr bwMode="blackWhite">
          <a:xfrm>
            <a:off x="1193800" y="1735138"/>
            <a:ext cx="27416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tabLst>
                <a:tab pos="517525" algn="r"/>
                <a:tab pos="741363" algn="l"/>
                <a:tab pos="1998663" algn="r"/>
                <a:tab pos="2233613" algn="l"/>
              </a:tabLst>
              <a:defRPr sz="3200">
                <a:solidFill>
                  <a:schemeClr val="tx1"/>
                </a:solidFill>
                <a:latin typeface="Arial" charset="0"/>
              </a:defRPr>
            </a:lvl1pPr>
            <a:lvl2pPr marL="742950" indent="-285750" defTabSz="822325">
              <a:spcBef>
                <a:spcPct val="20000"/>
              </a:spcBef>
              <a:buChar char="–"/>
              <a:tabLst>
                <a:tab pos="517525" algn="r"/>
                <a:tab pos="741363" algn="l"/>
                <a:tab pos="1998663" algn="r"/>
                <a:tab pos="2233613" algn="l"/>
              </a:tabLst>
              <a:defRPr sz="2800">
                <a:solidFill>
                  <a:schemeClr val="tx1"/>
                </a:solidFill>
                <a:latin typeface="Arial" charset="0"/>
              </a:defRPr>
            </a:lvl2pPr>
            <a:lvl3pPr marL="1143000" indent="-228600" defTabSz="822325">
              <a:spcBef>
                <a:spcPct val="20000"/>
              </a:spcBef>
              <a:buChar char="•"/>
              <a:tabLst>
                <a:tab pos="517525" algn="r"/>
                <a:tab pos="741363" algn="l"/>
                <a:tab pos="1998663" algn="r"/>
                <a:tab pos="2233613" algn="l"/>
              </a:tabLst>
              <a:defRPr sz="2400">
                <a:solidFill>
                  <a:schemeClr val="tx1"/>
                </a:solidFill>
                <a:latin typeface="Arial" charset="0"/>
              </a:defRPr>
            </a:lvl3pPr>
            <a:lvl4pPr marL="1600200" indent="-228600" defTabSz="822325">
              <a:spcBef>
                <a:spcPct val="20000"/>
              </a:spcBef>
              <a:buChar char="–"/>
              <a:tabLst>
                <a:tab pos="517525" algn="r"/>
                <a:tab pos="741363" algn="l"/>
                <a:tab pos="1998663" algn="r"/>
                <a:tab pos="2233613" algn="l"/>
              </a:tabLst>
              <a:defRPr sz="2000">
                <a:solidFill>
                  <a:schemeClr val="tx1"/>
                </a:solidFill>
                <a:latin typeface="Arial" charset="0"/>
              </a:defRPr>
            </a:lvl4pPr>
            <a:lvl5pPr marL="2057400" indent="-228600" defTabSz="822325">
              <a:spcBef>
                <a:spcPct val="20000"/>
              </a:spcBef>
              <a:buChar char="»"/>
              <a:tabLst>
                <a:tab pos="517525" algn="r"/>
                <a:tab pos="741363" algn="l"/>
                <a:tab pos="1998663" algn="r"/>
                <a:tab pos="2233613"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	ORD_NO	PROD	QTY	...</a:t>
            </a:r>
            <a:br>
              <a:rPr lang="en-US" altLang="hu-HU" sz="1200" b="1">
                <a:solidFill>
                  <a:schemeClr val="bg2"/>
                </a:solidFill>
                <a:latin typeface="Courier New" pitchFamily="49" charset="0"/>
              </a:rPr>
            </a:br>
            <a:r>
              <a:rPr lang="en-US" altLang="hu-HU" sz="1200" b="1">
                <a:solidFill>
                  <a:schemeClr val="bg2"/>
                </a:solidFill>
                <a:latin typeface="Courier New" pitchFamily="49" charset="0"/>
              </a:rPr>
              <a:t>	-----	------	------</a:t>
            </a:r>
          </a:p>
          <a:p>
            <a:pPr>
              <a:lnSpc>
                <a:spcPct val="80000"/>
              </a:lnSpc>
              <a:buFontTx/>
              <a:buNone/>
            </a:pPr>
            <a:r>
              <a:rPr lang="en-US" altLang="hu-HU" sz="1200" b="1">
                <a:solidFill>
                  <a:schemeClr val="bg2"/>
                </a:solidFill>
                <a:latin typeface="Courier New" pitchFamily="49" charset="0"/>
              </a:rPr>
              <a:t>	101	A4102	20</a:t>
            </a:r>
          </a:p>
          <a:p>
            <a:pPr>
              <a:lnSpc>
                <a:spcPct val="80000"/>
              </a:lnSpc>
              <a:buFontTx/>
              <a:buNone/>
            </a:pPr>
            <a:r>
              <a:rPr lang="en-US" altLang="hu-HU" sz="1200" b="1">
                <a:solidFill>
                  <a:schemeClr val="bg2"/>
                </a:solidFill>
                <a:latin typeface="Courier New" pitchFamily="49" charset="0"/>
              </a:rPr>
              <a:t>	102	A2091	11</a:t>
            </a:r>
          </a:p>
          <a:p>
            <a:pPr>
              <a:lnSpc>
                <a:spcPct val="80000"/>
              </a:lnSpc>
              <a:buFontTx/>
              <a:buNone/>
            </a:pPr>
            <a:r>
              <a:rPr lang="en-US" altLang="hu-HU" sz="1200" b="1">
                <a:solidFill>
                  <a:schemeClr val="bg2"/>
                </a:solidFill>
                <a:latin typeface="Courier New" pitchFamily="49" charset="0"/>
              </a:rPr>
              <a:t>	102	G7830 	20</a:t>
            </a:r>
          </a:p>
          <a:p>
            <a:pPr>
              <a:lnSpc>
                <a:spcPct val="80000"/>
              </a:lnSpc>
              <a:buFontTx/>
              <a:buNone/>
            </a:pPr>
            <a:r>
              <a:rPr lang="en-US" altLang="hu-HU" sz="1200" b="1">
                <a:solidFill>
                  <a:schemeClr val="bg2"/>
                </a:solidFill>
                <a:latin typeface="Courier New" pitchFamily="49" charset="0"/>
              </a:rPr>
              <a:t>	 102	N9587 	26</a:t>
            </a:r>
          </a:p>
          <a:p>
            <a:pPr>
              <a:lnSpc>
                <a:spcPct val="80000"/>
              </a:lnSpc>
              <a:buFontTx/>
              <a:buNone/>
            </a:pPr>
            <a:r>
              <a:rPr lang="en-US" altLang="hu-HU" sz="1200" b="1">
                <a:solidFill>
                  <a:schemeClr val="bg2"/>
                </a:solidFill>
                <a:latin typeface="Courier New" pitchFamily="49" charset="0"/>
              </a:rPr>
              <a:t>	101	A5675	19</a:t>
            </a:r>
          </a:p>
          <a:p>
            <a:pPr>
              <a:lnSpc>
                <a:spcPct val="80000"/>
              </a:lnSpc>
              <a:buFontTx/>
              <a:buNone/>
            </a:pPr>
            <a:r>
              <a:rPr lang="en-US" altLang="hu-HU" sz="1200" b="1">
                <a:solidFill>
                  <a:schemeClr val="bg2"/>
                </a:solidFill>
                <a:latin typeface="Courier New" pitchFamily="49" charset="0"/>
              </a:rPr>
              <a:t>	101	W0824	10		</a:t>
            </a:r>
          </a:p>
        </p:txBody>
      </p:sp>
    </p:spTree>
  </p:cSld>
  <p:clrMapOvr>
    <a:masterClrMapping/>
  </p:clrMapOvr>
  <p:transition/>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1734</Words>
  <Application>Microsoft Office PowerPoint</Application>
  <PresentationFormat>Diavetítés a képernyőre (4:3 oldalarány)</PresentationFormat>
  <Paragraphs>233</Paragraphs>
  <Slides>13</Slides>
  <Notes>12</Notes>
  <HiddenSlides>0</HiddenSlides>
  <MMClips>0</MMClips>
  <ScaleCrop>false</ScaleCrop>
  <HeadingPairs>
    <vt:vector size="4" baseType="variant">
      <vt:variant>
        <vt:lpstr>Téma</vt:lpstr>
      </vt:variant>
      <vt:variant>
        <vt:i4>1</vt:i4>
      </vt:variant>
      <vt:variant>
        <vt:lpstr>Diacímek</vt:lpstr>
      </vt:variant>
      <vt:variant>
        <vt:i4>13</vt:i4>
      </vt:variant>
    </vt:vector>
  </HeadingPairs>
  <TitlesOfParts>
    <vt:vector size="14" baseType="lpstr">
      <vt:lpstr>Alapértelmezett terv</vt:lpstr>
      <vt:lpstr>Table Types</vt:lpstr>
      <vt:lpstr>What Is a Partition  and Why Use It?</vt:lpstr>
      <vt:lpstr>PowerPoint bemutató</vt:lpstr>
      <vt:lpstr>PowerPoint bemutató</vt:lpstr>
      <vt:lpstr>PowerPoint bemutató</vt:lpstr>
      <vt:lpstr>Index-Organized Tables</vt:lpstr>
      <vt:lpstr>Index-Organized Tables and Heap Tables</vt:lpstr>
      <vt:lpstr>Index-Organized Tables </vt:lpstr>
      <vt:lpstr>Clusters</vt:lpstr>
      <vt:lpstr>Cluster Types</vt:lpstr>
      <vt:lpstr>Situations Where Clusters  Are Useful</vt:lpstr>
      <vt:lpstr>PowerPoint bemutató</vt:lpstr>
      <vt:lpstr>PowerPoint bemutató</vt:lpstr>
    </vt:vector>
  </TitlesOfParts>
  <Company>ELTE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29</cp:revision>
  <dcterms:created xsi:type="dcterms:W3CDTF">2008-09-10T08:55:52Z</dcterms:created>
  <dcterms:modified xsi:type="dcterms:W3CDTF">2018-10-08T22:37:18Z</dcterms:modified>
</cp:coreProperties>
</file>