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Lst>
  <p:sldSz cy="32918400" cx="438912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368">
          <p15:clr>
            <a:srgbClr val="A4A3A4"/>
          </p15:clr>
        </p15:guide>
        <p15:guide id="2" pos="13824">
          <p15:clr>
            <a:srgbClr val="A4A3A4"/>
          </p15:clr>
        </p15:guide>
      </p15:sldGuideLst>
    </p:ext>
    <p:ext uri="GoogleSlidesCustomDataVersion2">
      <go:slidesCustomData xmlns:go="http://customooxmlschemas.google.com/" r:id="rId8" roundtripDataSignature="AMtx7mj8cC9/wR7KXMJABhwJjzs/Y0vAc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37DC56B-E7A6-4B56-A89A-CAE03AD7D7C9}">
  <a:tblStyle styleId="{437DC56B-E7A6-4B56-A89A-CAE03AD7D7C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368" orient="horz"/>
        <p:guide pos="13824"/>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 name="Shape 32"/>
        <p:cNvGrpSpPr/>
        <p:nvPr/>
      </p:nvGrpSpPr>
      <p:grpSpPr>
        <a:xfrm>
          <a:off x="0" y="0"/>
          <a:ext cx="0" cy="0"/>
          <a:chOff x="0" y="0"/>
          <a:chExt cx="0" cy="0"/>
        </a:xfrm>
      </p:grpSpPr>
      <p:sp>
        <p:nvSpPr>
          <p:cNvPr id="33" name="Google Shape;33;p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ide center column">
  <p:cSld name="Wide center column">
    <p:spTree>
      <p:nvGrpSpPr>
        <p:cNvPr id="15" name="Shape 15"/>
        <p:cNvGrpSpPr/>
        <p:nvPr/>
      </p:nvGrpSpPr>
      <p:grpSpPr>
        <a:xfrm>
          <a:off x="0" y="0"/>
          <a:ext cx="0" cy="0"/>
          <a:chOff x="0" y="0"/>
          <a:chExt cx="0" cy="0"/>
        </a:xfrm>
      </p:grpSpPr>
      <p:sp>
        <p:nvSpPr>
          <p:cNvPr id="16" name="Google Shape;16;p3"/>
          <p:cNvSpPr txBox="1"/>
          <p:nvPr>
            <p:ph idx="1" type="body"/>
          </p:nvPr>
        </p:nvSpPr>
        <p:spPr>
          <a:xfrm>
            <a:off x="583354" y="7154635"/>
            <a:ext cx="10607100" cy="8463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7" name="Google Shape;17;p3"/>
          <p:cNvSpPr txBox="1"/>
          <p:nvPr>
            <p:ph idx="2" type="body"/>
          </p:nvPr>
        </p:nvSpPr>
        <p:spPr>
          <a:xfrm>
            <a:off x="583354" y="5874475"/>
            <a:ext cx="10607100" cy="12003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8" name="Google Shape;18;p3"/>
          <p:cNvSpPr txBox="1"/>
          <p:nvPr>
            <p:ph idx="3" type="body"/>
          </p:nvPr>
        </p:nvSpPr>
        <p:spPr>
          <a:xfrm>
            <a:off x="583354" y="15270479"/>
            <a:ext cx="10607100" cy="8463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9" name="Google Shape;19;p3"/>
          <p:cNvSpPr txBox="1"/>
          <p:nvPr>
            <p:ph idx="4" type="body"/>
          </p:nvPr>
        </p:nvSpPr>
        <p:spPr>
          <a:xfrm>
            <a:off x="583354" y="13970601"/>
            <a:ext cx="10607100" cy="12003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20" name="Google Shape;20;p3"/>
          <p:cNvSpPr txBox="1"/>
          <p:nvPr>
            <p:ph idx="5" type="body"/>
          </p:nvPr>
        </p:nvSpPr>
        <p:spPr>
          <a:xfrm>
            <a:off x="11891965" y="7154635"/>
            <a:ext cx="20116800" cy="8463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21" name="Google Shape;21;p3"/>
          <p:cNvSpPr txBox="1"/>
          <p:nvPr>
            <p:ph idx="6" type="body"/>
          </p:nvPr>
        </p:nvSpPr>
        <p:spPr>
          <a:xfrm>
            <a:off x="11891965" y="5874475"/>
            <a:ext cx="20116800" cy="12003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132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22" name="Google Shape;22;p3"/>
          <p:cNvSpPr txBox="1"/>
          <p:nvPr>
            <p:ph idx="7" type="body"/>
          </p:nvPr>
        </p:nvSpPr>
        <p:spPr>
          <a:xfrm>
            <a:off x="11891965" y="28346400"/>
            <a:ext cx="20116800" cy="8463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23" name="Google Shape;23;p3"/>
          <p:cNvSpPr txBox="1"/>
          <p:nvPr>
            <p:ph idx="8" type="body"/>
          </p:nvPr>
        </p:nvSpPr>
        <p:spPr>
          <a:xfrm>
            <a:off x="11891965" y="27066240"/>
            <a:ext cx="20116800" cy="12003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24" name="Google Shape;24;p3"/>
          <p:cNvSpPr txBox="1"/>
          <p:nvPr>
            <p:ph idx="9" type="body"/>
          </p:nvPr>
        </p:nvSpPr>
        <p:spPr>
          <a:xfrm>
            <a:off x="32689800" y="5874475"/>
            <a:ext cx="10607100" cy="12003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25" name="Google Shape;25;p3"/>
          <p:cNvSpPr txBox="1"/>
          <p:nvPr>
            <p:ph idx="13" type="body"/>
          </p:nvPr>
        </p:nvSpPr>
        <p:spPr>
          <a:xfrm>
            <a:off x="32689800" y="7154635"/>
            <a:ext cx="10607100" cy="8463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26" name="Google Shape;26;p3"/>
          <p:cNvSpPr txBox="1"/>
          <p:nvPr>
            <p:ph idx="14" type="body"/>
          </p:nvPr>
        </p:nvSpPr>
        <p:spPr>
          <a:xfrm>
            <a:off x="32689800" y="17287756"/>
            <a:ext cx="10607100" cy="12003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27" name="Google Shape;27;p3"/>
          <p:cNvSpPr txBox="1"/>
          <p:nvPr>
            <p:ph idx="15" type="body"/>
          </p:nvPr>
        </p:nvSpPr>
        <p:spPr>
          <a:xfrm>
            <a:off x="32689800" y="18562320"/>
            <a:ext cx="10607100" cy="8463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28" name="Google Shape;28;p3"/>
          <p:cNvSpPr txBox="1"/>
          <p:nvPr>
            <p:ph idx="16" type="body"/>
          </p:nvPr>
        </p:nvSpPr>
        <p:spPr>
          <a:xfrm>
            <a:off x="32689800" y="25421379"/>
            <a:ext cx="10607100" cy="12003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29" name="Google Shape;29;p3"/>
          <p:cNvSpPr txBox="1"/>
          <p:nvPr>
            <p:ph idx="17" type="body"/>
          </p:nvPr>
        </p:nvSpPr>
        <p:spPr>
          <a:xfrm>
            <a:off x="32689800" y="26700481"/>
            <a:ext cx="10607100" cy="8463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30" name="Google Shape;30;p3"/>
          <p:cNvSpPr txBox="1"/>
          <p:nvPr>
            <p:ph type="title"/>
          </p:nvPr>
        </p:nvSpPr>
        <p:spPr>
          <a:xfrm>
            <a:off x="11200625" y="1271475"/>
            <a:ext cx="21499500" cy="18156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0000"/>
              <a:buFont typeface="Arial"/>
              <a:buNone/>
              <a:defRPr b="1" i="0" sz="100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10000"/>
              <a:buFont typeface="Arial"/>
              <a:buNone/>
              <a:defRPr b="1" i="0" sz="10000" u="none" cap="none" strike="noStrike">
                <a:solidFill>
                  <a:srgbClr val="000000"/>
                </a:solidFill>
                <a:latin typeface="Arial"/>
                <a:ea typeface="Arial"/>
                <a:cs typeface="Arial"/>
                <a:sym typeface="Arial"/>
              </a:defRPr>
            </a:lvl2pPr>
            <a:lvl3pPr lvl="2" rtl="0" algn="ctr">
              <a:spcBef>
                <a:spcPts val="0"/>
              </a:spcBef>
              <a:spcAft>
                <a:spcPts val="0"/>
              </a:spcAft>
              <a:buSzPts val="10000"/>
              <a:buFont typeface="Arial"/>
              <a:buNone/>
              <a:defRPr b="1" sz="10000"/>
            </a:lvl3pPr>
            <a:lvl4pPr lvl="3" rtl="0" algn="ctr">
              <a:spcBef>
                <a:spcPts val="0"/>
              </a:spcBef>
              <a:spcAft>
                <a:spcPts val="0"/>
              </a:spcAft>
              <a:buSzPts val="10000"/>
              <a:buFont typeface="Arial"/>
              <a:buNone/>
              <a:defRPr b="1" sz="10000"/>
            </a:lvl4pPr>
            <a:lvl5pPr lvl="4" rtl="0" algn="ctr">
              <a:spcBef>
                <a:spcPts val="0"/>
              </a:spcBef>
              <a:spcAft>
                <a:spcPts val="0"/>
              </a:spcAft>
              <a:buSzPts val="10000"/>
              <a:buFont typeface="Arial"/>
              <a:buNone/>
              <a:defRPr b="1" sz="10000"/>
            </a:lvl5pPr>
            <a:lvl6pPr lvl="5" rtl="0" algn="ctr">
              <a:spcBef>
                <a:spcPts val="0"/>
              </a:spcBef>
              <a:spcAft>
                <a:spcPts val="0"/>
              </a:spcAft>
              <a:buSzPts val="10000"/>
              <a:buFont typeface="Arial"/>
              <a:buNone/>
              <a:defRPr b="1" sz="10000"/>
            </a:lvl6pPr>
            <a:lvl7pPr lvl="6" rtl="0" algn="ctr">
              <a:spcBef>
                <a:spcPts val="0"/>
              </a:spcBef>
              <a:spcAft>
                <a:spcPts val="0"/>
              </a:spcAft>
              <a:buSzPts val="10000"/>
              <a:buFont typeface="Arial"/>
              <a:buNone/>
              <a:defRPr b="1" sz="10000"/>
            </a:lvl7pPr>
            <a:lvl8pPr lvl="7" rtl="0" algn="ctr">
              <a:spcBef>
                <a:spcPts val="0"/>
              </a:spcBef>
              <a:spcAft>
                <a:spcPts val="0"/>
              </a:spcAft>
              <a:buSzPts val="10000"/>
              <a:buFont typeface="Arial"/>
              <a:buNone/>
              <a:defRPr b="1" sz="10000"/>
            </a:lvl8pPr>
            <a:lvl9pPr lvl="8" rtl="0" algn="ctr">
              <a:spcBef>
                <a:spcPts val="0"/>
              </a:spcBef>
              <a:spcAft>
                <a:spcPts val="0"/>
              </a:spcAft>
              <a:buSzPts val="10000"/>
              <a:buFont typeface="Arial"/>
              <a:buNone/>
              <a:defRPr b="1" sz="10000"/>
            </a:lvl9pPr>
          </a:lstStyle>
          <a:p/>
        </p:txBody>
      </p:sp>
      <p:sp>
        <p:nvSpPr>
          <p:cNvPr id="31" name="Google Shape;31;p3"/>
          <p:cNvSpPr txBox="1"/>
          <p:nvPr>
            <p:ph idx="18" type="subTitle"/>
          </p:nvPr>
        </p:nvSpPr>
        <p:spPr>
          <a:xfrm>
            <a:off x="11891975" y="3087087"/>
            <a:ext cx="20116800" cy="16740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2"/>
          <p:cNvSpPr/>
          <p:nvPr/>
        </p:nvSpPr>
        <p:spPr>
          <a:xfrm>
            <a:off x="548639" y="5836919"/>
            <a:ext cx="10698600" cy="26700600"/>
          </a:xfrm>
          <a:prstGeom prst="roundRect">
            <a:avLst>
              <a:gd fmla="val 2713" name="adj"/>
            </a:avLst>
          </a:prstGeom>
          <a:solidFill>
            <a:srgbClr val="F2F2F2"/>
          </a:solidFill>
          <a:ln cap="flat" cmpd="sng" w="9525">
            <a:solidFill>
              <a:schemeClr val="dk1">
                <a:alpha val="5725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 name="Google Shape;7;p2"/>
          <p:cNvSpPr/>
          <p:nvPr/>
        </p:nvSpPr>
        <p:spPr>
          <a:xfrm>
            <a:off x="32644081" y="5836919"/>
            <a:ext cx="10698600" cy="26700600"/>
          </a:xfrm>
          <a:prstGeom prst="roundRect">
            <a:avLst>
              <a:gd fmla="val 2263" name="adj"/>
            </a:avLst>
          </a:prstGeom>
          <a:solidFill>
            <a:srgbClr val="F2F2F2"/>
          </a:solidFill>
          <a:ln cap="flat" cmpd="sng" w="9525">
            <a:solidFill>
              <a:schemeClr val="dk1">
                <a:alpha val="5725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 name="Google Shape;8;p2"/>
          <p:cNvSpPr/>
          <p:nvPr/>
        </p:nvSpPr>
        <p:spPr>
          <a:xfrm>
            <a:off x="11887200" y="5836919"/>
            <a:ext cx="20116800" cy="26700600"/>
          </a:xfrm>
          <a:prstGeom prst="roundRect">
            <a:avLst>
              <a:gd fmla="val 1298" name="adj"/>
            </a:avLst>
          </a:prstGeom>
          <a:solidFill>
            <a:srgbClr val="F2F2F2"/>
          </a:solidFill>
          <a:ln cap="flat" cmpd="sng" w="9525">
            <a:solidFill>
              <a:schemeClr val="dk1">
                <a:alpha val="5725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 name="Google Shape;9;p2"/>
          <p:cNvSpPr txBox="1"/>
          <p:nvPr/>
        </p:nvSpPr>
        <p:spPr>
          <a:xfrm>
            <a:off x="0" y="0"/>
            <a:ext cx="43891200" cy="1175100"/>
          </a:xfrm>
          <a:prstGeom prst="rect">
            <a:avLst/>
          </a:prstGeom>
          <a:noFill/>
          <a:ln>
            <a:noFill/>
          </a:ln>
        </p:spPr>
        <p:txBody>
          <a:bodyPr anchorCtr="0" anchor="b" bIns="45700" lIns="91425" spcFirstLastPara="1" rIns="91425" wrap="square" tIns="45700">
            <a:noAutofit/>
          </a:bodyPr>
          <a:lstStyle/>
          <a:p>
            <a:pPr indent="-1645574" lvl="0" marL="1645574" marR="0" rtl="0" algn="ctr">
              <a:lnSpc>
                <a:spcPct val="100000"/>
              </a:lnSpc>
              <a:spcBef>
                <a:spcPts val="0"/>
              </a:spcBef>
              <a:spcAft>
                <a:spcPts val="0"/>
              </a:spcAft>
              <a:buClr>
                <a:schemeClr val="dk1"/>
              </a:buClr>
              <a:buSzPts val="1350"/>
              <a:buFont typeface="Tahoma"/>
              <a:buNone/>
            </a:pPr>
            <a:r>
              <a:rPr b="1" i="0" lang="en-US" sz="5400" u="none" cap="none" strike="noStrike">
                <a:solidFill>
                  <a:srgbClr val="00467F"/>
                </a:solidFill>
                <a:latin typeface="Arial"/>
                <a:ea typeface="Arial"/>
                <a:cs typeface="Arial"/>
                <a:sym typeface="Arial"/>
              </a:rPr>
              <a:t>Capstone Project</a:t>
            </a:r>
            <a:endParaRPr/>
          </a:p>
        </p:txBody>
      </p:sp>
      <p:grpSp>
        <p:nvGrpSpPr>
          <p:cNvPr id="10" name="Google Shape;10;p2"/>
          <p:cNvGrpSpPr/>
          <p:nvPr/>
        </p:nvGrpSpPr>
        <p:grpSpPr>
          <a:xfrm>
            <a:off x="869793" y="1198004"/>
            <a:ext cx="9382393" cy="2617611"/>
            <a:chOff x="1110430" y="3219308"/>
            <a:chExt cx="9382393" cy="2617611"/>
          </a:xfrm>
        </p:grpSpPr>
        <p:pic>
          <p:nvPicPr>
            <p:cNvPr id="11" name="Google Shape;11;p2"/>
            <p:cNvPicPr preferRelativeResize="0"/>
            <p:nvPr/>
          </p:nvPicPr>
          <p:blipFill rotWithShape="1">
            <a:blip r:embed="rId2">
              <a:alphaModFix/>
            </a:blip>
            <a:srcRect b="0" l="0" r="0" t="62957"/>
            <a:stretch/>
          </p:blipFill>
          <p:spPr>
            <a:xfrm>
              <a:off x="3757114" y="3219308"/>
              <a:ext cx="5147850" cy="1270335"/>
            </a:xfrm>
            <a:prstGeom prst="rect">
              <a:avLst/>
            </a:prstGeom>
            <a:noFill/>
            <a:ln>
              <a:noFill/>
            </a:ln>
          </p:spPr>
        </p:pic>
        <p:grpSp>
          <p:nvGrpSpPr>
            <p:cNvPr id="12" name="Google Shape;12;p2"/>
            <p:cNvGrpSpPr/>
            <p:nvPr/>
          </p:nvGrpSpPr>
          <p:grpSpPr>
            <a:xfrm>
              <a:off x="1110430" y="4746018"/>
              <a:ext cx="9382393" cy="1090901"/>
              <a:chOff x="9820034" y="3494314"/>
              <a:chExt cx="9382393" cy="1090901"/>
            </a:xfrm>
          </p:grpSpPr>
          <p:pic>
            <p:nvPicPr>
              <p:cNvPr id="13" name="Google Shape;13;p2"/>
              <p:cNvPicPr preferRelativeResize="0"/>
              <p:nvPr/>
            </p:nvPicPr>
            <p:blipFill rotWithShape="1">
              <a:blip r:embed="rId2">
                <a:alphaModFix/>
              </a:blip>
              <a:srcRect b="76012" l="0" r="0" t="0"/>
              <a:stretch/>
            </p:blipFill>
            <p:spPr>
              <a:xfrm>
                <a:off x="9820034" y="3520747"/>
                <a:ext cx="5147850" cy="822654"/>
              </a:xfrm>
              <a:prstGeom prst="rect">
                <a:avLst/>
              </a:prstGeom>
              <a:noFill/>
              <a:ln>
                <a:noFill/>
              </a:ln>
            </p:spPr>
          </p:pic>
          <p:pic>
            <p:nvPicPr>
              <p:cNvPr id="14" name="Google Shape;14;p2"/>
              <p:cNvPicPr preferRelativeResize="0"/>
              <p:nvPr/>
            </p:nvPicPr>
            <p:blipFill rotWithShape="1">
              <a:blip r:embed="rId2">
                <a:alphaModFix/>
              </a:blip>
              <a:srcRect b="41731" l="0" r="0" t="26459"/>
              <a:stretch/>
            </p:blipFill>
            <p:spPr>
              <a:xfrm>
                <a:off x="14054577" y="3494314"/>
                <a:ext cx="5147850" cy="1090901"/>
              </a:xfrm>
              <a:prstGeom prst="rect">
                <a:avLst/>
              </a:prstGeom>
              <a:noFill/>
              <a:ln>
                <a:noFill/>
              </a:ln>
            </p:spPr>
          </p:pic>
        </p:grpSp>
      </p:grpSp>
    </p:spTree>
  </p:cSld>
  <p:clrMap accent1="accent1" accent2="accent2" accent3="accent3" accent4="accent4" accent5="accent5" accent6="accent6" bg1="lt1" bg2="dk2" tx1="dk1" tx2="lt2" folHlink="folHlink" hlink="hlink"/>
  <p:sldLayoutIdLst>
    <p:sldLayoutId id="214748364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6.png"/><Relationship Id="rId6" Type="http://schemas.openxmlformats.org/officeDocument/2006/relationships/image" Target="../media/image5.jpg"/><Relationship Id="rId7" Type="http://schemas.openxmlformats.org/officeDocument/2006/relationships/image" Target="../media/image7.jpg"/><Relationship Id="rId8"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 name="Shape 35"/>
        <p:cNvGrpSpPr/>
        <p:nvPr/>
      </p:nvGrpSpPr>
      <p:grpSpPr>
        <a:xfrm>
          <a:off x="0" y="0"/>
          <a:ext cx="0" cy="0"/>
          <a:chOff x="0" y="0"/>
          <a:chExt cx="0" cy="0"/>
        </a:xfrm>
      </p:grpSpPr>
      <p:sp>
        <p:nvSpPr>
          <p:cNvPr id="36" name="Google Shape;36;p1"/>
          <p:cNvSpPr txBox="1"/>
          <p:nvPr>
            <p:ph idx="1" type="body"/>
          </p:nvPr>
        </p:nvSpPr>
        <p:spPr>
          <a:xfrm>
            <a:off x="583350" y="7154625"/>
            <a:ext cx="10607100" cy="7901100"/>
          </a:xfrm>
          <a:prstGeom prst="rect">
            <a:avLst/>
          </a:prstGeom>
          <a:noFill/>
          <a:ln>
            <a:noFill/>
          </a:ln>
        </p:spPr>
        <p:txBody>
          <a:bodyPr anchorCtr="0" anchor="t" bIns="228550" lIns="228550" spcFirstLastPara="1" rIns="228550" wrap="square" tIns="228550">
            <a:noAutofit/>
          </a:bodyPr>
          <a:lstStyle/>
          <a:p>
            <a:pPr indent="-431800" lvl="0" marL="457200" rtl="0" algn="l">
              <a:lnSpc>
                <a:spcPct val="131250"/>
              </a:lnSpc>
              <a:spcBef>
                <a:spcPts val="1100"/>
              </a:spcBef>
              <a:spcAft>
                <a:spcPts val="0"/>
              </a:spcAft>
              <a:buClr>
                <a:schemeClr val="dk1"/>
              </a:buClr>
              <a:buSzPts val="3200"/>
              <a:buChar char="●"/>
            </a:pPr>
            <a:r>
              <a:rPr lang="en-US" sz="3200">
                <a:solidFill>
                  <a:schemeClr val="dk1"/>
                </a:solidFill>
              </a:rPr>
              <a:t>With the home security market being limited by so few competitors, the cost for home security devices are not budget friendly</a:t>
            </a:r>
            <a:endParaRPr sz="3200">
              <a:solidFill>
                <a:schemeClr val="dk1"/>
              </a:solidFill>
            </a:endParaRPr>
          </a:p>
          <a:p>
            <a:pPr indent="-431800" lvl="0" marL="457200" rtl="0" algn="l">
              <a:lnSpc>
                <a:spcPct val="131250"/>
              </a:lnSpc>
              <a:spcBef>
                <a:spcPts val="0"/>
              </a:spcBef>
              <a:spcAft>
                <a:spcPts val="0"/>
              </a:spcAft>
              <a:buClr>
                <a:schemeClr val="dk1"/>
              </a:buClr>
              <a:buSzPts val="3200"/>
              <a:buChar char="●"/>
            </a:pPr>
            <a:r>
              <a:rPr lang="en-US" sz="3200">
                <a:solidFill>
                  <a:schemeClr val="dk1"/>
                </a:solidFill>
              </a:rPr>
              <a:t>In a digital world, many consumers seek the convenience of </a:t>
            </a:r>
            <a:r>
              <a:rPr lang="en-US" sz="3200">
                <a:solidFill>
                  <a:schemeClr val="dk1"/>
                </a:solidFill>
              </a:rPr>
              <a:t>enjoying</a:t>
            </a:r>
            <a:r>
              <a:rPr lang="en-US" sz="3200">
                <a:solidFill>
                  <a:schemeClr val="dk1"/>
                </a:solidFill>
              </a:rPr>
              <a:t> services and products from the comfort of their home</a:t>
            </a:r>
            <a:endParaRPr sz="3200">
              <a:solidFill>
                <a:schemeClr val="dk1"/>
              </a:solidFill>
            </a:endParaRPr>
          </a:p>
          <a:p>
            <a:pPr indent="-431800" lvl="0" marL="457200" rtl="0" algn="l">
              <a:lnSpc>
                <a:spcPct val="131250"/>
              </a:lnSpc>
              <a:spcBef>
                <a:spcPts val="0"/>
              </a:spcBef>
              <a:spcAft>
                <a:spcPts val="0"/>
              </a:spcAft>
              <a:buClr>
                <a:schemeClr val="dk1"/>
              </a:buClr>
              <a:buSzPts val="3200"/>
              <a:buChar char="●"/>
            </a:pPr>
            <a:r>
              <a:rPr lang="en-US" sz="3200">
                <a:solidFill>
                  <a:schemeClr val="dk1"/>
                </a:solidFill>
              </a:rPr>
              <a:t>The “Wave” project aims to deliver at home security and home convenience  for many homeowners, renters, and businesses at an affordable price point</a:t>
            </a:r>
            <a:endParaRPr sz="3200">
              <a:solidFill>
                <a:schemeClr val="dk1"/>
              </a:solidFill>
            </a:endParaRPr>
          </a:p>
          <a:p>
            <a:pPr indent="-431800" lvl="0" marL="457200" rtl="0" algn="l">
              <a:lnSpc>
                <a:spcPct val="131250"/>
              </a:lnSpc>
              <a:spcBef>
                <a:spcPts val="0"/>
              </a:spcBef>
              <a:spcAft>
                <a:spcPts val="0"/>
              </a:spcAft>
              <a:buClr>
                <a:schemeClr val="dk1"/>
              </a:buClr>
              <a:buSzPts val="3200"/>
              <a:buChar char="●"/>
            </a:pPr>
            <a:r>
              <a:rPr lang="en-US" sz="3200">
                <a:solidFill>
                  <a:schemeClr val="dk1"/>
                </a:solidFill>
              </a:rPr>
              <a:t>Through cheap production costs while providing high end Internet of Things (IoT) functionality, SmartBell can provide affordable home security with Wave</a:t>
            </a:r>
            <a:endParaRPr sz="3200">
              <a:solidFill>
                <a:schemeClr val="dk1"/>
              </a:solidFill>
            </a:endParaRPr>
          </a:p>
          <a:p>
            <a:pPr indent="0" lvl="0" marL="0" rtl="0" algn="just">
              <a:lnSpc>
                <a:spcPct val="131250"/>
              </a:lnSpc>
              <a:spcBef>
                <a:spcPts val="1100"/>
              </a:spcBef>
              <a:spcAft>
                <a:spcPts val="0"/>
              </a:spcAft>
              <a:buClr>
                <a:schemeClr val="dk1"/>
              </a:buClr>
              <a:buSzPts val="3300"/>
              <a:buFont typeface="Arial"/>
              <a:buNone/>
            </a:pPr>
            <a:r>
              <a:t/>
            </a:r>
            <a:endParaRPr sz="2400">
              <a:solidFill>
                <a:schemeClr val="dk1"/>
              </a:solidFill>
            </a:endParaRPr>
          </a:p>
          <a:p>
            <a:pPr indent="0" lvl="0" marL="0" rtl="0" algn="just">
              <a:lnSpc>
                <a:spcPct val="131250"/>
              </a:lnSpc>
              <a:spcBef>
                <a:spcPts val="1100"/>
              </a:spcBef>
              <a:spcAft>
                <a:spcPts val="0"/>
              </a:spcAft>
              <a:buClr>
                <a:schemeClr val="dk1"/>
              </a:buClr>
              <a:buSzPts val="7425"/>
              <a:buFont typeface="Arial"/>
              <a:buNone/>
            </a:pPr>
            <a:r>
              <a:t/>
            </a:r>
            <a:endParaRPr sz="5400">
              <a:solidFill>
                <a:schemeClr val="dk1"/>
              </a:solidFill>
            </a:endParaRPr>
          </a:p>
        </p:txBody>
      </p:sp>
      <p:sp>
        <p:nvSpPr>
          <p:cNvPr id="37" name="Google Shape;37;p1"/>
          <p:cNvSpPr txBox="1"/>
          <p:nvPr>
            <p:ph idx="2" type="body"/>
          </p:nvPr>
        </p:nvSpPr>
        <p:spPr>
          <a:xfrm>
            <a:off x="583354" y="5874475"/>
            <a:ext cx="10607100" cy="1200299"/>
          </a:xfrm>
          <a:prstGeom prst="rect">
            <a:avLst/>
          </a:prstGeom>
          <a:noFill/>
          <a:ln>
            <a:noFill/>
          </a:ln>
        </p:spPr>
        <p:txBody>
          <a:bodyPr anchorCtr="0" anchor="ctr" bIns="91400" lIns="91400" spcFirstLastPara="1" rIns="91400" wrap="square" tIns="91400">
            <a:noAutofit/>
          </a:bodyPr>
          <a:lstStyle/>
          <a:p>
            <a:pPr indent="-1645574" lvl="0" marL="1645574" marR="0" rtl="0" algn="ctr">
              <a:lnSpc>
                <a:spcPct val="100000"/>
              </a:lnSpc>
              <a:spcBef>
                <a:spcPts val="0"/>
              </a:spcBef>
              <a:spcAft>
                <a:spcPts val="0"/>
              </a:spcAft>
              <a:buClr>
                <a:schemeClr val="dk1"/>
              </a:buClr>
              <a:buSzPts val="1650"/>
              <a:buFont typeface="Times New Roman"/>
              <a:buNone/>
            </a:pPr>
            <a:r>
              <a:rPr b="1" lang="en-US" sz="6600">
                <a:solidFill>
                  <a:schemeClr val="dk1"/>
                </a:solidFill>
              </a:rPr>
              <a:t>Abstract</a:t>
            </a:r>
            <a:endParaRPr/>
          </a:p>
        </p:txBody>
      </p:sp>
      <p:sp>
        <p:nvSpPr>
          <p:cNvPr id="38" name="Google Shape;38;p1"/>
          <p:cNvSpPr txBox="1"/>
          <p:nvPr>
            <p:ph idx="3" type="body"/>
          </p:nvPr>
        </p:nvSpPr>
        <p:spPr>
          <a:xfrm>
            <a:off x="583350" y="16811775"/>
            <a:ext cx="10607100" cy="9412800"/>
          </a:xfrm>
          <a:prstGeom prst="rect">
            <a:avLst/>
          </a:prstGeom>
          <a:noFill/>
          <a:ln>
            <a:noFill/>
          </a:ln>
        </p:spPr>
        <p:txBody>
          <a:bodyPr anchorCtr="0" anchor="t" bIns="228550" lIns="228550" spcFirstLastPara="1" rIns="228550" wrap="square" tIns="228550">
            <a:noAutofit/>
          </a:bodyPr>
          <a:lstStyle/>
          <a:p>
            <a:pPr indent="-431800" lvl="0" marL="457200" rtl="0" algn="l">
              <a:lnSpc>
                <a:spcPct val="131250"/>
              </a:lnSpc>
              <a:spcBef>
                <a:spcPts val="0"/>
              </a:spcBef>
              <a:spcAft>
                <a:spcPts val="0"/>
              </a:spcAft>
              <a:buClr>
                <a:schemeClr val="dk1"/>
              </a:buClr>
              <a:buSzPts val="3200"/>
              <a:buChar char="●"/>
            </a:pPr>
            <a:r>
              <a:rPr lang="en-US" sz="3200">
                <a:solidFill>
                  <a:schemeClr val="dk1"/>
                </a:solidFill>
              </a:rPr>
              <a:t>Split into a Hardware and Software team to </a:t>
            </a:r>
            <a:r>
              <a:rPr lang="en-US" sz="3200">
                <a:solidFill>
                  <a:schemeClr val="dk1"/>
                </a:solidFill>
              </a:rPr>
              <a:t>devise</a:t>
            </a:r>
            <a:r>
              <a:rPr lang="en-US" sz="3200">
                <a:solidFill>
                  <a:schemeClr val="dk1"/>
                </a:solidFill>
              </a:rPr>
              <a:t> the workload, following scrum guidelines</a:t>
            </a:r>
            <a:endParaRPr sz="3200">
              <a:solidFill>
                <a:schemeClr val="dk1"/>
              </a:solidFill>
            </a:endParaRPr>
          </a:p>
          <a:p>
            <a:pPr indent="-431800" lvl="0" marL="457200" rtl="0" algn="l">
              <a:lnSpc>
                <a:spcPct val="131250"/>
              </a:lnSpc>
              <a:spcBef>
                <a:spcPts val="0"/>
              </a:spcBef>
              <a:spcAft>
                <a:spcPts val="0"/>
              </a:spcAft>
              <a:buClr>
                <a:schemeClr val="dk1"/>
              </a:buClr>
              <a:buSzPts val="3200"/>
              <a:buChar char="●"/>
            </a:pPr>
            <a:r>
              <a:rPr lang="en-US" sz="3200">
                <a:solidFill>
                  <a:schemeClr val="dk1"/>
                </a:solidFill>
              </a:rPr>
              <a:t>Hardware team utilized RaspberryPi 3 for its Wifi capabilities and its ability to program other tools such as cameras, sensors, and speakers</a:t>
            </a:r>
            <a:endParaRPr sz="3200">
              <a:solidFill>
                <a:schemeClr val="dk1"/>
              </a:solidFill>
            </a:endParaRPr>
          </a:p>
          <a:p>
            <a:pPr indent="-431800" lvl="0" marL="457200" rtl="0" algn="l">
              <a:lnSpc>
                <a:spcPct val="131250"/>
              </a:lnSpc>
              <a:spcBef>
                <a:spcPts val="0"/>
              </a:spcBef>
              <a:spcAft>
                <a:spcPts val="0"/>
              </a:spcAft>
              <a:buClr>
                <a:schemeClr val="dk1"/>
              </a:buClr>
              <a:buSzPts val="3200"/>
              <a:buChar char="●"/>
            </a:pPr>
            <a:r>
              <a:rPr lang="en-US" sz="3200">
                <a:solidFill>
                  <a:schemeClr val="dk1"/>
                </a:solidFill>
              </a:rPr>
              <a:t>Software team utilized HTML, CSS, JavaScript in creating the website and flutter in creating the app as flutter provided sufficient firebase support</a:t>
            </a:r>
            <a:endParaRPr sz="3200">
              <a:solidFill>
                <a:schemeClr val="dk1"/>
              </a:solidFill>
            </a:endParaRPr>
          </a:p>
          <a:p>
            <a:pPr indent="-431800" lvl="0" marL="457200" rtl="0" algn="l">
              <a:lnSpc>
                <a:spcPct val="131250"/>
              </a:lnSpc>
              <a:spcBef>
                <a:spcPts val="0"/>
              </a:spcBef>
              <a:spcAft>
                <a:spcPts val="0"/>
              </a:spcAft>
              <a:buClr>
                <a:schemeClr val="dk1"/>
              </a:buClr>
              <a:buSzPts val="3200"/>
              <a:buChar char="●"/>
            </a:pPr>
            <a:r>
              <a:rPr lang="en-US" sz="3200">
                <a:solidFill>
                  <a:schemeClr val="dk1"/>
                </a:solidFill>
              </a:rPr>
              <a:t>Firebase was used for backend as it worked most effectively with flutter</a:t>
            </a:r>
            <a:endParaRPr sz="3200">
              <a:solidFill>
                <a:schemeClr val="dk1"/>
              </a:solidFill>
            </a:endParaRPr>
          </a:p>
          <a:p>
            <a:pPr indent="-431800" lvl="0" marL="457200" rtl="0" algn="l">
              <a:lnSpc>
                <a:spcPct val="131250"/>
              </a:lnSpc>
              <a:spcBef>
                <a:spcPts val="0"/>
              </a:spcBef>
              <a:spcAft>
                <a:spcPts val="0"/>
              </a:spcAft>
              <a:buClr>
                <a:schemeClr val="dk1"/>
              </a:buClr>
              <a:buSzPts val="3200"/>
              <a:buChar char="●"/>
            </a:pPr>
            <a:r>
              <a:rPr lang="en-US" sz="3200">
                <a:solidFill>
                  <a:schemeClr val="dk1"/>
                </a:solidFill>
              </a:rPr>
              <a:t>Tests were ran physically by testing both software and hardware components individually as well as combining both components to see if the components were communicating with each other effectively</a:t>
            </a:r>
            <a:endParaRPr sz="3200">
              <a:solidFill>
                <a:schemeClr val="dk1"/>
              </a:solidFill>
            </a:endParaRPr>
          </a:p>
        </p:txBody>
      </p:sp>
      <p:sp>
        <p:nvSpPr>
          <p:cNvPr id="39" name="Google Shape;39;p1"/>
          <p:cNvSpPr txBox="1"/>
          <p:nvPr>
            <p:ph idx="4" type="body"/>
          </p:nvPr>
        </p:nvSpPr>
        <p:spPr>
          <a:xfrm>
            <a:off x="583354" y="15440376"/>
            <a:ext cx="10607100" cy="1200300"/>
          </a:xfrm>
          <a:prstGeom prst="rect">
            <a:avLst/>
          </a:prstGeom>
          <a:noFill/>
          <a:ln>
            <a:noFill/>
          </a:ln>
        </p:spPr>
        <p:txBody>
          <a:bodyPr anchorCtr="0" anchor="ctr" bIns="91400" lIns="91400" spcFirstLastPara="1" rIns="91400" wrap="square" tIns="91400">
            <a:noAutofit/>
          </a:bodyPr>
          <a:lstStyle/>
          <a:p>
            <a:pPr indent="-1645574" lvl="0" marL="1645574" marR="0" rtl="0" algn="ctr">
              <a:lnSpc>
                <a:spcPct val="100000"/>
              </a:lnSpc>
              <a:spcBef>
                <a:spcPts val="0"/>
              </a:spcBef>
              <a:spcAft>
                <a:spcPts val="0"/>
              </a:spcAft>
              <a:buClr>
                <a:schemeClr val="dk1"/>
              </a:buClr>
              <a:buSzPts val="1650"/>
              <a:buFont typeface="Times New Roman"/>
              <a:buNone/>
            </a:pPr>
            <a:r>
              <a:rPr b="1" lang="en-US" sz="6600">
                <a:solidFill>
                  <a:schemeClr val="dk1"/>
                </a:solidFill>
              </a:rPr>
              <a:t>Approach</a:t>
            </a:r>
            <a:endParaRPr/>
          </a:p>
        </p:txBody>
      </p:sp>
      <p:sp>
        <p:nvSpPr>
          <p:cNvPr id="40" name="Google Shape;40;p1"/>
          <p:cNvSpPr txBox="1"/>
          <p:nvPr>
            <p:ph idx="6" type="body"/>
          </p:nvPr>
        </p:nvSpPr>
        <p:spPr>
          <a:xfrm>
            <a:off x="11891965" y="5874475"/>
            <a:ext cx="20116799" cy="1200299"/>
          </a:xfrm>
          <a:prstGeom prst="rect">
            <a:avLst/>
          </a:prstGeom>
          <a:noFill/>
          <a:ln>
            <a:noFill/>
          </a:ln>
        </p:spPr>
        <p:txBody>
          <a:bodyPr anchorCtr="0" anchor="ctr" bIns="91400" lIns="91400" spcFirstLastPara="1" rIns="91400" wrap="square" tIns="91400">
            <a:noAutofit/>
          </a:bodyPr>
          <a:lstStyle/>
          <a:p>
            <a:pPr indent="-1645574" lvl="0" marL="1645574" marR="0" rtl="0" algn="ctr">
              <a:lnSpc>
                <a:spcPct val="100000"/>
              </a:lnSpc>
              <a:spcBef>
                <a:spcPts val="0"/>
              </a:spcBef>
              <a:spcAft>
                <a:spcPts val="0"/>
              </a:spcAft>
              <a:buClr>
                <a:schemeClr val="dk1"/>
              </a:buClr>
              <a:buSzPts val="1650"/>
              <a:buFont typeface="Times New Roman"/>
              <a:buNone/>
            </a:pPr>
            <a:r>
              <a:rPr b="1" lang="en-US" sz="6600">
                <a:solidFill>
                  <a:schemeClr val="dk1"/>
                </a:solidFill>
              </a:rPr>
              <a:t>Overview</a:t>
            </a:r>
            <a:endParaRPr/>
          </a:p>
        </p:txBody>
      </p:sp>
      <p:sp>
        <p:nvSpPr>
          <p:cNvPr id="41" name="Google Shape;41;p1"/>
          <p:cNvSpPr txBox="1"/>
          <p:nvPr>
            <p:ph idx="9" type="body"/>
          </p:nvPr>
        </p:nvSpPr>
        <p:spPr>
          <a:xfrm>
            <a:off x="32689800" y="5874475"/>
            <a:ext cx="10607100" cy="1200300"/>
          </a:xfrm>
          <a:prstGeom prst="rect">
            <a:avLst/>
          </a:prstGeom>
          <a:noFill/>
          <a:ln>
            <a:noFill/>
          </a:ln>
        </p:spPr>
        <p:txBody>
          <a:bodyPr anchorCtr="0" anchor="ctr" bIns="91400" lIns="91400" spcFirstLastPara="1" rIns="91400" wrap="square" tIns="91400">
            <a:noAutofit/>
          </a:bodyPr>
          <a:lstStyle/>
          <a:p>
            <a:pPr indent="-1645574" lvl="0" marL="1645574" marR="0" rtl="0" algn="ctr">
              <a:lnSpc>
                <a:spcPct val="100000"/>
              </a:lnSpc>
              <a:spcBef>
                <a:spcPts val="0"/>
              </a:spcBef>
              <a:spcAft>
                <a:spcPts val="0"/>
              </a:spcAft>
              <a:buClr>
                <a:schemeClr val="dk1"/>
              </a:buClr>
              <a:buSzPts val="1650"/>
              <a:buFont typeface="Times New Roman"/>
              <a:buNone/>
            </a:pPr>
            <a:r>
              <a:rPr b="1" lang="en-US" sz="6600">
                <a:solidFill>
                  <a:schemeClr val="dk1"/>
                </a:solidFill>
              </a:rPr>
              <a:t>Results</a:t>
            </a:r>
            <a:endParaRPr/>
          </a:p>
        </p:txBody>
      </p:sp>
      <p:sp>
        <p:nvSpPr>
          <p:cNvPr id="42" name="Google Shape;42;p1"/>
          <p:cNvSpPr txBox="1"/>
          <p:nvPr>
            <p:ph idx="13" type="body"/>
          </p:nvPr>
        </p:nvSpPr>
        <p:spPr>
          <a:xfrm>
            <a:off x="32689800" y="7154625"/>
            <a:ext cx="10607100" cy="17220600"/>
          </a:xfrm>
          <a:prstGeom prst="rect">
            <a:avLst/>
          </a:prstGeom>
          <a:noFill/>
          <a:ln>
            <a:noFill/>
          </a:ln>
        </p:spPr>
        <p:txBody>
          <a:bodyPr anchorCtr="0" anchor="t" bIns="228550" lIns="228550" spcFirstLastPara="1" rIns="228550" wrap="square" tIns="228550">
            <a:noAutofit/>
          </a:bodyPr>
          <a:lstStyle/>
          <a:p>
            <a:pPr indent="-431800" lvl="0" marL="457200" rtl="0" algn="l">
              <a:lnSpc>
                <a:spcPct val="131000"/>
              </a:lnSpc>
              <a:spcBef>
                <a:spcPts val="0"/>
              </a:spcBef>
              <a:spcAft>
                <a:spcPts val="0"/>
              </a:spcAft>
              <a:buClr>
                <a:schemeClr val="dk1"/>
              </a:buClr>
              <a:buSzPts val="3200"/>
              <a:buChar char="●"/>
            </a:pPr>
            <a:r>
              <a:rPr lang="en-US" sz="3200">
                <a:solidFill>
                  <a:schemeClr val="dk1"/>
                </a:solidFill>
              </a:rPr>
              <a:t>Completely functional mobile application that has user-sign in and customization, so that they can access their devices livestream</a:t>
            </a:r>
            <a:endParaRPr sz="3200">
              <a:solidFill>
                <a:schemeClr val="dk1"/>
              </a:solidFill>
            </a:endParaRPr>
          </a:p>
          <a:p>
            <a:pPr indent="-431800" lvl="0" marL="457200" rtl="0" algn="l">
              <a:lnSpc>
                <a:spcPct val="131000"/>
              </a:lnSpc>
              <a:spcBef>
                <a:spcPts val="0"/>
              </a:spcBef>
              <a:spcAft>
                <a:spcPts val="0"/>
              </a:spcAft>
              <a:buClr>
                <a:schemeClr val="dk1"/>
              </a:buClr>
              <a:buSzPts val="3200"/>
              <a:buChar char="●"/>
            </a:pPr>
            <a:r>
              <a:rPr lang="en-US" sz="3200">
                <a:solidFill>
                  <a:schemeClr val="dk1"/>
                </a:solidFill>
              </a:rPr>
              <a:t>Functional camera and motion detection sensor that can notify users on the mobile app as well as display real-time video surveillance</a:t>
            </a:r>
            <a:endParaRPr sz="3200">
              <a:solidFill>
                <a:schemeClr val="dk1"/>
              </a:solidFill>
            </a:endParaRPr>
          </a:p>
          <a:p>
            <a:pPr indent="-431800" lvl="0" marL="457200" rtl="0" algn="l">
              <a:lnSpc>
                <a:spcPct val="131000"/>
              </a:lnSpc>
              <a:spcBef>
                <a:spcPts val="0"/>
              </a:spcBef>
              <a:spcAft>
                <a:spcPts val="0"/>
              </a:spcAft>
              <a:buClr>
                <a:schemeClr val="dk1"/>
              </a:buClr>
              <a:buSzPts val="3200"/>
              <a:buChar char="●"/>
            </a:pPr>
            <a:r>
              <a:rPr lang="en-US" sz="3200">
                <a:solidFill>
                  <a:schemeClr val="dk1"/>
                </a:solidFill>
              </a:rPr>
              <a:t>Sleek and cheap 3D printed case for easy assembly and mountability</a:t>
            </a:r>
            <a:endParaRPr sz="3200">
              <a:solidFill>
                <a:schemeClr val="dk1"/>
              </a:solidFill>
            </a:endParaRPr>
          </a:p>
        </p:txBody>
      </p:sp>
      <p:sp>
        <p:nvSpPr>
          <p:cNvPr id="43" name="Google Shape;43;p1"/>
          <p:cNvSpPr txBox="1"/>
          <p:nvPr>
            <p:ph idx="16" type="body"/>
          </p:nvPr>
        </p:nvSpPr>
        <p:spPr>
          <a:xfrm>
            <a:off x="32689800" y="25421379"/>
            <a:ext cx="10607100" cy="1200299"/>
          </a:xfrm>
          <a:prstGeom prst="rect">
            <a:avLst/>
          </a:prstGeom>
          <a:noFill/>
          <a:ln>
            <a:noFill/>
          </a:ln>
        </p:spPr>
        <p:txBody>
          <a:bodyPr anchorCtr="0" anchor="ctr" bIns="91400" lIns="91400" spcFirstLastPara="1" rIns="91400" wrap="square" tIns="91400">
            <a:noAutofit/>
          </a:bodyPr>
          <a:lstStyle/>
          <a:p>
            <a:pPr indent="0" lvl="0" marL="0" marR="0" rtl="0" algn="ctr">
              <a:lnSpc>
                <a:spcPct val="100000"/>
              </a:lnSpc>
              <a:spcBef>
                <a:spcPts val="0"/>
              </a:spcBef>
              <a:spcAft>
                <a:spcPts val="0"/>
              </a:spcAft>
              <a:buClr>
                <a:schemeClr val="dk1"/>
              </a:buClr>
              <a:buSzPts val="1500"/>
              <a:buFont typeface="Times New Roman"/>
              <a:buNone/>
            </a:pPr>
            <a:r>
              <a:rPr b="1" lang="en-US" sz="6000">
                <a:solidFill>
                  <a:schemeClr val="dk1"/>
                </a:solidFill>
              </a:rPr>
              <a:t>Conclusion</a:t>
            </a:r>
            <a:endParaRPr/>
          </a:p>
        </p:txBody>
      </p:sp>
      <p:sp>
        <p:nvSpPr>
          <p:cNvPr id="44" name="Google Shape;44;p1"/>
          <p:cNvSpPr txBox="1"/>
          <p:nvPr>
            <p:ph idx="17" type="body"/>
          </p:nvPr>
        </p:nvSpPr>
        <p:spPr>
          <a:xfrm>
            <a:off x="32689800" y="26700481"/>
            <a:ext cx="10607100" cy="5557500"/>
          </a:xfrm>
          <a:prstGeom prst="rect">
            <a:avLst/>
          </a:prstGeom>
          <a:noFill/>
          <a:ln>
            <a:noFill/>
          </a:ln>
        </p:spPr>
        <p:txBody>
          <a:bodyPr anchorCtr="0" anchor="t" bIns="228550" lIns="228550" spcFirstLastPara="1" rIns="228550" wrap="square" tIns="228550">
            <a:noAutofit/>
          </a:bodyPr>
          <a:lstStyle/>
          <a:p>
            <a:pPr indent="0" lvl="0" marL="0" rtl="0" algn="l">
              <a:lnSpc>
                <a:spcPct val="131250"/>
              </a:lnSpc>
              <a:spcBef>
                <a:spcPts val="1100"/>
              </a:spcBef>
              <a:spcAft>
                <a:spcPts val="0"/>
              </a:spcAft>
              <a:buClr>
                <a:schemeClr val="dk1"/>
              </a:buClr>
              <a:buSzPts val="6050"/>
              <a:buFont typeface="Arial"/>
              <a:buNone/>
            </a:pPr>
            <a:r>
              <a:rPr lang="en-US" sz="3200">
                <a:solidFill>
                  <a:schemeClr val="dk1"/>
                </a:solidFill>
              </a:rPr>
              <a:t>SmartBell’s “Wave” will allow many homeowners, renters, and businesses to have access to a more affordable at home security product. Not only does it allow similar, if not better functionality than one of its biggest competitors, the “Ring” Doorbell, but also delivers it at a significantly lower price point. SmartBell hopes to launch its product on its website in the future after further and improved modifications to “Wave”.</a:t>
            </a:r>
            <a:endParaRPr sz="3200">
              <a:solidFill>
                <a:schemeClr val="dk1"/>
              </a:solidFill>
            </a:endParaRPr>
          </a:p>
        </p:txBody>
      </p:sp>
      <p:sp>
        <p:nvSpPr>
          <p:cNvPr id="45" name="Google Shape;45;p1"/>
          <p:cNvSpPr txBox="1"/>
          <p:nvPr>
            <p:ph type="title"/>
          </p:nvPr>
        </p:nvSpPr>
        <p:spPr>
          <a:xfrm>
            <a:off x="11200625" y="1271475"/>
            <a:ext cx="21499500" cy="1815599"/>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rgbClr val="000000"/>
              </a:buClr>
              <a:buSzPts val="10000"/>
              <a:buFont typeface="Arial"/>
              <a:buNone/>
            </a:pPr>
            <a:r>
              <a:rPr lang="en-US"/>
              <a:t>Smart Bell</a:t>
            </a:r>
            <a:endParaRPr/>
          </a:p>
        </p:txBody>
      </p:sp>
      <p:sp>
        <p:nvSpPr>
          <p:cNvPr id="46" name="Google Shape;46;p1"/>
          <p:cNvSpPr txBox="1"/>
          <p:nvPr>
            <p:ph idx="18" type="subTitle"/>
          </p:nvPr>
        </p:nvSpPr>
        <p:spPr>
          <a:xfrm>
            <a:off x="11891975" y="3087087"/>
            <a:ext cx="20116799" cy="1674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rgbClr val="000000"/>
              </a:buClr>
              <a:buSzPts val="6000"/>
              <a:buFont typeface="Arial"/>
              <a:buNone/>
            </a:pPr>
            <a:r>
              <a:rPr lang="en-US"/>
              <a:t>Michael Boutros, Ian Armada, Shreyas Telkar, Denny Xu, Bharat Mani</a:t>
            </a:r>
            <a:endParaRPr/>
          </a:p>
        </p:txBody>
      </p:sp>
      <p:sp>
        <p:nvSpPr>
          <p:cNvPr id="47" name="Google Shape;47;p1"/>
          <p:cNvSpPr txBox="1"/>
          <p:nvPr/>
        </p:nvSpPr>
        <p:spPr>
          <a:xfrm>
            <a:off x="11891975" y="7348875"/>
            <a:ext cx="20116800" cy="5007300"/>
          </a:xfrm>
          <a:prstGeom prst="rect">
            <a:avLst/>
          </a:prstGeom>
          <a:noFill/>
          <a:ln>
            <a:noFill/>
          </a:ln>
        </p:spPr>
        <p:txBody>
          <a:bodyPr anchorCtr="0" anchor="t" bIns="228550" lIns="228550" spcFirstLastPara="1" rIns="228550" wrap="square" tIns="228550">
            <a:noAutofit/>
          </a:bodyPr>
          <a:lstStyle/>
          <a:p>
            <a:pPr indent="0" lvl="0" marL="0" rtl="0" algn="l">
              <a:lnSpc>
                <a:spcPct val="131250"/>
              </a:lnSpc>
              <a:spcBef>
                <a:spcPts val="1100"/>
              </a:spcBef>
              <a:spcAft>
                <a:spcPts val="0"/>
              </a:spcAft>
              <a:buClr>
                <a:schemeClr val="dk1"/>
              </a:buClr>
              <a:buSzPts val="4400"/>
              <a:buFont typeface="Arial"/>
              <a:buNone/>
            </a:pPr>
            <a:r>
              <a:rPr lang="en-US" sz="3200">
                <a:solidFill>
                  <a:schemeClr val="dk1"/>
                </a:solidFill>
              </a:rPr>
              <a:t>SmartBell’s “Wave,” delivers a cost-effective solution for those seeking added home security and home convenience. Designed to cater homeowners, renters, and businesses, wave provides key features such as real-time video monitoring, two-way audio communication, motion detection, an remote access through a mobile application. The product does not only ensure improved security, convenient visitor interactions, and efficient property managements but also brings these benefits at an affordable price point compared to many competitors in the home security market place</a:t>
            </a:r>
            <a:endParaRPr/>
          </a:p>
          <a:p>
            <a:pPr indent="0" lvl="0" marL="0" marR="0" rtl="0" algn="just">
              <a:lnSpc>
                <a:spcPct val="131250"/>
              </a:lnSpc>
              <a:spcBef>
                <a:spcPts val="1100"/>
              </a:spcBef>
              <a:spcAft>
                <a:spcPts val="0"/>
              </a:spcAft>
              <a:buClr>
                <a:schemeClr val="dk1"/>
              </a:buClr>
              <a:buSzPts val="4400"/>
              <a:buFont typeface="Arial"/>
              <a:buNone/>
            </a:pPr>
            <a:r>
              <a:t/>
            </a:r>
            <a:endParaRPr b="0" i="0" sz="3200" u="none" cap="none" strike="noStrike">
              <a:solidFill>
                <a:schemeClr val="dk1"/>
              </a:solidFill>
              <a:latin typeface="Arial"/>
              <a:ea typeface="Arial"/>
              <a:cs typeface="Arial"/>
              <a:sym typeface="Arial"/>
            </a:endParaRPr>
          </a:p>
          <a:p>
            <a:pPr indent="-139630" lvl="0" marL="342830" marR="0" rtl="0" algn="l">
              <a:lnSpc>
                <a:spcPct val="100000"/>
              </a:lnSpc>
              <a:spcBef>
                <a:spcPts val="1100"/>
              </a:spcBef>
              <a:spcAft>
                <a:spcPts val="0"/>
              </a:spcAft>
              <a:buClr>
                <a:srgbClr val="000000"/>
              </a:buClr>
              <a:buSzPts val="3200"/>
              <a:buFont typeface="Arial"/>
              <a:buNone/>
            </a:pPr>
            <a:r>
              <a:t/>
            </a:r>
            <a:endParaRPr b="0" i="0" sz="3200" u="none" cap="none" strike="noStrike">
              <a:solidFill>
                <a:schemeClr val="dk1"/>
              </a:solidFill>
              <a:latin typeface="Arial"/>
              <a:ea typeface="Arial"/>
              <a:cs typeface="Arial"/>
              <a:sym typeface="Arial"/>
            </a:endParaRPr>
          </a:p>
        </p:txBody>
      </p:sp>
      <p:pic>
        <p:nvPicPr>
          <p:cNvPr id="48" name="Google Shape;48;p1"/>
          <p:cNvPicPr preferRelativeResize="0"/>
          <p:nvPr/>
        </p:nvPicPr>
        <p:blipFill>
          <a:blip r:embed="rId3">
            <a:alphaModFix/>
          </a:blip>
          <a:stretch>
            <a:fillRect/>
          </a:stretch>
        </p:blipFill>
        <p:spPr>
          <a:xfrm>
            <a:off x="36230575" y="224950"/>
            <a:ext cx="5569674" cy="5569674"/>
          </a:xfrm>
          <a:prstGeom prst="rect">
            <a:avLst/>
          </a:prstGeom>
          <a:noFill/>
          <a:ln>
            <a:noFill/>
          </a:ln>
        </p:spPr>
      </p:pic>
      <p:sp>
        <p:nvSpPr>
          <p:cNvPr id="49" name="Google Shape;49;p1"/>
          <p:cNvSpPr txBox="1"/>
          <p:nvPr>
            <p:ph idx="4" type="body"/>
          </p:nvPr>
        </p:nvSpPr>
        <p:spPr>
          <a:xfrm>
            <a:off x="603854" y="26700476"/>
            <a:ext cx="10607100" cy="1200300"/>
          </a:xfrm>
          <a:prstGeom prst="rect">
            <a:avLst/>
          </a:prstGeom>
          <a:noFill/>
          <a:ln>
            <a:noFill/>
          </a:ln>
        </p:spPr>
        <p:txBody>
          <a:bodyPr anchorCtr="0" anchor="ctr" bIns="91400" lIns="91400" spcFirstLastPara="1" rIns="91400" wrap="square" tIns="91400">
            <a:noAutofit/>
          </a:bodyPr>
          <a:lstStyle/>
          <a:p>
            <a:pPr indent="-1645574" lvl="0" marL="1645574" marR="0" rtl="0" algn="ctr">
              <a:lnSpc>
                <a:spcPct val="100000"/>
              </a:lnSpc>
              <a:spcBef>
                <a:spcPts val="0"/>
              </a:spcBef>
              <a:spcAft>
                <a:spcPts val="0"/>
              </a:spcAft>
              <a:buClr>
                <a:schemeClr val="dk1"/>
              </a:buClr>
              <a:buSzPts val="1650"/>
              <a:buFont typeface="Times New Roman"/>
              <a:buNone/>
            </a:pPr>
            <a:r>
              <a:rPr b="1" lang="en-US" sz="6600">
                <a:solidFill>
                  <a:schemeClr val="dk1"/>
                </a:solidFill>
              </a:rPr>
              <a:t>Acknowledgements</a:t>
            </a:r>
            <a:endParaRPr/>
          </a:p>
        </p:txBody>
      </p:sp>
      <p:sp>
        <p:nvSpPr>
          <p:cNvPr id="50" name="Google Shape;50;p1"/>
          <p:cNvSpPr txBox="1"/>
          <p:nvPr>
            <p:ph idx="3" type="body"/>
          </p:nvPr>
        </p:nvSpPr>
        <p:spPr>
          <a:xfrm>
            <a:off x="583350" y="27900775"/>
            <a:ext cx="10607100" cy="4472100"/>
          </a:xfrm>
          <a:prstGeom prst="rect">
            <a:avLst/>
          </a:prstGeom>
          <a:noFill/>
          <a:ln>
            <a:noFill/>
          </a:ln>
        </p:spPr>
        <p:txBody>
          <a:bodyPr anchorCtr="0" anchor="t" bIns="228550" lIns="228550" spcFirstLastPara="1" rIns="228550" wrap="square" tIns="228550">
            <a:noAutofit/>
          </a:bodyPr>
          <a:lstStyle/>
          <a:p>
            <a:pPr indent="0" lvl="0" marL="0" rtl="0" algn="l">
              <a:lnSpc>
                <a:spcPct val="131250"/>
              </a:lnSpc>
              <a:spcBef>
                <a:spcPts val="0"/>
              </a:spcBef>
              <a:spcAft>
                <a:spcPts val="0"/>
              </a:spcAft>
              <a:buNone/>
            </a:pPr>
            <a:r>
              <a:rPr b="1" lang="en-US" sz="3200">
                <a:solidFill>
                  <a:schemeClr val="dk1"/>
                </a:solidFill>
              </a:rPr>
              <a:t>University of California, Santa Cruz</a:t>
            </a:r>
            <a:endParaRPr b="1" sz="3200">
              <a:solidFill>
                <a:schemeClr val="dk1"/>
              </a:solidFill>
            </a:endParaRPr>
          </a:p>
          <a:p>
            <a:pPr indent="0" lvl="0" marL="0" rtl="0" algn="l">
              <a:lnSpc>
                <a:spcPct val="131250"/>
              </a:lnSpc>
              <a:spcBef>
                <a:spcPts val="0"/>
              </a:spcBef>
              <a:spcAft>
                <a:spcPts val="0"/>
              </a:spcAft>
              <a:buNone/>
            </a:pPr>
            <a:r>
              <a:rPr b="1" lang="en-US" sz="3200">
                <a:solidFill>
                  <a:schemeClr val="dk1"/>
                </a:solidFill>
              </a:rPr>
              <a:t>	</a:t>
            </a:r>
            <a:r>
              <a:rPr lang="en-US" sz="3200">
                <a:solidFill>
                  <a:schemeClr val="dk1"/>
                </a:solidFill>
              </a:rPr>
              <a:t>Ian Armada					Kaaviya Saravanan</a:t>
            </a:r>
            <a:endParaRPr sz="3200">
              <a:solidFill>
                <a:schemeClr val="dk1"/>
              </a:solidFill>
            </a:endParaRPr>
          </a:p>
          <a:p>
            <a:pPr indent="0" lvl="0" marL="0" rtl="0" algn="l">
              <a:lnSpc>
                <a:spcPct val="131250"/>
              </a:lnSpc>
              <a:spcBef>
                <a:spcPts val="0"/>
              </a:spcBef>
              <a:spcAft>
                <a:spcPts val="0"/>
              </a:spcAft>
              <a:buNone/>
            </a:pPr>
            <a:r>
              <a:rPr lang="en-US" sz="3200">
                <a:solidFill>
                  <a:schemeClr val="dk1"/>
                </a:solidFill>
              </a:rPr>
              <a:t>	Michael Boutros			Prakrit Goel</a:t>
            </a:r>
            <a:endParaRPr sz="3200">
              <a:solidFill>
                <a:schemeClr val="dk1"/>
              </a:solidFill>
            </a:endParaRPr>
          </a:p>
          <a:p>
            <a:pPr indent="0" lvl="0" marL="0" rtl="0" algn="l">
              <a:lnSpc>
                <a:spcPct val="131250"/>
              </a:lnSpc>
              <a:spcBef>
                <a:spcPts val="0"/>
              </a:spcBef>
              <a:spcAft>
                <a:spcPts val="0"/>
              </a:spcAft>
              <a:buNone/>
            </a:pPr>
            <a:r>
              <a:rPr lang="en-US" sz="3200">
                <a:solidFill>
                  <a:schemeClr val="dk1"/>
                </a:solidFill>
              </a:rPr>
              <a:t>	Shreyas Telkar				Richard Jullig</a:t>
            </a:r>
            <a:endParaRPr sz="3200">
              <a:solidFill>
                <a:schemeClr val="dk1"/>
              </a:solidFill>
            </a:endParaRPr>
          </a:p>
          <a:p>
            <a:pPr indent="0" lvl="0" marL="0" rtl="0" algn="l">
              <a:lnSpc>
                <a:spcPct val="131250"/>
              </a:lnSpc>
              <a:spcBef>
                <a:spcPts val="0"/>
              </a:spcBef>
              <a:spcAft>
                <a:spcPts val="0"/>
              </a:spcAft>
              <a:buNone/>
            </a:pPr>
            <a:r>
              <a:rPr lang="en-US" sz="3200">
                <a:solidFill>
                  <a:schemeClr val="dk1"/>
                </a:solidFill>
              </a:rPr>
              <a:t>	Denny Xu</a:t>
            </a:r>
            <a:endParaRPr sz="3200">
              <a:solidFill>
                <a:schemeClr val="dk1"/>
              </a:solidFill>
            </a:endParaRPr>
          </a:p>
          <a:p>
            <a:pPr indent="0" lvl="0" marL="0" rtl="0" algn="l">
              <a:lnSpc>
                <a:spcPct val="131250"/>
              </a:lnSpc>
              <a:spcBef>
                <a:spcPts val="0"/>
              </a:spcBef>
              <a:spcAft>
                <a:spcPts val="0"/>
              </a:spcAft>
              <a:buNone/>
            </a:pPr>
            <a:r>
              <a:rPr lang="en-US" sz="3200">
                <a:solidFill>
                  <a:schemeClr val="dk1"/>
                </a:solidFill>
              </a:rPr>
              <a:t>	Bharat Mani</a:t>
            </a:r>
            <a:endParaRPr sz="3200">
              <a:solidFill>
                <a:schemeClr val="dk1"/>
              </a:solidFill>
            </a:endParaRPr>
          </a:p>
        </p:txBody>
      </p:sp>
      <p:pic>
        <p:nvPicPr>
          <p:cNvPr id="51" name="Google Shape;51;p1"/>
          <p:cNvPicPr preferRelativeResize="0"/>
          <p:nvPr/>
        </p:nvPicPr>
        <p:blipFill rotWithShape="1">
          <a:blip r:embed="rId4">
            <a:alphaModFix/>
          </a:blip>
          <a:srcRect b="0" l="9518" r="0" t="0"/>
          <a:stretch/>
        </p:blipFill>
        <p:spPr>
          <a:xfrm>
            <a:off x="13046700" y="25421375"/>
            <a:ext cx="3365250" cy="5889000"/>
          </a:xfrm>
          <a:prstGeom prst="rect">
            <a:avLst/>
          </a:prstGeom>
          <a:noFill/>
          <a:ln>
            <a:noFill/>
          </a:ln>
        </p:spPr>
      </p:pic>
      <p:pic>
        <p:nvPicPr>
          <p:cNvPr id="52" name="Google Shape;52;p1"/>
          <p:cNvPicPr preferRelativeResize="0"/>
          <p:nvPr/>
        </p:nvPicPr>
        <p:blipFill rotWithShape="1">
          <a:blip r:embed="rId5">
            <a:alphaModFix/>
          </a:blip>
          <a:srcRect b="0" l="3372" r="0" t="0"/>
          <a:stretch/>
        </p:blipFill>
        <p:spPr>
          <a:xfrm>
            <a:off x="17801350" y="25421375"/>
            <a:ext cx="3365250" cy="5888999"/>
          </a:xfrm>
          <a:prstGeom prst="rect">
            <a:avLst/>
          </a:prstGeom>
          <a:noFill/>
          <a:ln>
            <a:noFill/>
          </a:ln>
        </p:spPr>
      </p:pic>
      <p:graphicFrame>
        <p:nvGraphicFramePr>
          <p:cNvPr id="53" name="Google Shape;53;p1"/>
          <p:cNvGraphicFramePr/>
          <p:nvPr/>
        </p:nvGraphicFramePr>
        <p:xfrm>
          <a:off x="33756075" y="13311988"/>
          <a:ext cx="3000000" cy="3000000"/>
        </p:xfrm>
        <a:graphic>
          <a:graphicData uri="http://schemas.openxmlformats.org/drawingml/2006/table">
            <a:tbl>
              <a:tblPr>
                <a:noFill/>
                <a:tableStyleId>{437DC56B-E7A6-4B56-A89A-CAE03AD7D7C9}</a:tableStyleId>
              </a:tblPr>
              <a:tblGrid>
                <a:gridCol w="2824850"/>
                <a:gridCol w="2824850"/>
                <a:gridCol w="2824850"/>
              </a:tblGrid>
              <a:tr h="1409925">
                <a:tc>
                  <a:txBody>
                    <a:bodyPr/>
                    <a:lstStyle/>
                    <a:p>
                      <a:pPr indent="0" lvl="0" marL="457200" rtl="0" algn="l">
                        <a:lnSpc>
                          <a:spcPct val="131000"/>
                        </a:lnSpc>
                        <a:spcBef>
                          <a:spcPts val="0"/>
                        </a:spcBef>
                        <a:spcAft>
                          <a:spcPts val="0"/>
                        </a:spcAft>
                        <a:buNone/>
                      </a:pPr>
                      <a:r>
                        <a:rPr lang="en-US" sz="3200">
                          <a:solidFill>
                            <a:schemeClr val="dk1"/>
                          </a:solidFill>
                        </a:rPr>
                        <a:t>Description</a:t>
                      </a:r>
                      <a:endParaRPr/>
                    </a:p>
                  </a:txBody>
                  <a:tcPr marT="91425" marB="91425" marR="91425" marL="91425"/>
                </a:tc>
                <a:tc>
                  <a:txBody>
                    <a:bodyPr/>
                    <a:lstStyle/>
                    <a:p>
                      <a:pPr indent="0" lvl="0" marL="457200" rtl="0" algn="ctr">
                        <a:lnSpc>
                          <a:spcPct val="131000"/>
                        </a:lnSpc>
                        <a:spcBef>
                          <a:spcPts val="0"/>
                        </a:spcBef>
                        <a:spcAft>
                          <a:spcPts val="0"/>
                        </a:spcAft>
                        <a:buNone/>
                      </a:pPr>
                      <a:r>
                        <a:rPr b="1" lang="en-US" sz="3200">
                          <a:solidFill>
                            <a:schemeClr val="dk1"/>
                          </a:solidFill>
                        </a:rPr>
                        <a:t>Wave</a:t>
                      </a:r>
                      <a:endParaRPr b="1" sz="3200">
                        <a:solidFill>
                          <a:schemeClr val="dk1"/>
                        </a:solidFill>
                      </a:endParaRPr>
                    </a:p>
                  </a:txBody>
                  <a:tcPr marT="91425" marB="91425" marR="91425" marL="91425"/>
                </a:tc>
                <a:tc>
                  <a:txBody>
                    <a:bodyPr/>
                    <a:lstStyle/>
                    <a:p>
                      <a:pPr indent="0" lvl="0" marL="457200" rtl="0" algn="ctr">
                        <a:lnSpc>
                          <a:spcPct val="131000"/>
                        </a:lnSpc>
                        <a:spcBef>
                          <a:spcPts val="0"/>
                        </a:spcBef>
                        <a:spcAft>
                          <a:spcPts val="0"/>
                        </a:spcAft>
                        <a:buNone/>
                      </a:pPr>
                      <a:r>
                        <a:rPr b="1" lang="en-US" sz="3200">
                          <a:solidFill>
                            <a:schemeClr val="dk1"/>
                          </a:solidFill>
                        </a:rPr>
                        <a:t>Ring</a:t>
                      </a:r>
                      <a:endParaRPr b="1"/>
                    </a:p>
                  </a:txBody>
                  <a:tcPr marT="91425" marB="91425" marR="91425" marL="91425"/>
                </a:tc>
              </a:tr>
              <a:tr h="1409925">
                <a:tc>
                  <a:txBody>
                    <a:bodyPr/>
                    <a:lstStyle/>
                    <a:p>
                      <a:pPr indent="0" lvl="0" marL="457200" rtl="0" algn="ctr">
                        <a:lnSpc>
                          <a:spcPct val="131000"/>
                        </a:lnSpc>
                        <a:spcBef>
                          <a:spcPts val="0"/>
                        </a:spcBef>
                        <a:spcAft>
                          <a:spcPts val="0"/>
                        </a:spcAft>
                        <a:buNone/>
                      </a:pPr>
                      <a:r>
                        <a:rPr lang="en-US" sz="3200"/>
                        <a:t>Two-</a:t>
                      </a:r>
                      <a:r>
                        <a:rPr lang="en-US" sz="3200"/>
                        <a:t>Way Talk</a:t>
                      </a:r>
                      <a:endParaRPr sz="3200"/>
                    </a:p>
                  </a:txBody>
                  <a:tcPr marT="91425" marB="91425" marR="91425" marL="91425"/>
                </a:tc>
                <a:tc>
                  <a:txBody>
                    <a:bodyPr/>
                    <a:lstStyle/>
                    <a:p>
                      <a:pPr indent="0" lvl="0" marL="0" rtl="0" algn="ctr">
                        <a:spcBef>
                          <a:spcPts val="0"/>
                        </a:spcBef>
                        <a:spcAft>
                          <a:spcPts val="0"/>
                        </a:spcAft>
                        <a:buNone/>
                      </a:pPr>
                      <a:r>
                        <a:rPr lang="en-US" sz="3200"/>
                        <a:t>X</a:t>
                      </a:r>
                      <a:endParaRPr b="1" sz="3200"/>
                    </a:p>
                  </a:txBody>
                  <a:tcPr marT="91425" marB="91425" marR="91425" marL="91425"/>
                </a:tc>
                <a:tc>
                  <a:txBody>
                    <a:bodyPr/>
                    <a:lstStyle/>
                    <a:p>
                      <a:pPr indent="0" lvl="0" marL="0" rtl="0" algn="ctr">
                        <a:spcBef>
                          <a:spcPts val="0"/>
                        </a:spcBef>
                        <a:spcAft>
                          <a:spcPts val="0"/>
                        </a:spcAft>
                        <a:buNone/>
                      </a:pPr>
                      <a:r>
                        <a:rPr lang="en-US" sz="3200"/>
                        <a:t>X</a:t>
                      </a:r>
                      <a:endParaRPr b="1" sz="3200"/>
                    </a:p>
                  </a:txBody>
                  <a:tcPr marT="91425" marB="91425" marR="91425" marL="91425"/>
                </a:tc>
              </a:tr>
              <a:tr h="1409925">
                <a:tc>
                  <a:txBody>
                    <a:bodyPr/>
                    <a:lstStyle/>
                    <a:p>
                      <a:pPr indent="0" lvl="0" marL="0" rtl="0" algn="ctr">
                        <a:spcBef>
                          <a:spcPts val="0"/>
                        </a:spcBef>
                        <a:spcAft>
                          <a:spcPts val="0"/>
                        </a:spcAft>
                        <a:buNone/>
                      </a:pPr>
                      <a:r>
                        <a:rPr lang="en-US" sz="3200"/>
                        <a:t>Livestream</a:t>
                      </a:r>
                      <a:endParaRPr sz="3200"/>
                    </a:p>
                  </a:txBody>
                  <a:tcPr marT="91425" marB="91425" marR="91425" marL="91425"/>
                </a:tc>
                <a:tc>
                  <a:txBody>
                    <a:bodyPr/>
                    <a:lstStyle/>
                    <a:p>
                      <a:pPr indent="0" lvl="0" marL="0" rtl="0" algn="ctr">
                        <a:lnSpc>
                          <a:spcPct val="131000"/>
                        </a:lnSpc>
                        <a:spcBef>
                          <a:spcPts val="0"/>
                        </a:spcBef>
                        <a:spcAft>
                          <a:spcPts val="0"/>
                        </a:spcAft>
                        <a:buNone/>
                      </a:pPr>
                      <a:r>
                        <a:rPr lang="en-US" sz="3200"/>
                        <a:t>X</a:t>
                      </a:r>
                      <a:endParaRPr b="1" sz="3200"/>
                    </a:p>
                  </a:txBody>
                  <a:tcPr marT="91425" marB="91425" marR="91425" marL="91425"/>
                </a:tc>
                <a:tc>
                  <a:txBody>
                    <a:bodyPr/>
                    <a:lstStyle/>
                    <a:p>
                      <a:pPr indent="0" lvl="0" marL="0" rtl="0" algn="ctr">
                        <a:lnSpc>
                          <a:spcPct val="131000"/>
                        </a:lnSpc>
                        <a:spcBef>
                          <a:spcPts val="0"/>
                        </a:spcBef>
                        <a:spcAft>
                          <a:spcPts val="0"/>
                        </a:spcAft>
                        <a:buNone/>
                      </a:pPr>
                      <a:r>
                        <a:rPr lang="en-US" sz="3200"/>
                        <a:t>X</a:t>
                      </a:r>
                      <a:endParaRPr b="1" sz="3200"/>
                    </a:p>
                  </a:txBody>
                  <a:tcPr marT="91425" marB="91425" marR="91425" marL="91425"/>
                </a:tc>
              </a:tr>
              <a:tr h="1409925">
                <a:tc>
                  <a:txBody>
                    <a:bodyPr/>
                    <a:lstStyle/>
                    <a:p>
                      <a:pPr indent="0" lvl="0" marL="0" rtl="0" algn="ctr">
                        <a:spcBef>
                          <a:spcPts val="0"/>
                        </a:spcBef>
                        <a:spcAft>
                          <a:spcPts val="0"/>
                        </a:spcAft>
                        <a:buNone/>
                      </a:pPr>
                      <a:r>
                        <a:rPr lang="en-US" sz="3200"/>
                        <a:t>Video Previews</a:t>
                      </a:r>
                      <a:endParaRPr sz="3200"/>
                    </a:p>
                  </a:txBody>
                  <a:tcPr marT="91425" marB="91425" marR="91425" marL="91425"/>
                </a:tc>
                <a:tc>
                  <a:txBody>
                    <a:bodyPr/>
                    <a:lstStyle/>
                    <a:p>
                      <a:pPr indent="0" lvl="0" marL="0" rtl="0" algn="ctr">
                        <a:spcBef>
                          <a:spcPts val="0"/>
                        </a:spcBef>
                        <a:spcAft>
                          <a:spcPts val="0"/>
                        </a:spcAft>
                        <a:buNone/>
                      </a:pPr>
                      <a:r>
                        <a:rPr lang="en-US" sz="3200"/>
                        <a:t>X</a:t>
                      </a:r>
                      <a:endParaRPr b="1" sz="3200"/>
                    </a:p>
                  </a:txBody>
                  <a:tcPr marT="91425" marB="91425" marR="91425" marL="91425"/>
                </a:tc>
                <a:tc>
                  <a:txBody>
                    <a:bodyPr/>
                    <a:lstStyle/>
                    <a:p>
                      <a:pPr indent="0" lvl="0" marL="0" rtl="0" algn="ctr">
                        <a:spcBef>
                          <a:spcPts val="0"/>
                        </a:spcBef>
                        <a:spcAft>
                          <a:spcPts val="0"/>
                        </a:spcAft>
                        <a:buNone/>
                      </a:pPr>
                      <a:r>
                        <a:rPr lang="en-US" sz="3200"/>
                        <a:t>X</a:t>
                      </a:r>
                      <a:endParaRPr b="1" sz="3200"/>
                    </a:p>
                  </a:txBody>
                  <a:tcPr marT="91425" marB="91425" marR="91425" marL="91425"/>
                </a:tc>
              </a:tr>
              <a:tr h="1409925">
                <a:tc>
                  <a:txBody>
                    <a:bodyPr/>
                    <a:lstStyle/>
                    <a:p>
                      <a:pPr indent="0" lvl="0" marL="0" rtl="0" algn="ctr">
                        <a:spcBef>
                          <a:spcPts val="0"/>
                        </a:spcBef>
                        <a:spcAft>
                          <a:spcPts val="0"/>
                        </a:spcAft>
                        <a:buNone/>
                      </a:pPr>
                      <a:r>
                        <a:rPr lang="en-US" sz="3200"/>
                        <a:t>Control from mobile App</a:t>
                      </a:r>
                      <a:endParaRPr sz="3200"/>
                    </a:p>
                  </a:txBody>
                  <a:tcPr marT="91425" marB="91425" marR="91425" marL="91425"/>
                </a:tc>
                <a:tc>
                  <a:txBody>
                    <a:bodyPr/>
                    <a:lstStyle/>
                    <a:p>
                      <a:pPr indent="0" lvl="0" marL="0" rtl="0" algn="ctr">
                        <a:spcBef>
                          <a:spcPts val="0"/>
                        </a:spcBef>
                        <a:spcAft>
                          <a:spcPts val="0"/>
                        </a:spcAft>
                        <a:buNone/>
                      </a:pPr>
                      <a:r>
                        <a:rPr lang="en-US" sz="3200"/>
                        <a:t>X</a:t>
                      </a:r>
                      <a:endParaRPr b="1" sz="3200"/>
                    </a:p>
                  </a:txBody>
                  <a:tcPr marT="91425" marB="91425" marR="91425" marL="91425"/>
                </a:tc>
                <a:tc>
                  <a:txBody>
                    <a:bodyPr/>
                    <a:lstStyle/>
                    <a:p>
                      <a:pPr indent="0" lvl="0" marL="0" rtl="0" algn="ctr">
                        <a:spcBef>
                          <a:spcPts val="0"/>
                        </a:spcBef>
                        <a:spcAft>
                          <a:spcPts val="0"/>
                        </a:spcAft>
                        <a:buNone/>
                      </a:pPr>
                      <a:r>
                        <a:rPr lang="en-US" sz="3200"/>
                        <a:t>X</a:t>
                      </a:r>
                      <a:endParaRPr b="1" sz="3200"/>
                    </a:p>
                  </a:txBody>
                  <a:tcPr marT="91425" marB="91425" marR="91425" marL="91425"/>
                </a:tc>
              </a:tr>
              <a:tr h="1409925">
                <a:tc>
                  <a:txBody>
                    <a:bodyPr/>
                    <a:lstStyle/>
                    <a:p>
                      <a:pPr indent="0" lvl="0" marL="0" rtl="0" algn="ctr">
                        <a:spcBef>
                          <a:spcPts val="0"/>
                        </a:spcBef>
                        <a:spcAft>
                          <a:spcPts val="0"/>
                        </a:spcAft>
                        <a:buNone/>
                      </a:pPr>
                      <a:r>
                        <a:rPr lang="en-US" sz="3200"/>
                        <a:t>Package Alerts</a:t>
                      </a:r>
                      <a:endParaRPr sz="3200"/>
                    </a:p>
                  </a:txBody>
                  <a:tcPr marT="91425" marB="91425" marR="91425" marL="91425"/>
                </a:tc>
                <a:tc>
                  <a:txBody>
                    <a:bodyPr/>
                    <a:lstStyle/>
                    <a:p>
                      <a:pPr indent="0" lvl="0" marL="0" rtl="0" algn="ctr">
                        <a:spcBef>
                          <a:spcPts val="0"/>
                        </a:spcBef>
                        <a:spcAft>
                          <a:spcPts val="0"/>
                        </a:spcAft>
                        <a:buNone/>
                      </a:pPr>
                      <a:r>
                        <a:rPr lang="en-US" sz="3200"/>
                        <a:t>X</a:t>
                      </a:r>
                      <a:endParaRPr b="1" sz="3200"/>
                    </a:p>
                  </a:txBody>
                  <a:tcPr marT="91425" marB="91425" marR="91425" marL="91425"/>
                </a:tc>
                <a:tc>
                  <a:txBody>
                    <a:bodyPr/>
                    <a:lstStyle/>
                    <a:p>
                      <a:pPr indent="0" lvl="0" marL="0" rtl="0" algn="ctr">
                        <a:spcBef>
                          <a:spcPts val="0"/>
                        </a:spcBef>
                        <a:spcAft>
                          <a:spcPts val="0"/>
                        </a:spcAft>
                        <a:buNone/>
                      </a:pPr>
                      <a:r>
                        <a:rPr lang="en-US" sz="3200"/>
                        <a:t>X</a:t>
                      </a:r>
                      <a:endParaRPr b="1" sz="3200"/>
                    </a:p>
                  </a:txBody>
                  <a:tcPr marT="91425" marB="91425" marR="91425" marL="91425"/>
                </a:tc>
              </a:tr>
              <a:tr h="1409925">
                <a:tc>
                  <a:txBody>
                    <a:bodyPr/>
                    <a:lstStyle/>
                    <a:p>
                      <a:pPr indent="0" lvl="0" marL="0" rtl="0" algn="ctr">
                        <a:spcBef>
                          <a:spcPts val="0"/>
                        </a:spcBef>
                        <a:spcAft>
                          <a:spcPts val="0"/>
                        </a:spcAft>
                        <a:buNone/>
                      </a:pPr>
                      <a:r>
                        <a:rPr lang="en-US" sz="3200"/>
                        <a:t>Motion Detection</a:t>
                      </a:r>
                      <a:endParaRPr sz="3200"/>
                    </a:p>
                  </a:txBody>
                  <a:tcPr marT="91425" marB="91425" marR="91425" marL="91425"/>
                </a:tc>
                <a:tc>
                  <a:txBody>
                    <a:bodyPr/>
                    <a:lstStyle/>
                    <a:p>
                      <a:pPr indent="0" lvl="0" marL="0" rtl="0" algn="ctr">
                        <a:spcBef>
                          <a:spcPts val="0"/>
                        </a:spcBef>
                        <a:spcAft>
                          <a:spcPts val="0"/>
                        </a:spcAft>
                        <a:buNone/>
                      </a:pPr>
                      <a:r>
                        <a:rPr lang="en-US" sz="3200"/>
                        <a:t>X</a:t>
                      </a:r>
                      <a:endParaRPr b="1" sz="3200"/>
                    </a:p>
                  </a:txBody>
                  <a:tcPr marT="91425" marB="91425" marR="91425" marL="91425"/>
                </a:tc>
                <a:tc>
                  <a:txBody>
                    <a:bodyPr/>
                    <a:lstStyle/>
                    <a:p>
                      <a:pPr indent="0" lvl="0" marL="0" rtl="0" algn="ctr">
                        <a:spcBef>
                          <a:spcPts val="0"/>
                        </a:spcBef>
                        <a:spcAft>
                          <a:spcPts val="0"/>
                        </a:spcAft>
                        <a:buNone/>
                      </a:pPr>
                      <a:r>
                        <a:t/>
                      </a:r>
                      <a:endParaRPr sz="3200"/>
                    </a:p>
                  </a:txBody>
                  <a:tcPr marT="91425" marB="91425" marR="91425" marL="91425"/>
                </a:tc>
              </a:tr>
              <a:tr h="1409925">
                <a:tc>
                  <a:txBody>
                    <a:bodyPr/>
                    <a:lstStyle/>
                    <a:p>
                      <a:pPr indent="0" lvl="0" marL="0" rtl="0" algn="ctr">
                        <a:spcBef>
                          <a:spcPts val="0"/>
                        </a:spcBef>
                        <a:spcAft>
                          <a:spcPts val="0"/>
                        </a:spcAft>
                        <a:buNone/>
                      </a:pPr>
                      <a:r>
                        <a:rPr lang="en-US" sz="3200"/>
                        <a:t>Price</a:t>
                      </a:r>
                      <a:endParaRPr sz="3200"/>
                    </a:p>
                  </a:txBody>
                  <a:tcPr marT="91425" marB="91425" marR="91425" marL="91425"/>
                </a:tc>
                <a:tc>
                  <a:txBody>
                    <a:bodyPr/>
                    <a:lstStyle/>
                    <a:p>
                      <a:pPr indent="0" lvl="0" marL="0" rtl="0" algn="l">
                        <a:spcBef>
                          <a:spcPts val="0"/>
                        </a:spcBef>
                        <a:spcAft>
                          <a:spcPts val="0"/>
                        </a:spcAft>
                        <a:buNone/>
                      </a:pPr>
                      <a:r>
                        <a:rPr lang="en-US" sz="3200"/>
                        <a:t>$69.99</a:t>
                      </a:r>
                      <a:endParaRPr b="1" sz="3200"/>
                    </a:p>
                  </a:txBody>
                  <a:tcPr marT="91425" marB="91425" marR="91425" marL="91425"/>
                </a:tc>
                <a:tc>
                  <a:txBody>
                    <a:bodyPr/>
                    <a:lstStyle/>
                    <a:p>
                      <a:pPr indent="0" lvl="0" marL="0" rtl="0" algn="l">
                        <a:spcBef>
                          <a:spcPts val="0"/>
                        </a:spcBef>
                        <a:spcAft>
                          <a:spcPts val="0"/>
                        </a:spcAft>
                        <a:buNone/>
                      </a:pPr>
                      <a:r>
                        <a:rPr lang="en-US" sz="3200"/>
                        <a:t>$249.99</a:t>
                      </a:r>
                      <a:endParaRPr b="1" sz="3200"/>
                    </a:p>
                  </a:txBody>
                  <a:tcPr marT="91425" marB="91425" marR="91425" marL="91425"/>
                </a:tc>
              </a:tr>
            </a:tbl>
          </a:graphicData>
        </a:graphic>
      </p:graphicFrame>
      <p:pic>
        <p:nvPicPr>
          <p:cNvPr id="54" name="Google Shape;54;p1"/>
          <p:cNvPicPr preferRelativeResize="0"/>
          <p:nvPr/>
        </p:nvPicPr>
        <p:blipFill>
          <a:blip r:embed="rId6">
            <a:alphaModFix/>
          </a:blip>
          <a:stretch>
            <a:fillRect/>
          </a:stretch>
        </p:blipFill>
        <p:spPr>
          <a:xfrm>
            <a:off x="27777500" y="25421375"/>
            <a:ext cx="3056050" cy="5889000"/>
          </a:xfrm>
          <a:prstGeom prst="rect">
            <a:avLst/>
          </a:prstGeom>
          <a:noFill/>
          <a:ln>
            <a:noFill/>
          </a:ln>
        </p:spPr>
      </p:pic>
      <p:pic>
        <p:nvPicPr>
          <p:cNvPr id="55" name="Google Shape;55;p1"/>
          <p:cNvPicPr preferRelativeResize="0"/>
          <p:nvPr/>
        </p:nvPicPr>
        <p:blipFill>
          <a:blip r:embed="rId7">
            <a:alphaModFix/>
          </a:blip>
          <a:stretch>
            <a:fillRect/>
          </a:stretch>
        </p:blipFill>
        <p:spPr>
          <a:xfrm>
            <a:off x="23215475" y="25421375"/>
            <a:ext cx="3056050" cy="5889000"/>
          </a:xfrm>
          <a:prstGeom prst="rect">
            <a:avLst/>
          </a:prstGeom>
          <a:noFill/>
          <a:ln>
            <a:noFill/>
          </a:ln>
        </p:spPr>
      </p:pic>
      <p:pic>
        <p:nvPicPr>
          <p:cNvPr id="56" name="Google Shape;56;p1"/>
          <p:cNvPicPr preferRelativeResize="0"/>
          <p:nvPr/>
        </p:nvPicPr>
        <p:blipFill>
          <a:blip r:embed="rId8">
            <a:alphaModFix/>
          </a:blip>
          <a:stretch>
            <a:fillRect/>
          </a:stretch>
        </p:blipFill>
        <p:spPr>
          <a:xfrm>
            <a:off x="12485850" y="11614825"/>
            <a:ext cx="18896092" cy="12760398"/>
          </a:xfrm>
          <a:prstGeom prst="rect">
            <a:avLst/>
          </a:prstGeom>
          <a:noFill/>
          <a:ln>
            <a:noFill/>
          </a:ln>
        </p:spPr>
      </p:pic>
      <p:sp>
        <p:nvSpPr>
          <p:cNvPr id="57" name="Google Shape;57;p1"/>
          <p:cNvSpPr txBox="1"/>
          <p:nvPr/>
        </p:nvSpPr>
        <p:spPr>
          <a:xfrm>
            <a:off x="13063200" y="24591400"/>
            <a:ext cx="17741400" cy="677100"/>
          </a:xfrm>
          <a:prstGeom prst="rect">
            <a:avLst/>
          </a:prstGeom>
          <a:noFill/>
          <a:ln>
            <a:noFill/>
          </a:ln>
        </p:spPr>
        <p:txBody>
          <a:bodyPr anchorCtr="0" anchor="t" bIns="91425" lIns="91425" spcFirstLastPara="1" rIns="91425" wrap="square" tIns="91425">
            <a:spAutoFit/>
          </a:bodyPr>
          <a:lstStyle/>
          <a:p>
            <a:pPr indent="0" lvl="0" marL="0" rtl="0" algn="ctr">
              <a:lnSpc>
                <a:spcPct val="131250"/>
              </a:lnSpc>
              <a:spcBef>
                <a:spcPts val="1100"/>
              </a:spcBef>
              <a:spcAft>
                <a:spcPts val="0"/>
              </a:spcAft>
              <a:buClr>
                <a:schemeClr val="dk1"/>
              </a:buClr>
              <a:buSzPts val="4400"/>
              <a:buFont typeface="Arial"/>
              <a:buNone/>
            </a:pPr>
            <a:r>
              <a:rPr b="1" lang="en-US" sz="3200">
                <a:solidFill>
                  <a:schemeClr val="dk1"/>
                </a:solidFill>
              </a:rPr>
              <a:t>Figure 1:</a:t>
            </a:r>
            <a:r>
              <a:rPr lang="en-US" sz="3200">
                <a:solidFill>
                  <a:schemeClr val="dk1"/>
                </a:solidFill>
              </a:rPr>
              <a:t> Comic showing user’s </a:t>
            </a:r>
            <a:r>
              <a:rPr lang="en-US" sz="3200">
                <a:solidFill>
                  <a:schemeClr val="dk1"/>
                </a:solidFill>
              </a:rPr>
              <a:t>interaction</a:t>
            </a:r>
            <a:r>
              <a:rPr lang="en-US" sz="3200">
                <a:solidFill>
                  <a:schemeClr val="dk1"/>
                </a:solidFill>
              </a:rPr>
              <a:t> from door to app</a:t>
            </a:r>
            <a:endParaRPr/>
          </a:p>
        </p:txBody>
      </p:sp>
      <p:sp>
        <p:nvSpPr>
          <p:cNvPr id="58" name="Google Shape;58;p1"/>
          <p:cNvSpPr txBox="1"/>
          <p:nvPr/>
        </p:nvSpPr>
        <p:spPr>
          <a:xfrm>
            <a:off x="14531725" y="31695775"/>
            <a:ext cx="5312100" cy="677100"/>
          </a:xfrm>
          <a:prstGeom prst="rect">
            <a:avLst/>
          </a:prstGeom>
          <a:noFill/>
          <a:ln>
            <a:noFill/>
          </a:ln>
        </p:spPr>
        <p:txBody>
          <a:bodyPr anchorCtr="0" anchor="t" bIns="91425" lIns="91425" spcFirstLastPara="1" rIns="91425" wrap="square" tIns="91425">
            <a:spAutoFit/>
          </a:bodyPr>
          <a:lstStyle/>
          <a:p>
            <a:pPr indent="0" lvl="0" marL="0" rtl="0" algn="l">
              <a:lnSpc>
                <a:spcPct val="131250"/>
              </a:lnSpc>
              <a:spcBef>
                <a:spcPts val="1100"/>
              </a:spcBef>
              <a:spcAft>
                <a:spcPts val="0"/>
              </a:spcAft>
              <a:buClr>
                <a:schemeClr val="dk1"/>
              </a:buClr>
              <a:buSzPts val="4400"/>
              <a:buFont typeface="Arial"/>
              <a:buNone/>
            </a:pPr>
            <a:r>
              <a:rPr b="1" lang="en-US" sz="3200">
                <a:solidFill>
                  <a:schemeClr val="dk1"/>
                </a:solidFill>
              </a:rPr>
              <a:t>Figures 3 &amp; 4</a:t>
            </a:r>
            <a:r>
              <a:rPr lang="en-US" sz="3200">
                <a:solidFill>
                  <a:schemeClr val="dk1"/>
                </a:solidFill>
              </a:rPr>
              <a:t>: App preview</a:t>
            </a:r>
            <a:endParaRPr/>
          </a:p>
        </p:txBody>
      </p:sp>
      <p:sp>
        <p:nvSpPr>
          <p:cNvPr id="59" name="Google Shape;59;p1"/>
          <p:cNvSpPr txBox="1"/>
          <p:nvPr/>
        </p:nvSpPr>
        <p:spPr>
          <a:xfrm>
            <a:off x="23540925" y="31695775"/>
            <a:ext cx="8133000" cy="677100"/>
          </a:xfrm>
          <a:prstGeom prst="rect">
            <a:avLst/>
          </a:prstGeom>
          <a:noFill/>
          <a:ln>
            <a:noFill/>
          </a:ln>
        </p:spPr>
        <p:txBody>
          <a:bodyPr anchorCtr="0" anchor="t" bIns="91425" lIns="91425" spcFirstLastPara="1" rIns="91425" wrap="square" tIns="91425">
            <a:spAutoFit/>
          </a:bodyPr>
          <a:lstStyle/>
          <a:p>
            <a:pPr indent="0" lvl="0" marL="0" rtl="0" algn="l">
              <a:lnSpc>
                <a:spcPct val="131250"/>
              </a:lnSpc>
              <a:spcBef>
                <a:spcPts val="1100"/>
              </a:spcBef>
              <a:spcAft>
                <a:spcPts val="0"/>
              </a:spcAft>
              <a:buNone/>
            </a:pPr>
            <a:r>
              <a:rPr b="1" lang="en-US" sz="3200">
                <a:solidFill>
                  <a:schemeClr val="dk1"/>
                </a:solidFill>
              </a:rPr>
              <a:t>Figures 5 &amp; 6</a:t>
            </a:r>
            <a:r>
              <a:rPr lang="en-US" sz="3200">
                <a:solidFill>
                  <a:schemeClr val="dk1"/>
                </a:solidFill>
              </a:rPr>
              <a:t>: Hardware Components</a:t>
            </a:r>
            <a:endParaRPr/>
          </a:p>
        </p:txBody>
      </p:sp>
      <p:sp>
        <p:nvSpPr>
          <p:cNvPr id="60" name="Google Shape;60;p1"/>
          <p:cNvSpPr txBox="1"/>
          <p:nvPr/>
        </p:nvSpPr>
        <p:spPr>
          <a:xfrm>
            <a:off x="34876550" y="12482500"/>
            <a:ext cx="6514200" cy="800400"/>
          </a:xfrm>
          <a:prstGeom prst="rect">
            <a:avLst/>
          </a:prstGeom>
          <a:noFill/>
          <a:ln>
            <a:noFill/>
          </a:ln>
        </p:spPr>
        <p:txBody>
          <a:bodyPr anchorCtr="0" anchor="t" bIns="91425" lIns="91425" spcFirstLastPara="1" rIns="91425" wrap="square" tIns="91425">
            <a:spAutoFit/>
          </a:bodyPr>
          <a:lstStyle/>
          <a:p>
            <a:pPr indent="0" lvl="0" marL="0" rtl="0" algn="l">
              <a:lnSpc>
                <a:spcPct val="131250"/>
              </a:lnSpc>
              <a:spcBef>
                <a:spcPts val="1100"/>
              </a:spcBef>
              <a:spcAft>
                <a:spcPts val="0"/>
              </a:spcAft>
              <a:buNone/>
            </a:pPr>
            <a:r>
              <a:rPr b="1" lang="en-US" sz="4000">
                <a:solidFill>
                  <a:schemeClr val="dk1"/>
                </a:solidFill>
              </a:rPr>
              <a:t>Competitor Comparisons</a:t>
            </a:r>
            <a:endParaRPr b="1" sz="4000"/>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lassic - Wide Center">
  <a:themeElements>
    <a:clrScheme name="Metro">
      <a:dk1>
        <a:srgbClr val="000000"/>
      </a:dk1>
      <a:lt1>
        <a:srgbClr val="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David</dc:creator>
</cp:coreProperties>
</file>