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0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8F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2" autoAdjust="0"/>
  </p:normalViewPr>
  <p:slideViewPr>
    <p:cSldViewPr snapToGrid="0" snapToObjects="1">
      <p:cViewPr varScale="1">
        <p:scale>
          <a:sx n="69" d="100"/>
          <a:sy n="69" d="100"/>
        </p:scale>
        <p:origin x="40" y="39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34113" y="6481763"/>
            <a:ext cx="1244600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B0C57-A22E-1B4F-8F66-195F32053777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92288" y="6481763"/>
            <a:ext cx="4227512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94625" y="6481763"/>
            <a:ext cx="892175" cy="239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EFD9-1442-AA41-AAF8-A34EB4CF143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F8F61647-711C-0A47-8B2C-95556A8F2E35}" type="datetime1">
              <a:rPr lang="de-DE"/>
              <a:pPr>
                <a:defRPr/>
              </a:pPr>
              <a:t>13.09.2017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94D97-9C40-1C43-84FF-963E562D06B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85503-ACCF-3F48-8956-1FF7F7707FB8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D4CE-0235-EB42-80CE-15BDB381C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0DE02-5BBC-1A42-BF8A-AF1C0BABDCE6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CFA9D-9332-E44A-BEFE-5DD3C2B848F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AEC8-1664-8448-A477-6485083B8D6C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5192B-EE28-4C4D-981C-C5F6FBA08C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1628F-A252-D14E-AC83-5ECF73367130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F4B81-BC34-2842-B735-1A9B3BAAA4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417D-364E-1B4C-90B3-C0DD8A83FB8D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7BF03-55BB-564A-AF9D-CCED4CC4D04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>
                <a:alpha val="41000"/>
              </a:srgbClr>
            </a:gs>
            <a:gs pos="70000">
              <a:schemeClr val="bg1"/>
            </a:gs>
          </a:gsLst>
          <a:lin ang="14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300038"/>
            <a:ext cx="616108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34113" y="6418263"/>
            <a:ext cx="1244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CCAAFB-496A-6742-861D-8F1E95781089}" type="datetime1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92288" y="6418263"/>
            <a:ext cx="4227512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de-DE"/>
              <a:t>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94625" y="6418263"/>
            <a:ext cx="892175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95959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74235C8-BE32-7244-B570-39E748C6376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1031" name="Bild 7" descr="DFKI_logo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57200" y="6532563"/>
            <a:ext cx="51276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Bild 10" descr="decoimage.jpe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6626225" y="195263"/>
            <a:ext cx="2525713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6600"/>
          </a:solidFill>
          <a:latin typeface="Arial"/>
          <a:ea typeface="ＭＳ Ｐゴシック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 b="1">
          <a:solidFill>
            <a:srgbClr val="FF66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595959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595959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F7F7F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uI0O5r" TargetMode="External"/><Relationship Id="rId2" Type="http://schemas.openxmlformats.org/officeDocument/2006/relationships/hyperlink" Target="http://cs.stanford.edu/people/karpathy/convnetjs/demo/mnis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stanford.edu/teaching/cs231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latin typeface="Arial" charset="0"/>
              </a:rPr>
              <a:t>Neural Networks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de-DE" dirty="0" smtClean="0">
                <a:ea typeface="+mn-ea"/>
              </a:rPr>
              <a:t>Iaroslav Shcherbatyi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/>
          <p:nvPr/>
        </p:nvPicPr>
        <p:blipFill>
          <a:blip r:embed="rId2"/>
          <a:stretch/>
        </p:blipFill>
        <p:spPr>
          <a:xfrm>
            <a:off x="2094931" y="2775115"/>
            <a:ext cx="4845600" cy="3565440"/>
          </a:xfrm>
          <a:prstGeom prst="rect">
            <a:avLst/>
          </a:prstGeom>
          <a:ln>
            <a:noFill/>
          </a:ln>
        </p:spPr>
      </p:pic>
      <p:sp>
        <p:nvSpPr>
          <p:cNvPr id="22" name="CustomShape 6"/>
          <p:cNvSpPr/>
          <p:nvPr/>
        </p:nvSpPr>
        <p:spPr>
          <a:xfrm>
            <a:off x="6645907" y="4058515"/>
            <a:ext cx="1957558" cy="9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Momentum helps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to avoid local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minima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3"/>
          <a:stretch/>
        </p:blipFill>
        <p:spPr>
          <a:xfrm>
            <a:off x="2409120" y="1735486"/>
            <a:ext cx="4376880" cy="76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>
          <a:blip r:embed="rId2"/>
          <a:srcRect l="12211" t="13706" r="27648" b="8636"/>
          <a:stretch/>
        </p:blipFill>
        <p:spPr>
          <a:xfrm>
            <a:off x="2602080" y="2665440"/>
            <a:ext cx="3990960" cy="3882966"/>
          </a:xfrm>
          <a:prstGeom prst="rect">
            <a:avLst/>
          </a:prstGeom>
          <a:ln>
            <a:noFill/>
          </a:ln>
        </p:spPr>
      </p:pic>
      <p:sp>
        <p:nvSpPr>
          <p:cNvPr id="20" name="CustomShape 6"/>
          <p:cNvSpPr/>
          <p:nvPr/>
        </p:nvSpPr>
        <p:spPr>
          <a:xfrm>
            <a:off x="6618288" y="4107603"/>
            <a:ext cx="2293200" cy="99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Scaling has effect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similar to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normalization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/>
          <a:stretch/>
        </p:blipFill>
        <p:spPr>
          <a:xfrm>
            <a:off x="2068431" y="1762038"/>
            <a:ext cx="4951800" cy="76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7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/>
          <p:nvPr/>
        </p:nvPicPr>
        <p:blipFill>
          <a:blip r:embed="rId2"/>
          <a:stretch/>
        </p:blipFill>
        <p:spPr>
          <a:xfrm>
            <a:off x="2068431" y="1762038"/>
            <a:ext cx="4951800" cy="76104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107207" y="2848759"/>
            <a:ext cx="4845600" cy="3565440"/>
          </a:xfrm>
          <a:prstGeom prst="rect">
            <a:avLst/>
          </a:prstGeom>
          <a:ln>
            <a:noFill/>
          </a:ln>
        </p:spPr>
      </p:pic>
      <p:sp>
        <p:nvSpPr>
          <p:cNvPr id="22" name="Line 6"/>
          <p:cNvSpPr/>
          <p:nvPr/>
        </p:nvSpPr>
        <p:spPr>
          <a:xfrm>
            <a:off x="3534247" y="4768999"/>
            <a:ext cx="27432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7"/>
          <p:cNvSpPr/>
          <p:nvPr/>
        </p:nvSpPr>
        <p:spPr>
          <a:xfrm>
            <a:off x="3534247" y="4768999"/>
            <a:ext cx="1097280" cy="82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8"/>
          <p:cNvSpPr/>
          <p:nvPr/>
        </p:nvSpPr>
        <p:spPr>
          <a:xfrm flipV="1">
            <a:off x="3534247" y="4403239"/>
            <a:ext cx="2377440" cy="365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9"/>
          <p:cNvSpPr/>
          <p:nvPr/>
        </p:nvSpPr>
        <p:spPr>
          <a:xfrm>
            <a:off x="6563812" y="3792310"/>
            <a:ext cx="1975275" cy="1587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Too small alpha: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slow convergence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Too large alpha: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divergence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97963"/>
          </a:xfrm>
        </p:spPr>
        <p:txBody>
          <a:bodyPr/>
          <a:lstStyle/>
          <a:p>
            <a:pPr marL="1080" indent="0" algn="ctr">
              <a:lnSpc>
                <a:spcPct val="100000"/>
              </a:lnSpc>
              <a:buNone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Online demo: </a:t>
            </a:r>
            <a:r>
              <a:rPr lang="en-US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  <a:hlinkClick r:id="rId2"/>
              </a:rPr>
              <a:t>http://cs.stanford.edu/people/karpathy/convnetjs/demo/mnist.html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ctr">
              <a:lnSpc>
                <a:spcPct val="100000"/>
              </a:lnSpc>
              <a:buNone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You can find the link by googling „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Karpathy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mnist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“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ctr">
              <a:lnSpc>
                <a:spcPct val="100000"/>
              </a:lnSpc>
              <a:buNone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Insert in the “Instantiate a Network and Trainer” contents from here </a:t>
            </a:r>
            <a:r>
              <a:rPr lang="en-US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  <a:hlinkClick r:id="rId3"/>
              </a:rPr>
              <a:t>https://goo.gl/uI0O5r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and press “change network”.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3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Layer-wise representation of NN’s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Popular architectures can be represented conveniently as a sequence of layers.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 is a vector valued function of vector input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852575" y="3950639"/>
            <a:ext cx="9349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837295" y="3950639"/>
            <a:ext cx="9349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2868935" y="3086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2864255" y="4889159"/>
            <a:ext cx="107892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...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2868935" y="3734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68935" y="4382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868935" y="553499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 flipV="1">
            <a:off x="1788575" y="3265199"/>
            <a:ext cx="1078920" cy="10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1"/>
          <p:cNvSpPr/>
          <p:nvPr/>
        </p:nvSpPr>
        <p:spPr>
          <a:xfrm flipV="1">
            <a:off x="1788575" y="3913919"/>
            <a:ext cx="1078920" cy="35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1788575" y="4273559"/>
            <a:ext cx="1078920" cy="2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788575" y="4273559"/>
            <a:ext cx="107892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7189295" y="4332599"/>
            <a:ext cx="57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5"/>
          <p:cNvSpPr/>
          <p:nvPr/>
        </p:nvSpPr>
        <p:spPr>
          <a:xfrm>
            <a:off x="6046295" y="4152599"/>
            <a:ext cx="1141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n+1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4380935" y="3086639"/>
            <a:ext cx="709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7"/>
          <p:cNvSpPr/>
          <p:nvPr/>
        </p:nvSpPr>
        <p:spPr>
          <a:xfrm>
            <a:off x="4380935" y="3734639"/>
            <a:ext cx="709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8"/>
          <p:cNvSpPr/>
          <p:nvPr/>
        </p:nvSpPr>
        <p:spPr>
          <a:xfrm>
            <a:off x="4378775" y="4382639"/>
            <a:ext cx="709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9"/>
          <p:cNvSpPr/>
          <p:nvPr/>
        </p:nvSpPr>
        <p:spPr>
          <a:xfrm>
            <a:off x="4380935" y="5534999"/>
            <a:ext cx="709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20"/>
          <p:cNvSpPr/>
          <p:nvPr/>
        </p:nvSpPr>
        <p:spPr>
          <a:xfrm>
            <a:off x="3948935" y="3266639"/>
            <a:ext cx="43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1"/>
          <p:cNvSpPr/>
          <p:nvPr/>
        </p:nvSpPr>
        <p:spPr>
          <a:xfrm>
            <a:off x="3948935" y="3914639"/>
            <a:ext cx="43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3948935" y="4562639"/>
            <a:ext cx="428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3"/>
          <p:cNvSpPr/>
          <p:nvPr/>
        </p:nvSpPr>
        <p:spPr>
          <a:xfrm>
            <a:off x="3948935" y="5714999"/>
            <a:ext cx="430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4"/>
          <p:cNvSpPr/>
          <p:nvPr/>
        </p:nvSpPr>
        <p:spPr>
          <a:xfrm>
            <a:off x="5091935" y="3266639"/>
            <a:ext cx="953280" cy="106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5"/>
          <p:cNvSpPr/>
          <p:nvPr/>
        </p:nvSpPr>
        <p:spPr>
          <a:xfrm>
            <a:off x="5091935" y="3914639"/>
            <a:ext cx="953280" cy="41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6"/>
          <p:cNvSpPr/>
          <p:nvPr/>
        </p:nvSpPr>
        <p:spPr>
          <a:xfrm flipV="1">
            <a:off x="5089775" y="4331879"/>
            <a:ext cx="95544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7"/>
          <p:cNvSpPr/>
          <p:nvPr/>
        </p:nvSpPr>
        <p:spPr>
          <a:xfrm flipV="1">
            <a:off x="5091935" y="4331159"/>
            <a:ext cx="953280" cy="138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28"/>
          <p:cNvSpPr/>
          <p:nvPr/>
        </p:nvSpPr>
        <p:spPr>
          <a:xfrm>
            <a:off x="2724935" y="2869559"/>
            <a:ext cx="1366920" cy="3168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30" name="CustomShape 29"/>
          <p:cNvSpPr/>
          <p:nvPr/>
        </p:nvSpPr>
        <p:spPr>
          <a:xfrm>
            <a:off x="1941215" y="2841839"/>
            <a:ext cx="78264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22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function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Linear layer is a convenient representation of outputs of linear functions used inside neurons. </a:t>
            </a:r>
          </a:p>
          <a:p>
            <a:pPr marL="0" indent="0">
              <a:buNone/>
            </a:pPr>
            <a:r>
              <a:rPr lang="en-US" sz="2000" dirty="0" err="1"/>
              <a:t>W</a:t>
            </a:r>
            <a:r>
              <a:rPr lang="en-US" sz="2000" baseline="30000" dirty="0" err="1"/>
              <a:t>T</a:t>
            </a:r>
            <a:r>
              <a:rPr lang="en-US" sz="2000" dirty="0" err="1"/>
              <a:t>x</a:t>
            </a:r>
            <a:r>
              <a:rPr lang="en-US" sz="2000" dirty="0"/>
              <a:t> is a matrix multiplication of matrix W and vector x. </a:t>
            </a:r>
          </a:p>
        </p:txBody>
      </p:sp>
      <p:sp>
        <p:nvSpPr>
          <p:cNvPr id="4" name="CustomShape 2"/>
          <p:cNvSpPr/>
          <p:nvPr/>
        </p:nvSpPr>
        <p:spPr>
          <a:xfrm>
            <a:off x="1655728" y="3104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51048" y="4907137"/>
            <a:ext cx="107892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...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655728" y="3752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655728" y="4400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655728" y="555297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267568" y="4342657"/>
            <a:ext cx="80640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8"/>
          <p:cNvSpPr/>
          <p:nvPr/>
        </p:nvSpPr>
        <p:spPr>
          <a:xfrm flipV="1">
            <a:off x="1075048" y="3283177"/>
            <a:ext cx="579600" cy="1222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 flipV="1">
            <a:off x="1075048" y="3931177"/>
            <a:ext cx="579600" cy="574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0"/>
          <p:cNvSpPr/>
          <p:nvPr/>
        </p:nvSpPr>
        <p:spPr>
          <a:xfrm>
            <a:off x="1075048" y="4508617"/>
            <a:ext cx="579600" cy="70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1"/>
          <p:cNvSpPr/>
          <p:nvPr/>
        </p:nvSpPr>
        <p:spPr>
          <a:xfrm>
            <a:off x="1075048" y="4508617"/>
            <a:ext cx="579600" cy="1222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2"/>
          <p:cNvSpPr/>
          <p:nvPr/>
        </p:nvSpPr>
        <p:spPr>
          <a:xfrm>
            <a:off x="3316408" y="4342657"/>
            <a:ext cx="110628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2735728" y="3284617"/>
            <a:ext cx="579600" cy="1222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2735728" y="3932617"/>
            <a:ext cx="579600" cy="574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5"/>
          <p:cNvSpPr/>
          <p:nvPr/>
        </p:nvSpPr>
        <p:spPr>
          <a:xfrm flipV="1">
            <a:off x="2735728" y="4507177"/>
            <a:ext cx="579600" cy="70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 flipV="1">
            <a:off x="2735728" y="4507177"/>
            <a:ext cx="579600" cy="1222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3029488" y="4508617"/>
            <a:ext cx="28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8"/>
          <p:cNvSpPr/>
          <p:nvPr/>
        </p:nvSpPr>
        <p:spPr>
          <a:xfrm>
            <a:off x="6235385" y="3104617"/>
            <a:ext cx="1078920" cy="2807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Wx+b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9"/>
          <p:cNvSpPr/>
          <p:nvPr/>
        </p:nvSpPr>
        <p:spPr>
          <a:xfrm>
            <a:off x="4811945" y="4342657"/>
            <a:ext cx="88416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0"/>
          <p:cNvSpPr/>
          <p:nvPr/>
        </p:nvSpPr>
        <p:spPr>
          <a:xfrm>
            <a:off x="7938545" y="4342657"/>
            <a:ext cx="107964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21"/>
          <p:cNvSpPr/>
          <p:nvPr/>
        </p:nvSpPr>
        <p:spPr>
          <a:xfrm flipV="1">
            <a:off x="5696825" y="4506457"/>
            <a:ext cx="537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2"/>
          <p:cNvSpPr/>
          <p:nvPr/>
        </p:nvSpPr>
        <p:spPr>
          <a:xfrm>
            <a:off x="7315745" y="4508617"/>
            <a:ext cx="621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4"/>
          <p:cNvSpPr/>
          <p:nvPr/>
        </p:nvSpPr>
        <p:spPr>
          <a:xfrm>
            <a:off x="4150633" y="3716478"/>
            <a:ext cx="894960" cy="15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96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=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44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function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65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Activation layer takes as input a vector x, and outputs vector y of same size as x, where it holds for every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= 1 … 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ctr">
              <a:buNone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y</a:t>
            </a:r>
            <a:r>
              <a:rPr lang="en-US" sz="2000" spc="-1" baseline="-25000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=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</a:t>
            </a:r>
            <a:r>
              <a:rPr lang="en-US" sz="2000" spc="-1" baseline="-25000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where n is a size of input vector x.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55728" y="3104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651048" y="4907137"/>
            <a:ext cx="107892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...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655728" y="3752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1655728" y="440061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655728" y="5552977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267568" y="4342657"/>
            <a:ext cx="80640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8"/>
          <p:cNvSpPr/>
          <p:nvPr/>
        </p:nvSpPr>
        <p:spPr>
          <a:xfrm flipV="1">
            <a:off x="1075048" y="3283177"/>
            <a:ext cx="579600" cy="1222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 flipV="1">
            <a:off x="1075048" y="3931177"/>
            <a:ext cx="579600" cy="574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0"/>
          <p:cNvSpPr/>
          <p:nvPr/>
        </p:nvSpPr>
        <p:spPr>
          <a:xfrm>
            <a:off x="1075048" y="4508617"/>
            <a:ext cx="579600" cy="70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1"/>
          <p:cNvSpPr/>
          <p:nvPr/>
        </p:nvSpPr>
        <p:spPr>
          <a:xfrm>
            <a:off x="1075048" y="4508617"/>
            <a:ext cx="579600" cy="1222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2"/>
          <p:cNvSpPr/>
          <p:nvPr/>
        </p:nvSpPr>
        <p:spPr>
          <a:xfrm>
            <a:off x="3316408" y="4342657"/>
            <a:ext cx="110628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2735728" y="3284617"/>
            <a:ext cx="579600" cy="1222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2735728" y="3932617"/>
            <a:ext cx="579600" cy="574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5"/>
          <p:cNvSpPr/>
          <p:nvPr/>
        </p:nvSpPr>
        <p:spPr>
          <a:xfrm flipV="1">
            <a:off x="2735728" y="4507177"/>
            <a:ext cx="579600" cy="70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 flipV="1">
            <a:off x="2735728" y="4507177"/>
            <a:ext cx="579600" cy="12229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7"/>
          <p:cNvSpPr/>
          <p:nvPr/>
        </p:nvSpPr>
        <p:spPr>
          <a:xfrm>
            <a:off x="3029488" y="4508617"/>
            <a:ext cx="28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8"/>
          <p:cNvSpPr/>
          <p:nvPr/>
        </p:nvSpPr>
        <p:spPr>
          <a:xfrm>
            <a:off x="6235385" y="3104617"/>
            <a:ext cx="1078920" cy="2807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" name="CustomShape 19"/>
          <p:cNvSpPr/>
          <p:nvPr/>
        </p:nvSpPr>
        <p:spPr>
          <a:xfrm>
            <a:off x="4811945" y="4342657"/>
            <a:ext cx="88416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0"/>
          <p:cNvSpPr/>
          <p:nvPr/>
        </p:nvSpPr>
        <p:spPr>
          <a:xfrm>
            <a:off x="7938545" y="4342657"/>
            <a:ext cx="107964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21"/>
          <p:cNvSpPr/>
          <p:nvPr/>
        </p:nvSpPr>
        <p:spPr>
          <a:xfrm flipV="1">
            <a:off x="5696825" y="4506457"/>
            <a:ext cx="537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2"/>
          <p:cNvSpPr/>
          <p:nvPr/>
        </p:nvSpPr>
        <p:spPr>
          <a:xfrm>
            <a:off x="7315745" y="4508617"/>
            <a:ext cx="621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4"/>
          <p:cNvSpPr/>
          <p:nvPr/>
        </p:nvSpPr>
        <p:spPr>
          <a:xfrm>
            <a:off x="4150633" y="3716478"/>
            <a:ext cx="894960" cy="157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96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=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5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representation of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6550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Architecture selection for neural networks is (typically) done on the layer level.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Layers below are represented as blocks.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Red blocks: no parameters, blue: with parameters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720880" y="3933000"/>
            <a:ext cx="93492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281480" y="3937320"/>
            <a:ext cx="1006920" cy="165096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889240" y="3933000"/>
            <a:ext cx="93492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2307600" y="4761000"/>
            <a:ext cx="41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3656880" y="4761000"/>
            <a:ext cx="6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8"/>
          <p:cNvSpPr/>
          <p:nvPr/>
        </p:nvSpPr>
        <p:spPr>
          <a:xfrm flipV="1">
            <a:off x="5289480" y="4759560"/>
            <a:ext cx="598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9"/>
          <p:cNvSpPr/>
          <p:nvPr/>
        </p:nvSpPr>
        <p:spPr>
          <a:xfrm flipV="1">
            <a:off x="6825240" y="4758840"/>
            <a:ext cx="467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1554480" y="4473000"/>
            <a:ext cx="752040" cy="5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360880" y="3213000"/>
            <a:ext cx="16549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Linear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2"/>
          <p:cNvSpPr/>
          <p:nvPr/>
        </p:nvSpPr>
        <p:spPr>
          <a:xfrm>
            <a:off x="4114800" y="3213000"/>
            <a:ext cx="13712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Activation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3"/>
          <p:cNvSpPr/>
          <p:nvPr/>
        </p:nvSpPr>
        <p:spPr>
          <a:xfrm>
            <a:off x="5889240" y="3213000"/>
            <a:ext cx="9349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Linear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4"/>
          <p:cNvSpPr/>
          <p:nvPr/>
        </p:nvSpPr>
        <p:spPr>
          <a:xfrm>
            <a:off x="7293600" y="4473000"/>
            <a:ext cx="935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91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4" name="CustomShape 2"/>
          <p:cNvSpPr/>
          <p:nvPr/>
        </p:nvSpPr>
        <p:spPr>
          <a:xfrm>
            <a:off x="2360880" y="1845000"/>
            <a:ext cx="3167280" cy="3599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3"/>
          <p:cNvSpPr/>
          <p:nvPr/>
        </p:nvSpPr>
        <p:spPr>
          <a:xfrm>
            <a:off x="2360880" y="1412640"/>
            <a:ext cx="31672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Repeat N &gt; 1 times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2720880" y="2997000"/>
            <a:ext cx="101916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4209480" y="3001320"/>
            <a:ext cx="1006920" cy="165096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σ(x)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5889240" y="2997000"/>
            <a:ext cx="93492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x+b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1995480" y="3825000"/>
            <a:ext cx="72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3740760" y="3825000"/>
            <a:ext cx="4676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 flipV="1">
            <a:off x="5217480" y="3823560"/>
            <a:ext cx="670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0"/>
          <p:cNvSpPr/>
          <p:nvPr/>
        </p:nvSpPr>
        <p:spPr>
          <a:xfrm flipV="1">
            <a:off x="6825240" y="3822840"/>
            <a:ext cx="395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1"/>
          <p:cNvSpPr/>
          <p:nvPr/>
        </p:nvSpPr>
        <p:spPr>
          <a:xfrm>
            <a:off x="1188720" y="3537360"/>
            <a:ext cx="805680" cy="57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2"/>
          <p:cNvSpPr/>
          <p:nvPr/>
        </p:nvSpPr>
        <p:spPr>
          <a:xfrm>
            <a:off x="2720880" y="2277000"/>
            <a:ext cx="9349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Linear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4023360" y="2277000"/>
            <a:ext cx="13712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Activation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5889240" y="2277000"/>
            <a:ext cx="9349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Linear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5"/>
          <p:cNvSpPr/>
          <p:nvPr/>
        </p:nvSpPr>
        <p:spPr>
          <a:xfrm>
            <a:off x="7221600" y="3537000"/>
            <a:ext cx="100764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66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520" y="2462911"/>
            <a:ext cx="9007700" cy="3628288"/>
            <a:chOff x="56520" y="2205000"/>
            <a:chExt cx="9648000" cy="3886200"/>
          </a:xfrm>
        </p:grpSpPr>
        <p:sp>
          <p:nvSpPr>
            <p:cNvPr id="4" name="CustomShape 2"/>
            <p:cNvSpPr/>
            <p:nvPr/>
          </p:nvSpPr>
          <p:spPr>
            <a:xfrm>
              <a:off x="5880960" y="4297680"/>
              <a:ext cx="976680" cy="72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6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Copy 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6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outputs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" name="CustomShape 4"/>
            <p:cNvSpPr/>
            <p:nvPr/>
          </p:nvSpPr>
          <p:spPr>
            <a:xfrm>
              <a:off x="3045240" y="4221000"/>
              <a:ext cx="1019160" cy="16552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W</a:t>
              </a:r>
              <a:r>
                <a:rPr lang="en-US" sz="170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1</a:t>
              </a: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x+b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" name="CustomShape 5"/>
            <p:cNvSpPr/>
            <p:nvPr/>
          </p:nvSpPr>
          <p:spPr>
            <a:xfrm>
              <a:off x="4533840" y="4225320"/>
              <a:ext cx="1006920" cy="1650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σ(x)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" name="CustomShape 6"/>
            <p:cNvSpPr/>
            <p:nvPr/>
          </p:nvSpPr>
          <p:spPr>
            <a:xfrm>
              <a:off x="7005600" y="4221000"/>
              <a:ext cx="934920" cy="16552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W</a:t>
              </a:r>
              <a:r>
                <a:rPr lang="en-US" sz="170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2</a:t>
              </a: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x+b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" name="CustomShape 7"/>
            <p:cNvSpPr/>
            <p:nvPr/>
          </p:nvSpPr>
          <p:spPr>
            <a:xfrm>
              <a:off x="1570320" y="5049000"/>
              <a:ext cx="1473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8"/>
            <p:cNvSpPr/>
            <p:nvPr/>
          </p:nvSpPr>
          <p:spPr>
            <a:xfrm>
              <a:off x="4065480" y="5049000"/>
              <a:ext cx="46764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/>
            <p:cNvSpPr/>
            <p:nvPr/>
          </p:nvSpPr>
          <p:spPr>
            <a:xfrm flipV="1">
              <a:off x="5542200" y="5047560"/>
              <a:ext cx="14626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0"/>
            <p:cNvSpPr/>
            <p:nvPr/>
          </p:nvSpPr>
          <p:spPr>
            <a:xfrm flipV="1">
              <a:off x="7941960" y="504684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11"/>
            <p:cNvSpPr/>
            <p:nvPr/>
          </p:nvSpPr>
          <p:spPr>
            <a:xfrm>
              <a:off x="562320" y="476100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1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" name="CustomShape 12"/>
            <p:cNvSpPr/>
            <p:nvPr/>
          </p:nvSpPr>
          <p:spPr>
            <a:xfrm>
              <a:off x="3045240" y="3501000"/>
              <a:ext cx="93492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Linear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" name="CustomShape 13"/>
            <p:cNvSpPr/>
            <p:nvPr/>
          </p:nvSpPr>
          <p:spPr>
            <a:xfrm>
              <a:off x="4297680" y="3500640"/>
              <a:ext cx="146268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Activation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" name="CustomShape 14"/>
            <p:cNvSpPr/>
            <p:nvPr/>
          </p:nvSpPr>
          <p:spPr>
            <a:xfrm>
              <a:off x="7005600" y="3500640"/>
              <a:ext cx="93492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Linear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5"/>
            <p:cNvSpPr/>
            <p:nvPr/>
          </p:nvSpPr>
          <p:spPr>
            <a:xfrm>
              <a:off x="8517960" y="4761000"/>
              <a:ext cx="1186560" cy="57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Output 1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7" name="CustomShape 16"/>
            <p:cNvSpPr/>
            <p:nvPr/>
          </p:nvSpPr>
          <p:spPr>
            <a:xfrm flipH="1" flipV="1">
              <a:off x="2657520" y="4975920"/>
              <a:ext cx="2881800" cy="73440"/>
            </a:xfrm>
            <a:prstGeom prst="bentConnector4">
              <a:avLst>
                <a:gd name="adj1" fmla="val -12554"/>
                <a:gd name="adj2" fmla="val 2313118"/>
              </a:avLst>
            </a:prstGeom>
            <a:noFill/>
            <a:ln w="3816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7"/>
            <p:cNvSpPr/>
            <p:nvPr/>
          </p:nvSpPr>
          <p:spPr>
            <a:xfrm>
              <a:off x="3291840" y="2818440"/>
              <a:ext cx="2011320" cy="450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Memory vector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" name="CustomShape 18"/>
            <p:cNvSpPr/>
            <p:nvPr/>
          </p:nvSpPr>
          <p:spPr>
            <a:xfrm>
              <a:off x="1752480" y="4087440"/>
              <a:ext cx="931680" cy="924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2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Stack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2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memory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2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and input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2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vectors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CustomShape 19"/>
            <p:cNvSpPr/>
            <p:nvPr/>
          </p:nvSpPr>
          <p:spPr>
            <a:xfrm>
              <a:off x="562320" y="418428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2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" name="CustomShape 20"/>
            <p:cNvSpPr/>
            <p:nvPr/>
          </p:nvSpPr>
          <p:spPr>
            <a:xfrm>
              <a:off x="563040" y="360432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3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" name="CustomShape 21"/>
            <p:cNvSpPr/>
            <p:nvPr/>
          </p:nvSpPr>
          <p:spPr>
            <a:xfrm>
              <a:off x="560520" y="3026160"/>
              <a:ext cx="10087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4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22"/>
            <p:cNvSpPr/>
            <p:nvPr/>
          </p:nvSpPr>
          <p:spPr>
            <a:xfrm>
              <a:off x="560520" y="2447280"/>
              <a:ext cx="10087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…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" name="CustomShape 23"/>
            <p:cNvSpPr/>
            <p:nvPr/>
          </p:nvSpPr>
          <p:spPr>
            <a:xfrm>
              <a:off x="562320" y="533700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0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" name="CustomShape 24"/>
            <p:cNvSpPr/>
            <p:nvPr/>
          </p:nvSpPr>
          <p:spPr>
            <a:xfrm>
              <a:off x="8517960" y="5324760"/>
              <a:ext cx="1186560" cy="57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Output 0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" name="CustomShape 25"/>
            <p:cNvSpPr/>
            <p:nvPr/>
          </p:nvSpPr>
          <p:spPr>
            <a:xfrm flipV="1">
              <a:off x="488520" y="2275920"/>
              <a:ext cx="360" cy="3815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6"/>
            <p:cNvSpPr/>
            <p:nvPr/>
          </p:nvSpPr>
          <p:spPr>
            <a:xfrm>
              <a:off x="56520" y="2205000"/>
              <a:ext cx="39924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t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" name="CustomShape 27"/>
            <p:cNvSpPr/>
            <p:nvPr/>
          </p:nvSpPr>
          <p:spPr>
            <a:xfrm>
              <a:off x="2586960" y="4976640"/>
              <a:ext cx="142920" cy="1432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205905" y="1428364"/>
            <a:ext cx="7330542" cy="1446550"/>
          </a:xfrm>
        </p:spPr>
        <p:txBody>
          <a:bodyPr/>
          <a:lstStyle/>
          <a:p>
            <a:pPr marL="108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Store activations between different inputs (“have memory”).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Work with sequences of arbitrary size.  Memory vector is reset between sequences.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Good at processing sequential data, e.g. text.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77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9337"/>
            <a:ext cx="8229600" cy="2991588"/>
          </a:xfrm>
        </p:spPr>
        <p:txBody>
          <a:bodyPr anchor="ctr"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Neural networks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4760">
              <a:buClr>
                <a:srgbClr val="595959"/>
              </a:buClr>
              <a:buFont typeface="Arial"/>
              <a:buChar char="•"/>
            </a:pPr>
            <a:r>
              <a:rPr lang="en-US" sz="17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Formal definition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Shallow neural networks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Live demo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Deep fully connected neural networks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Recurrent neural networks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15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Convolutional neural networks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342000">
              <a:buClr>
                <a:srgbClr val="595959"/>
              </a:buClr>
              <a:buFont typeface="Arial"/>
              <a:buChar char="•"/>
            </a:pPr>
            <a:r>
              <a:rPr lang="en-US" sz="17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Advantages / Disadvantages</a:t>
            </a:r>
            <a:endParaRPr lang="en-US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11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5" y="1600200"/>
            <a:ext cx="8812607" cy="10772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Operates directly on images.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Have </a:t>
            </a:r>
            <a:r>
              <a:rPr lang="en-US" sz="2000" dirty="0"/>
              <a:t>“special” layers – convolutional and pooling. Pooling layer: downsize input image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CustomShape 2"/>
          <p:cNvSpPr/>
          <p:nvPr/>
        </p:nvSpPr>
        <p:spPr>
          <a:xfrm>
            <a:off x="2720880" y="4085280"/>
            <a:ext cx="93492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107600" y="4089600"/>
            <a:ext cx="1006920" cy="165096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pool(x)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5942160" y="4085280"/>
            <a:ext cx="934920" cy="1655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1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FC(x)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000880" y="4913640"/>
            <a:ext cx="718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3656880" y="4913640"/>
            <a:ext cx="4500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 flipV="1">
            <a:off x="5115960" y="4912200"/>
            <a:ext cx="8251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6878160" y="4913640"/>
            <a:ext cx="32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1178280" y="4521600"/>
            <a:ext cx="821520" cy="7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2360880" y="3365280"/>
            <a:ext cx="175356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Convolutional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3718080" y="3365280"/>
            <a:ext cx="178020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Pooling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12"/>
          <p:cNvSpPr/>
          <p:nvPr/>
        </p:nvSpPr>
        <p:spPr>
          <a:xfrm>
            <a:off x="7202880" y="4629600"/>
            <a:ext cx="934920" cy="5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2360880" y="3229560"/>
            <a:ext cx="3167280" cy="28627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2360880" y="2789280"/>
            <a:ext cx="31672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Repeat N &gt; 1 times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5709240" y="3200400"/>
            <a:ext cx="1386720" cy="8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Fully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connected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network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35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5" y="3306261"/>
            <a:ext cx="8812607" cy="1200329"/>
          </a:xfrm>
        </p:spPr>
        <p:txBody>
          <a:bodyPr/>
          <a:lstStyle/>
          <a:p>
            <a:pPr marL="1080" indent="0" algn="ctr">
              <a:lnSpc>
                <a:spcPct val="100000"/>
              </a:lnSpc>
              <a:buNone/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Convolutions demo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ctr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Taken from Stanford CS class </a:t>
            </a:r>
            <a:r>
              <a:rPr lang="en-US" sz="2000" u="sng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  <a:hlinkClick r:id="rId2"/>
              </a:rPr>
              <a:t>CS231n: Convolutional Neural Networks for Visual Recognition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549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NN are easier to </a:t>
            </a:r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4" name="CustomShape 2"/>
          <p:cNvSpPr/>
          <p:nvPr/>
        </p:nvSpPr>
        <p:spPr>
          <a:xfrm>
            <a:off x="1281292" y="4144680"/>
            <a:ext cx="1006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Training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Loss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 flipV="1">
            <a:off x="2361652" y="2924280"/>
            <a:ext cx="360" cy="30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1779705" y="2340000"/>
            <a:ext cx="1156867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Other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methods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2289652" y="4941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2289652" y="4941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2289652" y="4941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 flipV="1">
            <a:off x="3945652" y="2924280"/>
            <a:ext cx="360" cy="30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9"/>
          <p:cNvSpPr/>
          <p:nvPr/>
        </p:nvSpPr>
        <p:spPr>
          <a:xfrm>
            <a:off x="3441652" y="2340000"/>
            <a:ext cx="1006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Small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3877972" y="3357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1"/>
          <p:cNvSpPr/>
          <p:nvPr/>
        </p:nvSpPr>
        <p:spPr>
          <a:xfrm>
            <a:off x="3873652" y="402264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2"/>
          <p:cNvSpPr/>
          <p:nvPr/>
        </p:nvSpPr>
        <p:spPr>
          <a:xfrm>
            <a:off x="3873652" y="32007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3"/>
          <p:cNvSpPr/>
          <p:nvPr/>
        </p:nvSpPr>
        <p:spPr>
          <a:xfrm>
            <a:off x="3877972" y="361008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3873652" y="445932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5"/>
          <p:cNvSpPr/>
          <p:nvPr/>
        </p:nvSpPr>
        <p:spPr>
          <a:xfrm>
            <a:off x="3873652" y="426924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>
            <a:off x="3873652" y="37728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7"/>
          <p:cNvSpPr/>
          <p:nvPr/>
        </p:nvSpPr>
        <p:spPr>
          <a:xfrm flipV="1">
            <a:off x="5530012" y="2924280"/>
            <a:ext cx="360" cy="30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8"/>
          <p:cNvSpPr/>
          <p:nvPr/>
        </p:nvSpPr>
        <p:spPr>
          <a:xfrm>
            <a:off x="5026012" y="2340000"/>
            <a:ext cx="1006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Larger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9"/>
          <p:cNvSpPr/>
          <p:nvPr/>
        </p:nvSpPr>
        <p:spPr>
          <a:xfrm>
            <a:off x="5458012" y="5013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0"/>
          <p:cNvSpPr/>
          <p:nvPr/>
        </p:nvSpPr>
        <p:spPr>
          <a:xfrm>
            <a:off x="5458012" y="4401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1"/>
          <p:cNvSpPr/>
          <p:nvPr/>
        </p:nvSpPr>
        <p:spPr>
          <a:xfrm>
            <a:off x="5458012" y="4869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2"/>
          <p:cNvSpPr/>
          <p:nvPr/>
        </p:nvSpPr>
        <p:spPr>
          <a:xfrm>
            <a:off x="5458012" y="414864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3"/>
          <p:cNvSpPr/>
          <p:nvPr/>
        </p:nvSpPr>
        <p:spPr>
          <a:xfrm>
            <a:off x="5458012" y="473688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4"/>
          <p:cNvSpPr/>
          <p:nvPr/>
        </p:nvSpPr>
        <p:spPr>
          <a:xfrm>
            <a:off x="5458012" y="459864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5"/>
          <p:cNvSpPr/>
          <p:nvPr/>
        </p:nvSpPr>
        <p:spPr>
          <a:xfrm>
            <a:off x="5458012" y="428364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6"/>
          <p:cNvSpPr/>
          <p:nvPr/>
        </p:nvSpPr>
        <p:spPr>
          <a:xfrm flipV="1">
            <a:off x="7042012" y="2924280"/>
            <a:ext cx="360" cy="309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27"/>
          <p:cNvSpPr/>
          <p:nvPr/>
        </p:nvSpPr>
        <p:spPr>
          <a:xfrm>
            <a:off x="6538012" y="2340000"/>
            <a:ext cx="1006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Large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28"/>
          <p:cNvSpPr/>
          <p:nvPr/>
        </p:nvSpPr>
        <p:spPr>
          <a:xfrm>
            <a:off x="6970012" y="5301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9"/>
          <p:cNvSpPr/>
          <p:nvPr/>
        </p:nvSpPr>
        <p:spPr>
          <a:xfrm>
            <a:off x="6970012" y="5085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0"/>
          <p:cNvSpPr/>
          <p:nvPr/>
        </p:nvSpPr>
        <p:spPr>
          <a:xfrm>
            <a:off x="6970012" y="5229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1"/>
          <p:cNvSpPr/>
          <p:nvPr/>
        </p:nvSpPr>
        <p:spPr>
          <a:xfrm>
            <a:off x="6970012" y="5085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2"/>
          <p:cNvSpPr/>
          <p:nvPr/>
        </p:nvSpPr>
        <p:spPr>
          <a:xfrm>
            <a:off x="6970012" y="5157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33"/>
          <p:cNvSpPr/>
          <p:nvPr/>
        </p:nvSpPr>
        <p:spPr>
          <a:xfrm>
            <a:off x="6970012" y="522936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4"/>
          <p:cNvSpPr/>
          <p:nvPr/>
        </p:nvSpPr>
        <p:spPr>
          <a:xfrm>
            <a:off x="6970012" y="4869000"/>
            <a:ext cx="142920" cy="1429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0410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036"/>
            <a:ext cx="8229600" cy="4462760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Most of it in python, and can run on both GPU or CPU: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Theano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TensorFlow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Keras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PyTorch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Torch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MXNet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Lasagne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Autograd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Chainer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Deeplearn.js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…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32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encoding for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816"/>
            <a:ext cx="8229600" cy="2923877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Words in encoded form are fed to the neural network. To obtain such encoding, the following steps are taken: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Generate vocabulary of all unique words from the training text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To encode the word with its index in the vocabulary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Use one hot encoding on word indexes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Either create a category for all words missing in dictionary or skip them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30168" y="5053549"/>
            <a:ext cx="253800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Vocabulary: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{‘Car’, ‘Cat’,’House’}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2868168" y="5197549"/>
            <a:ext cx="71892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‘Car’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193165066"/>
              </p:ext>
            </p:extLst>
          </p:nvPr>
        </p:nvGraphicFramePr>
        <p:xfrm>
          <a:off x="4030608" y="4863829"/>
          <a:ext cx="565560" cy="1111320"/>
        </p:xfrm>
        <a:graphic>
          <a:graphicData uri="http://schemas.openxmlformats.org/drawingml/2006/table">
            <a:tbl>
              <a:tblPr/>
              <a:tblGrid>
                <a:gridCol w="56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ustomShape 6"/>
          <p:cNvSpPr/>
          <p:nvPr/>
        </p:nvSpPr>
        <p:spPr>
          <a:xfrm>
            <a:off x="3588168" y="5420029"/>
            <a:ext cx="36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4894608" y="5197549"/>
            <a:ext cx="71892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‘Cat’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3825613754"/>
              </p:ext>
            </p:extLst>
          </p:nvPr>
        </p:nvGraphicFramePr>
        <p:xfrm>
          <a:off x="6057048" y="4863829"/>
          <a:ext cx="565560" cy="1111320"/>
        </p:xfrm>
        <a:graphic>
          <a:graphicData uri="http://schemas.openxmlformats.org/drawingml/2006/table">
            <a:tbl>
              <a:tblPr/>
              <a:tblGrid>
                <a:gridCol w="56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CustomShape 9"/>
          <p:cNvSpPr/>
          <p:nvPr/>
        </p:nvSpPr>
        <p:spPr>
          <a:xfrm>
            <a:off x="5614608" y="5420029"/>
            <a:ext cx="36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0"/>
          <p:cNvSpPr/>
          <p:nvPr/>
        </p:nvSpPr>
        <p:spPr>
          <a:xfrm>
            <a:off x="6730968" y="5198629"/>
            <a:ext cx="103212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‘House’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val="590379889"/>
              </p:ext>
            </p:extLst>
          </p:nvPr>
        </p:nvGraphicFramePr>
        <p:xfrm>
          <a:off x="8206968" y="4864909"/>
          <a:ext cx="565560" cy="1111320"/>
        </p:xfrm>
        <a:graphic>
          <a:graphicData uri="http://schemas.openxmlformats.org/drawingml/2006/table">
            <a:tbl>
              <a:tblPr/>
              <a:tblGrid>
                <a:gridCol w="56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CustomShape 12"/>
          <p:cNvSpPr/>
          <p:nvPr/>
        </p:nvSpPr>
        <p:spPr>
          <a:xfrm>
            <a:off x="7764528" y="5421109"/>
            <a:ext cx="369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7600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15663"/>
          </a:xfrm>
        </p:spPr>
        <p:txBody>
          <a:bodyPr/>
          <a:lstStyle/>
          <a:p>
            <a:pPr marL="0" indent="0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Word encoding can produce very high dimensional vectors. Word embedding reduces this dimension by applying a linear transformation to the word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vectors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8137" y="2811449"/>
            <a:ext cx="8584253" cy="3457724"/>
            <a:chOff x="56520" y="2205000"/>
            <a:chExt cx="9648000" cy="3886200"/>
          </a:xfrm>
        </p:grpSpPr>
        <p:sp>
          <p:nvSpPr>
            <p:cNvPr id="4" name="CustomShape 3"/>
            <p:cNvSpPr/>
            <p:nvPr/>
          </p:nvSpPr>
          <p:spPr>
            <a:xfrm>
              <a:off x="3837240" y="4221000"/>
              <a:ext cx="1019160" cy="16552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W</a:t>
              </a:r>
              <a:r>
                <a:rPr lang="en-US" sz="170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1</a:t>
              </a: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x+b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" name="CustomShape 4"/>
            <p:cNvSpPr/>
            <p:nvPr/>
          </p:nvSpPr>
          <p:spPr>
            <a:xfrm>
              <a:off x="5326200" y="4225320"/>
              <a:ext cx="1006920" cy="1650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σ(x)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" name="CustomShape 5"/>
            <p:cNvSpPr/>
            <p:nvPr/>
          </p:nvSpPr>
          <p:spPr>
            <a:xfrm>
              <a:off x="7005600" y="4221000"/>
              <a:ext cx="934920" cy="16552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W</a:t>
              </a:r>
              <a:r>
                <a:rPr lang="en-US" sz="170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2</a:t>
              </a: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x+b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" name="CustomShape 6"/>
            <p:cNvSpPr/>
            <p:nvPr/>
          </p:nvSpPr>
          <p:spPr>
            <a:xfrm>
              <a:off x="3021840" y="5049000"/>
              <a:ext cx="814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7"/>
            <p:cNvSpPr/>
            <p:nvPr/>
          </p:nvSpPr>
          <p:spPr>
            <a:xfrm>
              <a:off x="4857480" y="5049000"/>
              <a:ext cx="46764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8"/>
            <p:cNvSpPr/>
            <p:nvPr/>
          </p:nvSpPr>
          <p:spPr>
            <a:xfrm flipV="1">
              <a:off x="6334200" y="5047560"/>
              <a:ext cx="67032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9"/>
            <p:cNvSpPr/>
            <p:nvPr/>
          </p:nvSpPr>
          <p:spPr>
            <a:xfrm flipV="1">
              <a:off x="7941960" y="504684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CustomShape 10"/>
            <p:cNvSpPr/>
            <p:nvPr/>
          </p:nvSpPr>
          <p:spPr>
            <a:xfrm>
              <a:off x="562320" y="476100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1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2" name="CustomShape 11"/>
            <p:cNvSpPr/>
            <p:nvPr/>
          </p:nvSpPr>
          <p:spPr>
            <a:xfrm>
              <a:off x="3837240" y="3501000"/>
              <a:ext cx="93492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Linear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3" name="CustomShape 12"/>
            <p:cNvSpPr/>
            <p:nvPr/>
          </p:nvSpPr>
          <p:spPr>
            <a:xfrm>
              <a:off x="5156640" y="3500640"/>
              <a:ext cx="134352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Activation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4" name="CustomShape 13"/>
            <p:cNvSpPr/>
            <p:nvPr/>
          </p:nvSpPr>
          <p:spPr>
            <a:xfrm>
              <a:off x="7005600" y="3500640"/>
              <a:ext cx="93492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Linear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layer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5" name="CustomShape 14"/>
            <p:cNvSpPr/>
            <p:nvPr/>
          </p:nvSpPr>
          <p:spPr>
            <a:xfrm>
              <a:off x="8517960" y="4761000"/>
              <a:ext cx="1186560" cy="57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Output 1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5"/>
            <p:cNvSpPr/>
            <p:nvPr/>
          </p:nvSpPr>
          <p:spPr>
            <a:xfrm flipH="1" flipV="1">
              <a:off x="3440160" y="4975920"/>
              <a:ext cx="2892240" cy="73440"/>
            </a:xfrm>
            <a:prstGeom prst="bentConnector4">
              <a:avLst>
                <a:gd name="adj1" fmla="val -11412"/>
                <a:gd name="adj2" fmla="val 2287518"/>
              </a:avLst>
            </a:prstGeom>
            <a:noFill/>
            <a:ln w="3816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6"/>
            <p:cNvSpPr/>
            <p:nvPr/>
          </p:nvSpPr>
          <p:spPr>
            <a:xfrm>
              <a:off x="4159080" y="2890440"/>
              <a:ext cx="1931040" cy="450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Memory vector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" name="CustomShape 17"/>
            <p:cNvSpPr/>
            <p:nvPr/>
          </p:nvSpPr>
          <p:spPr>
            <a:xfrm>
              <a:off x="562320" y="418428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2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9" name="CustomShape 18"/>
            <p:cNvSpPr/>
            <p:nvPr/>
          </p:nvSpPr>
          <p:spPr>
            <a:xfrm>
              <a:off x="563040" y="360432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3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CustomShape 19"/>
            <p:cNvSpPr/>
            <p:nvPr/>
          </p:nvSpPr>
          <p:spPr>
            <a:xfrm>
              <a:off x="560520" y="3026160"/>
              <a:ext cx="10087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4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1" name="CustomShape 20"/>
            <p:cNvSpPr/>
            <p:nvPr/>
          </p:nvSpPr>
          <p:spPr>
            <a:xfrm>
              <a:off x="560520" y="2447280"/>
              <a:ext cx="10087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…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" name="CustomShape 21"/>
            <p:cNvSpPr/>
            <p:nvPr/>
          </p:nvSpPr>
          <p:spPr>
            <a:xfrm>
              <a:off x="562320" y="5337000"/>
              <a:ext cx="100692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Input 0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22"/>
            <p:cNvSpPr/>
            <p:nvPr/>
          </p:nvSpPr>
          <p:spPr>
            <a:xfrm>
              <a:off x="8517960" y="5324760"/>
              <a:ext cx="1186560" cy="57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Output 0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" name="CustomShape 23"/>
            <p:cNvSpPr/>
            <p:nvPr/>
          </p:nvSpPr>
          <p:spPr>
            <a:xfrm flipV="1">
              <a:off x="488520" y="2275920"/>
              <a:ext cx="360" cy="3815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4"/>
            <p:cNvSpPr/>
            <p:nvPr/>
          </p:nvSpPr>
          <p:spPr>
            <a:xfrm>
              <a:off x="56520" y="2205000"/>
              <a:ext cx="399240" cy="574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t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6" name="CustomShape 25"/>
            <p:cNvSpPr/>
            <p:nvPr/>
          </p:nvSpPr>
          <p:spPr>
            <a:xfrm>
              <a:off x="2001960" y="4221000"/>
              <a:ext cx="1019160" cy="16552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W</a:t>
              </a:r>
              <a:r>
                <a:rPr lang="en-US" sz="1700" strike="noStrike" spc="-1" baseline="-250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0</a:t>
              </a:r>
              <a:r>
                <a:rPr lang="en-US" sz="170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x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" name="CustomShape 26"/>
            <p:cNvSpPr/>
            <p:nvPr/>
          </p:nvSpPr>
          <p:spPr>
            <a:xfrm>
              <a:off x="1820520" y="3459960"/>
              <a:ext cx="1434960" cy="718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Word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embedding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" name="CustomShape 27"/>
            <p:cNvSpPr/>
            <p:nvPr/>
          </p:nvSpPr>
          <p:spPr>
            <a:xfrm flipV="1">
              <a:off x="1570320" y="5046840"/>
              <a:ext cx="430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8"/>
            <p:cNvSpPr/>
            <p:nvPr/>
          </p:nvSpPr>
          <p:spPr>
            <a:xfrm>
              <a:off x="3368880" y="4976640"/>
              <a:ext cx="142920" cy="1432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93720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7207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“Vanilla” RNN: the most simple type of recurrent neural networks. Has relatively few parameters, but does not work well with long sequences.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Long Short Term Memory units: have more parameters per block compared to simple RNN, but in practice work better with long sequences.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Gated recurrent units: work better than simple RNN on long sequences, but have less parameters compared to LSTM.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u="sng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Is an active research area</a:t>
            </a:r>
            <a:r>
              <a:rPr lang="en-US" sz="2000" u="sng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9399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707"/>
            <a:ext cx="8229600" cy="4216539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Well suited for big data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Is not as computationally expensive as Kernel SVM or KNN for large amounts of data.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Unreasonably flexible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Can take as input directly images, text, structured data etc. Can output directly images, text, structured data etc.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State of the art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Recently dedicated neural networks beat other methods on applications of computer vision and natural language processing -&gt; great hype right now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1570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953"/>
            <a:ext cx="8229600" cy="4955203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Not very well understood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Does not have a strong theoretical background like SVM.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Requires a lot of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data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For neural network to converge properly, large number of parameters are required. For large number of parameters, large amount of data is needed to not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overfit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Bullet proof black box, in case of general purpose feed forward nets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000">
              <a:buClr>
                <a:srgbClr val="595959"/>
              </a:buClr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Interpretation is more complicated due to complex models and the topic being recent. Work is done in this area.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NP hard to get the best possible neural network on small amount of data.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7525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things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482" y="1439720"/>
            <a:ext cx="8902358" cy="4789244"/>
            <a:chOff x="70388" y="1280160"/>
            <a:chExt cx="9431421" cy="5073868"/>
          </a:xfrm>
        </p:grpSpPr>
        <p:graphicFrame>
          <p:nvGraphicFramePr>
            <p:cNvPr id="4" name="Table 2"/>
            <p:cNvGraphicFramePr/>
            <p:nvPr>
              <p:extLst>
                <p:ext uri="{D42A27DB-BD31-4B8C-83A1-F6EECF244321}">
                  <p14:modId xmlns:p14="http://schemas.microsoft.com/office/powerpoint/2010/main" val="2952419352"/>
                </p:ext>
              </p:extLst>
            </p:nvPr>
          </p:nvGraphicFramePr>
          <p:xfrm>
            <a:off x="344849" y="1833480"/>
            <a:ext cx="4680856" cy="3662152"/>
          </p:xfrm>
          <a:graphic>
            <a:graphicData uri="http://schemas.openxmlformats.org/drawingml/2006/table">
              <a:tbl>
                <a:tblPr/>
                <a:tblGrid>
                  <a:gridCol w="11041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12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0412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059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96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Age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Blood pressure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Oldpeak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Sick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70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130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2.4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67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115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1.6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57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0.3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128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0.2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74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0.2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65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56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130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5" name="CustomShape 3"/>
            <p:cNvSpPr/>
            <p:nvPr/>
          </p:nvSpPr>
          <p:spPr>
            <a:xfrm>
              <a:off x="284369" y="1280160"/>
              <a:ext cx="4429080" cy="561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Seen so far: learning by example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" name="CustomShape 4"/>
            <p:cNvSpPr/>
            <p:nvPr/>
          </p:nvSpPr>
          <p:spPr>
            <a:xfrm>
              <a:off x="5072729" y="1299960"/>
              <a:ext cx="4429080" cy="533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RL: learning by experience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" name="CustomShape 5"/>
            <p:cNvSpPr/>
            <p:nvPr/>
          </p:nvSpPr>
          <p:spPr>
            <a:xfrm>
              <a:off x="70388" y="5518470"/>
              <a:ext cx="9263270" cy="8355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https://www.youtube.com/watch?v=Q70ulPJW3Gk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Mnih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, </a:t>
              </a:r>
              <a:r>
                <a:rPr lang="en-US" sz="1400" strike="noStrike" spc="-1" dirty="0" err="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Volodymyr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, et al. "Human-level control through deep reinforcement learning." </a:t>
              </a:r>
              <a:r>
                <a:rPr lang="en-US" sz="1400" i="1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Nature</a:t>
              </a:r>
              <a:r>
                <a:rPr lang="en-US" sz="1400" strike="noStrike" spc="-1" dirty="0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 518.7540 (2015): 529-533.</a:t>
              </a:r>
              <a:endPara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8" name="Picture 7"/>
            <p:cNvPicPr/>
            <p:nvPr/>
          </p:nvPicPr>
          <p:blipFill>
            <a:blip r:embed="rId2"/>
            <a:srcRect l="60872" t="23328" r="6837" b="6111"/>
            <a:stretch/>
          </p:blipFill>
          <p:spPr>
            <a:xfrm>
              <a:off x="6053009" y="1833840"/>
              <a:ext cx="2661480" cy="32698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25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Shallow ANN: Weighted sum of outputs of multiple neurons.</a:t>
            </a:r>
          </a:p>
          <a:p>
            <a:pPr marL="0" indent="0">
              <a:buNone/>
            </a:pPr>
            <a:r>
              <a:rPr lang="en-US" sz="2000" dirty="0"/>
              <a:t>For every function block below, its input is denoted as x. Bold input arrows denote vector inputs, thin – scalar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CustomShape 3"/>
          <p:cNvSpPr/>
          <p:nvPr/>
        </p:nvSpPr>
        <p:spPr>
          <a:xfrm>
            <a:off x="1568520" y="3818918"/>
            <a:ext cx="9349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545240" y="3818918"/>
            <a:ext cx="9349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3584880" y="2954918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3580200" y="4757438"/>
            <a:ext cx="107892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...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7"/>
          <p:cNvSpPr/>
          <p:nvPr/>
        </p:nvSpPr>
        <p:spPr>
          <a:xfrm>
            <a:off x="3584880" y="3602918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3584880" y="4250918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3584880" y="5402918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10"/>
          <p:cNvSpPr/>
          <p:nvPr/>
        </p:nvSpPr>
        <p:spPr>
          <a:xfrm flipV="1">
            <a:off x="2504880" y="3133478"/>
            <a:ext cx="1078920" cy="10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1"/>
          <p:cNvSpPr/>
          <p:nvPr/>
        </p:nvSpPr>
        <p:spPr>
          <a:xfrm flipV="1">
            <a:off x="2504880" y="3782198"/>
            <a:ext cx="1078920" cy="35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2"/>
          <p:cNvSpPr/>
          <p:nvPr/>
        </p:nvSpPr>
        <p:spPr>
          <a:xfrm>
            <a:off x="2504880" y="4141838"/>
            <a:ext cx="1078920" cy="2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2504880" y="4141838"/>
            <a:ext cx="107892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6897240" y="4200878"/>
            <a:ext cx="57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5"/>
          <p:cNvSpPr/>
          <p:nvPr/>
        </p:nvSpPr>
        <p:spPr>
          <a:xfrm>
            <a:off x="5754240" y="4020878"/>
            <a:ext cx="1141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4664880" y="3134918"/>
            <a:ext cx="1088280" cy="106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7"/>
          <p:cNvSpPr/>
          <p:nvPr/>
        </p:nvSpPr>
        <p:spPr>
          <a:xfrm>
            <a:off x="4664880" y="3782918"/>
            <a:ext cx="1088280" cy="41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18"/>
          <p:cNvSpPr/>
          <p:nvPr/>
        </p:nvSpPr>
        <p:spPr>
          <a:xfrm flipV="1">
            <a:off x="4664880" y="4200158"/>
            <a:ext cx="108828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9"/>
          <p:cNvSpPr/>
          <p:nvPr/>
        </p:nvSpPr>
        <p:spPr>
          <a:xfrm flipV="1">
            <a:off x="4664880" y="4199438"/>
            <a:ext cx="1088280" cy="138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5962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stuff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342" y="1630857"/>
            <a:ext cx="8848048" cy="4404010"/>
            <a:chOff x="-14040" y="1260360"/>
            <a:chExt cx="9947160" cy="4951080"/>
          </a:xfrm>
        </p:grpSpPr>
        <p:graphicFrame>
          <p:nvGraphicFramePr>
            <p:cNvPr id="4" name="Table 2"/>
            <p:cNvGraphicFramePr/>
            <p:nvPr>
              <p:extLst>
                <p:ext uri="{D42A27DB-BD31-4B8C-83A1-F6EECF244321}">
                  <p14:modId xmlns:p14="http://schemas.microsoft.com/office/powerpoint/2010/main" val="1903364375"/>
                </p:ext>
              </p:extLst>
            </p:nvPr>
          </p:nvGraphicFramePr>
          <p:xfrm>
            <a:off x="513000" y="1813680"/>
            <a:ext cx="4967122" cy="3886117"/>
          </p:xfrm>
          <a:graphic>
            <a:graphicData uri="http://schemas.openxmlformats.org/drawingml/2006/table">
              <a:tbl>
                <a:tblPr/>
                <a:tblGrid>
                  <a:gridCol w="110412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12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0412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059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96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Age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Blood pressure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Oldpeak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b="1" strike="noStrike" spc="-1">
                            <a:solidFill>
                              <a:srgbClr val="FFFFFF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Sick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38160">
                        <a:solidFill>
                          <a:srgbClr val="FFFFFF"/>
                        </a:solidFill>
                      </a:lnB>
                      <a:solidFill>
                        <a:srgbClr val="C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70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130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2.4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38160" cap="flat" cmpd="sng" algn="ctr">
                        <a:solidFill>
                          <a:srgbClr val="FFFFF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67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115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1.6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57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0.3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128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0.2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74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0.2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65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120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0.4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no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E9EC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00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56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130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0.6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800" strike="noStrike" spc="-1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libri"/>
                          </a:rPr>
                          <a:t>yes</a:t>
                        </a:r>
                        <a:endPara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endParaRPr>
                      </a:p>
                    </a:txBody>
                    <a:tcPr marL="28440" marR="28440">
                      <a:lnL w="12240">
                        <a:solidFill>
                          <a:srgbClr val="FFFFFF"/>
                        </a:solidFill>
                      </a:lnL>
                      <a:lnR w="12240">
                        <a:solidFill>
                          <a:srgbClr val="FFFFFF"/>
                        </a:solidFill>
                      </a:lnR>
                      <a:lnT w="12240">
                        <a:solidFill>
                          <a:srgbClr val="FFFFFF"/>
                        </a:solidFill>
                      </a:lnT>
                      <a:lnB w="12240">
                        <a:solidFill>
                          <a:srgbClr val="FFFFFF"/>
                        </a:solidFill>
                      </a:lnB>
                      <a:solidFill>
                        <a:srgbClr val="D0D8E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5" name="CustomShape 3"/>
            <p:cNvSpPr/>
            <p:nvPr/>
          </p:nvSpPr>
          <p:spPr>
            <a:xfrm>
              <a:off x="452520" y="1260360"/>
              <a:ext cx="4429080" cy="561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Seen so far: deterministic output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" name="CustomShape 4"/>
            <p:cNvSpPr/>
            <p:nvPr/>
          </p:nvSpPr>
          <p:spPr>
            <a:xfrm>
              <a:off x="5240880" y="1280160"/>
              <a:ext cx="4429080" cy="533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GN: Stochastic output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" name="CustomShape 5"/>
            <p:cNvSpPr/>
            <p:nvPr/>
          </p:nvSpPr>
          <p:spPr>
            <a:xfrm>
              <a:off x="-14040" y="5741640"/>
              <a:ext cx="9947160" cy="469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sz="14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Goodfellow, Ian, et al. "Generative adversarial nets." Advances in Neural Information Processing Systems. 2014.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8" name="CustomShape 6"/>
            <p:cNvSpPr/>
            <p:nvPr/>
          </p:nvSpPr>
          <p:spPr>
            <a:xfrm>
              <a:off x="5241240" y="1280520"/>
              <a:ext cx="4429080" cy="533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GN: Stochastic output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" name="CustomShape 7"/>
            <p:cNvSpPr/>
            <p:nvPr/>
          </p:nvSpPr>
          <p:spPr>
            <a:xfrm>
              <a:off x="5241600" y="1676880"/>
              <a:ext cx="4429080" cy="533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343080" indent="-342000" algn="ctr">
                <a:lnSpc>
                  <a:spcPct val="100000"/>
                </a:lnSpc>
              </a:pPr>
              <a:r>
                <a:rPr lang="en-US" sz="1700" strike="noStrike" spc="-1">
                  <a:solidFill>
                    <a:srgbClr val="595959"/>
                  </a:solidFill>
                  <a:uFill>
                    <a:solidFill>
                      <a:srgbClr val="FFFFFF"/>
                    </a:solidFill>
                  </a:uFill>
                  <a:latin typeface="ArialMT"/>
                  <a:ea typeface="DejaVu Sans"/>
                </a:rPr>
                <a:t>Generate faces:</a:t>
              </a:r>
              <a:endPara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10" name="Picture 9"/>
            <p:cNvPicPr/>
            <p:nvPr/>
          </p:nvPicPr>
          <p:blipFill>
            <a:blip r:embed="rId2"/>
            <a:srcRect l="33174" t="31874" r="37315" b="14315"/>
            <a:stretch/>
          </p:blipFill>
          <p:spPr>
            <a:xfrm>
              <a:off x="6104520" y="2309760"/>
              <a:ext cx="2634120" cy="26992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34592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7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cloud instance, use this: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-:- coming soon!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94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Parameters of </a:t>
            </a:r>
            <a:r>
              <a:rPr lang="en-US" sz="20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all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neurons are optimized simultaneously.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Here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</a:t>
            </a:r>
            <a:r>
              <a:rPr lang="en-US" sz="2000" spc="-1" baseline="-25000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are parameters of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i-th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 block.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" name="CustomShape 3"/>
          <p:cNvSpPr/>
          <p:nvPr/>
        </p:nvSpPr>
        <p:spPr>
          <a:xfrm>
            <a:off x="1568520" y="3806639"/>
            <a:ext cx="9349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Input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4"/>
          <p:cNvSpPr/>
          <p:nvPr/>
        </p:nvSpPr>
        <p:spPr>
          <a:xfrm>
            <a:off x="7545240" y="3806639"/>
            <a:ext cx="9349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Output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layer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CustomShape 5"/>
          <p:cNvSpPr/>
          <p:nvPr/>
        </p:nvSpPr>
        <p:spPr>
          <a:xfrm>
            <a:off x="3584880" y="2942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6"/>
          <p:cNvSpPr/>
          <p:nvPr/>
        </p:nvSpPr>
        <p:spPr>
          <a:xfrm>
            <a:off x="3580200" y="4745159"/>
            <a:ext cx="1078920" cy="37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...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7"/>
          <p:cNvSpPr/>
          <p:nvPr/>
        </p:nvSpPr>
        <p:spPr>
          <a:xfrm>
            <a:off x="3584880" y="3590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8"/>
          <p:cNvSpPr/>
          <p:nvPr/>
        </p:nvSpPr>
        <p:spPr>
          <a:xfrm>
            <a:off x="3584880" y="4238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9"/>
          <p:cNvSpPr/>
          <p:nvPr/>
        </p:nvSpPr>
        <p:spPr>
          <a:xfrm>
            <a:off x="3584880" y="5390639"/>
            <a:ext cx="1078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x)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0"/>
          <p:cNvSpPr/>
          <p:nvPr/>
        </p:nvSpPr>
        <p:spPr>
          <a:xfrm flipV="1">
            <a:off x="2504880" y="3121199"/>
            <a:ext cx="1078920" cy="100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11"/>
          <p:cNvSpPr/>
          <p:nvPr/>
        </p:nvSpPr>
        <p:spPr>
          <a:xfrm flipV="1">
            <a:off x="2504880" y="3769919"/>
            <a:ext cx="1078920" cy="35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12"/>
          <p:cNvSpPr/>
          <p:nvPr/>
        </p:nvSpPr>
        <p:spPr>
          <a:xfrm>
            <a:off x="2504880" y="4129559"/>
            <a:ext cx="1078920" cy="28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13"/>
          <p:cNvSpPr/>
          <p:nvPr/>
        </p:nvSpPr>
        <p:spPr>
          <a:xfrm>
            <a:off x="2504880" y="4129559"/>
            <a:ext cx="1078920" cy="14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4"/>
          <p:cNvSpPr/>
          <p:nvPr/>
        </p:nvSpPr>
        <p:spPr>
          <a:xfrm>
            <a:off x="6897240" y="4188599"/>
            <a:ext cx="57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5"/>
          <p:cNvSpPr/>
          <p:nvPr/>
        </p:nvSpPr>
        <p:spPr>
          <a:xfrm>
            <a:off x="5754240" y="4008599"/>
            <a:ext cx="1141920" cy="358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70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n+1</a:t>
            </a:r>
            <a:r>
              <a:rPr lang="en-US" sz="1700" strike="noStrike" spc="-1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lang="en-US" sz="17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16"/>
          <p:cNvSpPr/>
          <p:nvPr/>
        </p:nvSpPr>
        <p:spPr>
          <a:xfrm>
            <a:off x="4664880" y="3122639"/>
            <a:ext cx="1088280" cy="106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17"/>
          <p:cNvSpPr/>
          <p:nvPr/>
        </p:nvSpPr>
        <p:spPr>
          <a:xfrm>
            <a:off x="4664880" y="3770639"/>
            <a:ext cx="1088280" cy="41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18"/>
          <p:cNvSpPr/>
          <p:nvPr/>
        </p:nvSpPr>
        <p:spPr>
          <a:xfrm flipV="1">
            <a:off x="4664880" y="4187879"/>
            <a:ext cx="108828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19"/>
          <p:cNvSpPr/>
          <p:nvPr/>
        </p:nvSpPr>
        <p:spPr>
          <a:xfrm flipV="1">
            <a:off x="4664880" y="4187159"/>
            <a:ext cx="1088280" cy="138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063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NN’s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0227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Neurons are typically functions of the following form are considered: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 algn="just"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Sigma is called “squashing”  function; If it is non – linear, than NN (even shallow) is a universal </a:t>
            </a:r>
            <a:r>
              <a:rPr lang="en-US" sz="2000" spc="-1" dirty="0" err="1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approximator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3440880" y="2183819"/>
            <a:ext cx="2543400" cy="442800"/>
          </a:xfrm>
          <a:prstGeom prst="rect">
            <a:avLst/>
          </a:prstGeom>
          <a:ln>
            <a:noFill/>
          </a:ln>
        </p:spPr>
      </p:pic>
      <p:pic>
        <p:nvPicPr>
          <p:cNvPr id="5" name="Bild 8"/>
          <p:cNvPicPr/>
          <p:nvPr/>
        </p:nvPicPr>
        <p:blipFill>
          <a:blip r:embed="rId3"/>
          <a:stretch/>
        </p:blipFill>
        <p:spPr>
          <a:xfrm>
            <a:off x="350218" y="3896617"/>
            <a:ext cx="2231280" cy="317880"/>
          </a:xfrm>
          <a:prstGeom prst="rect">
            <a:avLst/>
          </a:prstGeom>
          <a:ln>
            <a:noFill/>
          </a:ln>
        </p:spPr>
      </p:pic>
      <p:pic>
        <p:nvPicPr>
          <p:cNvPr id="6" name="Bild 9"/>
          <p:cNvPicPr/>
          <p:nvPr/>
        </p:nvPicPr>
        <p:blipFill>
          <a:blip r:embed="rId4"/>
          <a:stretch/>
        </p:blipFill>
        <p:spPr>
          <a:xfrm>
            <a:off x="3086578" y="3896617"/>
            <a:ext cx="3113280" cy="316440"/>
          </a:xfrm>
          <a:prstGeom prst="rect">
            <a:avLst/>
          </a:prstGeom>
          <a:ln>
            <a:noFill/>
          </a:ln>
        </p:spPr>
      </p:pic>
      <p:pic>
        <p:nvPicPr>
          <p:cNvPr id="7" name="Bild 10"/>
          <p:cNvPicPr/>
          <p:nvPr/>
        </p:nvPicPr>
        <p:blipFill>
          <a:blip r:embed="rId5"/>
          <a:stretch/>
        </p:blipFill>
        <p:spPr>
          <a:xfrm>
            <a:off x="6830938" y="3896617"/>
            <a:ext cx="1971720" cy="31860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6"/>
          <a:stretch/>
        </p:blipFill>
        <p:spPr>
          <a:xfrm>
            <a:off x="6615000" y="4230606"/>
            <a:ext cx="2469960" cy="1852200"/>
          </a:xfrm>
          <a:prstGeom prst="rect">
            <a:avLst/>
          </a:prstGeom>
          <a:ln>
            <a:noFill/>
          </a:ln>
        </p:spPr>
      </p:pic>
      <p:pic>
        <p:nvPicPr>
          <p:cNvPr id="9" name="Picture 5"/>
          <p:cNvPicPr/>
          <p:nvPr/>
        </p:nvPicPr>
        <p:blipFill>
          <a:blip r:embed="rId7"/>
          <a:stretch/>
        </p:blipFill>
        <p:spPr>
          <a:xfrm>
            <a:off x="3313800" y="4253646"/>
            <a:ext cx="2469960" cy="1852200"/>
          </a:xfrm>
          <a:prstGeom prst="rect">
            <a:avLst/>
          </a:prstGeom>
          <a:ln>
            <a:noFill/>
          </a:ln>
        </p:spPr>
      </p:pic>
      <p:pic>
        <p:nvPicPr>
          <p:cNvPr id="10" name="Picture 6"/>
          <p:cNvPicPr/>
          <p:nvPr/>
        </p:nvPicPr>
        <p:blipFill>
          <a:blip r:embed="rId8"/>
          <a:stretch/>
        </p:blipFill>
        <p:spPr>
          <a:xfrm>
            <a:off x="156960" y="4253646"/>
            <a:ext cx="2469960" cy="1852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6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24096"/>
          </a:xfrm>
        </p:spPr>
        <p:txBody>
          <a:bodyPr/>
          <a:lstStyle/>
          <a:p>
            <a:pPr marL="1080" indent="0">
              <a:lnSpc>
                <a:spcPct val="100000"/>
              </a:lnSpc>
              <a:buNone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A typical approach – find parameters which minimize: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ArialMT"/>
              <a:ea typeface="DejaVu Sans"/>
            </a:endParaRPr>
          </a:p>
          <a:p>
            <a:pPr marL="1080" indent="0" algn="just">
              <a:lnSpc>
                <a:spcPct val="10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For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example, for regression and with L2 regularization: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>
              <a:lnSpc>
                <a:spcPct val="100000"/>
              </a:lnSpc>
              <a:buNone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ArialMT"/>
              <a:ea typeface="DejaVu Sans"/>
            </a:endParaRPr>
          </a:p>
          <a:p>
            <a:pPr marL="1080" indent="0">
              <a:lnSpc>
                <a:spcPct val="10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Here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w contains all the weights of neural net.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" indent="0" algn="just">
              <a:lnSpc>
                <a:spcPct val="100000"/>
              </a:lnSpc>
              <a:buNone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Usually solved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using some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flavor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of Stochastic Gradient Descent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2253480" y="2329512"/>
            <a:ext cx="3636720" cy="561600"/>
          </a:xfrm>
          <a:prstGeom prst="rect">
            <a:avLst/>
          </a:prstGeom>
          <a:ln>
            <a:noFill/>
          </a:ln>
        </p:spPr>
      </p:pic>
      <p:sp>
        <p:nvSpPr>
          <p:cNvPr id="5" name="TextShape 3"/>
          <p:cNvSpPr txBox="1"/>
          <p:nvPr/>
        </p:nvSpPr>
        <p:spPr>
          <a:xfrm>
            <a:off x="2218560" y="3669044"/>
            <a:ext cx="4138560" cy="596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55124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Bild 3"/>
          <p:cNvPicPr/>
          <p:nvPr/>
        </p:nvPicPr>
        <p:blipFill>
          <a:blip r:embed="rId2"/>
          <a:srcRect t="3501" b="4832"/>
          <a:stretch/>
        </p:blipFill>
        <p:spPr>
          <a:xfrm>
            <a:off x="1910931" y="2848966"/>
            <a:ext cx="6155640" cy="35654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 flipH="1">
            <a:off x="5532531" y="3269806"/>
            <a:ext cx="137520" cy="2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3"/>
          <p:cNvSpPr/>
          <p:nvPr/>
        </p:nvSpPr>
        <p:spPr>
          <a:xfrm flipH="1">
            <a:off x="5392491" y="3564286"/>
            <a:ext cx="137880" cy="2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 flipH="1">
            <a:off x="5253891" y="3859126"/>
            <a:ext cx="137520" cy="2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 flipH="1">
            <a:off x="5114211" y="4154326"/>
            <a:ext cx="137520" cy="27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6"/>
          <p:cNvSpPr/>
          <p:nvPr/>
        </p:nvSpPr>
        <p:spPr>
          <a:xfrm flipH="1">
            <a:off x="4835211" y="4448806"/>
            <a:ext cx="277560" cy="21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 flipH="1">
            <a:off x="4695891" y="4663006"/>
            <a:ext cx="138240" cy="2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00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803731" y="1719286"/>
            <a:ext cx="3552480" cy="753840"/>
          </a:xfrm>
          <a:prstGeom prst="rect">
            <a:avLst/>
          </a:prstGeom>
          <a:ln>
            <a:noFill/>
          </a:ln>
        </p:spPr>
      </p:pic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tretch/>
        </p:blipFill>
        <p:spPr>
          <a:xfrm>
            <a:off x="2803731" y="1719286"/>
            <a:ext cx="3552480" cy="753840"/>
          </a:xfrm>
          <a:prstGeom prst="rect">
            <a:avLst/>
          </a:prstGeom>
          <a:ln>
            <a:noFill/>
          </a:ln>
        </p:spPr>
      </p:pic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6"/>
          <p:cNvGraphicFramePr/>
          <p:nvPr>
            <p:extLst>
              <p:ext uri="{D42A27DB-BD31-4B8C-83A1-F6EECF244321}">
                <p14:modId xmlns:p14="http://schemas.microsoft.com/office/powerpoint/2010/main" val="4081038216"/>
              </p:ext>
            </p:extLst>
          </p:nvPr>
        </p:nvGraphicFramePr>
        <p:xfrm>
          <a:off x="999828" y="2864483"/>
          <a:ext cx="6615000" cy="3456720"/>
        </p:xfrm>
        <a:graphic>
          <a:graphicData uri="http://schemas.openxmlformats.org/drawingml/2006/table">
            <a:tbl>
              <a:tblPr/>
              <a:tblGrid>
                <a:gridCol w="110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Gender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Pain type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Blood pressure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Oldpeak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Sick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67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115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65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CustomShape 8"/>
          <p:cNvSpPr/>
          <p:nvPr/>
        </p:nvSpPr>
        <p:spPr>
          <a:xfrm>
            <a:off x="7614828" y="4496863"/>
            <a:ext cx="130824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Use whole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 dataset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87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11" name="CustomShape 8"/>
          <p:cNvSpPr/>
          <p:nvPr/>
        </p:nvSpPr>
        <p:spPr>
          <a:xfrm>
            <a:off x="25673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Random 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9"/>
          <p:cNvSpPr/>
          <p:nvPr/>
        </p:nvSpPr>
        <p:spPr>
          <a:xfrm>
            <a:off x="7487691" y="1622086"/>
            <a:ext cx="132480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Stopping criterion?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1938651" y="1622086"/>
            <a:ext cx="5211360" cy="98784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8308841" y="2651410"/>
            <a:ext cx="678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End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8185076" y="1189807"/>
            <a:ext cx="529223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No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8" name="Straight Arrow Connector 17"/>
          <p:cNvCxnSpPr>
            <a:stCxn id="11" idx="3"/>
            <a:endCxn id="13" idx="1"/>
          </p:cNvCxnSpPr>
          <p:nvPr/>
        </p:nvCxnSpPr>
        <p:spPr>
          <a:xfrm>
            <a:off x="1581531" y="2116006"/>
            <a:ext cx="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1"/>
          </p:cNvCxnSpPr>
          <p:nvPr/>
        </p:nvCxnSpPr>
        <p:spPr>
          <a:xfrm>
            <a:off x="7150011" y="2116006"/>
            <a:ext cx="33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0"/>
            <a:endCxn id="11" idx="0"/>
          </p:cNvCxnSpPr>
          <p:nvPr/>
        </p:nvCxnSpPr>
        <p:spPr>
          <a:xfrm rot="16200000" flipV="1">
            <a:off x="4534611" y="-1993394"/>
            <a:ext cx="12700" cy="72309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2" idx="2"/>
            <a:endCxn id="14" idx="1"/>
          </p:cNvCxnSpPr>
          <p:nvPr/>
        </p:nvCxnSpPr>
        <p:spPr>
          <a:xfrm rot="16200000" flipH="1">
            <a:off x="8102434" y="2657583"/>
            <a:ext cx="254064" cy="15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6"/>
          <p:cNvGraphicFramePr/>
          <p:nvPr>
            <p:extLst>
              <p:ext uri="{D42A27DB-BD31-4B8C-83A1-F6EECF244321}">
                <p14:modId xmlns:p14="http://schemas.microsoft.com/office/powerpoint/2010/main" val="1411867073"/>
              </p:ext>
            </p:extLst>
          </p:nvPr>
        </p:nvGraphicFramePr>
        <p:xfrm>
          <a:off x="999828" y="2864483"/>
          <a:ext cx="6615000" cy="3456720"/>
        </p:xfrm>
        <a:graphic>
          <a:graphicData uri="http://schemas.openxmlformats.org/drawingml/2006/table">
            <a:tbl>
              <a:tblPr/>
              <a:tblGrid>
                <a:gridCol w="110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Age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Gender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Pain type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Blood pressure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Oldpeak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Sick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67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115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128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</a:t>
                      </a:r>
                      <a:endParaRPr lang="en-US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65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0.4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130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0.6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US" sz="180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CustomShape 8"/>
          <p:cNvSpPr/>
          <p:nvPr/>
        </p:nvSpPr>
        <p:spPr>
          <a:xfrm>
            <a:off x="7614828" y="4496863"/>
            <a:ext cx="1529172" cy="737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Use subset </a:t>
            </a:r>
          </a:p>
          <a:p>
            <a:pPr marL="343080" indent="-342000" algn="ctr">
              <a:lnSpc>
                <a:spcPct val="100000"/>
              </a:lnSpc>
            </a:pPr>
            <a:r>
              <a:rPr lang="en-US" sz="170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MT"/>
                <a:ea typeface="DejaVu Sans"/>
              </a:rPr>
              <a:t>of dataset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/>
        </p:blipFill>
        <p:spPr>
          <a:xfrm>
            <a:off x="2878791" y="1738660"/>
            <a:ext cx="3331080" cy="76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8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1396</Words>
  <Application>Microsoft Office PowerPoint</Application>
  <PresentationFormat>On-screen Show (4:3)</PresentationFormat>
  <Paragraphs>506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ＭＳ Ｐゴシック</vt:lpstr>
      <vt:lpstr>Arial</vt:lpstr>
      <vt:lpstr>ArialMT</vt:lpstr>
      <vt:lpstr>Calibri</vt:lpstr>
      <vt:lpstr>DejaVu Sans</vt:lpstr>
      <vt:lpstr>Office-Design</vt:lpstr>
      <vt:lpstr>Neural Networks</vt:lpstr>
      <vt:lpstr>Agenda</vt:lpstr>
      <vt:lpstr>Shallow neural network</vt:lpstr>
      <vt:lpstr>Shallow neural network</vt:lpstr>
      <vt:lpstr>NN’s neurons</vt:lpstr>
      <vt:lpstr>Training of NN</vt:lpstr>
      <vt:lpstr>Gradient Descent</vt:lpstr>
      <vt:lpstr>Gradient Descent</vt:lpstr>
      <vt:lpstr>Stochastic Gradient Descent</vt:lpstr>
      <vt:lpstr>Stochastic Gradient Descent</vt:lpstr>
      <vt:lpstr>Stochastic Gradient Descent</vt:lpstr>
      <vt:lpstr>Stochastic Gradient Descent</vt:lpstr>
      <vt:lpstr>Online demo</vt:lpstr>
      <vt:lpstr>Layer-wise representation of NN’s</vt:lpstr>
      <vt:lpstr>Linear function layer</vt:lpstr>
      <vt:lpstr>Linear function layer</vt:lpstr>
      <vt:lpstr>Layer representation of NN</vt:lpstr>
      <vt:lpstr>Deep neural networks</vt:lpstr>
      <vt:lpstr>Recurrent neural networks</vt:lpstr>
      <vt:lpstr>Convolutional neural networks</vt:lpstr>
      <vt:lpstr>Convolutional neural networks</vt:lpstr>
      <vt:lpstr>Larger NN are easier to train</vt:lpstr>
      <vt:lpstr>Deep Learning Software</vt:lpstr>
      <vt:lpstr>Text encoding for RNN</vt:lpstr>
      <vt:lpstr>Word embedding</vt:lpstr>
      <vt:lpstr>Types of RNN</vt:lpstr>
      <vt:lpstr>Advantages</vt:lpstr>
      <vt:lpstr>Disadvantages</vt:lpstr>
      <vt:lpstr>Cool things</vt:lpstr>
      <vt:lpstr>Cool stuff</vt:lpstr>
      <vt:lpstr>Hands on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D.J. Haloc</dc:creator>
  <cp:lastModifiedBy>Windows User</cp:lastModifiedBy>
  <cp:revision>85</cp:revision>
  <dcterms:created xsi:type="dcterms:W3CDTF">2011-01-21T13:31:00Z</dcterms:created>
  <dcterms:modified xsi:type="dcterms:W3CDTF">2017-09-13T16:34:06Z</dcterms:modified>
</cp:coreProperties>
</file>