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FAF1E3"/>
          </a:solidFill>
        </a:fill>
      </a:tcStyle>
    </a:wholeTbl>
    <a:band2H>
      <a:tcTxStyle b="def" i="def"/>
      <a:tcStyle>
        <a:tcBdr/>
        <a:fill>
          <a:solidFill>
            <a:srgbClr val="FDF8F2"/>
          </a:solidFill>
        </a:fill>
      </a:tcStyle>
    </a:band2H>
    <a:firstCol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381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381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F6EFE3"/>
          </a:solidFill>
        </a:fill>
      </a:tcStyle>
    </a:wholeTbl>
    <a:band2H>
      <a:tcTxStyle b="def" i="def"/>
      <a:tcStyle>
        <a:tcBdr/>
        <a:fill>
          <a:solidFill>
            <a:srgbClr val="FAF7F2"/>
          </a:solidFill>
        </a:fill>
      </a:tcStyle>
    </a:band2H>
    <a:firstCol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381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381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F3E7D6"/>
          </a:solidFill>
        </a:fill>
      </a:tcStyle>
    </a:wholeTbl>
    <a:band2H>
      <a:tcTxStyle b="def" i="def"/>
      <a:tcStyle>
        <a:tcBdr/>
        <a:fill>
          <a:solidFill>
            <a:srgbClr val="F9F3EC"/>
          </a:solidFill>
        </a:fill>
      </a:tcStyle>
    </a:band2H>
    <a:firstCol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381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381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3F3F3"/>
          </a:solidFill>
        </a:fill>
      </a:tcStyle>
    </a:band2H>
    <a:firstCol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3"/>
          </a:solidFill>
        </a:fill>
      </a:tcStyle>
    </a:lastRow>
    <a:fir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381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381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"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;p2"/>
          <p:cNvSpPr/>
          <p:nvPr/>
        </p:nvSpPr>
        <p:spPr>
          <a:xfrm>
            <a:off x="5514975" y="504750"/>
            <a:ext cx="4134000" cy="4134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774529" y="1113975"/>
            <a:ext cx="3742802" cy="2052600"/>
          </a:xfrm>
          <a:prstGeom prst="rect">
            <a:avLst/>
          </a:prstGeom>
        </p:spPr>
        <p:txBody>
          <a:bodyPr anchor="b"/>
          <a:lstStyle>
            <a:lvl1pPr algn="r">
              <a:defRPr sz="10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5758829" y="3236925"/>
            <a:ext cx="2758502" cy="792602"/>
          </a:xfrm>
          <a:prstGeom prst="rect">
            <a:avLst/>
          </a:prstGeom>
        </p:spPr>
        <p:txBody>
          <a:bodyPr/>
          <a:lstStyle>
            <a:lvl1pPr marL="228600" indent="-114300" algn="r">
              <a:buClrTx/>
              <a:buSzTx/>
              <a:buFontTx/>
              <a:buNone/>
            </a:lvl1pPr>
            <a:lvl2pPr marL="228600" indent="114300" algn="r">
              <a:buClrTx/>
              <a:buSzTx/>
              <a:buFontTx/>
              <a:buNone/>
            </a:lvl2pPr>
            <a:lvl3pPr marL="228600" indent="114300" algn="r">
              <a:buClrTx/>
              <a:buSzTx/>
              <a:buFontTx/>
              <a:buNone/>
            </a:lvl3pPr>
            <a:lvl4pPr marL="228600" indent="114300" algn="r">
              <a:buClrTx/>
              <a:buSzTx/>
              <a:buFontTx/>
              <a:buNone/>
            </a:lvl4pPr>
            <a:lvl5pPr marL="228600" indent="114300" algn="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45;p11"/>
          <p:cNvSpPr/>
          <p:nvPr/>
        </p:nvSpPr>
        <p:spPr>
          <a:xfrm>
            <a:off x="1875900" y="1572825"/>
            <a:ext cx="5248200" cy="524820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6000">
                <a:solidFill>
                  <a:srgbClr val="F3F3F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2862600" y="2895050"/>
            <a:ext cx="3418800" cy="13008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5000"/>
              </a:lnSpc>
            </a:lvl1pPr>
            <a:lvl2pPr algn="ctr">
              <a:lnSpc>
                <a:spcPct val="115000"/>
              </a:lnSpc>
            </a:lvl2pPr>
            <a:lvl3pPr algn="ctr">
              <a:lnSpc>
                <a:spcPct val="115000"/>
              </a:lnSpc>
            </a:lvl3pPr>
            <a:lvl4pPr algn="ctr">
              <a:lnSpc>
                <a:spcPct val="115000"/>
              </a:lnSpc>
            </a:lvl4pPr>
            <a:lvl5pPr algn="ctr">
              <a:lnSpc>
                <a:spcPct val="115000"/>
              </a:lnSpc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_14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49;p12"/>
          <p:cNvSpPr/>
          <p:nvPr/>
        </p:nvSpPr>
        <p:spPr>
          <a:xfrm>
            <a:off x="-838201" y="-1791650"/>
            <a:ext cx="3552902" cy="355290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10" name="Title Text"/>
          <p:cNvSpPr txBox="1"/>
          <p:nvPr>
            <p:ph type="title"/>
          </p:nvPr>
        </p:nvSpPr>
        <p:spPr>
          <a:xfrm>
            <a:off x="824866" y="3217523"/>
            <a:ext cx="2188200" cy="577802"/>
          </a:xfrm>
          <a:prstGeom prst="rect">
            <a:avLst/>
          </a:prstGeom>
        </p:spPr>
        <p:txBody>
          <a:bodyPr anchor="b"/>
          <a:lstStyle>
            <a:lvl1pPr algn="ctr">
              <a:defRPr sz="1800">
                <a:latin typeface="Chivo"/>
                <a:ea typeface="Chivo"/>
                <a:cs typeface="Chivo"/>
                <a:sym typeface="Chiv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1" name="Body Level One…"/>
          <p:cNvSpPr txBox="1"/>
          <p:nvPr>
            <p:ph type="body" sz="quarter" idx="1"/>
          </p:nvPr>
        </p:nvSpPr>
        <p:spPr>
          <a:xfrm>
            <a:off x="687465" y="3670684"/>
            <a:ext cx="2463003" cy="572402"/>
          </a:xfrm>
          <a:prstGeom prst="rect">
            <a:avLst/>
          </a:prstGeom>
        </p:spPr>
        <p:txBody>
          <a:bodyPr/>
          <a:lstStyle>
            <a:lvl1pPr marL="228600" indent="-114300" algn="ctr">
              <a:buClrTx/>
              <a:buSzTx/>
              <a:buFontTx/>
              <a:buNone/>
              <a:defRPr sz="1400"/>
            </a:lvl1pPr>
            <a:lvl2pPr marL="228600" indent="114300" algn="ctr">
              <a:buClrTx/>
              <a:buSzTx/>
              <a:buFontTx/>
              <a:buNone/>
              <a:defRPr sz="1400"/>
            </a:lvl2pPr>
            <a:lvl3pPr marL="228600" indent="114300" algn="ctr">
              <a:buClrTx/>
              <a:buSzTx/>
              <a:buFontTx/>
              <a:buNone/>
              <a:defRPr sz="1400"/>
            </a:lvl3pPr>
            <a:lvl4pPr marL="228600" indent="114300" algn="ctr">
              <a:buClrTx/>
              <a:buSzTx/>
              <a:buFontTx/>
              <a:buNone/>
              <a:defRPr sz="1400"/>
            </a:lvl4pPr>
            <a:lvl5pPr marL="228600" indent="114300" algn="ctr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ONLY_2_1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61;p13"/>
          <p:cNvSpPr/>
          <p:nvPr/>
        </p:nvSpPr>
        <p:spPr>
          <a:xfrm>
            <a:off x="-838201" y="-1791650"/>
            <a:ext cx="3552902" cy="355290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20" name="Body Level One…"/>
          <p:cNvSpPr txBox="1"/>
          <p:nvPr>
            <p:ph type="body" sz="quarter" idx="1"/>
          </p:nvPr>
        </p:nvSpPr>
        <p:spPr>
          <a:xfrm>
            <a:off x="795499" y="2130774"/>
            <a:ext cx="1818003" cy="1112402"/>
          </a:xfrm>
          <a:prstGeom prst="rect">
            <a:avLst/>
          </a:prstGeom>
        </p:spPr>
        <p:txBody>
          <a:bodyPr anchor="b"/>
          <a:lstStyle>
            <a:lvl1pPr marL="228600" indent="-114300" algn="ctr">
              <a:buClrTx/>
              <a:buSzTx/>
              <a:buFontTx/>
              <a:buNone/>
              <a:defRPr sz="1400"/>
            </a:lvl1pPr>
            <a:lvl2pPr marL="228600" indent="114300" algn="ctr">
              <a:buClrTx/>
              <a:buSzTx/>
              <a:buFontTx/>
              <a:buNone/>
              <a:defRPr sz="1400"/>
            </a:lvl2pPr>
            <a:lvl3pPr marL="228600" indent="114300" algn="ctr">
              <a:buClrTx/>
              <a:buSzTx/>
              <a:buFontTx/>
              <a:buNone/>
              <a:defRPr sz="1400"/>
            </a:lvl3pPr>
            <a:lvl4pPr marL="228600" indent="114300" algn="ctr">
              <a:buClrTx/>
              <a:buSzTx/>
              <a:buFontTx/>
              <a:buNone/>
              <a:defRPr sz="1400"/>
            </a:lvl4pPr>
            <a:lvl5pPr marL="228600" indent="114300" algn="ctr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Title Text"/>
          <p:cNvSpPr txBox="1"/>
          <p:nvPr>
            <p:ph type="title"/>
          </p:nvPr>
        </p:nvSpPr>
        <p:spPr>
          <a:xfrm>
            <a:off x="394850" y="3179248"/>
            <a:ext cx="2619301" cy="384902"/>
          </a:xfrm>
          <a:prstGeom prst="rect">
            <a:avLst/>
          </a:prstGeom>
        </p:spPr>
        <p:txBody>
          <a:bodyPr/>
          <a:lstStyle>
            <a:lvl1pPr algn="ctr">
              <a:defRPr sz="1800">
                <a:latin typeface="Chivo"/>
                <a:ea typeface="Chivo"/>
                <a:cs typeface="Chivo"/>
                <a:sym typeface="Chiv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ONLY_2_1_1"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70;p14"/>
          <p:cNvSpPr/>
          <p:nvPr/>
        </p:nvSpPr>
        <p:spPr>
          <a:xfrm>
            <a:off x="-1704975" y="-656101"/>
            <a:ext cx="3552903" cy="355290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3838106" y="1858179"/>
            <a:ext cx="1818002" cy="1112402"/>
          </a:xfrm>
          <a:prstGeom prst="rect">
            <a:avLst/>
          </a:prstGeom>
        </p:spPr>
        <p:txBody>
          <a:bodyPr/>
          <a:lstStyle>
            <a:lvl1pPr marL="228600" indent="-114300" algn="ctr">
              <a:buClrTx/>
              <a:buSzTx/>
              <a:buFontTx/>
              <a:buNone/>
              <a:defRPr sz="1400"/>
            </a:lvl1pPr>
            <a:lvl2pPr marL="228600" indent="114300" algn="ctr">
              <a:buClrTx/>
              <a:buSzTx/>
              <a:buFontTx/>
              <a:buNone/>
              <a:defRPr sz="1400"/>
            </a:lvl2pPr>
            <a:lvl3pPr marL="228600" indent="114300" algn="ctr">
              <a:buClrTx/>
              <a:buSzTx/>
              <a:buFontTx/>
              <a:buNone/>
              <a:defRPr sz="1400"/>
            </a:lvl3pPr>
            <a:lvl4pPr marL="228600" indent="114300" algn="ctr">
              <a:buClrTx/>
              <a:buSzTx/>
              <a:buFontTx/>
              <a:buNone/>
              <a:defRPr sz="1400"/>
            </a:lvl4pPr>
            <a:lvl5pPr marL="228600" indent="114300" algn="ctr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itle Text"/>
          <p:cNvSpPr txBox="1"/>
          <p:nvPr>
            <p:ph type="title"/>
          </p:nvPr>
        </p:nvSpPr>
        <p:spPr>
          <a:xfrm>
            <a:off x="3915204" y="1624798"/>
            <a:ext cx="1663802" cy="384902"/>
          </a:xfrm>
          <a:prstGeom prst="rect">
            <a:avLst/>
          </a:prstGeom>
        </p:spPr>
        <p:txBody>
          <a:bodyPr anchor="b"/>
          <a:lstStyle>
            <a:lvl1pPr algn="ctr">
              <a:defRPr sz="2000">
                <a:latin typeface="Chivo"/>
                <a:ea typeface="Chivo"/>
                <a:cs typeface="Chivo"/>
                <a:sym typeface="Chiv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_3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81;p15"/>
          <p:cNvSpPr/>
          <p:nvPr/>
        </p:nvSpPr>
        <p:spPr>
          <a:xfrm>
            <a:off x="-838201" y="-1791650"/>
            <a:ext cx="3552902" cy="355290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0" name="Title Text"/>
          <p:cNvSpPr txBox="1"/>
          <p:nvPr>
            <p:ph type="title"/>
          </p:nvPr>
        </p:nvSpPr>
        <p:spPr>
          <a:xfrm>
            <a:off x="951112" y="1990083"/>
            <a:ext cx="1906500" cy="577802"/>
          </a:xfrm>
          <a:prstGeom prst="rect">
            <a:avLst/>
          </a:prstGeom>
        </p:spPr>
        <p:txBody>
          <a:bodyPr anchor="b"/>
          <a:lstStyle>
            <a:lvl1pPr algn="ctr">
              <a:defRPr sz="2000">
                <a:latin typeface="Chivo"/>
                <a:ea typeface="Chivo"/>
                <a:cs typeface="Chivo"/>
                <a:sym typeface="Chiv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1" name="Body Level One…"/>
          <p:cNvSpPr txBox="1"/>
          <p:nvPr>
            <p:ph type="body" sz="quarter" idx="1"/>
          </p:nvPr>
        </p:nvSpPr>
        <p:spPr>
          <a:xfrm>
            <a:off x="687262" y="2422824"/>
            <a:ext cx="2434202" cy="838502"/>
          </a:xfrm>
          <a:prstGeom prst="rect">
            <a:avLst/>
          </a:prstGeom>
        </p:spPr>
        <p:txBody>
          <a:bodyPr/>
          <a:lstStyle>
            <a:lvl1pPr marL="228600" indent="-114300" algn="ctr">
              <a:buClrTx/>
              <a:buSzTx/>
              <a:buFontTx/>
              <a:buNone/>
              <a:defRPr sz="1400"/>
            </a:lvl1pPr>
            <a:lvl2pPr marL="228600" indent="114300" algn="ctr">
              <a:buClrTx/>
              <a:buSzTx/>
              <a:buFontTx/>
              <a:buNone/>
              <a:defRPr sz="1400"/>
            </a:lvl2pPr>
            <a:lvl3pPr marL="228600" indent="114300" algn="ctr">
              <a:buClrTx/>
              <a:buSzTx/>
              <a:buFontTx/>
              <a:buNone/>
              <a:defRPr sz="1400"/>
            </a:lvl3pPr>
            <a:lvl4pPr marL="228600" indent="114300" algn="ctr">
              <a:buClrTx/>
              <a:buSzTx/>
              <a:buFontTx/>
              <a:buNone/>
              <a:defRPr sz="1400"/>
            </a:lvl4pPr>
            <a:lvl5pPr marL="228600" indent="114300" algn="ctr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AND_BODY_1_1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00;p17"/>
          <p:cNvSpPr/>
          <p:nvPr/>
        </p:nvSpPr>
        <p:spPr>
          <a:xfrm>
            <a:off x="-838201" y="-1791650"/>
            <a:ext cx="3552902" cy="355290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_9"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04;p18"/>
          <p:cNvSpPr/>
          <p:nvPr/>
        </p:nvSpPr>
        <p:spPr>
          <a:xfrm>
            <a:off x="-866775" y="799750"/>
            <a:ext cx="4829100" cy="48291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69" name="Title Text"/>
          <p:cNvSpPr txBox="1"/>
          <p:nvPr>
            <p:ph type="title"/>
          </p:nvPr>
        </p:nvSpPr>
        <p:spPr>
          <a:xfrm>
            <a:off x="615050" y="-229252"/>
            <a:ext cx="3388801" cy="1887904"/>
          </a:xfrm>
          <a:prstGeom prst="rect">
            <a:avLst/>
          </a:prstGeom>
        </p:spPr>
        <p:txBody>
          <a:bodyPr anchor="b"/>
          <a:lstStyle>
            <a:lvl1pPr>
              <a:defRPr sz="10000"/>
            </a:lvl1pPr>
          </a:lstStyle>
          <a:p>
            <a:pPr/>
            <a:r>
              <a:t>Title Text</a:t>
            </a:r>
          </a:p>
        </p:txBody>
      </p:sp>
      <p:sp>
        <p:nvSpPr>
          <p:cNvPr id="170" name="Body Level One…"/>
          <p:cNvSpPr txBox="1"/>
          <p:nvPr>
            <p:ph type="body" sz="quarter" idx="1"/>
          </p:nvPr>
        </p:nvSpPr>
        <p:spPr>
          <a:xfrm>
            <a:off x="615050" y="1904475"/>
            <a:ext cx="2556600" cy="670502"/>
          </a:xfrm>
          <a:prstGeom prst="rect">
            <a:avLst/>
          </a:prstGeom>
        </p:spPr>
        <p:txBody>
          <a:bodyPr anchor="ctr"/>
          <a:lstStyle>
            <a:lvl1pPr marL="228600" indent="-114300">
              <a:buClrTx/>
              <a:buSzTx/>
              <a:buFontTx/>
              <a:buNone/>
              <a:defRPr sz="1400"/>
            </a:lvl1pPr>
            <a:lvl2pPr marL="228600" indent="114300">
              <a:buClrTx/>
              <a:buSzTx/>
              <a:buFontTx/>
              <a:buNone/>
              <a:defRPr sz="1400"/>
            </a:lvl2pPr>
            <a:lvl3pPr marL="228600" indent="114300">
              <a:buClrTx/>
              <a:buSzTx/>
              <a:buFontTx/>
              <a:buNone/>
              <a:defRPr sz="1400"/>
            </a:lvl3pPr>
            <a:lvl4pPr marL="228600" indent="114300">
              <a:buClrTx/>
              <a:buSzTx/>
              <a:buFontTx/>
              <a:buNone/>
              <a:defRPr sz="1400"/>
            </a:lvl4pPr>
            <a:lvl5pPr marL="228600" indent="114300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Google Shape;107;p18"/>
          <p:cNvSpPr txBox="1"/>
          <p:nvPr/>
        </p:nvSpPr>
        <p:spPr>
          <a:xfrm>
            <a:off x="671298" y="3536450"/>
            <a:ext cx="2360704" cy="74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spcBef>
                <a:spcPts val="300"/>
              </a:spcBef>
              <a:defRPr sz="900">
                <a:latin typeface="Chivo Light"/>
                <a:ea typeface="Chivo Light"/>
                <a:cs typeface="Chivo Light"/>
                <a:sym typeface="Chivo Light"/>
              </a:defRPr>
            </a:pPr>
            <a:r>
              <a:t>CREDITS: This presentation template was created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hivo"/>
                <a:ea typeface="Chivo"/>
                <a:cs typeface="Chivo"/>
                <a:sym typeface="Chivo"/>
                <a:hlinkClick r:id="rId2" invalidUrl="" action="" tgtFrame="" tooltip="" history="1" highlightClick="0" endSnd="0"/>
              </a:rPr>
              <a:t>Slidesgo</a:t>
            </a:r>
            <a:r>
              <a:t>, including icons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hivo"/>
                <a:ea typeface="Chivo"/>
                <a:cs typeface="Chivo"/>
                <a:sym typeface="Chivo"/>
                <a:hlinkClick r:id="rId3" invalidUrl="" action="" tgtFrame="" tooltip="" history="1" highlightClick="0" endSnd="0"/>
              </a:rPr>
              <a:t>Flaticon</a:t>
            </a:r>
            <a:r>
              <a:t>, and infographics &amp; images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hivo"/>
                <a:ea typeface="Chivo"/>
                <a:cs typeface="Chivo"/>
                <a:sym typeface="Chivo"/>
                <a:hlinkClick r:id="rId4" invalidUrl="" action="" tgtFrame="" tooltip="" history="1" highlightClick="0" endSnd="0"/>
              </a:rPr>
              <a:t>Freepik</a:t>
            </a:r>
            <a:r>
              <a:t>. 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ONLY_2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12;p20"/>
          <p:cNvSpPr/>
          <p:nvPr/>
        </p:nvSpPr>
        <p:spPr>
          <a:xfrm>
            <a:off x="2390849" y="820349"/>
            <a:ext cx="7400702" cy="740100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88" name="Google Shape;113;p20"/>
          <p:cNvSpPr/>
          <p:nvPr/>
        </p:nvSpPr>
        <p:spPr>
          <a:xfrm>
            <a:off x="-1752600" y="-656101"/>
            <a:ext cx="3552903" cy="355290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8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HEADER"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3;p3"/>
          <p:cNvSpPr/>
          <p:nvPr/>
        </p:nvSpPr>
        <p:spPr>
          <a:xfrm>
            <a:off x="653549" y="257698"/>
            <a:ext cx="4628102" cy="46281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3816324" y="2251093"/>
            <a:ext cx="3796201" cy="577803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3816324" y="2788748"/>
            <a:ext cx="3156001" cy="577802"/>
          </a:xfrm>
          <a:prstGeom prst="rect">
            <a:avLst/>
          </a:prstGeom>
        </p:spPr>
        <p:txBody>
          <a:bodyPr/>
          <a:lstStyle>
            <a:lvl1pPr marL="228600" indent="-114300">
              <a:buClrTx/>
              <a:buSzTx/>
              <a:buFontTx/>
              <a:buNone/>
              <a:defRPr>
                <a:latin typeface="Chivo"/>
                <a:ea typeface="Chivo"/>
                <a:cs typeface="Chivo"/>
                <a:sym typeface="Chivo"/>
              </a:defRPr>
            </a:lvl1pPr>
            <a:lvl2pPr marL="228600" indent="114300">
              <a:buClrTx/>
              <a:buSzTx/>
              <a:buFontTx/>
              <a:buNone/>
              <a:defRPr>
                <a:latin typeface="Chivo"/>
                <a:ea typeface="Chivo"/>
                <a:cs typeface="Chivo"/>
                <a:sym typeface="Chivo"/>
              </a:defRPr>
            </a:lvl2pPr>
            <a:lvl3pPr marL="228600" indent="114300">
              <a:buClrTx/>
              <a:buSzTx/>
              <a:buFontTx/>
              <a:buNone/>
              <a:defRPr>
                <a:latin typeface="Chivo"/>
                <a:ea typeface="Chivo"/>
                <a:cs typeface="Chivo"/>
                <a:sym typeface="Chivo"/>
              </a:defRPr>
            </a:lvl3pPr>
            <a:lvl4pPr marL="228600" indent="114300">
              <a:buClrTx/>
              <a:buSzTx/>
              <a:buFontTx/>
              <a:buNone/>
              <a:defRPr>
                <a:latin typeface="Chivo"/>
                <a:ea typeface="Chivo"/>
                <a:cs typeface="Chivo"/>
                <a:sym typeface="Chivo"/>
              </a:defRPr>
            </a:lvl4pPr>
            <a:lvl5pPr marL="228600" indent="114300">
              <a:buClrTx/>
              <a:buSzTx/>
              <a:buFontTx/>
              <a:buNone/>
              <a:defRPr>
                <a:latin typeface="Chivo"/>
                <a:ea typeface="Chivo"/>
                <a:cs typeface="Chivo"/>
                <a:sym typeface="Chiv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AND_BODY"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8;p4"/>
          <p:cNvSpPr/>
          <p:nvPr/>
        </p:nvSpPr>
        <p:spPr>
          <a:xfrm>
            <a:off x="-1752600" y="-656101"/>
            <a:ext cx="3552903" cy="355290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616500" y="2142225"/>
            <a:ext cx="2536202" cy="12516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1047300" y="3088275"/>
            <a:ext cx="2101801" cy="577802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quarter" idx="1"/>
          </p:nvPr>
        </p:nvSpPr>
        <p:spPr>
          <a:xfrm>
            <a:off x="1047300" y="3626313"/>
            <a:ext cx="2838900" cy="1272002"/>
          </a:xfrm>
          <a:prstGeom prst="rect">
            <a:avLst/>
          </a:prstGeom>
        </p:spPr>
        <p:txBody>
          <a:bodyPr/>
          <a:lstStyle>
            <a:lvl1pPr marL="228600" indent="-114300">
              <a:buClrTx/>
              <a:buSzTx/>
              <a:buFontTx/>
              <a:buNone/>
              <a:defRPr sz="1400"/>
            </a:lvl1pPr>
            <a:lvl2pPr marL="228600" indent="114300">
              <a:buClrTx/>
              <a:buSzTx/>
              <a:buFontTx/>
              <a:buNone/>
              <a:defRPr sz="1400"/>
            </a:lvl2pPr>
            <a:lvl3pPr marL="228600" indent="114300">
              <a:buClrTx/>
              <a:buSzTx/>
              <a:buFontTx/>
              <a:buNone/>
              <a:defRPr sz="1400"/>
            </a:lvl3pPr>
            <a:lvl4pPr marL="228600" indent="114300">
              <a:buClrTx/>
              <a:buSzTx/>
              <a:buFontTx/>
              <a:buNone/>
              <a:defRPr sz="1400"/>
            </a:lvl4pPr>
            <a:lvl5pPr marL="228600" indent="114300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26;p5"/>
          <p:cNvSpPr/>
          <p:nvPr/>
        </p:nvSpPr>
        <p:spPr>
          <a:xfrm>
            <a:off x="6863550" y="-1932451"/>
            <a:ext cx="3552903" cy="3552902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5" name="Google Shape;27;p5"/>
          <p:cNvSpPr/>
          <p:nvPr/>
        </p:nvSpPr>
        <p:spPr>
          <a:xfrm>
            <a:off x="-952501" y="3439650"/>
            <a:ext cx="3552902" cy="355290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ONLY"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9;p6"/>
          <p:cNvSpPr/>
          <p:nvPr/>
        </p:nvSpPr>
        <p:spPr>
          <a:xfrm>
            <a:off x="-838201" y="-1791650"/>
            <a:ext cx="3552902" cy="355290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32;p7"/>
          <p:cNvSpPr/>
          <p:nvPr/>
        </p:nvSpPr>
        <p:spPr>
          <a:xfrm>
            <a:off x="-838201" y="-1791650"/>
            <a:ext cx="3552902" cy="355290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616500" y="1646325"/>
            <a:ext cx="3261301" cy="2621402"/>
          </a:xfrm>
          <a:prstGeom prst="rect">
            <a:avLst/>
          </a:prstGeom>
        </p:spPr>
        <p:txBody>
          <a:bodyPr/>
          <a:lstStyle>
            <a:lvl1pPr indent="-304800">
              <a:lnSpc>
                <a:spcPct val="115000"/>
              </a:lnSpc>
              <a:buSzPts val="1400"/>
              <a:buFontTx/>
              <a:buAutoNum type="arabicPeriod" startAt="1"/>
              <a:defRPr sz="1400"/>
            </a:lvl1pPr>
            <a:lvl2pPr marL="965200" indent="-355600">
              <a:lnSpc>
                <a:spcPct val="115000"/>
              </a:lnSpc>
              <a:buSzPts val="1400"/>
              <a:buFontTx/>
              <a:buAutoNum type="alphaLcPeriod" startAt="1"/>
              <a:defRPr sz="1400"/>
            </a:lvl2pPr>
            <a:lvl3pPr marL="1422400" indent="-355600">
              <a:lnSpc>
                <a:spcPct val="115000"/>
              </a:lnSpc>
              <a:buSzPts val="1400"/>
              <a:buFontTx/>
              <a:buAutoNum type="romanLcPeriod" startAt="1"/>
              <a:defRPr sz="1400"/>
            </a:lvl3pPr>
            <a:lvl4pPr marL="1879600" indent="-355600">
              <a:lnSpc>
                <a:spcPct val="115000"/>
              </a:lnSpc>
              <a:buSzPts val="1400"/>
              <a:buFontTx/>
              <a:buAutoNum type="arabicPeriod" startAt="1"/>
              <a:defRPr sz="1400"/>
            </a:lvl4pPr>
            <a:lvl5pPr marL="2336800" indent="-355600">
              <a:lnSpc>
                <a:spcPct val="115000"/>
              </a:lnSpc>
              <a:buSzPts val="1400"/>
              <a:buFontTx/>
              <a:buAutoNum type="alphaLcPeriod" startAt="1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_POINT"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42650" y="-1150050"/>
            <a:ext cx="6367801" cy="4090800"/>
          </a:xfrm>
          <a:prstGeom prst="rect">
            <a:avLst/>
          </a:prstGeom>
        </p:spPr>
        <p:txBody>
          <a:bodyPr anchor="ctr"/>
          <a:lstStyle>
            <a:lvl1pPr>
              <a:defRPr sz="9600">
                <a:solidFill>
                  <a:schemeClr val="accent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TITLE_AND_DESCRIPTION"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>
                <a:solidFill>
                  <a:schemeClr val="accent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buClrTx/>
              <a:buSzTx/>
              <a:buFontTx/>
              <a:buNone/>
              <a:defRPr sz="2100">
                <a:latin typeface="Chivo"/>
                <a:ea typeface="Chivo"/>
                <a:cs typeface="Chivo"/>
                <a:sym typeface="Chivo"/>
              </a:defRPr>
            </a:lvl1pPr>
            <a:lvl2pPr marL="228600" indent="114300" algn="ctr">
              <a:buClrTx/>
              <a:buSzTx/>
              <a:buFontTx/>
              <a:buNone/>
              <a:defRPr sz="2100">
                <a:latin typeface="Chivo"/>
                <a:ea typeface="Chivo"/>
                <a:cs typeface="Chivo"/>
                <a:sym typeface="Chivo"/>
              </a:defRPr>
            </a:lvl2pPr>
            <a:lvl3pPr marL="228600" indent="114300" algn="ctr">
              <a:buClrTx/>
              <a:buSzTx/>
              <a:buFontTx/>
              <a:buNone/>
              <a:defRPr sz="2100">
                <a:latin typeface="Chivo"/>
                <a:ea typeface="Chivo"/>
                <a:cs typeface="Chivo"/>
                <a:sym typeface="Chivo"/>
              </a:defRPr>
            </a:lvl3pPr>
            <a:lvl4pPr marL="228600" indent="114300" algn="ctr">
              <a:buClrTx/>
              <a:buSzTx/>
              <a:buFontTx/>
              <a:buNone/>
              <a:defRPr sz="2100">
                <a:latin typeface="Chivo"/>
                <a:ea typeface="Chivo"/>
                <a:cs typeface="Chivo"/>
                <a:sym typeface="Chivo"/>
              </a:defRPr>
            </a:lvl4pPr>
            <a:lvl5pPr marL="228600" indent="114300" algn="ctr">
              <a:buClrTx/>
              <a:buSzTx/>
              <a:buFontTx/>
              <a:buNone/>
              <a:defRPr sz="2100">
                <a:latin typeface="Chivo"/>
                <a:ea typeface="Chivo"/>
                <a:cs typeface="Chivo"/>
                <a:sym typeface="Chiv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Google Shape;40;p9"/>
          <p:cNvSpPr txBox="1"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15000"/>
              </a:lnSpc>
              <a:defRPr>
                <a:latin typeface="Chivo"/>
                <a:ea typeface="Chivo"/>
                <a:cs typeface="Chivo"/>
                <a:sym typeface="Chivo"/>
              </a:defRPr>
            </a:pP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_ONLY"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42;p10"/>
          <p:cNvSpPr/>
          <p:nvPr/>
        </p:nvSpPr>
        <p:spPr>
          <a:xfrm>
            <a:off x="-514350" y="-774525"/>
            <a:ext cx="3570000" cy="357090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651375" y="899223"/>
            <a:ext cx="1965900" cy="605102"/>
          </a:xfrm>
          <a:prstGeom prst="rect">
            <a:avLst/>
          </a:prstGeom>
        </p:spPr>
        <p:txBody>
          <a:bodyPr anchor="ctr"/>
          <a:lstStyle>
            <a:lvl1pPr marL="0" indent="228600">
              <a:buClrTx/>
              <a:buSzTx/>
              <a:buFontTx/>
              <a:buNone/>
              <a:defRPr sz="2400">
                <a:solidFill>
                  <a:srgbClr val="F3F3F3"/>
                </a:solidFill>
              </a:defRPr>
            </a:lvl1pPr>
            <a:lvl2pPr marL="1141184" indent="-544284">
              <a:buClrTx/>
              <a:buSzPts val="2400"/>
              <a:buFontTx/>
              <a:defRPr sz="2400">
                <a:solidFill>
                  <a:srgbClr val="F3F3F3"/>
                </a:solidFill>
              </a:defRPr>
            </a:lvl2pPr>
            <a:lvl3pPr marL="1598384" indent="-544284">
              <a:buClrTx/>
              <a:buSzPts val="2400"/>
              <a:buFontTx/>
              <a:defRPr sz="2400">
                <a:solidFill>
                  <a:srgbClr val="F3F3F3"/>
                </a:solidFill>
              </a:defRPr>
            </a:lvl3pPr>
            <a:lvl4pPr marL="2055584" indent="-544284">
              <a:buClrTx/>
              <a:buSzPts val="2400"/>
              <a:buFontTx/>
              <a:defRPr sz="2400">
                <a:solidFill>
                  <a:srgbClr val="F3F3F3"/>
                </a:solidFill>
              </a:defRPr>
            </a:lvl4pPr>
            <a:lvl5pPr marL="2512784" indent="-544284">
              <a:buClrTx/>
              <a:buSzPts val="2400"/>
              <a:buFontTx/>
              <a:defRPr sz="2400">
                <a:solidFill>
                  <a:srgbClr val="F3F3F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16"/>
          <p:cNvSpPr/>
          <p:nvPr/>
        </p:nvSpPr>
        <p:spPr>
          <a:xfrm>
            <a:off x="-1752600" y="-656101"/>
            <a:ext cx="3552903" cy="3552902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616500" y="368823"/>
            <a:ext cx="2879102" cy="572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16500" y="2142225"/>
            <a:ext cx="8023501" cy="246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Kristi"/>
          <a:ea typeface="Kristi"/>
          <a:cs typeface="Kristi"/>
          <a:sym typeface="Krist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Kristi"/>
          <a:ea typeface="Kristi"/>
          <a:cs typeface="Kristi"/>
          <a:sym typeface="Krist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Kristi"/>
          <a:ea typeface="Kristi"/>
          <a:cs typeface="Kristi"/>
          <a:sym typeface="Krist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Kristi"/>
          <a:ea typeface="Kristi"/>
          <a:cs typeface="Kristi"/>
          <a:sym typeface="Krist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Kristi"/>
          <a:ea typeface="Kristi"/>
          <a:cs typeface="Kristi"/>
          <a:sym typeface="Krist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Kristi"/>
          <a:ea typeface="Kristi"/>
          <a:cs typeface="Kristi"/>
          <a:sym typeface="Krist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Kristi"/>
          <a:ea typeface="Kristi"/>
          <a:cs typeface="Kristi"/>
          <a:sym typeface="Krist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Kristi"/>
          <a:ea typeface="Kristi"/>
          <a:cs typeface="Kristi"/>
          <a:sym typeface="Krist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Kristi"/>
          <a:ea typeface="Kristi"/>
          <a:cs typeface="Kristi"/>
          <a:sym typeface="Kristi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hivo Light"/>
          <a:ea typeface="Chivo Light"/>
          <a:cs typeface="Chivo Light"/>
          <a:sym typeface="Chivo Light"/>
        </a:defRPr>
      </a:lvl1pPr>
      <a:lvl2pPr marL="1005114" marR="0" indent="-40821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hivo Light"/>
          <a:ea typeface="Chivo Light"/>
          <a:cs typeface="Chivo Light"/>
          <a:sym typeface="Chivo Light"/>
        </a:defRPr>
      </a:lvl2pPr>
      <a:lvl3pPr marL="14623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hivo Light"/>
          <a:ea typeface="Chivo Light"/>
          <a:cs typeface="Chivo Light"/>
          <a:sym typeface="Chivo Light"/>
        </a:defRPr>
      </a:lvl3pPr>
      <a:lvl4pPr marL="19195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hivo Light"/>
          <a:ea typeface="Chivo Light"/>
          <a:cs typeface="Chivo Light"/>
          <a:sym typeface="Chivo Light"/>
        </a:defRPr>
      </a:lvl4pPr>
      <a:lvl5pPr marL="23767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hivo Light"/>
          <a:ea typeface="Chivo Light"/>
          <a:cs typeface="Chivo Light"/>
          <a:sym typeface="Chivo Light"/>
        </a:defRPr>
      </a:lvl5pPr>
      <a:lvl6pPr marL="28339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hivo Light"/>
          <a:ea typeface="Chivo Light"/>
          <a:cs typeface="Chivo Light"/>
          <a:sym typeface="Chivo Light"/>
        </a:defRPr>
      </a:lvl6pPr>
      <a:lvl7pPr marL="3291113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hivo Light"/>
          <a:ea typeface="Chivo Light"/>
          <a:cs typeface="Chivo Light"/>
          <a:sym typeface="Chivo Light"/>
        </a:defRPr>
      </a:lvl7pPr>
      <a:lvl8pPr marL="3748313" marR="0" indent="-40821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hivo Light"/>
          <a:ea typeface="Chivo Light"/>
          <a:cs typeface="Chivo Light"/>
          <a:sym typeface="Chivo Light"/>
        </a:defRPr>
      </a:lvl8pPr>
      <a:lvl9pPr marL="4205513" marR="0" indent="-40821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hivo Light"/>
          <a:ea typeface="Chivo Light"/>
          <a:cs typeface="Chivo Light"/>
          <a:sym typeface="Chivo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127;p24"/>
          <p:cNvSpPr txBox="1"/>
          <p:nvPr>
            <p:ph type="title"/>
          </p:nvPr>
        </p:nvSpPr>
        <p:spPr>
          <a:xfrm>
            <a:off x="3816324" y="2251093"/>
            <a:ext cx="3796201" cy="577803"/>
          </a:xfrm>
          <a:prstGeom prst="rect">
            <a:avLst/>
          </a:prstGeom>
        </p:spPr>
        <p:txBody>
          <a:bodyPr/>
          <a:lstStyle>
            <a:lvl1pPr algn="ctr" defTabSz="245363">
              <a:defRPr sz="2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NLP for Arabic Songs</a:t>
            </a:r>
          </a:p>
        </p:txBody>
      </p:sp>
      <p:sp>
        <p:nvSpPr>
          <p:cNvPr id="214" name="General Assembly…"/>
          <p:cNvSpPr txBox="1"/>
          <p:nvPr/>
        </p:nvSpPr>
        <p:spPr>
          <a:xfrm>
            <a:off x="7976389" y="4726037"/>
            <a:ext cx="1330783" cy="34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+mn-lt"/>
                <a:ea typeface="+mn-ea"/>
                <a:cs typeface="+mn-cs"/>
                <a:sym typeface="Arial"/>
              </a:defRPr>
            </a:pPr>
            <a:r>
              <a:t>General Assembly</a:t>
            </a:r>
          </a:p>
          <a:p>
            <a:pPr>
              <a:defRPr sz="900">
                <a:latin typeface="+mn-lt"/>
                <a:ea typeface="+mn-ea"/>
                <a:cs typeface="+mn-cs"/>
                <a:sym typeface="Arial"/>
              </a:defRPr>
            </a:pPr>
            <a:r>
              <a:t>   Misk Academy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364;p3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40079">
              <a:defRPr sz="2500"/>
            </a:lvl1pPr>
          </a:lstStyle>
          <a:p>
            <a:pPr/>
            <a:r>
              <a:t>Model Result</a:t>
            </a:r>
          </a:p>
        </p:txBody>
      </p:sp>
      <p:graphicFrame>
        <p:nvGraphicFramePr>
          <p:cNvPr id="275" name="Google Shape;365;p38"/>
          <p:cNvGraphicFramePr/>
          <p:nvPr/>
        </p:nvGraphicFramePr>
        <p:xfrm>
          <a:off x="5535350" y="299261"/>
          <a:ext cx="3552900" cy="24798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02675"/>
                <a:gridCol w="1175112"/>
                <a:gridCol w="1175112"/>
              </a:tblGrid>
              <a:tr h="726689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595959">
                          <a:alpha val="0"/>
                        </a:srgbClr>
                      </a:solidFill>
                    </a:lnL>
                    <a:lnR w="19050">
                      <a:solidFill>
                        <a:srgbClr val="595959">
                          <a:alpha val="0"/>
                        </a:srgbClr>
                      </a:solidFill>
                    </a:lnR>
                    <a:lnT>
                      <a:solidFill>
                        <a:srgbClr val="595959">
                          <a:alpha val="0"/>
                        </a:srgbClr>
                      </a:solidFill>
                    </a:lnT>
                    <a:lnB w="19050">
                      <a:solidFill>
                        <a:srgbClr val="595959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>
                          <a:latin typeface="Chivo"/>
                          <a:ea typeface="Chivo"/>
                          <a:cs typeface="Chivo"/>
                          <a:sym typeface="Chivo"/>
                        </a:defRPr>
                      </a:pPr>
                      <a:r>
                        <a:t>RF</a:t>
                      </a:r>
                    </a:p>
                    <a:p>
                      <a:pPr algn="ctr">
                        <a:defRPr sz="2000">
                          <a:latin typeface="Chivo"/>
                          <a:ea typeface="Chivo"/>
                          <a:cs typeface="Chivo"/>
                          <a:sym typeface="Chivo"/>
                        </a:defRPr>
                      </a:pPr>
                      <a:r>
                        <a:t>TF-IDF</a:t>
                      </a:r>
                    </a:p>
                  </a:txBody>
                  <a:tcPr marL="91425" marR="91425" marT="91425" marB="91425" anchor="b" anchorCtr="0" horzOverflow="overflow">
                    <a:lnL w="19050">
                      <a:solidFill>
                        <a:srgbClr val="595959">
                          <a:alpha val="0"/>
                        </a:srgbClr>
                      </a:solidFill>
                    </a:lnL>
                    <a:lnR w="19050">
                      <a:solidFill>
                        <a:srgbClr val="595959">
                          <a:alpha val="0"/>
                        </a:srgbClr>
                      </a:solidFill>
                    </a:lnR>
                    <a:lnT w="19050">
                      <a:solidFill>
                        <a:srgbClr val="595959">
                          <a:alpha val="0"/>
                        </a:srgbClr>
                      </a:solidFill>
                    </a:lnT>
                    <a:lnB w="19050">
                      <a:solidFill>
                        <a:srgbClr val="595959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>
                          <a:latin typeface="Chivo"/>
                          <a:ea typeface="Chivo"/>
                          <a:cs typeface="Chivo"/>
                          <a:sym typeface="Chivo"/>
                        </a:defRPr>
                      </a:pPr>
                      <a:r>
                        <a:t>GB</a:t>
                      </a:r>
                    </a:p>
                    <a:p>
                      <a:pPr algn="ctr">
                        <a:defRPr sz="2000">
                          <a:latin typeface="Chivo"/>
                          <a:ea typeface="Chivo"/>
                          <a:cs typeface="Chivo"/>
                          <a:sym typeface="Chivo"/>
                        </a:defRPr>
                      </a:pPr>
                      <a:r>
                        <a:t>TF-IDF </a:t>
                      </a:r>
                    </a:p>
                  </a:txBody>
                  <a:tcPr marL="91425" marR="91425" marT="91425" marB="91425" anchor="b" anchorCtr="0" horzOverflow="overflow">
                    <a:lnL w="19050">
                      <a:solidFill>
                        <a:srgbClr val="595959">
                          <a:alpha val="0"/>
                        </a:srgbClr>
                      </a:solidFill>
                    </a:lnL>
                    <a:lnR w="19050">
                      <a:solidFill>
                        <a:srgbClr val="595959">
                          <a:alpha val="0"/>
                        </a:srgbClr>
                      </a:solidFill>
                    </a:lnR>
                    <a:lnT w="19050">
                      <a:solidFill>
                        <a:srgbClr val="595959">
                          <a:alpha val="0"/>
                        </a:srgbClr>
                      </a:solidFill>
                    </a:lnT>
                    <a:lnB w="19050">
                      <a:solidFill>
                        <a:srgbClr val="595959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8437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Chivo"/>
                          <a:ea typeface="Chivo"/>
                          <a:cs typeface="Chivo"/>
                          <a:sym typeface="Chivo"/>
                        </a:rPr>
                        <a:t>Precision</a:t>
                      </a:r>
                    </a:p>
                  </a:txBody>
                  <a:tcPr marL="91425" marR="91425" marT="91425" marB="91425" anchor="ctr" anchorCtr="0" horzOverflow="overflow">
                    <a:lnL w="19050">
                      <a:solidFill>
                        <a:srgbClr val="595959">
                          <a:alpha val="0"/>
                        </a:srgbClr>
                      </a:solidFill>
                    </a:lnL>
                    <a:lnR w="19050">
                      <a:solidFill>
                        <a:srgbClr val="595959">
                          <a:alpha val="0"/>
                        </a:srgbClr>
                      </a:solidFill>
                    </a:lnR>
                    <a:lnT w="19050">
                      <a:solidFill>
                        <a:srgbClr val="595959">
                          <a:alpha val="0"/>
                        </a:srgbClr>
                      </a:solidFill>
                    </a:lnT>
                    <a:lnB w="19050">
                      <a:solidFill>
                        <a:srgbClr val="595959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hivo"/>
                          <a:ea typeface="Chivo"/>
                          <a:cs typeface="Chivo"/>
                          <a:sym typeface="Chivo"/>
                        </a:rPr>
                        <a:t>0.68</a:t>
                      </a:r>
                    </a:p>
                  </a:txBody>
                  <a:tcPr marL="91425" marR="91425" marT="91425" marB="91425" anchor="ctr" anchorCtr="0" horzOverflow="overflow">
                    <a:lnL w="19050">
                      <a:solidFill>
                        <a:srgbClr val="595959">
                          <a:alpha val="0"/>
                        </a:srgbClr>
                      </a:solidFill>
                    </a:lnL>
                    <a:lnR w="19050">
                      <a:solidFill>
                        <a:srgbClr val="434343">
                          <a:alpha val="0"/>
                        </a:srgbClr>
                      </a:solidFill>
                    </a:lnR>
                    <a:lnT w="19050">
                      <a:solidFill>
                        <a:srgbClr val="595959">
                          <a:alpha val="0"/>
                        </a:srgbClr>
                      </a:solidFill>
                    </a:lnT>
                    <a:lnB w="19050">
                      <a:solidFill>
                        <a:srgbClr val="434343">
                          <a:alpha val="0"/>
                        </a:srgbClr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hivo"/>
                          <a:ea typeface="Chivo"/>
                          <a:cs typeface="Chivo"/>
                          <a:sym typeface="Chivo"/>
                        </a:rPr>
                        <a:t>0.599</a:t>
                      </a:r>
                    </a:p>
                  </a:txBody>
                  <a:tcPr marL="91425" marR="91425" marT="91425" marB="91425" anchor="ctr" anchorCtr="0" horzOverflow="overflow">
                    <a:lnL w="19050">
                      <a:solidFill>
                        <a:srgbClr val="434343">
                          <a:alpha val="0"/>
                        </a:srgbClr>
                      </a:solidFill>
                    </a:lnL>
                    <a:lnR w="19050">
                      <a:solidFill>
                        <a:srgbClr val="434343">
                          <a:alpha val="0"/>
                        </a:srgbClr>
                      </a:solidFill>
                    </a:lnR>
                    <a:lnT w="19050">
                      <a:solidFill>
                        <a:srgbClr val="595959">
                          <a:alpha val="0"/>
                        </a:srgbClr>
                      </a:solidFill>
                    </a:lnT>
                    <a:lnB w="19050">
                      <a:solidFill>
                        <a:srgbClr val="434343">
                          <a:alpha val="0"/>
                        </a:srgbClr>
                      </a:solidFill>
                    </a:lnB>
                    <a:solidFill>
                      <a:srgbClr val="DDDDDD"/>
                    </a:solidFill>
                  </a:tcPr>
                </a:tc>
              </a:tr>
              <a:tr h="58437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Chivo"/>
                          <a:ea typeface="Chivo"/>
                          <a:cs typeface="Chivo"/>
                          <a:sym typeface="Chivo"/>
                        </a:rPr>
                        <a:t>Recall</a:t>
                      </a:r>
                    </a:p>
                  </a:txBody>
                  <a:tcPr marL="91425" marR="91425" marT="91425" marB="91425" anchor="ctr" anchorCtr="0" horzOverflow="overflow">
                    <a:lnL w="19050">
                      <a:solidFill>
                        <a:srgbClr val="595959">
                          <a:alpha val="0"/>
                        </a:srgbClr>
                      </a:solidFill>
                    </a:lnL>
                    <a:lnR w="19050">
                      <a:solidFill>
                        <a:srgbClr val="595959">
                          <a:alpha val="0"/>
                        </a:srgbClr>
                      </a:solidFill>
                    </a:lnR>
                    <a:lnT w="19050">
                      <a:solidFill>
                        <a:srgbClr val="595959">
                          <a:alpha val="0"/>
                        </a:srgbClr>
                      </a:solidFill>
                    </a:lnT>
                    <a:lnB w="19050">
                      <a:solidFill>
                        <a:srgbClr val="595959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hivo"/>
                          <a:ea typeface="Chivo"/>
                          <a:cs typeface="Chivo"/>
                          <a:sym typeface="Chivo"/>
                        </a:rPr>
                        <a:t>0.667</a:t>
                      </a:r>
                    </a:p>
                  </a:txBody>
                  <a:tcPr marL="91425" marR="91425" marT="91425" marB="91425" anchor="ctr" anchorCtr="0" horzOverflow="overflow">
                    <a:lnL w="19050">
                      <a:solidFill>
                        <a:srgbClr val="595959">
                          <a:alpha val="0"/>
                        </a:srgbClr>
                      </a:solidFill>
                    </a:lnL>
                    <a:lnR w="19050">
                      <a:solidFill>
                        <a:srgbClr val="434343">
                          <a:alpha val="0"/>
                        </a:srgbClr>
                      </a:solidFill>
                    </a:lnR>
                    <a:lnT w="19050">
                      <a:solidFill>
                        <a:srgbClr val="434343">
                          <a:alpha val="0"/>
                        </a:srgbClr>
                      </a:solidFill>
                    </a:lnT>
                    <a:lnB w="19050">
                      <a:solidFill>
                        <a:srgbClr val="434343">
                          <a:alpha val="0"/>
                        </a:srgbClr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hivo"/>
                          <a:ea typeface="Chivo"/>
                          <a:cs typeface="Chivo"/>
                          <a:sym typeface="Chivo"/>
                        </a:rPr>
                        <a:t>0.498</a:t>
                      </a:r>
                    </a:p>
                  </a:txBody>
                  <a:tcPr marL="91425" marR="91425" marT="91425" marB="91425" anchor="ctr" anchorCtr="0" horzOverflow="overflow">
                    <a:lnL w="19050">
                      <a:solidFill>
                        <a:srgbClr val="434343">
                          <a:alpha val="0"/>
                        </a:srgbClr>
                      </a:solidFill>
                    </a:lnL>
                    <a:lnR w="19050">
                      <a:solidFill>
                        <a:srgbClr val="434343">
                          <a:alpha val="0"/>
                        </a:srgbClr>
                      </a:solidFill>
                    </a:lnR>
                    <a:lnT w="19050">
                      <a:solidFill>
                        <a:srgbClr val="434343">
                          <a:alpha val="0"/>
                        </a:srgbClr>
                      </a:solidFill>
                    </a:lnT>
                    <a:lnB w="19050">
                      <a:solidFill>
                        <a:srgbClr val="434343">
                          <a:alpha val="0"/>
                        </a:srgbClr>
                      </a:solidFill>
                    </a:lnB>
                    <a:solidFill>
                      <a:srgbClr val="DDDDDD"/>
                    </a:solidFill>
                  </a:tcPr>
                </a:tc>
              </a:tr>
              <a:tr h="58437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Chivo"/>
                          <a:ea typeface="Chivo"/>
                          <a:cs typeface="Chivo"/>
                          <a:sym typeface="Chivo"/>
                        </a:rPr>
                        <a:t>Accuracy</a:t>
                      </a:r>
                    </a:p>
                  </a:txBody>
                  <a:tcPr marL="91425" marR="91425" marT="91425" marB="91425" anchor="ctr" anchorCtr="0" horzOverflow="overflow">
                    <a:lnL w="19050">
                      <a:solidFill>
                        <a:srgbClr val="595959">
                          <a:alpha val="0"/>
                        </a:srgbClr>
                      </a:solidFill>
                    </a:lnL>
                    <a:lnR w="19050">
                      <a:solidFill>
                        <a:srgbClr val="595959">
                          <a:alpha val="0"/>
                        </a:srgbClr>
                      </a:solidFill>
                    </a:lnR>
                    <a:lnT w="19050">
                      <a:solidFill>
                        <a:srgbClr val="595959">
                          <a:alpha val="0"/>
                        </a:srgbClr>
                      </a:solidFill>
                    </a:lnT>
                    <a:lnB w="19050">
                      <a:solidFill>
                        <a:srgbClr val="595959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hivo"/>
                          <a:ea typeface="Chivo"/>
                          <a:cs typeface="Chivo"/>
                          <a:sym typeface="Chivo"/>
                        </a:rPr>
                        <a:t>0.667</a:t>
                      </a:r>
                    </a:p>
                  </a:txBody>
                  <a:tcPr marL="91425" marR="91425" marT="91425" marB="91425" anchor="ctr" anchorCtr="0" horzOverflow="overflow">
                    <a:lnL w="19050">
                      <a:solidFill>
                        <a:srgbClr val="595959">
                          <a:alpha val="0"/>
                        </a:srgbClr>
                      </a:solidFill>
                    </a:lnL>
                    <a:lnR w="19050">
                      <a:solidFill>
                        <a:srgbClr val="434343">
                          <a:alpha val="0"/>
                        </a:srgbClr>
                      </a:solidFill>
                    </a:lnR>
                    <a:lnT w="19050">
                      <a:solidFill>
                        <a:srgbClr val="434343">
                          <a:alpha val="0"/>
                        </a:srgbClr>
                      </a:solidFill>
                    </a:lnT>
                    <a:lnB w="19050">
                      <a:solidFill>
                        <a:srgbClr val="434343">
                          <a:alpha val="0"/>
                        </a:srgbClr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hivo"/>
                          <a:ea typeface="Chivo"/>
                          <a:cs typeface="Chivo"/>
                          <a:sym typeface="Chivo"/>
                        </a:rPr>
                        <a:t>0.498</a:t>
                      </a:r>
                    </a:p>
                  </a:txBody>
                  <a:tcPr marL="91425" marR="91425" marT="91425" marB="91425" anchor="ctr" anchorCtr="0" horzOverflow="overflow">
                    <a:lnL w="19050">
                      <a:solidFill>
                        <a:srgbClr val="434343">
                          <a:alpha val="0"/>
                        </a:srgbClr>
                      </a:solidFill>
                    </a:lnL>
                    <a:lnR w="19050">
                      <a:solidFill>
                        <a:srgbClr val="434343">
                          <a:alpha val="0"/>
                        </a:srgbClr>
                      </a:solidFill>
                    </a:lnR>
                    <a:lnT w="19050">
                      <a:solidFill>
                        <a:srgbClr val="434343">
                          <a:alpha val="0"/>
                        </a:srgbClr>
                      </a:solidFill>
                    </a:lnT>
                    <a:lnB w="19050">
                      <a:solidFill>
                        <a:srgbClr val="434343">
                          <a:alpha val="0"/>
                        </a:srgbClr>
                      </a:solidFill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6" name="Google Shape;365;p38"/>
          <p:cNvGraphicFramePr/>
          <p:nvPr/>
        </p:nvGraphicFramePr>
        <p:xfrm>
          <a:off x="5535350" y="3093261"/>
          <a:ext cx="3552900" cy="13110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02675"/>
                <a:gridCol w="1175112"/>
                <a:gridCol w="1175112"/>
              </a:tblGrid>
              <a:tr h="726689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595959">
                          <a:alpha val="0"/>
                        </a:srgbClr>
                      </a:solidFill>
                    </a:lnL>
                    <a:lnR w="19050">
                      <a:solidFill>
                        <a:srgbClr val="595959">
                          <a:alpha val="0"/>
                        </a:srgbClr>
                      </a:solidFill>
                    </a:lnR>
                    <a:lnT>
                      <a:solidFill>
                        <a:srgbClr val="595959">
                          <a:alpha val="0"/>
                        </a:srgbClr>
                      </a:solidFill>
                    </a:lnT>
                    <a:lnB w="19050">
                      <a:solidFill>
                        <a:srgbClr val="595959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Chivo"/>
                          <a:ea typeface="Chivo"/>
                          <a:cs typeface="Chivo"/>
                          <a:sym typeface="Chivo"/>
                        </a:rPr>
                        <a:t>CountVect</a:t>
                      </a:r>
                    </a:p>
                  </a:txBody>
                  <a:tcPr marL="91425" marR="91425" marT="91425" marB="91425" anchor="b" anchorCtr="0" horzOverflow="overflow">
                    <a:lnL w="19050">
                      <a:solidFill>
                        <a:srgbClr val="595959">
                          <a:alpha val="0"/>
                        </a:srgbClr>
                      </a:solidFill>
                    </a:lnL>
                    <a:lnR w="19050">
                      <a:solidFill>
                        <a:srgbClr val="595959">
                          <a:alpha val="0"/>
                        </a:srgbClr>
                      </a:solidFill>
                    </a:lnR>
                    <a:lnT w="19050">
                      <a:solidFill>
                        <a:srgbClr val="595959">
                          <a:alpha val="0"/>
                        </a:srgbClr>
                      </a:solidFill>
                    </a:lnT>
                    <a:lnB w="19050">
                      <a:solidFill>
                        <a:srgbClr val="595959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Chivo"/>
                          <a:ea typeface="Chivo"/>
                          <a:cs typeface="Chivo"/>
                          <a:sym typeface="Chivo"/>
                        </a:rPr>
                        <a:t>TF-IDF </a:t>
                      </a:r>
                    </a:p>
                  </a:txBody>
                  <a:tcPr marL="91425" marR="91425" marT="91425" marB="91425" anchor="b" anchorCtr="0" horzOverflow="overflow">
                    <a:lnL w="19050">
                      <a:solidFill>
                        <a:srgbClr val="595959">
                          <a:alpha val="0"/>
                        </a:srgbClr>
                      </a:solidFill>
                    </a:lnL>
                    <a:lnR w="19050">
                      <a:solidFill>
                        <a:srgbClr val="595959">
                          <a:alpha val="0"/>
                        </a:srgbClr>
                      </a:solidFill>
                    </a:lnR>
                    <a:lnT w="19050">
                      <a:solidFill>
                        <a:srgbClr val="595959">
                          <a:alpha val="0"/>
                        </a:srgbClr>
                      </a:solidFill>
                    </a:lnT>
                    <a:lnB w="19050">
                      <a:solidFill>
                        <a:srgbClr val="595959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8437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Chivo"/>
                          <a:ea typeface="Chivo"/>
                          <a:cs typeface="Chivo"/>
                          <a:sym typeface="Chivo"/>
                        </a:rPr>
                        <a:t>LR-CV</a:t>
                      </a:r>
                    </a:p>
                  </a:txBody>
                  <a:tcPr marL="91425" marR="91425" marT="91425" marB="91425" anchor="ctr" anchorCtr="0" horzOverflow="overflow">
                    <a:lnL w="19050">
                      <a:solidFill>
                        <a:srgbClr val="595959">
                          <a:alpha val="0"/>
                        </a:srgbClr>
                      </a:solidFill>
                    </a:lnL>
                    <a:lnR w="19050">
                      <a:solidFill>
                        <a:srgbClr val="595959">
                          <a:alpha val="0"/>
                        </a:srgbClr>
                      </a:solidFill>
                    </a:lnR>
                    <a:lnT w="19050">
                      <a:solidFill>
                        <a:srgbClr val="595959">
                          <a:alpha val="0"/>
                        </a:srgbClr>
                      </a:solidFill>
                    </a:lnT>
                    <a:lnB w="19050">
                      <a:solidFill>
                        <a:srgbClr val="595959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hivo"/>
                          <a:ea typeface="Chivo"/>
                          <a:cs typeface="Chivo"/>
                          <a:sym typeface="Chivo"/>
                        </a:rPr>
                        <a:t>0.591</a:t>
                      </a:r>
                    </a:p>
                  </a:txBody>
                  <a:tcPr marL="91425" marR="91425" marT="91425" marB="91425" anchor="ctr" anchorCtr="0" horzOverflow="overflow">
                    <a:lnL w="19050">
                      <a:solidFill>
                        <a:srgbClr val="595959">
                          <a:alpha val="0"/>
                        </a:srgbClr>
                      </a:solidFill>
                    </a:lnL>
                    <a:lnR w="19050">
                      <a:solidFill>
                        <a:srgbClr val="434343">
                          <a:alpha val="0"/>
                        </a:srgbClr>
                      </a:solidFill>
                    </a:lnR>
                    <a:lnT w="19050">
                      <a:solidFill>
                        <a:srgbClr val="595959">
                          <a:alpha val="0"/>
                        </a:srgbClr>
                      </a:solidFill>
                    </a:lnT>
                    <a:lnB w="19050">
                      <a:solidFill>
                        <a:srgbClr val="434343">
                          <a:alpha val="0"/>
                        </a:srgbClr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hivo"/>
                          <a:ea typeface="Chivo"/>
                          <a:cs typeface="Chivo"/>
                          <a:sym typeface="Chivo"/>
                        </a:rPr>
                        <a:t>0.592</a:t>
                      </a:r>
                    </a:p>
                  </a:txBody>
                  <a:tcPr marL="91425" marR="91425" marT="91425" marB="91425" anchor="ctr" anchorCtr="0" horzOverflow="overflow">
                    <a:lnL w="19050">
                      <a:solidFill>
                        <a:srgbClr val="434343">
                          <a:alpha val="0"/>
                        </a:srgbClr>
                      </a:solidFill>
                    </a:lnL>
                    <a:lnR w="19050">
                      <a:solidFill>
                        <a:srgbClr val="434343">
                          <a:alpha val="0"/>
                        </a:srgbClr>
                      </a:solidFill>
                    </a:lnR>
                    <a:lnT w="19050">
                      <a:solidFill>
                        <a:srgbClr val="595959">
                          <a:alpha val="0"/>
                        </a:srgbClr>
                      </a:solidFill>
                    </a:lnT>
                    <a:lnB w="19050">
                      <a:solidFill>
                        <a:srgbClr val="434343">
                          <a:alpha val="0"/>
                        </a:srgbClr>
                      </a:solidFill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7" name="Google Shape;365;p38"/>
          <p:cNvGraphicFramePr/>
          <p:nvPr/>
        </p:nvGraphicFramePr>
        <p:xfrm>
          <a:off x="2735406" y="3448861"/>
          <a:ext cx="2377788" cy="13110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02675"/>
                <a:gridCol w="1175112"/>
              </a:tblGrid>
              <a:tr h="726689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595959">
                          <a:alpha val="0"/>
                        </a:srgbClr>
                      </a:solidFill>
                    </a:lnL>
                    <a:lnR w="19050">
                      <a:solidFill>
                        <a:srgbClr val="595959">
                          <a:alpha val="0"/>
                        </a:srgbClr>
                      </a:solidFill>
                    </a:lnR>
                    <a:lnT>
                      <a:solidFill>
                        <a:srgbClr val="595959">
                          <a:alpha val="0"/>
                        </a:srgbClr>
                      </a:solidFill>
                    </a:lnT>
                    <a:lnB w="19050">
                      <a:solidFill>
                        <a:srgbClr val="595959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Chivo"/>
                          <a:ea typeface="Chivo"/>
                          <a:cs typeface="Chivo"/>
                          <a:sym typeface="Chivo"/>
                        </a:rPr>
                        <a:t>CountVect</a:t>
                      </a:r>
                    </a:p>
                  </a:txBody>
                  <a:tcPr marL="91425" marR="91425" marT="91425" marB="91425" anchor="b" anchorCtr="0" horzOverflow="overflow">
                    <a:lnL w="19050">
                      <a:solidFill>
                        <a:srgbClr val="595959">
                          <a:alpha val="0"/>
                        </a:srgbClr>
                      </a:solidFill>
                    </a:lnL>
                    <a:lnR w="19050">
                      <a:solidFill>
                        <a:srgbClr val="595959">
                          <a:alpha val="0"/>
                        </a:srgbClr>
                      </a:solidFill>
                    </a:lnR>
                    <a:lnT w="19050">
                      <a:solidFill>
                        <a:srgbClr val="595959">
                          <a:alpha val="0"/>
                        </a:srgbClr>
                      </a:solidFill>
                    </a:lnT>
                    <a:lnB w="19050">
                      <a:solidFill>
                        <a:srgbClr val="595959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8437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Chivo"/>
                          <a:ea typeface="Chivo"/>
                          <a:cs typeface="Chivo"/>
                          <a:sym typeface="Chivo"/>
                        </a:rPr>
                        <a:t>DT</a:t>
                      </a:r>
                    </a:p>
                  </a:txBody>
                  <a:tcPr marL="91425" marR="91425" marT="91425" marB="91425" anchor="ctr" anchorCtr="0" horzOverflow="overflow">
                    <a:lnL w="19050">
                      <a:solidFill>
                        <a:srgbClr val="595959">
                          <a:alpha val="0"/>
                        </a:srgbClr>
                      </a:solidFill>
                    </a:lnL>
                    <a:lnR w="19050">
                      <a:solidFill>
                        <a:srgbClr val="595959">
                          <a:alpha val="0"/>
                        </a:srgbClr>
                      </a:solidFill>
                    </a:lnR>
                    <a:lnT w="19050">
                      <a:solidFill>
                        <a:srgbClr val="595959">
                          <a:alpha val="0"/>
                        </a:srgbClr>
                      </a:solidFill>
                    </a:lnT>
                    <a:lnB w="19050">
                      <a:solidFill>
                        <a:srgbClr val="595959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hivo"/>
                          <a:ea typeface="Chivo"/>
                          <a:cs typeface="Chivo"/>
                          <a:sym typeface="Chivo"/>
                        </a:rPr>
                        <a:t>0.593</a:t>
                      </a:r>
                    </a:p>
                  </a:txBody>
                  <a:tcPr marL="91425" marR="91425" marT="91425" marB="91425" anchor="ctr" anchorCtr="0" horzOverflow="overflow">
                    <a:lnL w="19050">
                      <a:solidFill>
                        <a:srgbClr val="595959">
                          <a:alpha val="0"/>
                        </a:srgbClr>
                      </a:solidFill>
                    </a:lnL>
                    <a:lnR w="19050">
                      <a:solidFill>
                        <a:srgbClr val="434343">
                          <a:alpha val="0"/>
                        </a:srgbClr>
                      </a:solidFill>
                    </a:lnR>
                    <a:lnT w="19050">
                      <a:solidFill>
                        <a:srgbClr val="595959">
                          <a:alpha val="0"/>
                        </a:srgbClr>
                      </a:solidFill>
                    </a:lnT>
                    <a:lnB w="19050">
                      <a:solidFill>
                        <a:srgbClr val="434343">
                          <a:alpha val="0"/>
                        </a:srgbClr>
                      </a:solidFill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188;p30"/>
          <p:cNvSpPr txBox="1"/>
          <p:nvPr>
            <p:ph type="title"/>
          </p:nvPr>
        </p:nvSpPr>
        <p:spPr>
          <a:xfrm>
            <a:off x="217887" y="282593"/>
            <a:ext cx="3796202" cy="768055"/>
          </a:xfrm>
          <a:prstGeom prst="rect">
            <a:avLst/>
          </a:prstGeom>
        </p:spPr>
        <p:txBody>
          <a:bodyPr/>
          <a:lstStyle>
            <a:lvl1pPr defTabSz="411479">
              <a:defRPr sz="3600"/>
            </a:lvl1pPr>
          </a:lstStyle>
          <a:p>
            <a:pPr/>
            <a:r>
              <a:t>Vectorizer Result</a:t>
            </a:r>
          </a:p>
        </p:txBody>
      </p:sp>
      <p:sp>
        <p:nvSpPr>
          <p:cNvPr id="280" name="Google Shape;189;p30"/>
          <p:cNvSpPr txBox="1"/>
          <p:nvPr>
            <p:ph type="body" sz="quarter" idx="1"/>
          </p:nvPr>
        </p:nvSpPr>
        <p:spPr>
          <a:xfrm>
            <a:off x="1200917" y="2187724"/>
            <a:ext cx="2341616" cy="768053"/>
          </a:xfrm>
          <a:prstGeom prst="rect">
            <a:avLst/>
          </a:prstGeom>
        </p:spPr>
        <p:txBody>
          <a:bodyPr/>
          <a:lstStyle/>
          <a:p>
            <a:pPr marL="155447" indent="-155447" defTabSz="621791">
              <a:buSzPts val="1200"/>
              <a:buChar char="•"/>
              <a:defRPr sz="1200"/>
            </a:pPr>
            <a:r>
              <a:t>Count Vect of nltk lemma</a:t>
            </a:r>
          </a:p>
          <a:p>
            <a:pPr marL="155447" indent="-155447" defTabSz="621791">
              <a:buSzPts val="1200"/>
              <a:buChar char="•"/>
              <a:defRPr sz="1200"/>
            </a:pPr>
            <a:r>
              <a:t># of unique words = 32 words</a:t>
            </a:r>
          </a:p>
        </p:txBody>
      </p:sp>
      <p:sp>
        <p:nvSpPr>
          <p:cNvPr id="281" name="Google Shape;190;p30"/>
          <p:cNvSpPr txBox="1"/>
          <p:nvPr/>
        </p:nvSpPr>
        <p:spPr>
          <a:xfrm>
            <a:off x="525049" y="2055940"/>
            <a:ext cx="818316" cy="57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 defTabSz="658368">
              <a:lnSpc>
                <a:spcPct val="115000"/>
              </a:lnSpc>
              <a:defRPr sz="2500">
                <a:solidFill>
                  <a:srgbClr val="FFFFFF"/>
                </a:solidFill>
                <a:latin typeface="Kristi"/>
                <a:ea typeface="Kristi"/>
                <a:cs typeface="Kristi"/>
                <a:sym typeface="Kristi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82" name="Google Shape;190;p30"/>
          <p:cNvSpPr txBox="1"/>
          <p:nvPr/>
        </p:nvSpPr>
        <p:spPr>
          <a:xfrm>
            <a:off x="525049" y="2893642"/>
            <a:ext cx="818316" cy="57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 defTabSz="658368">
              <a:lnSpc>
                <a:spcPct val="115000"/>
              </a:lnSpc>
              <a:defRPr sz="2500">
                <a:solidFill>
                  <a:srgbClr val="FFFFFF"/>
                </a:solidFill>
                <a:latin typeface="Kristi"/>
                <a:ea typeface="Kristi"/>
                <a:cs typeface="Kristi"/>
                <a:sym typeface="Kristi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283" name="Google Shape;189;p30"/>
          <p:cNvSpPr txBox="1"/>
          <p:nvPr/>
        </p:nvSpPr>
        <p:spPr>
          <a:xfrm>
            <a:off x="1250924" y="2970835"/>
            <a:ext cx="2241601" cy="857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53161" indent="-153161" defTabSz="612648">
              <a:buSzPts val="1200"/>
              <a:buChar char="•"/>
              <a:defRPr sz="1200">
                <a:latin typeface="Chivo"/>
                <a:ea typeface="Chivo"/>
                <a:cs typeface="Chivo"/>
                <a:sym typeface="Chivo"/>
              </a:defRPr>
            </a:pPr>
            <a:r>
              <a:t>Count Vect of farasa lemma</a:t>
            </a:r>
          </a:p>
          <a:p>
            <a:pPr marL="153161" indent="-153161" defTabSz="612648">
              <a:buSzPts val="1200"/>
              <a:buChar char="•"/>
              <a:defRPr sz="1200">
                <a:latin typeface="Chivo"/>
                <a:ea typeface="Chivo"/>
                <a:cs typeface="Chivo"/>
                <a:sym typeface="Chivo"/>
              </a:defRPr>
            </a:pPr>
            <a:r>
              <a:t># of unique words = 37 words</a:t>
            </a:r>
          </a:p>
        </p:txBody>
      </p:sp>
      <p:pic>
        <p:nvPicPr>
          <p:cNvPr id="284" name="gulfvocab.png" descr="gulfvoc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3603" y="107950"/>
            <a:ext cx="4736097" cy="2368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farasagulf.png" descr="farasagul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3603" y="2597150"/>
            <a:ext cx="4736097" cy="2368050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Gulf words"/>
          <p:cNvSpPr txBox="1"/>
          <p:nvPr/>
        </p:nvSpPr>
        <p:spPr>
          <a:xfrm>
            <a:off x="825670" y="1094002"/>
            <a:ext cx="235203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5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1pPr>
          </a:lstStyle>
          <a:p>
            <a:pPr/>
            <a:r>
              <a:t>Gulf words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188;p30"/>
          <p:cNvSpPr txBox="1"/>
          <p:nvPr>
            <p:ph type="title"/>
          </p:nvPr>
        </p:nvSpPr>
        <p:spPr>
          <a:xfrm>
            <a:off x="217887" y="282593"/>
            <a:ext cx="3796202" cy="768055"/>
          </a:xfrm>
          <a:prstGeom prst="rect">
            <a:avLst/>
          </a:prstGeom>
        </p:spPr>
        <p:txBody>
          <a:bodyPr/>
          <a:lstStyle>
            <a:lvl1pPr defTabSz="411479">
              <a:defRPr sz="3600"/>
            </a:lvl1pPr>
          </a:lstStyle>
          <a:p>
            <a:pPr/>
            <a:r>
              <a:t>Vectorizer Result</a:t>
            </a:r>
          </a:p>
        </p:txBody>
      </p:sp>
      <p:sp>
        <p:nvSpPr>
          <p:cNvPr id="289" name="Google Shape;189;p30"/>
          <p:cNvSpPr txBox="1"/>
          <p:nvPr>
            <p:ph type="body" sz="quarter" idx="1"/>
          </p:nvPr>
        </p:nvSpPr>
        <p:spPr>
          <a:xfrm>
            <a:off x="1200917" y="2094535"/>
            <a:ext cx="2503441" cy="768054"/>
          </a:xfrm>
          <a:prstGeom prst="rect">
            <a:avLst/>
          </a:prstGeom>
        </p:spPr>
        <p:txBody>
          <a:bodyPr/>
          <a:lstStyle/>
          <a:p>
            <a:pPr marL="164592" indent="-164592" defTabSz="658368">
              <a:buSzPts val="1200"/>
              <a:buChar char="•"/>
              <a:defRPr sz="1200"/>
            </a:pPr>
            <a:r>
              <a:t>Count Vect of nltk lemma</a:t>
            </a:r>
          </a:p>
          <a:p>
            <a:pPr marL="164592" indent="-164592" defTabSz="658368">
              <a:buSzPts val="1200"/>
              <a:buChar char="•"/>
              <a:defRPr sz="1200"/>
            </a:pPr>
            <a:r>
              <a:t># of unique words = 32 words</a:t>
            </a:r>
          </a:p>
        </p:txBody>
      </p:sp>
      <p:sp>
        <p:nvSpPr>
          <p:cNvPr id="290" name="Google Shape;190;p30"/>
          <p:cNvSpPr txBox="1"/>
          <p:nvPr/>
        </p:nvSpPr>
        <p:spPr>
          <a:xfrm>
            <a:off x="512349" y="2062662"/>
            <a:ext cx="818316" cy="57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 defTabSz="658368">
              <a:lnSpc>
                <a:spcPct val="115000"/>
              </a:lnSpc>
              <a:defRPr sz="2500">
                <a:solidFill>
                  <a:srgbClr val="FFFFFF"/>
                </a:solidFill>
                <a:latin typeface="Kristi"/>
                <a:ea typeface="Kristi"/>
                <a:cs typeface="Kristi"/>
                <a:sym typeface="Kristi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91" name="Google Shape;190;p30"/>
          <p:cNvSpPr txBox="1"/>
          <p:nvPr/>
        </p:nvSpPr>
        <p:spPr>
          <a:xfrm>
            <a:off x="512349" y="2984280"/>
            <a:ext cx="818316" cy="57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 defTabSz="658368">
              <a:lnSpc>
                <a:spcPct val="115000"/>
              </a:lnSpc>
              <a:defRPr sz="2500">
                <a:solidFill>
                  <a:srgbClr val="FFFFFF"/>
                </a:solidFill>
                <a:latin typeface="Kristi"/>
                <a:ea typeface="Kristi"/>
                <a:cs typeface="Kristi"/>
                <a:sym typeface="Kristi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292" name="Google Shape;189;p30"/>
          <p:cNvSpPr txBox="1"/>
          <p:nvPr/>
        </p:nvSpPr>
        <p:spPr>
          <a:xfrm>
            <a:off x="1250924" y="2984280"/>
            <a:ext cx="2503441" cy="861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73736" indent="-173736" defTabSz="694944">
              <a:buSzPts val="1300"/>
              <a:buChar char="•"/>
              <a:defRPr sz="1300">
                <a:latin typeface="Chivo"/>
                <a:ea typeface="Chivo"/>
                <a:cs typeface="Chivo"/>
                <a:sym typeface="Chivo"/>
              </a:defRPr>
            </a:pPr>
            <a:r>
              <a:t>Count Vect of farasa lemma</a:t>
            </a:r>
          </a:p>
          <a:p>
            <a:pPr marL="173736" indent="-173736" defTabSz="694944">
              <a:buSzPts val="1300"/>
              <a:buChar char="•"/>
              <a:defRPr sz="1300">
                <a:latin typeface="Chivo"/>
                <a:ea typeface="Chivo"/>
                <a:cs typeface="Chivo"/>
                <a:sym typeface="Chivo"/>
              </a:defRPr>
            </a:pPr>
            <a:r>
              <a:t># of unique words = 36 words</a:t>
            </a:r>
          </a:p>
        </p:txBody>
      </p:sp>
      <p:pic>
        <p:nvPicPr>
          <p:cNvPr id="293" name="iraqivocab.png" descr="iraqivoc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5077" y="57150"/>
            <a:ext cx="4853149" cy="2426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farasairaqi.png" descr="farasairaq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35077" y="2597150"/>
            <a:ext cx="4853149" cy="2426574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Iraqi words"/>
          <p:cNvSpPr txBox="1"/>
          <p:nvPr/>
        </p:nvSpPr>
        <p:spPr>
          <a:xfrm>
            <a:off x="846096" y="1094002"/>
            <a:ext cx="2867176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5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1pPr>
          </a:lstStyle>
          <a:p>
            <a:pPr/>
            <a:r>
              <a:t>Iraqi words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188;p30"/>
          <p:cNvSpPr txBox="1"/>
          <p:nvPr>
            <p:ph type="title"/>
          </p:nvPr>
        </p:nvSpPr>
        <p:spPr>
          <a:xfrm>
            <a:off x="217887" y="282593"/>
            <a:ext cx="3796202" cy="768055"/>
          </a:xfrm>
          <a:prstGeom prst="rect">
            <a:avLst/>
          </a:prstGeom>
        </p:spPr>
        <p:txBody>
          <a:bodyPr/>
          <a:lstStyle>
            <a:lvl1pPr defTabSz="411479">
              <a:defRPr sz="3600"/>
            </a:lvl1pPr>
          </a:lstStyle>
          <a:p>
            <a:pPr/>
            <a:r>
              <a:t>Vectorizer Result</a:t>
            </a:r>
          </a:p>
        </p:txBody>
      </p:sp>
      <p:sp>
        <p:nvSpPr>
          <p:cNvPr id="298" name="Google Shape;189;p30"/>
          <p:cNvSpPr txBox="1"/>
          <p:nvPr>
            <p:ph type="body" sz="quarter" idx="1"/>
          </p:nvPr>
        </p:nvSpPr>
        <p:spPr>
          <a:xfrm>
            <a:off x="1200917" y="2094535"/>
            <a:ext cx="2503441" cy="768054"/>
          </a:xfrm>
          <a:prstGeom prst="rect">
            <a:avLst/>
          </a:prstGeom>
        </p:spPr>
        <p:txBody>
          <a:bodyPr/>
          <a:lstStyle/>
          <a:p>
            <a:pPr marL="164592" indent="-164592" defTabSz="658368">
              <a:buSzPts val="1200"/>
              <a:buChar char="•"/>
              <a:defRPr sz="1200"/>
            </a:pPr>
            <a:r>
              <a:t>Count Vect of nltk lemma</a:t>
            </a:r>
          </a:p>
          <a:p>
            <a:pPr marL="164592" indent="-164592" defTabSz="658368">
              <a:buSzPts val="1200"/>
              <a:buChar char="•"/>
              <a:defRPr sz="1200"/>
            </a:pPr>
            <a:r>
              <a:t># of unique words = 32 words</a:t>
            </a:r>
          </a:p>
        </p:txBody>
      </p:sp>
      <p:sp>
        <p:nvSpPr>
          <p:cNvPr id="299" name="Google Shape;190;p30"/>
          <p:cNvSpPr txBox="1"/>
          <p:nvPr/>
        </p:nvSpPr>
        <p:spPr>
          <a:xfrm>
            <a:off x="486949" y="2094535"/>
            <a:ext cx="818316" cy="57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 defTabSz="658368">
              <a:lnSpc>
                <a:spcPct val="115000"/>
              </a:lnSpc>
              <a:defRPr sz="2500">
                <a:solidFill>
                  <a:srgbClr val="FFFFFF"/>
                </a:solidFill>
                <a:latin typeface="Kristi"/>
                <a:ea typeface="Kristi"/>
                <a:cs typeface="Kristi"/>
                <a:sym typeface="Kristi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300" name="Google Shape;190;p30"/>
          <p:cNvSpPr txBox="1"/>
          <p:nvPr/>
        </p:nvSpPr>
        <p:spPr>
          <a:xfrm>
            <a:off x="486949" y="2881859"/>
            <a:ext cx="818316" cy="57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 defTabSz="658368">
              <a:lnSpc>
                <a:spcPct val="115000"/>
              </a:lnSpc>
              <a:defRPr sz="2500">
                <a:solidFill>
                  <a:srgbClr val="FFFFFF"/>
                </a:solidFill>
                <a:latin typeface="Kristi"/>
                <a:ea typeface="Kristi"/>
                <a:cs typeface="Kristi"/>
                <a:sym typeface="Kristi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301" name="Google Shape;189;p30"/>
          <p:cNvSpPr txBox="1"/>
          <p:nvPr/>
        </p:nvSpPr>
        <p:spPr>
          <a:xfrm>
            <a:off x="1250924" y="2984280"/>
            <a:ext cx="2503441" cy="861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73736" indent="-173736" defTabSz="694944">
              <a:buSzPts val="1300"/>
              <a:buChar char="•"/>
              <a:defRPr sz="1300">
                <a:latin typeface="Chivo"/>
                <a:ea typeface="Chivo"/>
                <a:cs typeface="Chivo"/>
                <a:sym typeface="Chivo"/>
              </a:defRPr>
            </a:pPr>
            <a:r>
              <a:t>Count Vect of farasa lemma</a:t>
            </a:r>
          </a:p>
          <a:p>
            <a:pPr marL="173736" indent="-173736" defTabSz="694944">
              <a:buSzPts val="1300"/>
              <a:buChar char="•"/>
              <a:defRPr sz="1300">
                <a:latin typeface="Chivo"/>
                <a:ea typeface="Chivo"/>
                <a:cs typeface="Chivo"/>
                <a:sym typeface="Chivo"/>
              </a:defRPr>
            </a:pPr>
            <a:r>
              <a:t># of unique words = 36 words</a:t>
            </a:r>
          </a:p>
        </p:txBody>
      </p:sp>
      <p:sp>
        <p:nvSpPr>
          <p:cNvPr id="302" name="Megribi words"/>
          <p:cNvSpPr txBox="1"/>
          <p:nvPr/>
        </p:nvSpPr>
        <p:spPr>
          <a:xfrm>
            <a:off x="668295" y="1260171"/>
            <a:ext cx="318517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5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1pPr>
          </a:lstStyle>
          <a:p>
            <a:pPr/>
            <a:r>
              <a:t>Megribi words </a:t>
            </a:r>
          </a:p>
        </p:txBody>
      </p:sp>
      <p:pic>
        <p:nvPicPr>
          <p:cNvPr id="303" name="meghribivocab.png" descr="meghribivoc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2803" y="69850"/>
            <a:ext cx="4837697" cy="2418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farasameghribi.png" descr="farasameghrib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42803" y="2597150"/>
            <a:ext cx="4837697" cy="2418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243;p34"/>
          <p:cNvSpPr txBox="1"/>
          <p:nvPr>
            <p:ph type="title"/>
          </p:nvPr>
        </p:nvSpPr>
        <p:spPr>
          <a:xfrm>
            <a:off x="616500" y="368823"/>
            <a:ext cx="4422300" cy="572704"/>
          </a:xfrm>
          <a:prstGeom prst="rect">
            <a:avLst/>
          </a:prstGeom>
        </p:spPr>
        <p:txBody>
          <a:bodyPr/>
          <a:lstStyle>
            <a:lvl1pPr defTabSz="640079">
              <a:defRPr sz="2500"/>
            </a:lvl1pPr>
          </a:lstStyle>
          <a:p>
            <a:pPr/>
            <a:r>
              <a:t>Word2Vector Result</a:t>
            </a:r>
          </a:p>
        </p:txBody>
      </p:sp>
      <p:pic>
        <p:nvPicPr>
          <p:cNvPr id="307" name="Screen Shot 2020-04-16 at 7.09.10 AM.png" descr="Screen Shot 2020-04-16 at 7.09.1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8914" y="74959"/>
            <a:ext cx="4922536" cy="2758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Screen Shot 2020-04-16 at 7.08.51 AM.png" descr="Screen Shot 2020-04-16 at 7.08.5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02" y="1206500"/>
            <a:ext cx="3989955" cy="32318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Screen Shot 2020-04-16 at 7.12.37 AM.png" descr="Screen Shot 2020-04-16 at 7.12.37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8993" y="2944673"/>
            <a:ext cx="3679972" cy="2441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2D3B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3;p36"/>
          <p:cNvSpPr txBox="1"/>
          <p:nvPr>
            <p:ph type="title"/>
          </p:nvPr>
        </p:nvSpPr>
        <p:spPr>
          <a:xfrm>
            <a:off x="616500" y="368823"/>
            <a:ext cx="2879102" cy="771240"/>
          </a:xfrm>
          <a:prstGeom prst="rect">
            <a:avLst/>
          </a:prstGeom>
        </p:spPr>
        <p:txBody>
          <a:bodyPr anchor="t"/>
          <a:lstStyle>
            <a:lvl1pPr algn="l" defTabSz="868680">
              <a:defRPr sz="3800">
                <a:latin typeface="Kristi"/>
                <a:ea typeface="Kristi"/>
                <a:cs typeface="Kristi"/>
                <a:sym typeface="Kristi"/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312" name="Google Shape;315;p36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/>
            <a:r>
              <a:t>Dialect Stop-words</a:t>
            </a:r>
          </a:p>
          <a:p>
            <a:pPr marL="0" indent="0"/>
            <a:r>
              <a:t>&amp; Regex</a:t>
            </a:r>
          </a:p>
        </p:txBody>
      </p:sp>
      <p:sp>
        <p:nvSpPr>
          <p:cNvPr id="313" name="Google Shape;316;p36"/>
          <p:cNvSpPr txBox="1"/>
          <p:nvPr/>
        </p:nvSpPr>
        <p:spPr>
          <a:xfrm>
            <a:off x="3838106" y="3929207"/>
            <a:ext cx="1818002" cy="111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ctr">
              <a:defRPr>
                <a:latin typeface="Chivo Light"/>
                <a:ea typeface="Chivo Light"/>
                <a:cs typeface="Chivo Light"/>
                <a:sym typeface="Chivo Light"/>
              </a:defRPr>
            </a:lvl1pPr>
          </a:lstStyle>
          <a:p>
            <a:pPr/>
            <a:r>
              <a:t>FARASA API was time consuming</a:t>
            </a:r>
          </a:p>
        </p:txBody>
      </p:sp>
      <p:sp>
        <p:nvSpPr>
          <p:cNvPr id="314" name="Google Shape;318;p36"/>
          <p:cNvSpPr txBox="1"/>
          <p:nvPr/>
        </p:nvSpPr>
        <p:spPr>
          <a:xfrm>
            <a:off x="6393374" y="1858179"/>
            <a:ext cx="1818002" cy="111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ctr">
              <a:defRPr>
                <a:latin typeface="Chivo Light"/>
                <a:ea typeface="Chivo Light"/>
                <a:cs typeface="Chivo Light"/>
                <a:sym typeface="Chivo Light"/>
              </a:defRPr>
            </a:lvl1pPr>
          </a:lstStyle>
          <a:p>
            <a:pPr/>
            <a:r>
              <a:t>CBOW</a:t>
            </a:r>
          </a:p>
        </p:txBody>
      </p:sp>
      <p:sp>
        <p:nvSpPr>
          <p:cNvPr id="315" name="Google Shape;320;p36"/>
          <p:cNvSpPr txBox="1"/>
          <p:nvPr/>
        </p:nvSpPr>
        <p:spPr>
          <a:xfrm>
            <a:off x="6393374" y="3929207"/>
            <a:ext cx="1818002" cy="111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ctr">
              <a:defRPr>
                <a:latin typeface="Chivo Light"/>
                <a:ea typeface="Chivo Light"/>
                <a:cs typeface="Chivo Light"/>
                <a:sym typeface="Chivo Light"/>
              </a:defRPr>
            </a:lvl1pPr>
          </a:lstStyle>
          <a:p>
            <a:pPr/>
            <a:r>
              <a:t>CNN</a:t>
            </a:r>
          </a:p>
        </p:txBody>
      </p:sp>
      <p:sp>
        <p:nvSpPr>
          <p:cNvPr id="316" name="Google Shape;323;p36"/>
          <p:cNvSpPr/>
          <p:nvPr/>
        </p:nvSpPr>
        <p:spPr>
          <a:xfrm>
            <a:off x="4444405" y="917025"/>
            <a:ext cx="605403" cy="60540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17" name="Google Shape;324;p36"/>
          <p:cNvSpPr/>
          <p:nvPr/>
        </p:nvSpPr>
        <p:spPr>
          <a:xfrm>
            <a:off x="6999675" y="917025"/>
            <a:ext cx="605403" cy="60540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18" name="Google Shape;325;p36"/>
          <p:cNvSpPr/>
          <p:nvPr/>
        </p:nvSpPr>
        <p:spPr>
          <a:xfrm>
            <a:off x="4444405" y="3003000"/>
            <a:ext cx="605403" cy="60540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19" name="Google Shape;326;p36"/>
          <p:cNvSpPr/>
          <p:nvPr/>
        </p:nvSpPr>
        <p:spPr>
          <a:xfrm>
            <a:off x="6999675" y="3003000"/>
            <a:ext cx="605403" cy="60540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2D3B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663;p43"/>
          <p:cNvSpPr/>
          <p:nvPr/>
        </p:nvSpPr>
        <p:spPr>
          <a:xfrm>
            <a:off x="-866775" y="799750"/>
            <a:ext cx="4829100" cy="4829100"/>
          </a:xfrm>
          <a:prstGeom prst="ellipse">
            <a:avLst/>
          </a:prstGeom>
          <a:solidFill>
            <a:srgbClr val="F3F3F3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22" name="Google Shape;664;p43"/>
          <p:cNvSpPr txBox="1"/>
          <p:nvPr>
            <p:ph type="title"/>
          </p:nvPr>
        </p:nvSpPr>
        <p:spPr>
          <a:xfrm>
            <a:off x="615050" y="-229252"/>
            <a:ext cx="3388800" cy="1887904"/>
          </a:xfrm>
          <a:prstGeom prst="rect">
            <a:avLst/>
          </a:prstGeom>
        </p:spPr>
        <p:txBody>
          <a:bodyPr/>
          <a:lstStyle>
            <a:lvl1pPr defTabSz="694944">
              <a:defRPr sz="7600"/>
            </a:lvl1pPr>
          </a:lstStyle>
          <a:p>
            <a:pPr/>
            <a:r>
              <a:t>Thanks</a:t>
            </a:r>
          </a:p>
        </p:txBody>
      </p:sp>
      <p:pic>
        <p:nvPicPr>
          <p:cNvPr id="323" name="images.jpg" descr="imag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4424" y="70370"/>
            <a:ext cx="2936774" cy="5002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2D3B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140;p2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40079">
              <a:defRPr sz="2500"/>
            </a:lvl1pPr>
          </a:lstStyle>
          <a:p>
            <a:pPr/>
            <a:r>
              <a:t>Table of Contents</a:t>
            </a:r>
          </a:p>
        </p:txBody>
      </p:sp>
      <p:sp>
        <p:nvSpPr>
          <p:cNvPr id="217" name="Google Shape;141;p26"/>
          <p:cNvSpPr txBox="1"/>
          <p:nvPr/>
        </p:nvSpPr>
        <p:spPr>
          <a:xfrm>
            <a:off x="4022699" y="820116"/>
            <a:ext cx="1098602" cy="73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 defTabSz="457200">
              <a:defRPr sz="3600">
                <a:solidFill>
                  <a:srgbClr val="F3F3F3"/>
                </a:solidFill>
                <a:latin typeface="Kristi"/>
                <a:ea typeface="Kristi"/>
                <a:cs typeface="Kristi"/>
                <a:sym typeface="Kristi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218" name="Google Shape;142;p26"/>
          <p:cNvSpPr txBox="1"/>
          <p:nvPr/>
        </p:nvSpPr>
        <p:spPr>
          <a:xfrm>
            <a:off x="6429299" y="1150316"/>
            <a:ext cx="1098602" cy="73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 defTabSz="402336">
              <a:defRPr sz="3600">
                <a:solidFill>
                  <a:srgbClr val="F3F3F3"/>
                </a:solidFill>
                <a:latin typeface="Kristi"/>
                <a:ea typeface="Kristi"/>
                <a:cs typeface="Kristi"/>
                <a:sym typeface="Kristi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219" name="Google Shape;143;p26"/>
          <p:cNvSpPr txBox="1"/>
          <p:nvPr/>
        </p:nvSpPr>
        <p:spPr>
          <a:xfrm>
            <a:off x="2023502" y="1450154"/>
            <a:ext cx="813347" cy="698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 defTabSz="411479">
              <a:defRPr sz="3200">
                <a:solidFill>
                  <a:srgbClr val="F3F3F3"/>
                </a:solidFill>
                <a:latin typeface="Kristi"/>
                <a:ea typeface="Kristi"/>
                <a:cs typeface="Kristi"/>
                <a:sym typeface="Kristi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20" name="Google Shape;144;p26"/>
          <p:cNvSpPr txBox="1"/>
          <p:nvPr/>
        </p:nvSpPr>
        <p:spPr>
          <a:xfrm>
            <a:off x="3538973" y="1637652"/>
            <a:ext cx="2188202" cy="57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algn="ctr">
              <a:defRPr sz="1800">
                <a:latin typeface="Chivo"/>
                <a:ea typeface="Chivo"/>
                <a:cs typeface="Chivo"/>
                <a:sym typeface="Chivo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221" name="Google Shape;145;p26"/>
          <p:cNvSpPr txBox="1"/>
          <p:nvPr/>
        </p:nvSpPr>
        <p:spPr>
          <a:xfrm>
            <a:off x="1336075" y="2282849"/>
            <a:ext cx="2188201" cy="57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algn="ctr" defTabSz="822958">
              <a:defRPr sz="1600">
                <a:latin typeface="Chivo"/>
                <a:ea typeface="Chivo"/>
                <a:cs typeface="Chivo"/>
                <a:sym typeface="Chivo"/>
              </a:defRPr>
            </a:lvl1pPr>
          </a:lstStyle>
          <a:p>
            <a:pPr/>
            <a:r>
              <a:t>Problem of Statement</a:t>
            </a:r>
          </a:p>
        </p:txBody>
      </p:sp>
      <p:sp>
        <p:nvSpPr>
          <p:cNvPr id="222" name="Google Shape;147;p26"/>
          <p:cNvSpPr txBox="1"/>
          <p:nvPr/>
        </p:nvSpPr>
        <p:spPr>
          <a:xfrm>
            <a:off x="6009599" y="1978049"/>
            <a:ext cx="1938000" cy="577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algn="ctr">
              <a:defRPr sz="1800">
                <a:latin typeface="Chivo"/>
                <a:ea typeface="Chivo"/>
                <a:cs typeface="Chivo"/>
                <a:sym typeface="Chivo"/>
              </a:defRPr>
            </a:lvl1pPr>
          </a:lstStyle>
          <a:p>
            <a:pPr/>
            <a:r>
              <a:t>EDA</a:t>
            </a:r>
          </a:p>
        </p:txBody>
      </p:sp>
      <p:sp>
        <p:nvSpPr>
          <p:cNvPr id="223" name="Google Shape;142;p26"/>
          <p:cNvSpPr txBox="1"/>
          <p:nvPr/>
        </p:nvSpPr>
        <p:spPr>
          <a:xfrm>
            <a:off x="4859549" y="2467696"/>
            <a:ext cx="1098602" cy="73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 defTabSz="402336">
              <a:defRPr sz="3600">
                <a:solidFill>
                  <a:srgbClr val="F3F3F3"/>
                </a:solidFill>
                <a:latin typeface="Kristi"/>
                <a:ea typeface="Kristi"/>
                <a:cs typeface="Kristi"/>
                <a:sym typeface="Kristi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224" name="Google Shape;147;p26"/>
          <p:cNvSpPr txBox="1"/>
          <p:nvPr/>
        </p:nvSpPr>
        <p:spPr>
          <a:xfrm>
            <a:off x="4439849" y="3145533"/>
            <a:ext cx="1938000" cy="57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algn="ctr">
              <a:defRPr sz="1800">
                <a:latin typeface="Chivo"/>
                <a:ea typeface="Chivo"/>
                <a:cs typeface="Chivo"/>
                <a:sym typeface="Chivo"/>
              </a:defRPr>
            </a:lvl1pPr>
          </a:lstStyle>
          <a:p>
            <a:pPr/>
            <a:r>
              <a:t>Modeling</a:t>
            </a:r>
          </a:p>
        </p:txBody>
      </p:sp>
      <p:sp>
        <p:nvSpPr>
          <p:cNvPr id="225" name="Google Shape;142;p26"/>
          <p:cNvSpPr txBox="1"/>
          <p:nvPr/>
        </p:nvSpPr>
        <p:spPr>
          <a:xfrm>
            <a:off x="3171800" y="3318595"/>
            <a:ext cx="1098600" cy="73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 defTabSz="402336">
              <a:defRPr sz="3600">
                <a:solidFill>
                  <a:srgbClr val="F3F3F3"/>
                </a:solidFill>
                <a:latin typeface="Kristi"/>
                <a:ea typeface="Kristi"/>
                <a:cs typeface="Kristi"/>
                <a:sym typeface="Kristi"/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226" name="Google Shape;147;p26"/>
          <p:cNvSpPr txBox="1"/>
          <p:nvPr/>
        </p:nvSpPr>
        <p:spPr>
          <a:xfrm>
            <a:off x="2876674" y="4201974"/>
            <a:ext cx="1937999" cy="57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algn="ctr">
              <a:defRPr sz="1800">
                <a:latin typeface="Chivo"/>
                <a:ea typeface="Chivo"/>
                <a:cs typeface="Chivo"/>
                <a:sym typeface="Chivo"/>
              </a:defRPr>
            </a:lvl1pPr>
          </a:lstStyle>
          <a:p>
            <a:pPr/>
            <a:r>
              <a:t>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155;p27"/>
          <p:cNvSpPr txBox="1"/>
          <p:nvPr>
            <p:ph type="title"/>
          </p:nvPr>
        </p:nvSpPr>
        <p:spPr>
          <a:xfrm>
            <a:off x="221832" y="673623"/>
            <a:ext cx="2571377" cy="572702"/>
          </a:xfrm>
          <a:prstGeom prst="rect">
            <a:avLst/>
          </a:prstGeom>
        </p:spPr>
        <p:txBody>
          <a:bodyPr/>
          <a:lstStyle>
            <a:lvl1pPr defTabSz="557783">
              <a:defRPr sz="2100"/>
            </a:lvl1pPr>
          </a:lstStyle>
          <a:p>
            <a:pPr/>
            <a:r>
              <a:t>Problem Statement</a:t>
            </a:r>
          </a:p>
        </p:txBody>
      </p:sp>
      <p:sp>
        <p:nvSpPr>
          <p:cNvPr id="229" name="NLP for dialect identification"/>
          <p:cNvSpPr txBox="1"/>
          <p:nvPr/>
        </p:nvSpPr>
        <p:spPr>
          <a:xfrm>
            <a:off x="2985287" y="2022807"/>
            <a:ext cx="3552902" cy="6304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 sz="20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i="1" sz="1700">
                <a:latin typeface="+mn-lt"/>
                <a:ea typeface="+mn-ea"/>
                <a:cs typeface="+mn-cs"/>
                <a:sym typeface="Arial"/>
              </a:defRPr>
            </a:pPr>
            <a:r>
              <a:t>NLP for dialect identification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164;p28"/>
          <p:cNvSpPr txBox="1"/>
          <p:nvPr>
            <p:ph type="title"/>
          </p:nvPr>
        </p:nvSpPr>
        <p:spPr>
          <a:xfrm>
            <a:off x="337099" y="229123"/>
            <a:ext cx="1974326" cy="793465"/>
          </a:xfrm>
          <a:prstGeom prst="rect">
            <a:avLst/>
          </a:prstGeom>
        </p:spPr>
        <p:txBody>
          <a:bodyPr/>
          <a:lstStyle>
            <a:lvl1pPr defTabSz="438911">
              <a:defRPr sz="3900"/>
            </a:lvl1pPr>
          </a:lstStyle>
          <a:p>
            <a:pPr/>
            <a:r>
              <a:t>Dataset</a:t>
            </a:r>
          </a:p>
        </p:txBody>
      </p:sp>
      <p:sp>
        <p:nvSpPr>
          <p:cNvPr id="232" name="Google Shape;166;p28"/>
          <p:cNvSpPr txBox="1"/>
          <p:nvPr/>
        </p:nvSpPr>
        <p:spPr>
          <a:xfrm>
            <a:off x="833157" y="2918785"/>
            <a:ext cx="3308277" cy="2058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0594" indent="-180594" defTabSz="361188">
              <a:lnSpc>
                <a:spcPts val="3000"/>
              </a:lnSpc>
              <a:spcBef>
                <a:spcPts val="900"/>
              </a:spcBef>
              <a:buSzPct val="100000"/>
              <a:buChar char="•"/>
              <a:defRPr sz="1580">
                <a:latin typeface="Chivo"/>
                <a:ea typeface="Chivo"/>
                <a:cs typeface="Chivo"/>
                <a:sym typeface="Chivo"/>
              </a:defRPr>
            </a:pPr>
            <a:r>
              <a:t>30,000 Arabic song lyrics.</a:t>
            </a:r>
          </a:p>
          <a:p>
            <a:pPr marL="180594" indent="-180594" defTabSz="361188">
              <a:lnSpc>
                <a:spcPts val="3000"/>
              </a:lnSpc>
              <a:spcBef>
                <a:spcPts val="900"/>
              </a:spcBef>
              <a:buSzPct val="100000"/>
              <a:buChar char="•"/>
              <a:defRPr sz="1580">
                <a:latin typeface="Chivo"/>
                <a:ea typeface="Chivo"/>
                <a:cs typeface="Chivo"/>
                <a:sym typeface="Chivo"/>
              </a:defRPr>
            </a:pPr>
            <a:r>
              <a:t>6 Arabic dialects. </a:t>
            </a:r>
          </a:p>
          <a:p>
            <a:pPr marL="180594" indent="-180594" defTabSz="361188">
              <a:lnSpc>
                <a:spcPts val="3000"/>
              </a:lnSpc>
              <a:spcBef>
                <a:spcPts val="900"/>
              </a:spcBef>
              <a:buSzPct val="100000"/>
              <a:buChar char="•"/>
              <a:defRPr sz="1580">
                <a:latin typeface="Chivo"/>
                <a:ea typeface="Chivo"/>
                <a:cs typeface="Chivo"/>
                <a:sym typeface="Chivo"/>
              </a:defRPr>
            </a:pPr>
            <a:r>
              <a:t>500,000 sentences. </a:t>
            </a:r>
          </a:p>
          <a:p>
            <a:pPr marL="180594" indent="-180594" defTabSz="361188">
              <a:lnSpc>
                <a:spcPts val="3000"/>
              </a:lnSpc>
              <a:spcBef>
                <a:spcPts val="900"/>
              </a:spcBef>
              <a:buSzPct val="100000"/>
              <a:buChar char="•"/>
              <a:defRPr sz="1580">
                <a:latin typeface="Chivo"/>
                <a:ea typeface="Chivo"/>
                <a:cs typeface="Chivo"/>
                <a:sym typeface="Chivo"/>
              </a:defRPr>
            </a:pPr>
            <a:r>
              <a:t>3.5 million words. </a:t>
            </a:r>
          </a:p>
        </p:txBody>
      </p:sp>
      <p:sp>
        <p:nvSpPr>
          <p:cNvPr id="233" name="Google Shape;166;p28"/>
          <p:cNvSpPr txBox="1"/>
          <p:nvPr/>
        </p:nvSpPr>
        <p:spPr>
          <a:xfrm>
            <a:off x="5341656" y="408040"/>
            <a:ext cx="3552902" cy="2157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28600" indent="-228600">
              <a:buSzPts val="2000"/>
              <a:buChar char="•"/>
              <a:defRPr sz="2000">
                <a:latin typeface="Chivo"/>
                <a:ea typeface="Chivo"/>
                <a:cs typeface="Chivo"/>
                <a:sym typeface="Chivo"/>
              </a:defRPr>
            </a:pPr>
            <a:r>
              <a:t>Habibi Corpus, an open-source Arabic song lyrics dataset.</a:t>
            </a:r>
          </a:p>
          <a:p>
            <a:pPr marL="228600" indent="-228600">
              <a:buSzPts val="2000"/>
              <a:buChar char="•"/>
              <a:defRPr sz="2000">
                <a:latin typeface="Chivo"/>
                <a:ea typeface="Chivo"/>
                <a:cs typeface="Chivo"/>
                <a:sym typeface="Chivo"/>
              </a:defRPr>
            </a:pPr>
            <a:r>
              <a:t> csv file.</a:t>
            </a:r>
          </a:p>
          <a:p>
            <a:pPr marL="228600" indent="-228600">
              <a:buSzPts val="2000"/>
              <a:buChar char="•"/>
              <a:defRPr sz="2000">
                <a:latin typeface="Chivo"/>
                <a:ea typeface="Chivo"/>
                <a:cs typeface="Chivo"/>
                <a:sym typeface="Chivo"/>
              </a:defRPr>
            </a:pPr>
            <a:r>
              <a:t>527896 rows &amp; 9 columns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178;p29"/>
          <p:cNvSpPr txBox="1"/>
          <p:nvPr/>
        </p:nvSpPr>
        <p:spPr>
          <a:xfrm>
            <a:off x="6343450" y="4564512"/>
            <a:ext cx="2619301" cy="384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ctr" defTabSz="621791">
              <a:defRPr sz="1200">
                <a:latin typeface="Chivo"/>
                <a:ea typeface="Chivo"/>
                <a:cs typeface="Chivo"/>
                <a:sym typeface="Chivo"/>
              </a:defRPr>
            </a:lvl1pPr>
          </a:lstStyle>
          <a:p>
            <a:pPr/>
            <a:r>
              <a:t>FARASA</a:t>
            </a:r>
          </a:p>
        </p:txBody>
      </p:sp>
      <p:sp>
        <p:nvSpPr>
          <p:cNvPr id="236" name="Google Shape;180;p29"/>
          <p:cNvSpPr txBox="1"/>
          <p:nvPr/>
        </p:nvSpPr>
        <p:spPr>
          <a:xfrm>
            <a:off x="6530499" y="3334944"/>
            <a:ext cx="1927689" cy="111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algn="ctr">
              <a:defRPr sz="2000">
                <a:latin typeface="Chivo"/>
                <a:ea typeface="Chivo"/>
                <a:cs typeface="Chivo"/>
                <a:sym typeface="Chivo"/>
              </a:defRPr>
            </a:lvl1pPr>
          </a:lstStyle>
          <a:p>
            <a:pPr/>
            <a:r>
              <a:t>Lemmatization</a:t>
            </a:r>
          </a:p>
        </p:txBody>
      </p:sp>
      <p:sp>
        <p:nvSpPr>
          <p:cNvPr id="237" name="Google Shape;181;p29"/>
          <p:cNvSpPr txBox="1"/>
          <p:nvPr/>
        </p:nvSpPr>
        <p:spPr>
          <a:xfrm>
            <a:off x="3262350" y="4564512"/>
            <a:ext cx="2619302" cy="384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ctr" defTabSz="621791">
              <a:defRPr sz="1200">
                <a:latin typeface="Chivo"/>
                <a:ea typeface="Chivo"/>
                <a:cs typeface="Chivo"/>
                <a:sym typeface="Chivo"/>
              </a:defRPr>
            </a:lvl1pPr>
          </a:lstStyle>
          <a:p>
            <a:pPr/>
            <a:r>
              <a:t>NLTK</a:t>
            </a:r>
          </a:p>
        </p:txBody>
      </p:sp>
      <p:sp>
        <p:nvSpPr>
          <p:cNvPr id="238" name="Google Shape;182;p29"/>
          <p:cNvSpPr txBox="1"/>
          <p:nvPr/>
        </p:nvSpPr>
        <p:spPr>
          <a:xfrm>
            <a:off x="795499" y="3334944"/>
            <a:ext cx="1818003" cy="111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algn="ctr">
              <a:defRPr sz="2000">
                <a:latin typeface="Chivo"/>
                <a:ea typeface="Chivo"/>
                <a:cs typeface="Chivo"/>
                <a:sym typeface="Chivo"/>
              </a:defRPr>
            </a:lvl1pPr>
          </a:lstStyle>
          <a:p>
            <a:pPr/>
            <a:r>
              <a:t>Cleaning</a:t>
            </a:r>
          </a:p>
        </p:txBody>
      </p:sp>
      <p:sp>
        <p:nvSpPr>
          <p:cNvPr id="239" name="Google Shape;183;p29"/>
          <p:cNvSpPr txBox="1"/>
          <p:nvPr/>
        </p:nvSpPr>
        <p:spPr>
          <a:xfrm>
            <a:off x="394850" y="4564512"/>
            <a:ext cx="2619302" cy="384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ctr" defTabSz="621791">
              <a:defRPr sz="1200">
                <a:latin typeface="Chivo"/>
                <a:ea typeface="Chivo"/>
                <a:cs typeface="Chivo"/>
                <a:sym typeface="Chivo"/>
              </a:defRPr>
            </a:lvl1pPr>
          </a:lstStyle>
          <a:p>
            <a:pPr/>
            <a:r>
              <a:t>Stopwords &amp; Regular Exeprestions</a:t>
            </a:r>
          </a:p>
        </p:txBody>
      </p:sp>
      <p:pic>
        <p:nvPicPr>
          <p:cNvPr id="240" name="Screen Shot 2020-04-16 at 2.30.01 AM.png" descr="Screen Shot 2020-04-16 at 2.30.0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321" y="857153"/>
            <a:ext cx="7727358" cy="3022794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Google Shape;174;p29"/>
          <p:cNvSpPr txBox="1"/>
          <p:nvPr>
            <p:ph type="title"/>
          </p:nvPr>
        </p:nvSpPr>
        <p:spPr>
          <a:xfrm>
            <a:off x="115449" y="118549"/>
            <a:ext cx="4645647" cy="667625"/>
          </a:xfrm>
          <a:prstGeom prst="rect">
            <a:avLst/>
          </a:prstGeom>
        </p:spPr>
        <p:txBody>
          <a:bodyPr/>
          <a:lstStyle>
            <a:lvl1pPr marL="290945" indent="-290945" algn="l">
              <a:buSzPts val="2800"/>
              <a:buChar char="•"/>
              <a:defRPr sz="2800">
                <a:latin typeface="Kristi"/>
                <a:ea typeface="Kristi"/>
                <a:cs typeface="Kristi"/>
                <a:sym typeface="Kristi"/>
              </a:defRPr>
            </a:lvl1pPr>
          </a:lstStyle>
          <a:p>
            <a:pPr/>
            <a:r>
              <a:t>Preprocessing steps</a:t>
            </a:r>
          </a:p>
        </p:txBody>
      </p:sp>
      <p:sp>
        <p:nvSpPr>
          <p:cNvPr id="242" name="Google Shape;179;p29"/>
          <p:cNvSpPr txBox="1"/>
          <p:nvPr>
            <p:ph type="body" sz="quarter" idx="1"/>
          </p:nvPr>
        </p:nvSpPr>
        <p:spPr>
          <a:xfrm>
            <a:off x="3663000" y="3334944"/>
            <a:ext cx="1818002" cy="1112402"/>
          </a:xfrm>
          <a:prstGeom prst="rect">
            <a:avLst/>
          </a:prstGeom>
        </p:spPr>
        <p:txBody>
          <a:bodyPr/>
          <a:lstStyle>
            <a:lvl1pPr marL="0" indent="0">
              <a:defRPr sz="2000">
                <a:latin typeface="Chivo"/>
                <a:ea typeface="Chivo"/>
                <a:cs typeface="Chivo"/>
                <a:sym typeface="Chivo"/>
              </a:defRPr>
            </a:lvl1pPr>
          </a:lstStyle>
          <a:p>
            <a:pPr/>
            <a:r>
              <a:t>Tokenization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88;p30"/>
          <p:cNvSpPr txBox="1"/>
          <p:nvPr>
            <p:ph type="title"/>
          </p:nvPr>
        </p:nvSpPr>
        <p:spPr>
          <a:xfrm>
            <a:off x="514323" y="346093"/>
            <a:ext cx="3796202" cy="768055"/>
          </a:xfrm>
          <a:prstGeom prst="rect">
            <a:avLst/>
          </a:prstGeom>
        </p:spPr>
        <p:txBody>
          <a:bodyPr/>
          <a:lstStyle>
            <a:lvl1pPr defTabSz="411479">
              <a:defRPr sz="3600"/>
            </a:lvl1pPr>
          </a:lstStyle>
          <a:p>
            <a:pPr/>
            <a:r>
              <a:t>EDA</a:t>
            </a:r>
          </a:p>
        </p:txBody>
      </p:sp>
      <p:sp>
        <p:nvSpPr>
          <p:cNvPr id="245" name="Google Shape;189;p30"/>
          <p:cNvSpPr txBox="1"/>
          <p:nvPr>
            <p:ph type="body" sz="quarter" idx="1"/>
          </p:nvPr>
        </p:nvSpPr>
        <p:spPr>
          <a:xfrm>
            <a:off x="1085824" y="2094535"/>
            <a:ext cx="2288930" cy="423417"/>
          </a:xfrm>
          <a:prstGeom prst="rect">
            <a:avLst/>
          </a:prstGeom>
        </p:spPr>
        <p:txBody>
          <a:bodyPr/>
          <a:lstStyle>
            <a:lvl1pPr marL="0" indent="0" defTabSz="768094">
              <a:defRPr sz="1500"/>
            </a:lvl1pPr>
          </a:lstStyle>
          <a:p>
            <a:pPr/>
            <a:r>
              <a:t>Gulf</a:t>
            </a:r>
          </a:p>
        </p:txBody>
      </p:sp>
      <p:sp>
        <p:nvSpPr>
          <p:cNvPr id="246" name="Google Shape;190;p30"/>
          <p:cNvSpPr txBox="1"/>
          <p:nvPr/>
        </p:nvSpPr>
        <p:spPr>
          <a:xfrm>
            <a:off x="512349" y="2017342"/>
            <a:ext cx="818316" cy="57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 defTabSz="658368">
              <a:lnSpc>
                <a:spcPct val="115000"/>
              </a:lnSpc>
              <a:defRPr sz="2500">
                <a:solidFill>
                  <a:srgbClr val="F3F3F3"/>
                </a:solidFill>
                <a:latin typeface="Kristi"/>
                <a:ea typeface="Kristi"/>
                <a:cs typeface="Kristi"/>
                <a:sym typeface="Kristi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47" name="Google Shape;190;p30"/>
          <p:cNvSpPr txBox="1"/>
          <p:nvPr/>
        </p:nvSpPr>
        <p:spPr>
          <a:xfrm>
            <a:off x="512349" y="2893642"/>
            <a:ext cx="818316" cy="57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 defTabSz="658368">
              <a:lnSpc>
                <a:spcPct val="115000"/>
              </a:lnSpc>
              <a:defRPr sz="2500">
                <a:solidFill>
                  <a:srgbClr val="F3F3F3"/>
                </a:solidFill>
                <a:latin typeface="Kristi"/>
                <a:ea typeface="Kristi"/>
                <a:cs typeface="Kristi"/>
                <a:sym typeface="Kristi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248" name="Google Shape;189;p30"/>
          <p:cNvSpPr txBox="1"/>
          <p:nvPr/>
        </p:nvSpPr>
        <p:spPr>
          <a:xfrm>
            <a:off x="1149324" y="2970835"/>
            <a:ext cx="1933330" cy="423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defTabSz="768094">
              <a:defRPr sz="1500">
                <a:latin typeface="Chivo"/>
                <a:ea typeface="Chivo"/>
                <a:cs typeface="Chivo"/>
                <a:sym typeface="Chivo"/>
              </a:defRPr>
            </a:lvl1pPr>
          </a:lstStyle>
          <a:p>
            <a:pPr/>
            <a:r>
              <a:t>Iraqi </a:t>
            </a:r>
          </a:p>
        </p:txBody>
      </p:sp>
      <p:pic>
        <p:nvPicPr>
          <p:cNvPr id="249" name="gulf_words.png" descr="gulf_word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0557" y="137549"/>
            <a:ext cx="4736098" cy="2368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iraqi_words.png" descr="iraqi_word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30557" y="2622568"/>
            <a:ext cx="4736098" cy="24112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188;p30"/>
          <p:cNvSpPr txBox="1"/>
          <p:nvPr>
            <p:ph type="title"/>
          </p:nvPr>
        </p:nvSpPr>
        <p:spPr>
          <a:xfrm>
            <a:off x="514323" y="346093"/>
            <a:ext cx="3796202" cy="768055"/>
          </a:xfrm>
          <a:prstGeom prst="rect">
            <a:avLst/>
          </a:prstGeom>
        </p:spPr>
        <p:txBody>
          <a:bodyPr/>
          <a:lstStyle>
            <a:lvl1pPr defTabSz="411479">
              <a:defRPr sz="3600"/>
            </a:lvl1pPr>
          </a:lstStyle>
          <a:p>
            <a:pPr/>
            <a:r>
              <a:t>EDA</a:t>
            </a:r>
          </a:p>
        </p:txBody>
      </p:sp>
      <p:sp>
        <p:nvSpPr>
          <p:cNvPr id="253" name="Google Shape;189;p30"/>
          <p:cNvSpPr txBox="1"/>
          <p:nvPr>
            <p:ph type="body" sz="quarter" idx="1"/>
          </p:nvPr>
        </p:nvSpPr>
        <p:spPr>
          <a:xfrm>
            <a:off x="1085824" y="2094535"/>
            <a:ext cx="2288930" cy="423417"/>
          </a:xfrm>
          <a:prstGeom prst="rect">
            <a:avLst/>
          </a:prstGeom>
        </p:spPr>
        <p:txBody>
          <a:bodyPr/>
          <a:lstStyle>
            <a:lvl1pPr marL="0" indent="0" defTabSz="768094">
              <a:defRPr sz="1500"/>
            </a:lvl1pPr>
          </a:lstStyle>
          <a:p>
            <a:pPr/>
            <a:r>
              <a:t>Meghribi (‘Moroco’)</a:t>
            </a:r>
          </a:p>
        </p:txBody>
      </p:sp>
      <p:sp>
        <p:nvSpPr>
          <p:cNvPr id="254" name="Google Shape;190;p30"/>
          <p:cNvSpPr txBox="1"/>
          <p:nvPr/>
        </p:nvSpPr>
        <p:spPr>
          <a:xfrm>
            <a:off x="486949" y="2017342"/>
            <a:ext cx="818316" cy="57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 defTabSz="658368">
              <a:lnSpc>
                <a:spcPct val="115000"/>
              </a:lnSpc>
              <a:defRPr sz="2500">
                <a:solidFill>
                  <a:srgbClr val="F3F3F3"/>
                </a:solidFill>
                <a:latin typeface="Kristi"/>
                <a:ea typeface="Kristi"/>
                <a:cs typeface="Kristi"/>
                <a:sym typeface="Kristi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55" name="Google Shape;190;p30"/>
          <p:cNvSpPr txBox="1"/>
          <p:nvPr/>
        </p:nvSpPr>
        <p:spPr>
          <a:xfrm>
            <a:off x="575849" y="2893642"/>
            <a:ext cx="818316" cy="57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 defTabSz="658368">
              <a:lnSpc>
                <a:spcPct val="115000"/>
              </a:lnSpc>
              <a:defRPr sz="2500">
                <a:solidFill>
                  <a:srgbClr val="F3F3F3"/>
                </a:solidFill>
                <a:latin typeface="Kristi"/>
                <a:ea typeface="Kristi"/>
                <a:cs typeface="Kristi"/>
                <a:sym typeface="Kristi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256" name="Google Shape;189;p30"/>
          <p:cNvSpPr txBox="1"/>
          <p:nvPr/>
        </p:nvSpPr>
        <p:spPr>
          <a:xfrm>
            <a:off x="1149324" y="2970835"/>
            <a:ext cx="1933330" cy="423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defTabSz="768094">
              <a:defRPr sz="1500">
                <a:latin typeface="Chivo"/>
                <a:ea typeface="Chivo"/>
                <a:cs typeface="Chivo"/>
                <a:sym typeface="Chivo"/>
              </a:defRPr>
            </a:lvl1pPr>
          </a:lstStyle>
          <a:p>
            <a:pPr/>
            <a:r>
              <a:t>Sudan</a:t>
            </a:r>
          </a:p>
        </p:txBody>
      </p:sp>
      <p:pic>
        <p:nvPicPr>
          <p:cNvPr id="257" name="sudan_words.png" descr="sudan_word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6955" y="2596869"/>
            <a:ext cx="4628103" cy="2398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meghribi_words.png" descr="meghribi_word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8887" y="139305"/>
            <a:ext cx="4624238" cy="2331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188;p30"/>
          <p:cNvSpPr txBox="1"/>
          <p:nvPr>
            <p:ph type="title"/>
          </p:nvPr>
        </p:nvSpPr>
        <p:spPr>
          <a:xfrm>
            <a:off x="514323" y="346093"/>
            <a:ext cx="3796202" cy="768055"/>
          </a:xfrm>
          <a:prstGeom prst="rect">
            <a:avLst/>
          </a:prstGeom>
        </p:spPr>
        <p:txBody>
          <a:bodyPr/>
          <a:lstStyle>
            <a:lvl1pPr defTabSz="411479">
              <a:defRPr sz="3600"/>
            </a:lvl1pPr>
          </a:lstStyle>
          <a:p>
            <a:pPr/>
            <a:r>
              <a:t>EDA</a:t>
            </a:r>
          </a:p>
        </p:txBody>
      </p:sp>
      <p:sp>
        <p:nvSpPr>
          <p:cNvPr id="261" name="Google Shape;189;p30"/>
          <p:cNvSpPr txBox="1"/>
          <p:nvPr>
            <p:ph type="body" sz="quarter" idx="1"/>
          </p:nvPr>
        </p:nvSpPr>
        <p:spPr>
          <a:xfrm>
            <a:off x="1085824" y="2094535"/>
            <a:ext cx="2288930" cy="423417"/>
          </a:xfrm>
          <a:prstGeom prst="rect">
            <a:avLst/>
          </a:prstGeom>
        </p:spPr>
        <p:txBody>
          <a:bodyPr/>
          <a:lstStyle>
            <a:lvl1pPr marL="0" indent="0" defTabSz="768094">
              <a:defRPr sz="1500"/>
            </a:lvl1pPr>
          </a:lstStyle>
          <a:p>
            <a:pPr/>
            <a:r>
              <a:t>Egyptian</a:t>
            </a:r>
          </a:p>
        </p:txBody>
      </p:sp>
      <p:sp>
        <p:nvSpPr>
          <p:cNvPr id="262" name="Google Shape;190;p30"/>
          <p:cNvSpPr txBox="1"/>
          <p:nvPr/>
        </p:nvSpPr>
        <p:spPr>
          <a:xfrm>
            <a:off x="512349" y="2017342"/>
            <a:ext cx="818316" cy="57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 defTabSz="658368">
              <a:lnSpc>
                <a:spcPct val="115000"/>
              </a:lnSpc>
              <a:defRPr sz="2500">
                <a:solidFill>
                  <a:srgbClr val="F3F3F3"/>
                </a:solidFill>
                <a:latin typeface="Kristi"/>
                <a:ea typeface="Kristi"/>
                <a:cs typeface="Kristi"/>
                <a:sym typeface="Kristi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63" name="Google Shape;190;p30"/>
          <p:cNvSpPr txBox="1"/>
          <p:nvPr/>
        </p:nvSpPr>
        <p:spPr>
          <a:xfrm>
            <a:off x="512349" y="2893642"/>
            <a:ext cx="818316" cy="57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 defTabSz="658368">
              <a:lnSpc>
                <a:spcPct val="115000"/>
              </a:lnSpc>
              <a:defRPr sz="2500">
                <a:solidFill>
                  <a:srgbClr val="F3F3F3"/>
                </a:solidFill>
                <a:latin typeface="Kristi"/>
                <a:ea typeface="Kristi"/>
                <a:cs typeface="Kristi"/>
                <a:sym typeface="Kristi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264" name="Google Shape;189;p30"/>
          <p:cNvSpPr txBox="1"/>
          <p:nvPr/>
        </p:nvSpPr>
        <p:spPr>
          <a:xfrm>
            <a:off x="1149324" y="2970835"/>
            <a:ext cx="1933330" cy="423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defTabSz="768094">
              <a:defRPr sz="1500">
                <a:latin typeface="Chivo"/>
                <a:ea typeface="Chivo"/>
                <a:cs typeface="Chivo"/>
                <a:sym typeface="Chivo"/>
              </a:defRPr>
            </a:lvl1pPr>
          </a:lstStyle>
          <a:p>
            <a:pPr/>
            <a:r>
              <a:t>Levantine</a:t>
            </a:r>
          </a:p>
        </p:txBody>
      </p:sp>
      <p:pic>
        <p:nvPicPr>
          <p:cNvPr id="265" name="egyptian_words.png" descr="egyptian_word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3447" y="209221"/>
            <a:ext cx="4595120" cy="2297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levantine_words.png" descr="levantine_word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3447" y="2629307"/>
            <a:ext cx="4595120" cy="2367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57;p35"/>
          <p:cNvSpPr txBox="1"/>
          <p:nvPr>
            <p:ph type="title"/>
          </p:nvPr>
        </p:nvSpPr>
        <p:spPr>
          <a:xfrm>
            <a:off x="616500" y="368823"/>
            <a:ext cx="2879102" cy="838503"/>
          </a:xfrm>
          <a:prstGeom prst="rect">
            <a:avLst/>
          </a:prstGeom>
        </p:spPr>
        <p:txBody>
          <a:bodyPr anchor="t"/>
          <a:lstStyle>
            <a:lvl1pPr algn="l" defTabSz="466344">
              <a:defRPr sz="4100">
                <a:latin typeface="Kristi"/>
                <a:ea typeface="Kristi"/>
                <a:cs typeface="Kristi"/>
                <a:sym typeface="Kristi"/>
              </a:defRPr>
            </a:lvl1pPr>
          </a:lstStyle>
          <a:p>
            <a:pPr/>
            <a:r>
              <a:t>Modeling</a:t>
            </a:r>
          </a:p>
        </p:txBody>
      </p:sp>
      <p:sp>
        <p:nvSpPr>
          <p:cNvPr id="269" name="Google Shape;258;p35"/>
          <p:cNvSpPr txBox="1"/>
          <p:nvPr/>
        </p:nvSpPr>
        <p:spPr>
          <a:xfrm>
            <a:off x="732158" y="2413959"/>
            <a:ext cx="2495830" cy="105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/>
          <a:p>
            <a:pPr marL="203454" indent="-203454" algn="ctr" defTabSz="813816">
              <a:buSzPts val="1800"/>
              <a:buChar char="•"/>
              <a:defRPr sz="1800">
                <a:latin typeface="Chivo"/>
                <a:ea typeface="Chivo"/>
                <a:cs typeface="Chivo"/>
                <a:sym typeface="Chivo"/>
              </a:defRPr>
            </a:pPr>
            <a:r>
              <a:t>Count Vectorization</a:t>
            </a:r>
          </a:p>
          <a:p>
            <a:pPr marL="203454" indent="-203454" algn="ctr" defTabSz="813816">
              <a:buSzPts val="1800"/>
              <a:buChar char="•"/>
              <a:defRPr sz="1800">
                <a:latin typeface="Chivo"/>
                <a:ea typeface="Chivo"/>
                <a:cs typeface="Chivo"/>
                <a:sym typeface="Chivo"/>
              </a:defRPr>
            </a:pPr>
            <a:r>
              <a:t>TF-IDF</a:t>
            </a:r>
          </a:p>
          <a:p>
            <a:pPr marL="203454" indent="-203454" algn="ctr" defTabSz="813816">
              <a:buSzPts val="1800"/>
              <a:buChar char="•"/>
              <a:defRPr sz="1800">
                <a:latin typeface="Chivo"/>
                <a:ea typeface="Chivo"/>
                <a:cs typeface="Chivo"/>
                <a:sym typeface="Chivo"/>
              </a:defRPr>
            </a:pPr>
            <a:r>
              <a:t>Word2Vector</a:t>
            </a:r>
          </a:p>
        </p:txBody>
      </p:sp>
      <p:sp>
        <p:nvSpPr>
          <p:cNvPr id="270" name="Google Shape;259;p35"/>
          <p:cNvSpPr txBox="1"/>
          <p:nvPr>
            <p:ph type="body" sz="quarter" idx="1"/>
          </p:nvPr>
        </p:nvSpPr>
        <p:spPr>
          <a:xfrm>
            <a:off x="458260" y="1466278"/>
            <a:ext cx="3997804" cy="688729"/>
          </a:xfrm>
          <a:prstGeom prst="rect">
            <a:avLst/>
          </a:prstGeom>
          <a:solidFill>
            <a:schemeClr val="accent1">
              <a:satOff val="-42933"/>
              <a:lumOff val="-16392"/>
            </a:schemeClr>
          </a:solidFill>
        </p:spPr>
        <p:txBody>
          <a:bodyPr/>
          <a:lstStyle>
            <a:lvl1pPr marL="0" indent="0" algn="l" defTabSz="676655">
              <a:defRPr sz="2600">
                <a:latin typeface="Kristi"/>
                <a:ea typeface="Kristi"/>
                <a:cs typeface="Kristi"/>
                <a:sym typeface="Kristi"/>
              </a:defRPr>
            </a:lvl1pPr>
          </a:lstStyle>
          <a:p>
            <a:pPr/>
            <a:r>
              <a:t>1. Vectorizing Raw Data</a:t>
            </a:r>
          </a:p>
        </p:txBody>
      </p:sp>
      <p:sp>
        <p:nvSpPr>
          <p:cNvPr id="271" name="Google Shape;264;p35"/>
          <p:cNvSpPr txBox="1"/>
          <p:nvPr/>
        </p:nvSpPr>
        <p:spPr>
          <a:xfrm>
            <a:off x="5830913" y="2218757"/>
            <a:ext cx="2983874" cy="1444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/>
          <a:p>
            <a:pPr marL="91439" indent="-91439">
              <a:buSzPts val="1800"/>
              <a:buChar char="•"/>
              <a:defRPr sz="1800">
                <a:latin typeface="Chivo"/>
                <a:ea typeface="Chivo"/>
                <a:cs typeface="Chivo"/>
                <a:sym typeface="Chivo"/>
              </a:defRPr>
            </a:pPr>
            <a:r>
              <a:t>  Logistic RegressionCV</a:t>
            </a:r>
          </a:p>
          <a:p>
            <a:pPr marL="228600" indent="-228600">
              <a:buSzPct val="100000"/>
              <a:buChar char="•"/>
              <a:defRPr sz="1800">
                <a:latin typeface="Chivo"/>
                <a:ea typeface="Chivo"/>
                <a:cs typeface="Chivo"/>
                <a:sym typeface="Chivo"/>
              </a:defRPr>
            </a:pPr>
            <a:r>
              <a:t>Random Forest</a:t>
            </a:r>
          </a:p>
          <a:p>
            <a:pPr marL="228600" indent="-228600">
              <a:buSzPct val="100000"/>
              <a:buChar char="•"/>
              <a:defRPr sz="1800">
                <a:latin typeface="Chivo"/>
                <a:ea typeface="Chivo"/>
                <a:cs typeface="Chivo"/>
                <a:sym typeface="Chivo"/>
              </a:defRPr>
            </a:pPr>
            <a:r>
              <a:t>Gradient Boosting</a:t>
            </a:r>
          </a:p>
          <a:p>
            <a:pPr marL="228600" indent="-228600">
              <a:buSzPct val="100000"/>
              <a:buChar char="•"/>
              <a:defRPr sz="1800">
                <a:latin typeface="Chivo"/>
                <a:ea typeface="Chivo"/>
                <a:cs typeface="Chivo"/>
                <a:sym typeface="Chivo"/>
              </a:defRPr>
            </a:pPr>
            <a:r>
              <a:t>Decision Tree</a:t>
            </a:r>
          </a:p>
        </p:txBody>
      </p:sp>
      <p:sp>
        <p:nvSpPr>
          <p:cNvPr id="272" name="Google Shape;267;p35"/>
          <p:cNvSpPr txBox="1"/>
          <p:nvPr/>
        </p:nvSpPr>
        <p:spPr>
          <a:xfrm>
            <a:off x="5678511" y="1466278"/>
            <a:ext cx="2879102" cy="688729"/>
          </a:xfrm>
          <a:prstGeom prst="rect">
            <a:avLst/>
          </a:prstGeom>
          <a:solidFill>
            <a:schemeClr val="accent1">
              <a:satOff val="-42933"/>
              <a:lumOff val="-1639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defTabSz="749808">
              <a:defRPr sz="2800">
                <a:latin typeface="Kristi"/>
                <a:ea typeface="Kristi"/>
                <a:cs typeface="Kristi"/>
                <a:sym typeface="Kristi"/>
              </a:defRPr>
            </a:lvl1pPr>
          </a:lstStyle>
          <a:p>
            <a:pPr/>
            <a:r>
              <a:t>2. ML Classifier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oetry Workshop by Slidesgo">
  <a:themeElements>
    <a:clrScheme name="Poetry Workshop by Slidesgo">
      <a:dk1>
        <a:srgbClr val="000000"/>
      </a:dk1>
      <a:lt1>
        <a:srgbClr val="F3F3F3"/>
      </a:lt1>
      <a:dk2>
        <a:srgbClr val="A7A7A7"/>
      </a:dk2>
      <a:lt2>
        <a:srgbClr val="535353"/>
      </a:lt2>
      <a:accent1>
        <a:srgbClr val="F3DAAF"/>
      </a:accent1>
      <a:accent2>
        <a:srgbClr val="EBC077"/>
      </a:accent2>
      <a:accent3>
        <a:srgbClr val="E7D3B0"/>
      </a:accent3>
      <a:accent4>
        <a:srgbClr val="C5A877"/>
      </a:accent4>
      <a:accent5>
        <a:srgbClr val="A36A08"/>
      </a:accent5>
      <a:accent6>
        <a:srgbClr val="E0BB7C"/>
      </a:accent6>
      <a:hlink>
        <a:srgbClr val="0000FF"/>
      </a:hlink>
      <a:folHlink>
        <a:srgbClr val="FF00FF"/>
      </a:folHlink>
    </a:clrScheme>
    <a:fontScheme name="Poetry Workshop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oetry Workshop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oetry Workshop by Slidesgo">
  <a:themeElements>
    <a:clrScheme name="Poetry Workshop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3DAAF"/>
      </a:accent1>
      <a:accent2>
        <a:srgbClr val="EBC077"/>
      </a:accent2>
      <a:accent3>
        <a:srgbClr val="E7D3B0"/>
      </a:accent3>
      <a:accent4>
        <a:srgbClr val="C5A877"/>
      </a:accent4>
      <a:accent5>
        <a:srgbClr val="A36A08"/>
      </a:accent5>
      <a:accent6>
        <a:srgbClr val="E0BB7C"/>
      </a:accent6>
      <a:hlink>
        <a:srgbClr val="0000FF"/>
      </a:hlink>
      <a:folHlink>
        <a:srgbClr val="FF00FF"/>
      </a:folHlink>
    </a:clrScheme>
    <a:fontScheme name="Poetry Workshop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oetry Workshop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