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842"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C6104F23-DA87-5249-96ED-8242B7341074}">
          <p14:sldIdLst>
            <p14:sldId id="780"/>
            <p14:sldId id="842"/>
            <p14:sldId id="782"/>
            <p14:sldId id="779"/>
          </p14:sldIdLst>
        </p14:section>
        <p14:section name="The Office 365 Environment" id="{27707372-2A62-F941-A931-33D7D4E757A7}">
          <p14:sldIdLst>
            <p14:sldId id="784"/>
            <p14:sldId id="812"/>
            <p14:sldId id="813"/>
            <p14:sldId id="814"/>
            <p14:sldId id="815"/>
            <p14:sldId id="810"/>
          </p14:sldIdLst>
        </p14:section>
        <p14:section name="The Microsoft Azure Environment" id="{C9B42F59-B711-1141-B363-11DD928C7AC0}">
          <p14:sldIdLst>
            <p14:sldId id="785"/>
            <p14:sldId id="816"/>
            <p14:sldId id="817"/>
            <p14:sldId id="818"/>
            <p14:sldId id="811"/>
          </p14:sldIdLst>
        </p14:section>
        <p14:section name="App Development Overview" id="{0ED51F39-92E5-554B-AFCD-1B1BE0163CC6}">
          <p14:sldIdLst>
            <p14:sldId id="826"/>
            <p14:sldId id="827"/>
            <p14:sldId id="828"/>
            <p14:sldId id="829"/>
            <p14:sldId id="830"/>
            <p14:sldId id="831"/>
            <p14:sldId id="832"/>
            <p14:sldId id="833"/>
            <p14:sldId id="841"/>
            <p14:sldId id="834"/>
            <p14:sldId id="835"/>
            <p14:sldId id="836"/>
            <p14:sldId id="837"/>
            <p14:sldId id="838"/>
            <p14:sldId id="839"/>
            <p14:sldId id="840"/>
          </p14:sldIdLst>
        </p14:section>
        <p14:section name="Summary" id="{7B3346DA-80A3-D648-8F1D-9F4982F9CF42}">
          <p14:sldIdLst>
            <p14:sldId id="825"/>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9747" autoAdjust="0"/>
  </p:normalViewPr>
  <p:slideViewPr>
    <p:cSldViewPr snapToGrid="0">
      <p:cViewPr varScale="1">
        <p:scale>
          <a:sx n="116" d="100"/>
          <a:sy n="116" d="100"/>
        </p:scale>
        <p:origin x="336"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icrosoft.com/click/services/Redirect2.ashx?CR_CC=200636712"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microsoft.com/click/services/Redirect2.ashx?CR_CC=200636710" TargetMode="External"/><Relationship Id="rId4" Type="http://schemas.openxmlformats.org/officeDocument/2006/relationships/hyperlink" Target="http://aka.ms/OfficeDevToolsForVS201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endParaRPr lang="en-US" dirty="0" smtClean="0">
              <a:effectLst/>
            </a:endParaRP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94FB22D-AF06-49F0-ABFB-4A3B32E04FBE}" type="datetime1">
              <a:rPr lang="en-US" smtClean="0"/>
              <a:t>6/7/2015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B6559B-C68D-49B4-97AE-9BB74C417927}" type="datetime1">
              <a:rPr lang="en-US" smtClean="0"/>
              <a:t>6/7/2015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C7B00D2-F306-4AB2-8DC9-22435CA5263D}"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8092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6/7/2015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2013 and Office Developer Tools for Visual Studio 2013 on your development computer. With an Office 365 Developer Site, you get an isolated app domain for SharePoint-hosted apps, preconfigured to use OAuth, so that you can use the Microsoft Azure Access Control Service (ACS) for authenticating and authorizing provider-hosted apps for SharePoint that are deployed to this site. </a:t>
            </a:r>
          </a:p>
          <a:p>
            <a:endParaRPr lang="en-US" dirty="0" smtClean="0">
              <a:effectLst/>
            </a:endParaRPr>
          </a:p>
          <a:p>
            <a:r>
              <a:rPr lang="en-US" sz="900" b="1" kern="1200" dirty="0" err="1" smtClean="0">
                <a:solidFill>
                  <a:schemeClr val="tx1"/>
                </a:solidFill>
                <a:effectLst/>
                <a:latin typeface="Segoe UI Light" pitchFamily="34" charset="0"/>
                <a:ea typeface="+mn-ea"/>
                <a:cs typeface="+mn-cs"/>
              </a:rPr>
              <a:t>DevCamp</a:t>
            </a:r>
            <a:r>
              <a:rPr lang="en-US" sz="900" b="1" kern="1200" dirty="0" smtClean="0">
                <a:solidFill>
                  <a:schemeClr val="tx1"/>
                </a:solidFill>
                <a:effectLst/>
                <a:latin typeface="Segoe UI Light" pitchFamily="34" charset="0"/>
                <a:ea typeface="+mn-ea"/>
                <a:cs typeface="+mn-cs"/>
              </a:rPr>
              <a:t> must-haves</a:t>
            </a:r>
            <a:r>
              <a:rPr lang="en-US" sz="900" kern="1200" dirty="0" smtClean="0">
                <a:solidFill>
                  <a:schemeClr val="tx1"/>
                </a:solidFill>
                <a:effectLst/>
                <a:latin typeface="Segoe UI Light" pitchFamily="34" charset="0"/>
                <a:ea typeface="+mn-ea"/>
                <a:cs typeface="+mn-cs"/>
              </a:rPr>
              <a:t/>
            </a:r>
            <a:br>
              <a:rPr lang="en-US" sz="900" kern="1200" dirty="0" smtClean="0">
                <a:solidFill>
                  <a:schemeClr val="tx1"/>
                </a:solidFill>
                <a:effectLst/>
                <a:latin typeface="Segoe UI Light" pitchFamily="34" charset="0"/>
                <a:ea typeface="+mn-ea"/>
                <a:cs typeface="+mn-cs"/>
              </a:rPr>
            </a:br>
            <a:r>
              <a:rPr lang="en-US" sz="900" kern="1200" dirty="0" smtClean="0">
                <a:solidFill>
                  <a:schemeClr val="tx1"/>
                </a:solidFill>
                <a:effectLst/>
                <a:latin typeface="Segoe UI Light" pitchFamily="34" charset="0"/>
                <a:ea typeface="+mn-ea"/>
                <a:cs typeface="+mn-cs"/>
              </a:rPr>
              <a:t/>
            </a:r>
            <a:br>
              <a:rPr lang="en-US" sz="900" kern="1200" dirty="0" smtClean="0">
                <a:solidFill>
                  <a:schemeClr val="tx1"/>
                </a:solidFill>
                <a:effectLst/>
                <a:latin typeface="Segoe UI Light" pitchFamily="34" charset="0"/>
                <a:ea typeface="+mn-ea"/>
                <a:cs typeface="+mn-cs"/>
              </a:rPr>
            </a:br>
            <a:r>
              <a:rPr lang="en-US" sz="900" kern="1200" dirty="0" smtClean="0">
                <a:solidFill>
                  <a:schemeClr val="tx1"/>
                </a:solidFill>
                <a:effectLst/>
                <a:latin typeface="Segoe UI Light" pitchFamily="34" charset="0"/>
                <a:ea typeface="+mn-ea"/>
                <a:cs typeface="+mn-cs"/>
              </a:rPr>
              <a:t>·         Install </a:t>
            </a:r>
            <a:r>
              <a:rPr lang="en-US" sz="900" kern="1200" dirty="0" smtClean="0">
                <a:solidFill>
                  <a:schemeClr val="tx1"/>
                </a:solidFill>
                <a:effectLst/>
                <a:latin typeface="Segoe UI Light" pitchFamily="34" charset="0"/>
                <a:ea typeface="+mn-ea"/>
                <a:cs typeface="+mn-cs"/>
                <a:hlinkClick r:id="rId3"/>
              </a:rPr>
              <a:t>Visual Studio 2013</a:t>
            </a:r>
            <a:r>
              <a:rPr lang="en-US" sz="900" kern="1200" dirty="0" smtClean="0">
                <a:solidFill>
                  <a:schemeClr val="tx1"/>
                </a:solidFill>
                <a:effectLst/>
                <a:latin typeface="Segoe UI Light" pitchFamily="34" charset="0"/>
                <a:ea typeface="+mn-ea"/>
                <a:cs typeface="+mn-cs"/>
              </a:rPr>
              <a:t> with the latest updates </a:t>
            </a:r>
          </a:p>
          <a:p>
            <a:r>
              <a:rPr lang="en-US" sz="900" kern="1200" dirty="0" smtClean="0">
                <a:solidFill>
                  <a:schemeClr val="tx1"/>
                </a:solidFill>
                <a:effectLst/>
                <a:latin typeface="Segoe UI Light" pitchFamily="34" charset="0"/>
                <a:ea typeface="+mn-ea"/>
                <a:cs typeface="+mn-cs"/>
              </a:rPr>
              <a:t>·         Install the </a:t>
            </a:r>
            <a:r>
              <a:rPr lang="en-US" sz="900" kern="1200" dirty="0" smtClean="0">
                <a:solidFill>
                  <a:schemeClr val="tx1"/>
                </a:solidFill>
                <a:effectLst/>
                <a:latin typeface="Segoe UI Light" pitchFamily="34" charset="0"/>
                <a:ea typeface="+mn-ea"/>
                <a:cs typeface="+mn-cs"/>
                <a:hlinkClick r:id="rId4"/>
              </a:rPr>
              <a:t>Office 365 Developer Tools</a:t>
            </a:r>
            <a:r>
              <a:rPr lang="en-US" sz="900" kern="1200" dirty="0" smtClean="0">
                <a:solidFill>
                  <a:schemeClr val="tx1"/>
                </a:solidFill>
                <a:effectLst/>
                <a:latin typeface="Segoe UI Light" pitchFamily="34" charset="0"/>
                <a:ea typeface="+mn-ea"/>
                <a:cs typeface="+mn-cs"/>
              </a:rPr>
              <a:t> </a:t>
            </a:r>
          </a:p>
          <a:p>
            <a:r>
              <a:rPr lang="en-US" sz="900" kern="1200" dirty="0" smtClean="0">
                <a:solidFill>
                  <a:schemeClr val="tx1"/>
                </a:solidFill>
                <a:effectLst/>
                <a:latin typeface="Segoe UI Light" pitchFamily="34" charset="0"/>
                <a:ea typeface="+mn-ea"/>
                <a:cs typeface="+mn-cs"/>
              </a:rPr>
              <a:t>·         Activate a </a:t>
            </a:r>
            <a:r>
              <a:rPr lang="en-US" sz="900" kern="1200" dirty="0" smtClean="0">
                <a:solidFill>
                  <a:schemeClr val="tx1"/>
                </a:solidFill>
                <a:effectLst/>
                <a:latin typeface="Segoe UI Light" pitchFamily="34" charset="0"/>
                <a:ea typeface="+mn-ea"/>
                <a:cs typeface="+mn-cs"/>
                <a:hlinkClick r:id="rId5"/>
              </a:rPr>
              <a:t>free 30-day trial Azure account here</a:t>
            </a:r>
            <a:r>
              <a:rPr lang="en-US" sz="900" kern="1200" dirty="0" smtClean="0">
                <a:solidFill>
                  <a:schemeClr val="tx1"/>
                </a:solidFill>
                <a:effectLst/>
                <a:latin typeface="Segoe UI Light" pitchFamily="34" charset="0"/>
                <a:ea typeface="+mn-ea"/>
                <a:cs typeface="+mn-cs"/>
              </a:rPr>
              <a:t> </a:t>
            </a:r>
          </a:p>
          <a:p>
            <a:r>
              <a:rPr lang="en-US" sz="900" kern="1200" dirty="0" smtClean="0">
                <a:solidFill>
                  <a:schemeClr val="tx1"/>
                </a:solidFill>
                <a:effectLst/>
                <a:latin typeface="Segoe UI Light" pitchFamily="34" charset="0"/>
                <a:ea typeface="+mn-ea"/>
                <a:cs typeface="+mn-cs"/>
              </a:rPr>
              <a:t> </a:t>
            </a:r>
          </a:p>
          <a:p>
            <a:r>
              <a:rPr lang="en-US" sz="900" b="1" kern="1200" dirty="0" smtClean="0">
                <a:solidFill>
                  <a:schemeClr val="tx1"/>
                </a:solidFill>
                <a:effectLst/>
                <a:latin typeface="Segoe UI Light" pitchFamily="34" charset="0"/>
                <a:ea typeface="+mn-ea"/>
                <a:cs typeface="+mn-cs"/>
              </a:rPr>
              <a:t>Fees</a:t>
            </a:r>
            <a:br>
              <a:rPr lang="en-US" sz="900" b="1" kern="1200" dirty="0" smtClean="0">
                <a:solidFill>
                  <a:schemeClr val="tx1"/>
                </a:solidFill>
                <a:effectLst/>
                <a:latin typeface="Segoe UI Light" pitchFamily="34" charset="0"/>
                <a:ea typeface="+mn-ea"/>
                <a:cs typeface="+mn-cs"/>
              </a:rPr>
            </a:br>
            <a:r>
              <a:rPr lang="en-US" sz="900" kern="1200" dirty="0" smtClean="0">
                <a:solidFill>
                  <a:schemeClr val="tx1"/>
                </a:solidFill>
                <a:effectLst/>
                <a:latin typeface="Segoe UI Light" pitchFamily="34" charset="0"/>
                <a:ea typeface="+mn-ea"/>
                <a:cs typeface="+mn-cs"/>
              </a:rPr>
              <a:t>This free event is brought to you by your local Microsoft office. Delegates are responsible, however, for booking and funding their own travel and accommodation, as required.</a:t>
            </a:r>
          </a:p>
          <a:p>
            <a:endParaRPr lang="en-US" dirty="0"/>
          </a:p>
        </p:txBody>
      </p:sp>
      <p:sp>
        <p:nvSpPr>
          <p:cNvPr id="4" name="Date Placeholder 3"/>
          <p:cNvSpPr>
            <a:spLocks noGrp="1"/>
          </p:cNvSpPr>
          <p:nvPr>
            <p:ph type="dt" idx="10"/>
          </p:nvPr>
        </p:nvSpPr>
        <p:spPr/>
        <p:txBody>
          <a:bodyPr/>
          <a:lstStyle/>
          <a:p>
            <a:fld id="{7017412A-FAE9-499A-B3C7-924D02AB998D}"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endParaRPr lang="en-US" dirty="0" smtClean="0">
              <a:effectLst/>
            </a:endParaRP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 for simply creating provider-hosted apps, but it makes life a bit easier 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Office 365 account as an Azure administrator, 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O365campL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2"/>
          </p:nvPr>
        </p:nvSpPr>
        <p:spPr>
          <a:xfrm>
            <a:off x="992805" y="3425825"/>
            <a:ext cx="10237787" cy="498598"/>
          </a:xfrm>
        </p:spPr>
        <p:txBody>
          <a:bodyPr/>
          <a:lstStyle/>
          <a:p>
            <a:r>
              <a:rPr lang="en-US" dirty="0" smtClean="0">
                <a:solidFill>
                  <a:schemeClr val="bg1"/>
                </a:solidFill>
              </a:rPr>
              <a:t>Module 2: Setting up the Environments</a:t>
            </a:r>
          </a:p>
          <a:p>
            <a:endParaRPr lang="en-US" dirty="0"/>
          </a:p>
        </p:txBody>
      </p:sp>
      <p:sp>
        <p:nvSpPr>
          <p:cNvPr id="9" name="Title 1"/>
          <p:cNvSpPr>
            <a:spLocks noGrp="1"/>
          </p:cNvSpPr>
          <p:nvPr>
            <p:ph type="title"/>
          </p:nvPr>
        </p:nvSpPr>
        <p:spPr>
          <a:xfrm>
            <a:off x="967405" y="2109542"/>
            <a:ext cx="10480180" cy="997196"/>
          </a:xfrm>
        </p:spPr>
        <p:txBody>
          <a:bodyPr/>
          <a:lstStyle/>
          <a:p>
            <a:r>
              <a:rPr lang="en-US" sz="6595" dirty="0"/>
              <a:t>Office </a:t>
            </a:r>
            <a:r>
              <a:rPr lang="en-US" sz="6595" dirty="0" err="1" smtClean="0"/>
              <a:t>DEVCamp</a:t>
            </a:r>
            <a:r>
              <a:rPr lang="en-US" sz="6595" dirty="0" smtClean="0"/>
              <a:t> – Los Angeles</a:t>
            </a:r>
            <a:endParaRPr lang="en-US" sz="6595" dirty="0"/>
          </a:p>
        </p:txBody>
      </p:sp>
      <p:sp>
        <p:nvSpPr>
          <p:cNvPr id="10" name="Rectangle 9"/>
          <p:cNvSpPr/>
          <p:nvPr/>
        </p:nvSpPr>
        <p:spPr>
          <a:xfrm>
            <a:off x="891205" y="4072235"/>
            <a:ext cx="9727406" cy="646331"/>
          </a:xfrm>
          <a:prstGeom prst="rect">
            <a:avLst/>
          </a:prstGeom>
        </p:spPr>
        <p:txBody>
          <a:bodyPr wrap="square">
            <a:spAutoFit/>
          </a:bodyPr>
          <a:lstStyle/>
          <a:p>
            <a:r>
              <a:rPr lang="en-US" dirty="0">
                <a:solidFill>
                  <a:schemeClr val="bg1"/>
                </a:solidFill>
              </a:rPr>
              <a:t>Registration for Los </a:t>
            </a:r>
            <a:r>
              <a:rPr lang="en-US" dirty="0" smtClean="0">
                <a:solidFill>
                  <a:schemeClr val="bg1"/>
                </a:solidFill>
              </a:rPr>
              <a:t>Angeles June 16 2015</a:t>
            </a:r>
          </a:p>
          <a:p>
            <a:r>
              <a:rPr lang="en-US" dirty="0">
                <a:solidFill>
                  <a:schemeClr val="bg1"/>
                </a:solidFill>
                <a:hlinkClick r:id="rId3"/>
              </a:rPr>
              <a:t>http://</a:t>
            </a:r>
            <a:r>
              <a:rPr lang="en-US" dirty="0" smtClean="0">
                <a:solidFill>
                  <a:schemeClr val="bg1"/>
                </a:solidFill>
                <a:hlinkClick r:id="rId3"/>
              </a:rPr>
              <a:t>aka.ms/O365campLA</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Microsoft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063" y="3504981"/>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53694" y="1064206"/>
          <a:ext cx="11220542" cy="4638437"/>
        </p:xfrm>
        <a:graphic>
          <a:graphicData uri="http://schemas.openxmlformats.org/drawingml/2006/table">
            <a:tbl>
              <a:tblPr firstRow="1" bandRow="1">
                <a:tableStyleId>{5C22544A-7EE6-4342-B048-85BDC9FD1C3A}</a:tableStyleId>
              </a:tblPr>
              <a:tblGrid>
                <a:gridCol w="11220542">
                  <a:extLst>
                    <a:ext uri="{9D8B030D-6E8A-4147-A177-3AD203B41FA5}">
                      <a16:colId xmlns="" xmlns:a16="http://schemas.microsoft.com/office/drawing/2014/main" val="1253488153"/>
                    </a:ext>
                  </a:extLst>
                </a:gridCol>
              </a:tblGrid>
              <a:tr h="524525">
                <a:tc>
                  <a:txBody>
                    <a:bodyPr/>
                    <a:lstStyle/>
                    <a:p>
                      <a:r>
                        <a:rPr lang="en-US" sz="2800" dirty="0" smtClean="0"/>
                        <a:t>Office Camp</a:t>
                      </a:r>
                      <a:endParaRPr lang="en-US" sz="2800" dirty="0"/>
                    </a:p>
                  </a:txBody>
                  <a:tcPr marL="91367" marR="91367" marT="45683" marB="45683" anchor="ctr"/>
                </a:tc>
                <a:extLst>
                  <a:ext uri="{0D108BD9-81ED-4DB2-BD59-A6C34878D82A}">
                    <a16:rowId xmlns="" xmlns:a16="http://schemas.microsoft.com/office/drawing/2014/main" val="829859176"/>
                  </a:ext>
                </a:extLst>
              </a:tr>
              <a:tr h="685652">
                <a:tc>
                  <a:txBody>
                    <a:bodyPr/>
                    <a:lstStyle/>
                    <a:p>
                      <a:r>
                        <a:rPr lang="en-US" sz="2400" b="0" dirty="0" smtClean="0"/>
                        <a:t>Module 1: Introduction to the Day</a:t>
                      </a:r>
                    </a:p>
                  </a:txBody>
                  <a:tcPr marL="91367" marR="91367" marT="45683" marB="45683" anchor="ctr"/>
                </a:tc>
                <a:extLst>
                  <a:ext uri="{0D108BD9-81ED-4DB2-BD59-A6C34878D82A}">
                    <a16:rowId xmlns="" xmlns:a16="http://schemas.microsoft.com/office/drawing/2014/main" val="1946132611"/>
                  </a:ext>
                </a:extLst>
              </a:tr>
              <a:tr h="68565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367" marR="91367" marT="45683" marB="45683" anchor="ctr"/>
                </a:tc>
                <a:extLst>
                  <a:ext uri="{0D108BD9-81ED-4DB2-BD59-A6C34878D82A}">
                    <a16:rowId xmlns="" xmlns:a16="http://schemas.microsoft.com/office/drawing/2014/main" val="3204002662"/>
                  </a:ext>
                </a:extLst>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367" marR="91367" marT="45683" marB="45683" anchor="ctr"/>
                </a:tc>
                <a:extLst>
                  <a:ext uri="{0D108BD9-81ED-4DB2-BD59-A6C34878D82A}">
                    <a16:rowId xmlns="" xmlns:a16="http://schemas.microsoft.com/office/drawing/2014/main" val="4266278162"/>
                  </a:ext>
                </a:extLst>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a:t>
                      </a:r>
                      <a:r>
                        <a:rPr lang="en-US" sz="2400" smtClean="0"/>
                        <a:t>365 APIs</a:t>
                      </a:r>
                      <a:endParaRPr lang="en-US" sz="2400" dirty="0" smtClean="0"/>
                    </a:p>
                  </a:txBody>
                  <a:tcPr marL="91367" marR="91367" marT="45683" marB="45683" anchor="ctr"/>
                </a:tc>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367" marR="91367" marT="45683" marB="45683" anchor="ctr"/>
                </a:tc>
              </a:tr>
              <a:tr h="6856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SharePoint APIs with Android</a:t>
                      </a:r>
                      <a:endParaRPr lang="en-US" sz="2400" b="0" dirty="0" smtClean="0"/>
                    </a:p>
                  </a:txBody>
                  <a:tcPr marL="91367" marR="91367" marT="45683" marB="45683" anchor="ctr"/>
                </a:tc>
              </a:tr>
            </a:tbl>
          </a:graphicData>
        </a:graphic>
      </p:graphicFrame>
    </p:spTree>
    <p:extLst>
      <p:ext uri="{BB962C8B-B14F-4D97-AF65-F5344CB8AC3E}">
        <p14:creationId xmlns:p14="http://schemas.microsoft.com/office/powerpoint/2010/main" val="2402531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2624793295"/>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8395118"/>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Office 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pPr>
              <a:spcBef>
                <a:spcPts val="600"/>
              </a:spcBef>
            </a:pPr>
            <a:r>
              <a:rPr lang="en-US" dirty="0">
                <a:solidFill>
                  <a:schemeClr val="bg1"/>
                </a:solidFill>
              </a:rPr>
              <a:t>Ivan Sanders			</a:t>
            </a:r>
          </a:p>
          <a:p>
            <a:pPr>
              <a:spcBef>
                <a:spcPts val="600"/>
              </a:spcBef>
            </a:pPr>
            <a:r>
              <a:rPr lang="en-US" dirty="0">
                <a:solidFill>
                  <a:schemeClr val="bg1"/>
                </a:solidFill>
              </a:rPr>
              <a:t>SharePoint MVP/MCT		</a:t>
            </a:r>
          </a:p>
          <a:p>
            <a:pPr>
              <a:spcBef>
                <a:spcPts val="600"/>
              </a:spcBef>
            </a:pPr>
            <a:r>
              <a:rPr lang="en-US" dirty="0">
                <a:solidFill>
                  <a:schemeClr val="bg1"/>
                </a:solidFill>
              </a:rPr>
              <a:t>ivan@dimension-si.com		</a:t>
            </a:r>
          </a:p>
          <a:p>
            <a:pPr>
              <a:spcBef>
                <a:spcPts val="600"/>
              </a:spcBef>
            </a:pPr>
            <a:r>
              <a:rPr lang="en-US" dirty="0">
                <a:solidFill>
                  <a:schemeClr val="bg1"/>
                </a:solidFill>
              </a:rPr>
              <a:t>@</a:t>
            </a:r>
            <a:r>
              <a:rPr lang="en-US" dirty="0" err="1" smtClean="0">
                <a:solidFill>
                  <a:schemeClr val="bg1"/>
                </a:solidFill>
              </a:rPr>
              <a:t>iasanders</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Microsoft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elements/1.1/"/>
    <ds:schemaRef ds:uri="5fad15d0-477e-40da-a20d-40d4ca777cbd"/>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3691</Words>
  <Application>Microsoft Office PowerPoint</Application>
  <PresentationFormat>Custom</PresentationFormat>
  <Paragraphs>320</Paragraphs>
  <Slides>33</Slides>
  <Notes>19</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DEVCamp – Los Angeles</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Microsoft Azure Environment</vt:lpstr>
      <vt:lpstr>Azure Subscription</vt:lpstr>
      <vt:lpstr>Link Office 365 and Azure</vt:lpstr>
      <vt:lpstr>Office 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Setting up the Environments</dc:title>
  <dc:subject/>
  <dc:creator/>
  <cp:keywords>Office 365;Los Angeles</cp:keywords>
  <dc:description/>
  <cp:lastModifiedBy/>
  <cp:revision>1</cp:revision>
  <dcterms:created xsi:type="dcterms:W3CDTF">2014-07-14T20:25:10Z</dcterms:created>
  <dcterms:modified xsi:type="dcterms:W3CDTF">2015-06-07T17:32:25Z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