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8"/>
  </p:notesMasterIdLst>
  <p:handoutMasterIdLst>
    <p:handoutMasterId r:id="rId49"/>
  </p:handoutMasterIdLst>
  <p:sldIdLst>
    <p:sldId id="778" r:id="rId6"/>
    <p:sldId id="911" r:id="rId7"/>
    <p:sldId id="780" r:id="rId8"/>
    <p:sldId id="788" r:id="rId9"/>
    <p:sldId id="783" r:id="rId10"/>
    <p:sldId id="854" r:id="rId11"/>
    <p:sldId id="873" r:id="rId12"/>
    <p:sldId id="871" r:id="rId13"/>
    <p:sldId id="855" r:id="rId14"/>
    <p:sldId id="857" r:id="rId15"/>
    <p:sldId id="909" r:id="rId16"/>
    <p:sldId id="910" r:id="rId17"/>
    <p:sldId id="893" r:id="rId18"/>
    <p:sldId id="894" r:id="rId19"/>
    <p:sldId id="895" r:id="rId20"/>
    <p:sldId id="896" r:id="rId21"/>
    <p:sldId id="897" r:id="rId22"/>
    <p:sldId id="898" r:id="rId23"/>
    <p:sldId id="899" r:id="rId24"/>
    <p:sldId id="900" r:id="rId25"/>
    <p:sldId id="901" r:id="rId26"/>
    <p:sldId id="902" r:id="rId27"/>
    <p:sldId id="903" r:id="rId28"/>
    <p:sldId id="904" r:id="rId29"/>
    <p:sldId id="905" r:id="rId30"/>
    <p:sldId id="865" r:id="rId31"/>
    <p:sldId id="906" r:id="rId32"/>
    <p:sldId id="907" r:id="rId33"/>
    <p:sldId id="908" r:id="rId34"/>
    <p:sldId id="866" r:id="rId35"/>
    <p:sldId id="867" r:id="rId36"/>
    <p:sldId id="868" r:id="rId37"/>
    <p:sldId id="869" r:id="rId38"/>
    <p:sldId id="870" r:id="rId39"/>
    <p:sldId id="859" r:id="rId40"/>
    <p:sldId id="874" r:id="rId41"/>
    <p:sldId id="875" r:id="rId42"/>
    <p:sldId id="876" r:id="rId43"/>
    <p:sldId id="877" r:id="rId44"/>
    <p:sldId id="878" r:id="rId45"/>
    <p:sldId id="892" r:id="rId46"/>
    <p:sldId id="654" r:id="rId4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3188" autoAdjust="0"/>
  </p:normalViewPr>
  <p:slideViewPr>
    <p:cSldViewPr snapToGrid="0">
      <p:cViewPr varScale="1">
        <p:scale>
          <a:sx n="116" d="100"/>
          <a:sy n="116" d="100"/>
        </p:scale>
        <p:origin x="336"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6/7/2015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6/7/2015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must be registered with SharePoint. This page will generate a new client ID and secret for the app. If deployed to Azure, use that information to fill out the rest of the form.</a:t>
            </a:r>
            <a:endParaRPr lang="en-US" dirty="0"/>
          </a:p>
        </p:txBody>
      </p:sp>
      <p:sp>
        <p:nvSpPr>
          <p:cNvPr id="4" name="Date Placeholder 3"/>
          <p:cNvSpPr>
            <a:spLocks noGrp="1"/>
          </p:cNvSpPr>
          <p:nvPr>
            <p:ph type="dt" idx="10"/>
          </p:nvPr>
        </p:nvSpPr>
        <p:spPr/>
        <p:txBody>
          <a:bodyPr/>
          <a:lstStyle/>
          <a:p>
            <a:fld id="{130F6A78-FCFE-4D45-B005-38A37DBDA5FF}"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292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223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8379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522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err="1" smtClean="0"/>
              <a:t>Provider</a:t>
            </a:r>
            <a:r>
              <a:rPr lang="en-US" baseline="0" dirty="0" smtClean="0"/>
              <a:t> simplifies the management of context, and tokens</a:t>
            </a:r>
          </a:p>
          <a:p>
            <a:r>
              <a:rPr lang="en-US" dirty="0" smtClean="0"/>
              <a:t>It uses a cookie to store the </a:t>
            </a:r>
            <a:r>
              <a:rPr lang="en-US" dirty="0" err="1" smtClean="0"/>
              <a:t>CacheKey</a:t>
            </a:r>
            <a:r>
              <a:rPr lang="en-US" dirty="0" smtClean="0"/>
              <a:t>, and stores the actual token in session state on the server referenced by the cache key</a:t>
            </a:r>
          </a:p>
          <a:p>
            <a:r>
              <a:rPr lang="en-US" dirty="0" smtClean="0"/>
              <a:t>All of this improves performance and makes programming easier</a:t>
            </a:r>
            <a:endParaRPr lang="en-US" dirty="0"/>
          </a:p>
        </p:txBody>
      </p:sp>
      <p:sp>
        <p:nvSpPr>
          <p:cNvPr id="4" name="Date Placeholder 3"/>
          <p:cNvSpPr>
            <a:spLocks noGrp="1"/>
          </p:cNvSpPr>
          <p:nvPr>
            <p:ph type="dt" idx="10"/>
          </p:nvPr>
        </p:nvSpPr>
        <p:spPr/>
        <p:txBody>
          <a:bodyPr/>
          <a:lstStyle/>
          <a:p>
            <a:fld id="{89BD0C63-4500-46F0-B671-0411AD55F261}"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5942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Abstracts the management of tokens to make it easier</a:t>
            </a:r>
            <a:endParaRPr lang="en-US" dirty="0"/>
          </a:p>
        </p:txBody>
      </p:sp>
      <p:sp>
        <p:nvSpPr>
          <p:cNvPr id="4" name="Date Placeholder 3"/>
          <p:cNvSpPr>
            <a:spLocks noGrp="1"/>
          </p:cNvSpPr>
          <p:nvPr>
            <p:ph type="dt" idx="10"/>
          </p:nvPr>
        </p:nvSpPr>
        <p:spPr/>
        <p:txBody>
          <a:bodyPr/>
          <a:lstStyle/>
          <a:p>
            <a:fld id="{65036D97-0781-4CB4-8310-DBE67BB75DC2}"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3889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ASP.NET Web </a:t>
            </a:r>
            <a:r>
              <a:rPr lang="en-US" dirty="0" err="1" smtClean="0"/>
              <a:t>FoNotice</a:t>
            </a:r>
            <a:r>
              <a:rPr lang="en-US" dirty="0" smtClean="0"/>
              <a:t> how it will redirect if the token is not valid</a:t>
            </a:r>
          </a:p>
          <a:p>
            <a:r>
              <a:rPr lang="en-US" dirty="0" err="1" smtClean="0"/>
              <a:t>rms</a:t>
            </a:r>
            <a:r>
              <a:rPr lang="en-US" dirty="0" smtClean="0"/>
              <a:t> uses the </a:t>
            </a:r>
            <a:r>
              <a:rPr lang="en-US" dirty="0" err="1" smtClean="0"/>
              <a:t>PreInit</a:t>
            </a:r>
            <a:r>
              <a:rPr lang="en-US" dirty="0" smtClean="0"/>
              <a:t> method to validate the Context Token</a:t>
            </a:r>
          </a:p>
          <a:p>
            <a:endParaRPr lang="en-US" dirty="0" smtClean="0"/>
          </a:p>
          <a:p>
            <a:r>
              <a:rPr lang="en-US" dirty="0" smtClean="0"/>
              <a:t>ASP.NET MVC 5 uses a filter to run essentially the same code</a:t>
            </a:r>
          </a:p>
          <a:p>
            <a:r>
              <a:rPr lang="en-US" dirty="0" smtClean="0"/>
              <a:t>Notice how the</a:t>
            </a:r>
            <a:r>
              <a:rPr lang="en-US" baseline="0" dirty="0" smtClean="0"/>
              <a:t> filter attribute is applied to the controller</a:t>
            </a:r>
            <a:endParaRPr lang="en-US" dirty="0"/>
          </a:p>
        </p:txBody>
      </p:sp>
      <p:sp>
        <p:nvSpPr>
          <p:cNvPr id="4" name="Date Placeholder 3"/>
          <p:cNvSpPr>
            <a:spLocks noGrp="1"/>
          </p:cNvSpPr>
          <p:nvPr>
            <p:ph type="dt" idx="10"/>
          </p:nvPr>
        </p:nvSpPr>
        <p:spPr/>
        <p:txBody>
          <a:bodyPr/>
          <a:lstStyle/>
          <a:p>
            <a:fld id="{71F2E3B6-EB4C-45C4-A447-56FB08D12314}"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3341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SharePointAcsContext</a:t>
            </a:r>
            <a:r>
              <a:rPr lang="en-US" dirty="0" smtClean="0"/>
              <a:t> and </a:t>
            </a:r>
            <a:r>
              <a:rPr lang="en-US" dirty="0" err="1" smtClean="0"/>
              <a:t>SharePointHightTrustContext</a:t>
            </a:r>
            <a:r>
              <a:rPr lang="en-US" dirty="0" smtClean="0"/>
              <a:t> both inherit from </a:t>
            </a:r>
            <a:r>
              <a:rPr lang="en-US" dirty="0" err="1" smtClean="0"/>
              <a:t>SharePointContext</a:t>
            </a:r>
            <a:endParaRPr lang="en-US" dirty="0" smtClean="0"/>
          </a:p>
          <a:p>
            <a:r>
              <a:rPr lang="en-US" dirty="0" smtClean="0"/>
              <a:t>This means that the same code works in both cloud and on-premises environments</a:t>
            </a:r>
            <a:endParaRPr lang="en-US" dirty="0"/>
          </a:p>
        </p:txBody>
      </p:sp>
      <p:sp>
        <p:nvSpPr>
          <p:cNvPr id="4" name="Date Placeholder 3"/>
          <p:cNvSpPr>
            <a:spLocks noGrp="1"/>
          </p:cNvSpPr>
          <p:nvPr>
            <p:ph type="dt" idx="10"/>
          </p:nvPr>
        </p:nvSpPr>
        <p:spPr/>
        <p:txBody>
          <a:bodyPr/>
          <a:lstStyle/>
          <a:p>
            <a:fld id="{978E40F9-06EC-432F-9301-2E07F244FD92}"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4518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smtClean="0"/>
              <a:t> makes it easy to get the tokens you need</a:t>
            </a:r>
            <a:endParaRPr lang="en-US" dirty="0"/>
          </a:p>
        </p:txBody>
      </p:sp>
      <p:sp>
        <p:nvSpPr>
          <p:cNvPr id="4" name="Date Placeholder 3"/>
          <p:cNvSpPr>
            <a:spLocks noGrp="1"/>
          </p:cNvSpPr>
          <p:nvPr>
            <p:ph type="dt" idx="10"/>
          </p:nvPr>
        </p:nvSpPr>
        <p:spPr/>
        <p:txBody>
          <a:bodyPr/>
          <a:lstStyle/>
          <a:p>
            <a:fld id="{20E03D06-7C91-4981-946C-5F87F4FCF9AD}"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4623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EE102F-BBA5-47B5-B3E7-AF35CCCF9F4D}"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1343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6/7/2015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app web or host web from JavaScript in the remote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also need</a:t>
            </a:r>
          </a:p>
          <a:p>
            <a:r>
              <a:rPr lang="en-US" dirty="0" smtClean="0"/>
              <a:t>Sp.runtime.js</a:t>
            </a:r>
          </a:p>
          <a:p>
            <a:r>
              <a:rPr lang="en-US" dirty="0" smtClean="0"/>
              <a:t>Sp.js</a:t>
            </a:r>
          </a:p>
          <a:p>
            <a:r>
              <a:rPr lang="en-US" dirty="0" smtClean="0"/>
              <a:t>MicrosoftAjax.js</a:t>
            </a:r>
            <a:endParaRPr lang="en-US" dirty="0"/>
          </a:p>
        </p:txBody>
      </p:sp>
      <p:sp>
        <p:nvSpPr>
          <p:cNvPr id="4" name="Date Placeholder 3"/>
          <p:cNvSpPr>
            <a:spLocks noGrp="1"/>
          </p:cNvSpPr>
          <p:nvPr>
            <p:ph type="dt" idx="10"/>
          </p:nvPr>
        </p:nvSpPr>
        <p:spPr/>
        <p:txBody>
          <a:bodyPr/>
          <a:lstStyle/>
          <a:p>
            <a:fld id="{953A25BC-2652-4E9B-8E04-C98C3E52A4F0}"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98973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remote web loads the SPRequestExecutor.js library</a:t>
            </a:r>
          </a:p>
          <a:p>
            <a:pPr marL="228600" indent="-228600">
              <a:buAutoNum type="arabicPeriod"/>
            </a:pPr>
            <a:r>
              <a:rPr lang="en-US" dirty="0" smtClean="0"/>
              <a:t>The remote web create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6/7/2015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BB6559B-C68D-49B4-97AE-9BB74C417927}" type="datetime1">
              <a:rPr lang="en-US" smtClean="0"/>
              <a:t>6/7/2015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42</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web is deployed on separate infrastructure</a:t>
            </a:r>
          </a:p>
          <a:p>
            <a:r>
              <a:rPr lang="en-US" dirty="0" smtClean="0"/>
              <a:t>Typically this is Azure web sites, but can be anything</a:t>
            </a:r>
          </a:p>
          <a:p>
            <a:r>
              <a:rPr lang="en-US" dirty="0" smtClean="0"/>
              <a:t>Solution may or may not have an App Web depending upon whether anything is deployed (like</a:t>
            </a:r>
            <a:r>
              <a:rPr lang="en-US" baseline="0" dirty="0" smtClean="0"/>
              <a:t> lists or libraries in the App Web)</a:t>
            </a:r>
          </a:p>
          <a:p>
            <a:r>
              <a:rPr lang="en-US" baseline="0" dirty="0" smtClean="0"/>
              <a:t>Host web can be accessed by remote web using </a:t>
            </a:r>
            <a:r>
              <a:rPr lang="en-US" baseline="0" dirty="0" err="1" smtClean="0"/>
              <a:t>OAuth</a:t>
            </a:r>
            <a:r>
              <a:rPr lang="en-US" baseline="0" dirty="0" smtClean="0"/>
              <a:t> or cross-domain library</a:t>
            </a:r>
          </a:p>
          <a:p>
            <a:r>
              <a:rPr lang="en-US" dirty="0" smtClean="0"/>
              <a:t>Additional assets like SQL Azure</a:t>
            </a:r>
            <a:r>
              <a:rPr lang="en-US" baseline="0" dirty="0" smtClean="0"/>
              <a:t> or web-based REST services can be accessed from the remote web and incorporated into the solution</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719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E50E453-F0F1-4F28-9386-D0CC835A3436}"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a:t>
            </a:r>
            <a:r>
              <a:rPr lang="en-US" baseline="0" dirty="0" smtClean="0"/>
              <a:t> apps can use “app only” permissions Update the App manifest to indicate this is OK Then you need an app-only token in code</a:t>
            </a:r>
            <a:endParaRPr lang="en-US" dirty="0"/>
          </a:p>
        </p:txBody>
      </p:sp>
      <p:sp>
        <p:nvSpPr>
          <p:cNvPr id="4" name="Date Placeholder 3"/>
          <p:cNvSpPr>
            <a:spLocks noGrp="1"/>
          </p:cNvSpPr>
          <p:nvPr>
            <p:ph type="dt" idx="10"/>
          </p:nvPr>
        </p:nvSpPr>
        <p:spPr/>
        <p:txBody>
          <a:bodyPr/>
          <a:lstStyle/>
          <a:p>
            <a:fld id="{C032A2CD-423F-467E-9AF6-DEA41E45D21C}"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917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supports both ASP.NET Web Forms and MVC5</a:t>
            </a:r>
          </a:p>
          <a:p>
            <a:endParaRPr lang="en-US" baseline="0" dirty="0" smtClean="0"/>
          </a:p>
          <a:p>
            <a:r>
              <a:rPr lang="en-US" baseline="0" dirty="0" smtClean="0"/>
              <a:t>On-premises authorization uses S2S</a:t>
            </a:r>
          </a:p>
          <a:p>
            <a:r>
              <a:rPr lang="en-US" baseline="0" dirty="0" smtClean="0"/>
              <a:t>Cloud authorization uses </a:t>
            </a:r>
            <a:r>
              <a:rPr lang="en-US" baseline="0" dirty="0" err="1" smtClean="0"/>
              <a:t>OAuth</a:t>
            </a:r>
            <a:r>
              <a:rPr lang="en-US" baseline="0" dirty="0" smtClean="0"/>
              <a:t> </a:t>
            </a:r>
          </a:p>
          <a:p>
            <a:endParaRPr lang="en-US" dirty="0" smtClean="0"/>
          </a:p>
          <a:p>
            <a:r>
              <a:rPr lang="en-US" dirty="0" smtClean="0"/>
              <a:t>The </a:t>
            </a:r>
            <a:r>
              <a:rPr lang="en-US" dirty="0" err="1" smtClean="0"/>
              <a:t>SharePointContextProvider</a:t>
            </a:r>
            <a:r>
              <a:rPr lang="en-US" dirty="0" smtClean="0"/>
              <a:t> simplifies token management</a:t>
            </a:r>
          </a:p>
          <a:p>
            <a:r>
              <a:rPr lang="en-US" dirty="0" smtClean="0"/>
              <a:t>Managed</a:t>
            </a:r>
            <a:r>
              <a:rPr lang="en-US" baseline="0" dirty="0" smtClean="0"/>
              <a:t> </a:t>
            </a:r>
            <a:r>
              <a:rPr lang="en-US" baseline="0" dirty="0" err="1" smtClean="0"/>
              <a:t>CSOm</a:t>
            </a:r>
            <a:r>
              <a:rPr lang="en-US" baseline="0" dirty="0" smtClean="0"/>
              <a:t> and </a:t>
            </a:r>
            <a:r>
              <a:rPr lang="en-US" baseline="0" dirty="0" err="1" smtClean="0"/>
              <a:t>RESt</a:t>
            </a:r>
            <a:r>
              <a:rPr lang="en-US" baseline="0" dirty="0" smtClean="0"/>
              <a:t> can be used directly from the server side</a:t>
            </a:r>
          </a:p>
          <a:p>
            <a:r>
              <a:rPr lang="en-US" baseline="0" dirty="0" smtClean="0"/>
              <a:t>The cross-domain library can be used from JavaScript</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provides a simple mechanism for end-users to grant a third party access to their data and resources without sharing their passwords. </a:t>
            </a:r>
          </a:p>
          <a:p>
            <a:r>
              <a:rPr lang="en-US" dirty="0" smtClean="0"/>
              <a:t>It also enables the user to grant access limited by scope and duration.</a:t>
            </a:r>
            <a:endParaRPr lang="en-US" dirty="0"/>
          </a:p>
        </p:txBody>
      </p:sp>
      <p:sp>
        <p:nvSpPr>
          <p:cNvPr id="4" name="Date Placeholder 3"/>
          <p:cNvSpPr>
            <a:spLocks noGrp="1"/>
          </p:cNvSpPr>
          <p:nvPr>
            <p:ph type="dt" idx="10"/>
          </p:nvPr>
        </p:nvSpPr>
        <p:spPr/>
        <p:txBody>
          <a:bodyPr/>
          <a:lstStyle/>
          <a:p>
            <a:fld id="{7A5C1551-8DBF-450A-B3B4-597F4F42AC44}"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0612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OAuth</a:t>
            </a:r>
            <a:r>
              <a:rPr lang="en-US" dirty="0" smtClean="0"/>
              <a:t> 2.0 model, access to protected resources is done using access tokens —an object with a specific scope, lifetime, and other access attributes. </a:t>
            </a:r>
            <a:r>
              <a:rPr lang="en-US" dirty="0" err="1" smtClean="0"/>
              <a:t>OAuth</a:t>
            </a:r>
            <a:r>
              <a:rPr lang="en-US" dirty="0" smtClean="0"/>
              <a:t>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smtClean="0"/>
          </a:p>
          <a:p>
            <a:r>
              <a:rPr lang="en-US" dirty="0" smtClean="0"/>
              <a:t>With </a:t>
            </a:r>
            <a:r>
              <a:rPr lang="en-US" dirty="0" err="1" smtClean="0"/>
              <a:t>OAuth</a:t>
            </a:r>
            <a:r>
              <a:rPr lang="en-US" dirty="0" smtClean="0"/>
              <a:t>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4548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are first-class principals in SharePoint</a:t>
            </a:r>
          </a:p>
          <a:p>
            <a:r>
              <a:rPr lang="en-US" dirty="0" smtClean="0"/>
              <a:t>They have an identifier and permissions, which</a:t>
            </a:r>
            <a:r>
              <a:rPr lang="en-US" baseline="0" dirty="0" smtClean="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53619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5050379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2638703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7" r:id="rId23"/>
    <p:sldLayoutId id="2147484148" r:id="rId24"/>
    <p:sldLayoutId id="2147484149" r:id="rId25"/>
    <p:sldLayoutId id="2147484150"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ka.ms/O365campL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quarter" idx="12"/>
          </p:nvPr>
        </p:nvSpPr>
        <p:spPr>
          <a:xfrm>
            <a:off x="992805" y="3425825"/>
            <a:ext cx="10237787" cy="498598"/>
          </a:xfrm>
        </p:spPr>
        <p:txBody>
          <a:bodyPr/>
          <a:lstStyle/>
          <a:p>
            <a:r>
              <a:rPr lang="en-US" dirty="0">
                <a:solidFill>
                  <a:schemeClr val="bg1"/>
                </a:solidFill>
              </a:rPr>
              <a:t>Module 3: Hook into Apps for SharePoint</a:t>
            </a:r>
          </a:p>
          <a:p>
            <a:endParaRPr lang="en-US" dirty="0"/>
          </a:p>
        </p:txBody>
      </p:sp>
      <p:sp>
        <p:nvSpPr>
          <p:cNvPr id="9" name="Title 1"/>
          <p:cNvSpPr>
            <a:spLocks noGrp="1"/>
          </p:cNvSpPr>
          <p:nvPr>
            <p:ph type="title"/>
          </p:nvPr>
        </p:nvSpPr>
        <p:spPr>
          <a:xfrm>
            <a:off x="967405" y="2109542"/>
            <a:ext cx="10480180" cy="997196"/>
          </a:xfrm>
        </p:spPr>
        <p:txBody>
          <a:bodyPr/>
          <a:lstStyle/>
          <a:p>
            <a:r>
              <a:rPr lang="en-US" sz="6595" dirty="0"/>
              <a:t>Office </a:t>
            </a:r>
            <a:r>
              <a:rPr lang="en-US" sz="6595" dirty="0" err="1" smtClean="0"/>
              <a:t>DEVCamp</a:t>
            </a:r>
            <a:r>
              <a:rPr lang="en-US" sz="6595" dirty="0" smtClean="0"/>
              <a:t> – Los Angeles</a:t>
            </a:r>
            <a:endParaRPr lang="en-US" sz="6595" dirty="0"/>
          </a:p>
        </p:txBody>
      </p:sp>
      <p:sp>
        <p:nvSpPr>
          <p:cNvPr id="10" name="Rectangle 9"/>
          <p:cNvSpPr/>
          <p:nvPr/>
        </p:nvSpPr>
        <p:spPr>
          <a:xfrm>
            <a:off x="908790" y="4072235"/>
            <a:ext cx="9727406" cy="646331"/>
          </a:xfrm>
          <a:prstGeom prst="rect">
            <a:avLst/>
          </a:prstGeom>
        </p:spPr>
        <p:txBody>
          <a:bodyPr wrap="square">
            <a:spAutoFit/>
          </a:bodyPr>
          <a:lstStyle/>
          <a:p>
            <a:r>
              <a:rPr lang="en-US" dirty="0">
                <a:solidFill>
                  <a:schemeClr val="bg1"/>
                </a:solidFill>
              </a:rPr>
              <a:t>Registration for Los </a:t>
            </a:r>
            <a:r>
              <a:rPr lang="en-US" dirty="0" smtClean="0">
                <a:solidFill>
                  <a:schemeClr val="bg1"/>
                </a:solidFill>
              </a:rPr>
              <a:t>Angeles June 16 2015</a:t>
            </a:r>
          </a:p>
          <a:p>
            <a:r>
              <a:rPr lang="en-US" dirty="0">
                <a:solidFill>
                  <a:schemeClr val="bg1"/>
                </a:solidFill>
                <a:hlinkClick r:id="rId3"/>
              </a:rPr>
              <a:t>http://</a:t>
            </a:r>
            <a:r>
              <a:rPr lang="en-US" dirty="0" smtClean="0">
                <a:solidFill>
                  <a:schemeClr val="bg1"/>
                </a:solidFill>
                <a:hlinkClick r:id="rId3"/>
              </a:rPr>
              <a:t>aka.ms/O365campLA</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a:t>
            </a:r>
            <a:r>
              <a:rPr lang="en-US" dirty="0" err="1" smtClean="0"/>
              <a:t>OAuth</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181"/>
          </a:xfrm>
        </p:spPr>
        <p:txBody>
          <a:bodyPr/>
          <a:lstStyle/>
          <a:p>
            <a:r>
              <a:rPr lang="en-US" dirty="0" smtClean="0"/>
              <a:t>Simple mechanism to grant a third party access to a user’s resources without sharing the user’s password.</a:t>
            </a:r>
          </a:p>
          <a:p>
            <a:r>
              <a:rPr lang="en-US" dirty="0" smtClean="0"/>
              <a:t>Cross platform app authorization</a:t>
            </a:r>
          </a:p>
          <a:p>
            <a:r>
              <a:rPr lang="en-US" dirty="0" smtClean="0"/>
              <a:t>Internet Standard supported by Azure, Facebook, Google, Twitter, and more</a:t>
            </a:r>
            <a:endParaRPr lang="en-US" dirty="0"/>
          </a:p>
        </p:txBody>
      </p:sp>
      <p:sp>
        <p:nvSpPr>
          <p:cNvPr id="3" name="Title 2"/>
          <p:cNvSpPr>
            <a:spLocks noGrp="1"/>
          </p:cNvSpPr>
          <p:nvPr>
            <p:ph type="title"/>
          </p:nvPr>
        </p:nvSpPr>
        <p:spPr/>
        <p:txBody>
          <a:bodyPr/>
          <a:lstStyle/>
          <a:p>
            <a:r>
              <a:rPr lang="en-US" dirty="0" smtClean="0"/>
              <a:t>What is </a:t>
            </a:r>
            <a:r>
              <a:rPr lang="en-US" dirty="0" err="1" smtClean="0"/>
              <a:t>OAuth</a:t>
            </a:r>
            <a:r>
              <a:rPr lang="en-US" dirty="0" smtClean="0"/>
              <a:t> 2.0?</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3785590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812324"/>
          </a:xfrm>
        </p:spPr>
        <p:txBody>
          <a:bodyPr/>
          <a:lstStyle/>
          <a:p>
            <a:r>
              <a:rPr lang="en-US" dirty="0" smtClean="0"/>
              <a:t>Context Token</a:t>
            </a:r>
          </a:p>
          <a:p>
            <a:pPr lvl="1"/>
            <a:r>
              <a:rPr lang="en-US" dirty="0" smtClean="0"/>
              <a:t>Information about the Resources Owner and Client that can be used to get an Access Token later.</a:t>
            </a:r>
          </a:p>
          <a:p>
            <a:r>
              <a:rPr lang="en-US" dirty="0" smtClean="0"/>
              <a:t>Refresh Token</a:t>
            </a:r>
          </a:p>
          <a:p>
            <a:pPr lvl="1"/>
            <a:r>
              <a:rPr lang="en-US" dirty="0" smtClean="0"/>
              <a:t>A token used to get an Access Token from the Authorization Server.</a:t>
            </a:r>
          </a:p>
          <a:p>
            <a:r>
              <a:rPr lang="en-US" dirty="0" smtClean="0"/>
              <a:t>Access Token</a:t>
            </a:r>
          </a:p>
          <a:p>
            <a:pPr lvl="1"/>
            <a:r>
              <a:rPr lang="en-US" dirty="0" smtClean="0"/>
              <a:t>A token passed to the Resource Server authorizing the Client to access resources.</a:t>
            </a:r>
          </a:p>
          <a:p>
            <a:r>
              <a:rPr lang="en-US" dirty="0" smtClean="0"/>
              <a:t>Authorization Code</a:t>
            </a:r>
          </a:p>
          <a:p>
            <a:pPr lvl="1"/>
            <a:r>
              <a:rPr lang="en-US" dirty="0" smtClean="0"/>
              <a:t>A code that can be used to register an app on-the-fly.</a:t>
            </a:r>
            <a:endParaRPr lang="en-US" dirty="0"/>
          </a:p>
        </p:txBody>
      </p:sp>
      <p:sp>
        <p:nvSpPr>
          <p:cNvPr id="3" name="Title 2"/>
          <p:cNvSpPr>
            <a:spLocks noGrp="1"/>
          </p:cNvSpPr>
          <p:nvPr>
            <p:ph type="title"/>
          </p:nvPr>
        </p:nvSpPr>
        <p:spPr/>
        <p:txBody>
          <a:bodyPr/>
          <a:lstStyle/>
          <a:p>
            <a:r>
              <a:rPr lang="en-US" dirty="0" err="1" smtClean="0"/>
              <a:t>OAuth</a:t>
            </a:r>
            <a:r>
              <a:rPr lang="en-US" dirty="0" smtClean="0"/>
              <a:t> 2.0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35336715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11357"/>
          </a:xfrm>
        </p:spPr>
        <p:txBody>
          <a:bodyPr/>
          <a:lstStyle/>
          <a:p>
            <a:r>
              <a:rPr lang="en-US" dirty="0" smtClean="0"/>
              <a:t>Apps must be registered with SharePoint online</a:t>
            </a:r>
          </a:p>
          <a:p>
            <a:pPr lvl="1"/>
            <a:r>
              <a:rPr lang="en-US" dirty="0" smtClean="0"/>
              <a:t>Client ID – generated during the registration process</a:t>
            </a:r>
          </a:p>
          <a:p>
            <a:pPr lvl="1"/>
            <a:r>
              <a:rPr lang="en-US" dirty="0" smtClean="0"/>
              <a:t>Client Secret – generated during the registration process</a:t>
            </a:r>
          </a:p>
          <a:p>
            <a:pPr lvl="1"/>
            <a:r>
              <a:rPr lang="en-US" dirty="0" smtClean="0"/>
              <a:t>App Host Domain – the domain of the Azure web site hosting the app</a:t>
            </a:r>
          </a:p>
          <a:p>
            <a:pPr lvl="1"/>
            <a:r>
              <a:rPr lang="en-US" dirty="0" smtClean="0"/>
              <a:t>Redirect URL – the URL of the return page after permissions are granted</a:t>
            </a:r>
          </a:p>
          <a:p>
            <a:r>
              <a:rPr lang="en-US" dirty="0" smtClean="0"/>
              <a:t>SharePoint provides registration management pages</a:t>
            </a:r>
          </a:p>
          <a:p>
            <a:pPr lvl="1"/>
            <a:r>
              <a:rPr lang="en-US" dirty="0" smtClean="0"/>
              <a:t>AppRegNew.aspx – for registering a new app</a:t>
            </a:r>
          </a:p>
          <a:p>
            <a:pPr lvl="1"/>
            <a:r>
              <a:rPr lang="en-US" dirty="0" smtClean="0"/>
              <a:t>AppInv.aspx – for updating registered apps</a:t>
            </a:r>
          </a:p>
          <a:p>
            <a:pPr lvl="1"/>
            <a:r>
              <a:rPr lang="en-US" dirty="0" smtClean="0"/>
              <a:t>AppPrincipals.aspx – lists all registered apps</a:t>
            </a:r>
            <a:endParaRPr lang="en-US" dirty="0"/>
          </a:p>
        </p:txBody>
      </p:sp>
      <p:sp>
        <p:nvSpPr>
          <p:cNvPr id="3" name="Title 2"/>
          <p:cNvSpPr>
            <a:spLocks noGrp="1"/>
          </p:cNvSpPr>
          <p:nvPr>
            <p:ph type="title"/>
          </p:nvPr>
        </p:nvSpPr>
        <p:spPr/>
        <p:txBody>
          <a:bodyPr/>
          <a:lstStyle/>
          <a:p>
            <a:r>
              <a:rPr lang="en-US" dirty="0" smtClean="0"/>
              <a:t>App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15575010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New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430907"/>
            <a:ext cx="7611130" cy="4186122"/>
          </a:xfrm>
          <a:prstGeom prst="rect">
            <a:avLst/>
          </a:prstGeom>
        </p:spPr>
      </p:pic>
      <p:sp>
        <p:nvSpPr>
          <p:cNvPr id="6" name="TextBox 5"/>
          <p:cNvSpPr txBox="1"/>
          <p:nvPr/>
        </p:nvSpPr>
        <p:spPr>
          <a:xfrm>
            <a:off x="7345343" y="3067332"/>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7" name="TextBox 6"/>
          <p:cNvSpPr txBox="1"/>
          <p:nvPr/>
        </p:nvSpPr>
        <p:spPr>
          <a:xfrm>
            <a:off x="7345343" y="360408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8" name="TextBox 7"/>
          <p:cNvSpPr txBox="1"/>
          <p:nvPr/>
        </p:nvSpPr>
        <p:spPr>
          <a:xfrm>
            <a:off x="7345343" y="405849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Free text value</a:t>
            </a:r>
          </a:p>
        </p:txBody>
      </p:sp>
      <p:sp>
        <p:nvSpPr>
          <p:cNvPr id="9" name="TextBox 8"/>
          <p:cNvSpPr txBox="1"/>
          <p:nvPr/>
        </p:nvSpPr>
        <p:spPr>
          <a:xfrm>
            <a:off x="7345343" y="4578007"/>
            <a:ext cx="4602147"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Azure domain (e.g., myapp.azurewebsites.net)</a:t>
            </a:r>
          </a:p>
        </p:txBody>
      </p:sp>
      <p:sp>
        <p:nvSpPr>
          <p:cNvPr id="10" name="TextBox 9"/>
          <p:cNvSpPr txBox="1"/>
          <p:nvPr/>
        </p:nvSpPr>
        <p:spPr>
          <a:xfrm>
            <a:off x="7345343" y="5170916"/>
            <a:ext cx="4742824"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Web address (e.g., https://myapp.azurewebsites.net)</a:t>
            </a:r>
          </a:p>
        </p:txBody>
      </p:sp>
    </p:spTree>
    <p:extLst>
      <p:ext uri="{BB962C8B-B14F-4D97-AF65-F5344CB8AC3E}">
        <p14:creationId xmlns:p14="http://schemas.microsoft.com/office/powerpoint/2010/main" val="357892977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registered with SharePoint Online</a:t>
            </a:r>
          </a:p>
          <a:p>
            <a:r>
              <a:rPr lang="en-US" dirty="0" smtClean="0"/>
              <a:t>App deployed to SharePoint Online</a:t>
            </a:r>
          </a:p>
          <a:p>
            <a:r>
              <a:rPr lang="en-US" dirty="0" smtClean="0"/>
              <a:t>Remote Web deployed as an Azure Website</a:t>
            </a:r>
          </a:p>
          <a:p>
            <a:r>
              <a:rPr lang="en-US" dirty="0" smtClean="0"/>
              <a:t>Client ID and Client Secret defined in AAD</a:t>
            </a:r>
          </a:p>
        </p:txBody>
      </p:sp>
      <p:sp>
        <p:nvSpPr>
          <p:cNvPr id="3" name="Title 2"/>
          <p:cNvSpPr>
            <a:spLocks noGrp="1"/>
          </p:cNvSpPr>
          <p:nvPr>
            <p:ph type="title"/>
          </p:nvPr>
        </p:nvSpPr>
        <p:spPr/>
        <p:txBody>
          <a:bodyPr/>
          <a:lstStyle/>
          <a:p>
            <a:r>
              <a:rPr lang="en-US" dirty="0" smtClean="0"/>
              <a:t>Provider-Hosted App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12739303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32898145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401556" y="3302732"/>
            <a:ext cx="1797016" cy="10883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50504" y="3264646"/>
            <a:ext cx="170687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launches app</a:t>
            </a:r>
          </a:p>
        </p:txBody>
      </p:sp>
    </p:spTree>
    <p:extLst>
      <p:ext uri="{BB962C8B-B14F-4D97-AF65-F5344CB8AC3E}">
        <p14:creationId xmlns:p14="http://schemas.microsoft.com/office/powerpoint/2010/main" val="7692532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18659" y="3805190"/>
            <a:ext cx="211160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Request Context token</a:t>
            </a:r>
          </a:p>
          <a:p>
            <a:pPr algn="ctr"/>
            <a:r>
              <a:rPr lang="en-US" spc="-70" dirty="0" smtClean="0">
                <a:gradFill>
                  <a:gsLst>
                    <a:gs pos="2917">
                      <a:schemeClr val="bg2"/>
                    </a:gs>
                    <a:gs pos="95000">
                      <a:schemeClr val="bg2"/>
                    </a:gs>
                  </a:gsLst>
                  <a:lin ang="5400000" scaled="0"/>
                </a:gradFill>
              </a:rPr>
              <a:t> for user</a:t>
            </a:r>
          </a:p>
        </p:txBody>
      </p:sp>
    </p:spTree>
    <p:extLst>
      <p:ext uri="{BB962C8B-B14F-4D97-AF65-F5344CB8AC3E}">
        <p14:creationId xmlns:p14="http://schemas.microsoft.com/office/powerpoint/2010/main" val="19953723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4582" y="3805190"/>
            <a:ext cx="2179764"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p:txBody>
      </p:sp>
    </p:spTree>
    <p:extLst>
      <p:ext uri="{BB962C8B-B14F-4D97-AF65-F5344CB8AC3E}">
        <p14:creationId xmlns:p14="http://schemas.microsoft.com/office/powerpoint/2010/main" val="24399944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nvPr>
        </p:nvGraphicFramePr>
        <p:xfrm>
          <a:off x="353694" y="1064206"/>
          <a:ext cx="11220542" cy="4638437"/>
        </p:xfrm>
        <a:graphic>
          <a:graphicData uri="http://schemas.openxmlformats.org/drawingml/2006/table">
            <a:tbl>
              <a:tblPr firstRow="1" bandRow="1">
                <a:tableStyleId>{5C22544A-7EE6-4342-B048-85BDC9FD1C3A}</a:tableStyleId>
              </a:tblPr>
              <a:tblGrid>
                <a:gridCol w="11220542">
                  <a:extLst>
                    <a:ext uri="{9D8B030D-6E8A-4147-A177-3AD203B41FA5}">
                      <a16:colId xmlns="" xmlns:a16="http://schemas.microsoft.com/office/drawing/2014/main" val="1253488153"/>
                    </a:ext>
                  </a:extLst>
                </a:gridCol>
              </a:tblGrid>
              <a:tr h="524525">
                <a:tc>
                  <a:txBody>
                    <a:bodyPr/>
                    <a:lstStyle/>
                    <a:p>
                      <a:r>
                        <a:rPr lang="en-US" sz="2800" dirty="0" smtClean="0"/>
                        <a:t>Office Camp</a:t>
                      </a:r>
                      <a:endParaRPr lang="en-US" sz="2800" dirty="0"/>
                    </a:p>
                  </a:txBody>
                  <a:tcPr marL="91367" marR="91367" marT="45683" marB="45683" anchor="ctr"/>
                </a:tc>
                <a:extLst>
                  <a:ext uri="{0D108BD9-81ED-4DB2-BD59-A6C34878D82A}">
                    <a16:rowId xmlns="" xmlns:a16="http://schemas.microsoft.com/office/drawing/2014/main" val="829859176"/>
                  </a:ext>
                </a:extLst>
              </a:tr>
              <a:tr h="685652">
                <a:tc>
                  <a:txBody>
                    <a:bodyPr/>
                    <a:lstStyle/>
                    <a:p>
                      <a:r>
                        <a:rPr lang="en-US" sz="2400" b="0" dirty="0" smtClean="0"/>
                        <a:t>Module 1: Introduction to the Day</a:t>
                      </a:r>
                    </a:p>
                  </a:txBody>
                  <a:tcPr marL="91367" marR="91367" marT="45683" marB="45683" anchor="ctr"/>
                </a:tc>
                <a:extLst>
                  <a:ext uri="{0D108BD9-81ED-4DB2-BD59-A6C34878D82A}">
                    <a16:rowId xmlns="" xmlns:a16="http://schemas.microsoft.com/office/drawing/2014/main" val="1946132611"/>
                  </a:ext>
                </a:extLst>
              </a:tr>
              <a:tr h="68565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367" marR="91367" marT="45683" marB="45683" anchor="ctr"/>
                </a:tc>
                <a:extLst>
                  <a:ext uri="{0D108BD9-81ED-4DB2-BD59-A6C34878D82A}">
                    <a16:rowId xmlns="" xmlns:a16="http://schemas.microsoft.com/office/drawing/2014/main" val="3204002662"/>
                  </a:ext>
                </a:extLst>
              </a:tr>
              <a:tr h="68565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Hooking into Apps for SharePoint</a:t>
                      </a:r>
                    </a:p>
                  </a:txBody>
                  <a:tcPr marL="91367" marR="91367" marT="45683" marB="45683" anchor="ctr"/>
                </a:tc>
                <a:extLst>
                  <a:ext uri="{0D108BD9-81ED-4DB2-BD59-A6C34878D82A}">
                    <a16:rowId xmlns="" xmlns:a16="http://schemas.microsoft.com/office/drawing/2014/main" val="4266278162"/>
                  </a:ext>
                </a:extLst>
              </a:tr>
              <a:tr h="68565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Hooking into Office </a:t>
                      </a:r>
                      <a:r>
                        <a:rPr lang="en-US" sz="2400" smtClean="0"/>
                        <a:t>365 APIs</a:t>
                      </a:r>
                      <a:endParaRPr lang="en-US" sz="2400" dirty="0" smtClean="0"/>
                    </a:p>
                  </a:txBody>
                  <a:tcPr marL="91367" marR="91367" marT="45683" marB="45683" anchor="ctr"/>
                </a:tc>
              </a:tr>
              <a:tr h="68565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Hooking into Apps for Office</a:t>
                      </a:r>
                    </a:p>
                  </a:txBody>
                  <a:tcPr marL="91367" marR="91367" marT="45683" marB="45683" anchor="ctr"/>
                </a:tc>
              </a:tr>
              <a:tr h="68565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6:</a:t>
                      </a:r>
                      <a:r>
                        <a:rPr lang="en-US" sz="2400" b="0" baseline="0" dirty="0" smtClean="0"/>
                        <a:t> Hooking into SharePoint APIs with Android</a:t>
                      </a:r>
                      <a:endParaRPr lang="en-US" sz="2400" b="0" dirty="0" smtClean="0"/>
                    </a:p>
                  </a:txBody>
                  <a:tcPr marL="91367" marR="91367" marT="45683" marB="45683" anchor="ctr"/>
                </a:tc>
              </a:tr>
            </a:tbl>
          </a:graphicData>
        </a:graphic>
      </p:graphicFrame>
    </p:spTree>
    <p:extLst>
      <p:ext uri="{BB962C8B-B14F-4D97-AF65-F5344CB8AC3E}">
        <p14:creationId xmlns:p14="http://schemas.microsoft.com/office/powerpoint/2010/main" val="314297592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2401556" y="2532185"/>
            <a:ext cx="1597688" cy="770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79412" y="3190230"/>
            <a:ext cx="2456443"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a:p>
            <a:pPr algn="ctr"/>
            <a:r>
              <a:rPr lang="en-US" spc="-70" dirty="0">
                <a:gradFill>
                  <a:gsLst>
                    <a:gs pos="2917">
                      <a:schemeClr val="bg2"/>
                    </a:gs>
                    <a:gs pos="95000">
                      <a:schemeClr val="bg2"/>
                    </a:gs>
                  </a:gsLst>
                  <a:lin ang="5400000" scaled="0"/>
                </a:gradFill>
              </a:rPr>
              <a:t>a</a:t>
            </a:r>
            <a:r>
              <a:rPr lang="en-US" spc="-70" dirty="0" smtClean="0">
                <a:gradFill>
                  <a:gsLst>
                    <a:gs pos="2917">
                      <a:schemeClr val="bg2"/>
                    </a:gs>
                    <a:gs pos="95000">
                      <a:schemeClr val="bg2"/>
                    </a:gs>
                  </a:gsLst>
                  <a:lin ang="5400000" scaled="0"/>
                </a:gradFill>
              </a:rPr>
              <a:t>nd user redirected to app</a:t>
            </a:r>
          </a:p>
        </p:txBody>
      </p:sp>
      <p:cxnSp>
        <p:nvCxnSpPr>
          <p:cNvPr id="13" name="Straight Arrow Connector 12"/>
          <p:cNvCxnSpPr/>
          <p:nvPr/>
        </p:nvCxnSpPr>
        <p:spPr>
          <a:xfrm flipH="1" flipV="1">
            <a:off x="2733152" y="3744228"/>
            <a:ext cx="1465420" cy="9584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92038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4198572" y="3316311"/>
            <a:ext cx="2501967"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extracts Refresh Token</a:t>
            </a:r>
          </a:p>
          <a:p>
            <a:pPr algn="ctr"/>
            <a:r>
              <a:rPr lang="en-US" spc="-70" dirty="0" smtClean="0">
                <a:gradFill>
                  <a:gsLst>
                    <a:gs pos="2917">
                      <a:schemeClr val="bg2"/>
                    </a:gs>
                    <a:gs pos="95000">
                      <a:schemeClr val="bg2"/>
                    </a:gs>
                  </a:gsLst>
                  <a:lin ang="5400000" scaled="0"/>
                </a:gradFill>
              </a:rPr>
              <a:t> from Context Token</a:t>
            </a:r>
          </a:p>
        </p:txBody>
      </p:sp>
    </p:spTree>
    <p:extLst>
      <p:ext uri="{BB962C8B-B14F-4D97-AF65-F5344CB8AC3E}">
        <p14:creationId xmlns:p14="http://schemas.microsoft.com/office/powerpoint/2010/main" val="16515374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706703" y="2382369"/>
            <a:ext cx="2514150"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requests Access Token</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sing refresh Token</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1046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923814" y="2725423"/>
            <a:ext cx="207992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returned</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119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23069229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17529097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80245"/>
          </a:xfrm>
        </p:spPr>
        <p:txBody>
          <a:bodyPr/>
          <a:lstStyle/>
          <a:p>
            <a:r>
              <a:rPr lang="en-US" dirty="0" smtClean="0"/>
              <a:t>Checks for valid Context Token</a:t>
            </a:r>
          </a:p>
          <a:p>
            <a:pPr lvl="1"/>
            <a:r>
              <a:rPr lang="en-US" dirty="0" smtClean="0"/>
              <a:t>Redirects if it does not exist</a:t>
            </a:r>
          </a:p>
          <a:p>
            <a:r>
              <a:rPr lang="en-US" dirty="0" smtClean="0"/>
              <a:t>Simplifies the management of context</a:t>
            </a:r>
          </a:p>
          <a:p>
            <a:pPr lvl="1"/>
            <a:r>
              <a:rPr lang="en-US" dirty="0" smtClean="0"/>
              <a:t>Provides an ACS or STS context</a:t>
            </a:r>
          </a:p>
          <a:p>
            <a:pPr lvl="1"/>
            <a:r>
              <a:rPr lang="en-US" dirty="0" smtClean="0"/>
              <a:t>Context exposes properties for key values like Host Web URL</a:t>
            </a:r>
          </a:p>
          <a:p>
            <a:r>
              <a:rPr lang="en-US" dirty="0" smtClean="0"/>
              <a:t>Simplifies the management of tokens</a:t>
            </a:r>
          </a:p>
          <a:p>
            <a:pPr lvl="1"/>
            <a:r>
              <a:rPr lang="en-US" dirty="0" smtClean="0"/>
              <a:t>Context exposes methods to retrieve tokens</a:t>
            </a:r>
            <a:endParaRPr lang="en-US" dirty="0"/>
          </a:p>
        </p:txBody>
      </p:sp>
      <p:sp>
        <p:nvSpPr>
          <p:cNvPr id="3" name="Title 2"/>
          <p:cNvSpPr>
            <a:spLocks noGrp="1"/>
          </p:cNvSpPr>
          <p:nvPr>
            <p:ph type="title"/>
          </p:nvPr>
        </p:nvSpPr>
        <p:spPr/>
        <p:txBody>
          <a:bodyPr/>
          <a:lstStyle/>
          <a:p>
            <a:r>
              <a:rPr lang="en-US" dirty="0" err="1" smtClean="0"/>
              <a:t>SharePointContextProvider</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62386250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SharePointAcsContext</a:t>
            </a:r>
            <a:r>
              <a:rPr lang="en-US" dirty="0" smtClean="0"/>
              <a:t> Class</a:t>
            </a:r>
            <a:endParaRPr lang="en-US" dirty="0"/>
          </a:p>
        </p:txBody>
      </p:sp>
      <p:sp>
        <p:nvSpPr>
          <p:cNvPr id="3" name="Content Placeholder 2"/>
          <p:cNvSpPr>
            <a:spLocks noGrp="1"/>
          </p:cNvSpPr>
          <p:nvPr>
            <p:ph idx="1"/>
          </p:nvPr>
        </p:nvSpPr>
        <p:spPr>
          <a:xfrm>
            <a:off x="507867" y="1069427"/>
            <a:ext cx="11173090" cy="5181600"/>
          </a:xfrm>
        </p:spPr>
        <p:txBody>
          <a:bodyPr/>
          <a:lstStyle/>
          <a:p>
            <a:r>
              <a:rPr lang="en-US" dirty="0" smtClean="0"/>
              <a:t>Inherits </a:t>
            </a:r>
            <a:r>
              <a:rPr lang="en-US" dirty="0" err="1" smtClean="0">
                <a:latin typeface="Consolas" panose="020B0609020204030204" pitchFamily="49" charset="0"/>
                <a:cs typeface="Consolas" panose="020B0609020204030204" pitchFamily="49" charset="0"/>
              </a:rPr>
              <a:t>SharePointContext</a:t>
            </a:r>
            <a:endParaRPr lang="en-US" dirty="0" smtClean="0">
              <a:latin typeface="Consolas" panose="020B0609020204030204" pitchFamily="49" charset="0"/>
              <a:cs typeface="Consolas" panose="020B0609020204030204" pitchFamily="49" charset="0"/>
            </a:endParaRPr>
          </a:p>
          <a:p>
            <a:r>
              <a:rPr lang="en-US" dirty="0" smtClean="0"/>
              <a:t>Provides specific properties and methods for dealing with context and access tokens</a:t>
            </a:r>
          </a:p>
          <a:p>
            <a:r>
              <a:rPr lang="en-US" dirty="0" smtClean="0"/>
              <a:t>CSOM</a:t>
            </a:r>
          </a:p>
          <a:p>
            <a:pPr lvl="1"/>
            <a:r>
              <a:rPr lang="en-US" sz="1600" dirty="0" err="1">
                <a:latin typeface="Consolas" panose="020B0609020204030204" pitchFamily="49" charset="0"/>
                <a:cs typeface="Consolas" panose="020B0609020204030204" pitchFamily="49" charset="0"/>
              </a:rPr>
              <a:t>CreateAppOnlyClientContextForSPAppWeb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CreateAppOnlyClientContextForSPHost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CreateUserClientContextForSPHost</a:t>
            </a:r>
            <a:endParaRPr lang="en-US" sz="1600" dirty="0">
              <a:latin typeface="Consolas" panose="020B0609020204030204" pitchFamily="49" charset="0"/>
              <a:cs typeface="Consolas" panose="020B0609020204030204" pitchFamily="49" charset="0"/>
            </a:endParaRPr>
          </a:p>
          <a:p>
            <a:r>
              <a:rPr lang="en-US" dirty="0" smtClean="0"/>
              <a:t>REST</a:t>
            </a:r>
          </a:p>
          <a:p>
            <a:pPr lvl="1"/>
            <a:r>
              <a:rPr lang="en-US" sz="1600" dirty="0" err="1">
                <a:latin typeface="Consolas" panose="020B0609020204030204" pitchFamily="49" charset="0"/>
                <a:cs typeface="Consolas" panose="020B0609020204030204" pitchFamily="49" charset="0"/>
              </a:rPr>
              <a:t>AppOnlyAccessTokenForSPAppWeb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AppOnlyAccessTokenForSPHost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UserAccessTokenForSPHost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4699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REST Calls with OAuth</a:t>
            </a:r>
            <a:endParaRPr lang="en-US" dirty="0"/>
          </a:p>
        </p:txBody>
      </p:sp>
      <p:pic>
        <p:nvPicPr>
          <p:cNvPr id="6" name="Picture 5"/>
          <p:cNvPicPr>
            <a:picLocks noChangeAspect="1"/>
          </p:cNvPicPr>
          <p:nvPr/>
        </p:nvPicPr>
        <p:blipFill>
          <a:blip r:embed="rId2"/>
          <a:stretch>
            <a:fillRect/>
          </a:stretch>
        </p:blipFill>
        <p:spPr>
          <a:xfrm>
            <a:off x="519112" y="1565135"/>
            <a:ext cx="10285314" cy="3111967"/>
          </a:xfrm>
          <a:prstGeom prst="rect">
            <a:avLst/>
          </a:prstGeom>
        </p:spPr>
      </p:pic>
    </p:spTree>
    <p:extLst>
      <p:ext uri="{BB962C8B-B14F-4D97-AF65-F5344CB8AC3E}">
        <p14:creationId xmlns:p14="http://schemas.microsoft.com/office/powerpoint/2010/main" val="4031339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2" name="Picture 1"/>
          <p:cNvPicPr>
            <a:picLocks noChangeAspect="1"/>
          </p:cNvPicPr>
          <p:nvPr/>
        </p:nvPicPr>
        <p:blipFill>
          <a:blip r:embed="rId2"/>
          <a:stretch>
            <a:fillRect/>
          </a:stretch>
        </p:blipFill>
        <p:spPr>
          <a:xfrm>
            <a:off x="519111" y="1341940"/>
            <a:ext cx="10892281" cy="2820157"/>
          </a:xfrm>
          <a:prstGeom prst="rect">
            <a:avLst/>
          </a:prstGeom>
        </p:spPr>
      </p:pic>
    </p:spTree>
    <p:extLst>
      <p:ext uri="{BB962C8B-B14F-4D97-AF65-F5344CB8AC3E}">
        <p14:creationId xmlns:p14="http://schemas.microsoft.com/office/powerpoint/2010/main" val="357729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Hooking into Apps for SharePoint</a:t>
            </a:r>
          </a:p>
        </p:txBody>
      </p:sp>
      <p:sp>
        <p:nvSpPr>
          <p:cNvPr id="5" name="Subtitle 4"/>
          <p:cNvSpPr>
            <a:spLocks noGrp="1"/>
          </p:cNvSpPr>
          <p:nvPr>
            <p:ph type="subTitle" idx="1"/>
          </p:nvPr>
        </p:nvSpPr>
        <p:spPr>
          <a:xfrm>
            <a:off x="532265" y="4735249"/>
            <a:ext cx="7640611" cy="1878025"/>
          </a:xfrm>
        </p:spPr>
        <p:txBody>
          <a:bodyPr/>
          <a:lstStyle/>
          <a:p>
            <a:pPr>
              <a:spcBef>
                <a:spcPts val="600"/>
              </a:spcBef>
            </a:pPr>
            <a:r>
              <a:rPr lang="en-US" dirty="0">
                <a:solidFill>
                  <a:schemeClr val="bg1"/>
                </a:solidFill>
              </a:rPr>
              <a:t>Ivan Sanders			</a:t>
            </a:r>
          </a:p>
          <a:p>
            <a:pPr>
              <a:spcBef>
                <a:spcPts val="600"/>
              </a:spcBef>
            </a:pPr>
            <a:r>
              <a:rPr lang="en-US" dirty="0">
                <a:solidFill>
                  <a:schemeClr val="bg1"/>
                </a:solidFill>
              </a:rPr>
              <a:t>SharePoint MVP/MCT		</a:t>
            </a:r>
          </a:p>
          <a:p>
            <a:pPr>
              <a:spcBef>
                <a:spcPts val="600"/>
              </a:spcBef>
            </a:pPr>
            <a:r>
              <a:rPr lang="en-US" dirty="0">
                <a:solidFill>
                  <a:schemeClr val="bg1"/>
                </a:solidFill>
              </a:rPr>
              <a:t>ivan@dimension-si.com		</a:t>
            </a:r>
          </a:p>
          <a:p>
            <a:pPr>
              <a:spcBef>
                <a:spcPts val="600"/>
              </a:spcBef>
            </a:pPr>
            <a:r>
              <a:rPr lang="en-US" dirty="0">
                <a:solidFill>
                  <a:schemeClr val="bg1"/>
                </a:solidFill>
              </a:rPr>
              <a:t>@</a:t>
            </a:r>
            <a:r>
              <a:rPr lang="en-US" dirty="0" err="1">
                <a:solidFill>
                  <a:schemeClr val="bg1"/>
                </a:solidFill>
              </a:rPr>
              <a:t>iasanders</a:t>
            </a:r>
            <a:endParaRPr lang="en-US" dirty="0">
              <a:solidFill>
                <a:schemeClr val="bg1"/>
              </a:solidFill>
            </a:endParaRPr>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Context Token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763064"/>
            <a:ext cx="6858594" cy="2667231"/>
          </a:xfrm>
          <a:prstGeom prst="rect">
            <a:avLst/>
          </a:prstGeom>
          <a:ln>
            <a:solidFill>
              <a:schemeClr val="tx1"/>
            </a:solidFill>
          </a:ln>
        </p:spPr>
      </p:pic>
      <p:sp>
        <p:nvSpPr>
          <p:cNvPr id="9" name="TextBox 8"/>
          <p:cNvSpPr txBox="1"/>
          <p:nvPr/>
        </p:nvSpPr>
        <p:spPr>
          <a:xfrm>
            <a:off x="5874036" y="1341880"/>
            <a:ext cx="1458156" cy="369332"/>
          </a:xfrm>
          <a:prstGeom prst="rect">
            <a:avLst/>
          </a:prstGeom>
          <a:noFill/>
        </p:spPr>
        <p:txBody>
          <a:bodyPr wrap="none" lIns="0" tIns="0" rIns="0" bIns="0" rtlCol="0">
            <a:spAutoFit/>
          </a:bodyPr>
          <a:lstStyle/>
          <a:p>
            <a:r>
              <a:rPr lang="en-US" sz="2400" spc="-70" dirty="0" smtClean="0">
                <a:solidFill>
                  <a:srgbClr val="C00000"/>
                </a:solidFill>
              </a:rPr>
              <a:t>Web Forms</a:t>
            </a:r>
          </a:p>
        </p:txBody>
      </p:sp>
      <p:sp>
        <p:nvSpPr>
          <p:cNvPr id="10" name="TextBox 9"/>
          <p:cNvSpPr txBox="1"/>
          <p:nvPr/>
        </p:nvSpPr>
        <p:spPr>
          <a:xfrm>
            <a:off x="6474650" y="4708735"/>
            <a:ext cx="857542" cy="369332"/>
          </a:xfrm>
          <a:prstGeom prst="rect">
            <a:avLst/>
          </a:prstGeom>
          <a:noFill/>
        </p:spPr>
        <p:txBody>
          <a:bodyPr wrap="none" lIns="0" tIns="0" rIns="0" bIns="0" rtlCol="0">
            <a:spAutoFit/>
          </a:bodyPr>
          <a:lstStyle/>
          <a:p>
            <a:r>
              <a:rPr lang="en-US" sz="2400" spc="-70" dirty="0" smtClean="0">
                <a:solidFill>
                  <a:srgbClr val="C00000"/>
                </a:soli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488" y="5104452"/>
            <a:ext cx="5349704" cy="929721"/>
          </a:xfrm>
          <a:prstGeom prst="rect">
            <a:avLst/>
          </a:prstGeom>
          <a:ln>
            <a:solidFill>
              <a:schemeClr val="tx1"/>
            </a:solidFill>
          </a:ln>
        </p:spPr>
      </p:pic>
    </p:spTree>
    <p:extLst>
      <p:ext uri="{BB962C8B-B14F-4D97-AF65-F5344CB8AC3E}">
        <p14:creationId xmlns:p14="http://schemas.microsoft.com/office/powerpoint/2010/main" val="301688618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30003"/>
          </a:xfrm>
        </p:spPr>
        <p:txBody>
          <a:bodyPr/>
          <a:lstStyle/>
          <a:p>
            <a:r>
              <a:rPr lang="en-US" dirty="0" err="1" smtClean="0"/>
              <a:t>SharePointContextProvider</a:t>
            </a:r>
            <a:r>
              <a:rPr lang="en-US" dirty="0" smtClean="0"/>
              <a:t> </a:t>
            </a:r>
            <a:r>
              <a:rPr lang="en-US" dirty="0" err="1" smtClean="0"/>
              <a:t>GetSharePointContext</a:t>
            </a:r>
            <a:endParaRPr lang="en-US" dirty="0" smtClean="0"/>
          </a:p>
          <a:p>
            <a:pPr lvl="1"/>
            <a:r>
              <a:rPr lang="en-US" dirty="0" smtClean="0"/>
              <a:t>Returns </a:t>
            </a:r>
            <a:r>
              <a:rPr lang="en-US" dirty="0" err="1" smtClean="0"/>
              <a:t>SharePointAcsContext</a:t>
            </a:r>
            <a:r>
              <a:rPr lang="en-US" dirty="0" smtClean="0"/>
              <a:t> in cloud</a:t>
            </a:r>
          </a:p>
          <a:p>
            <a:pPr lvl="1"/>
            <a:r>
              <a:rPr lang="en-US" dirty="0" smtClean="0"/>
              <a:t>Returns </a:t>
            </a:r>
            <a:r>
              <a:rPr lang="en-US" dirty="0" err="1" smtClean="0"/>
              <a:t>SharePointHighTrustContext</a:t>
            </a:r>
            <a:r>
              <a:rPr lang="en-US" dirty="0" smtClean="0"/>
              <a:t> on premises</a:t>
            </a:r>
          </a:p>
          <a:p>
            <a:r>
              <a:rPr lang="en-US" dirty="0" smtClean="0"/>
              <a:t>Properties</a:t>
            </a:r>
          </a:p>
          <a:p>
            <a:pPr lvl="1"/>
            <a:r>
              <a:rPr lang="en-US" dirty="0" err="1" smtClean="0"/>
              <a:t>SPAppWebUrl</a:t>
            </a:r>
            <a:endParaRPr lang="en-US" dirty="0" smtClean="0"/>
          </a:p>
          <a:p>
            <a:pPr lvl="1"/>
            <a:r>
              <a:rPr lang="en-US" dirty="0" err="1" smtClean="0"/>
              <a:t>SPClientTag</a:t>
            </a:r>
            <a:endParaRPr lang="en-US" dirty="0" smtClean="0"/>
          </a:p>
          <a:p>
            <a:pPr lvl="1"/>
            <a:r>
              <a:rPr lang="en-US" dirty="0" err="1" smtClean="0"/>
              <a:t>SPHostUrl</a:t>
            </a:r>
            <a:endParaRPr lang="en-US" dirty="0" smtClean="0"/>
          </a:p>
          <a:p>
            <a:pPr lvl="1"/>
            <a:r>
              <a:rPr lang="en-US" dirty="0" err="1" smtClean="0"/>
              <a:t>SPLanguage</a:t>
            </a:r>
            <a:endParaRPr lang="en-US" dirty="0" smtClean="0"/>
          </a:p>
          <a:p>
            <a:pPr lvl="1"/>
            <a:r>
              <a:rPr lang="en-US" dirty="0" err="1" smtClean="0"/>
              <a:t>SPProductNumber</a:t>
            </a:r>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spTree>
    <p:extLst>
      <p:ext uri="{BB962C8B-B14F-4D97-AF65-F5344CB8AC3E}">
        <p14:creationId xmlns:p14="http://schemas.microsoft.com/office/powerpoint/2010/main" val="351992895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62082"/>
          </a:xfrm>
        </p:spPr>
        <p:txBody>
          <a:bodyPr/>
          <a:lstStyle/>
          <a:p>
            <a:r>
              <a:rPr lang="en-US" dirty="0" smtClean="0"/>
              <a:t>CSOM</a:t>
            </a:r>
          </a:p>
          <a:p>
            <a:pPr lvl="1"/>
            <a:r>
              <a:rPr lang="en-US" dirty="0" err="1" smtClean="0"/>
              <a:t>CreateAppOnlyClientContextForSPAppWeb</a:t>
            </a:r>
            <a:endParaRPr lang="en-US" dirty="0" smtClean="0"/>
          </a:p>
          <a:p>
            <a:pPr lvl="1"/>
            <a:r>
              <a:rPr lang="en-US" dirty="0" err="1" smtClean="0"/>
              <a:t>CreateAppOnlyClientContextForSPHost</a:t>
            </a:r>
            <a:endParaRPr lang="en-US" dirty="0" smtClean="0"/>
          </a:p>
          <a:p>
            <a:pPr lvl="1"/>
            <a:r>
              <a:rPr lang="en-US" dirty="0" err="1" smtClean="0"/>
              <a:t>CreateUserClientContextForSPAppWeb</a:t>
            </a:r>
            <a:endParaRPr lang="en-US" dirty="0" smtClean="0"/>
          </a:p>
          <a:p>
            <a:pPr lvl="1"/>
            <a:r>
              <a:rPr lang="en-US" dirty="0" err="1" smtClean="0"/>
              <a:t>CreateUserClientContextForSPHost</a:t>
            </a:r>
            <a:endParaRPr lang="en-US" dirty="0" smtClean="0"/>
          </a:p>
          <a:p>
            <a:r>
              <a:rPr lang="en-US" dirty="0" smtClean="0"/>
              <a:t>REST</a:t>
            </a:r>
          </a:p>
          <a:p>
            <a:pPr lvl="1"/>
            <a:r>
              <a:rPr lang="en-US" dirty="0" err="1" smtClean="0"/>
              <a:t>AppOnlyAccessTokenForSPAppWeb</a:t>
            </a:r>
            <a:endParaRPr lang="en-US" dirty="0" smtClean="0"/>
          </a:p>
          <a:p>
            <a:pPr lvl="1"/>
            <a:r>
              <a:rPr lang="en-US" dirty="0" err="1" smtClean="0"/>
              <a:t>AppOnlyAccessTokenForSPHost</a:t>
            </a:r>
            <a:endParaRPr lang="en-US" dirty="0" smtClean="0"/>
          </a:p>
          <a:p>
            <a:pPr lvl="1"/>
            <a:r>
              <a:rPr lang="en-US" dirty="0" err="1" smtClean="0"/>
              <a:t>UserAccessTokenForSPAppWeb</a:t>
            </a:r>
            <a:endParaRPr lang="en-US" dirty="0" smtClean="0"/>
          </a:p>
          <a:p>
            <a:pPr lvl="1"/>
            <a:r>
              <a:rPr lang="en-US" dirty="0" err="1" smtClean="0"/>
              <a:t>UserAccessTokenForSPHost</a:t>
            </a:r>
            <a:endParaRPr lang="en-US" dirty="0"/>
          </a:p>
        </p:txBody>
      </p:sp>
      <p:sp>
        <p:nvSpPr>
          <p:cNvPr id="3" name="Title 2"/>
          <p:cNvSpPr>
            <a:spLocks noGrp="1"/>
          </p:cNvSpPr>
          <p:nvPr>
            <p:ph type="title"/>
          </p:nvPr>
        </p:nvSpPr>
        <p:spPr/>
        <p:txBody>
          <a:bodyPr/>
          <a:lstStyle/>
          <a:p>
            <a:r>
              <a:rPr lang="en-US" dirty="0" smtClean="0"/>
              <a:t>Managing Security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32</a:t>
            </a:fld>
            <a:endParaRPr lang="en-US" dirty="0"/>
          </a:p>
        </p:txBody>
      </p:sp>
    </p:spTree>
    <p:extLst>
      <p:ext uri="{BB962C8B-B14F-4D97-AF65-F5344CB8AC3E}">
        <p14:creationId xmlns:p14="http://schemas.microsoft.com/office/powerpoint/2010/main" val="385520105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283049"/>
            <a:ext cx="8323871" cy="5116508"/>
          </a:xfrm>
          <a:prstGeom prst="rect">
            <a:avLst/>
          </a:prstGeom>
        </p:spPr>
      </p:pic>
    </p:spTree>
    <p:extLst>
      <p:ext uri="{BB962C8B-B14F-4D97-AF65-F5344CB8AC3E}">
        <p14:creationId xmlns:p14="http://schemas.microsoft.com/office/powerpoint/2010/main" val="420499168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78" y="1648607"/>
            <a:ext cx="9837220" cy="4029704"/>
          </a:xfrm>
          <a:prstGeom prst="rect">
            <a:avLst/>
          </a:prstGeom>
        </p:spPr>
      </p:pic>
    </p:spTree>
    <p:extLst>
      <p:ext uri="{BB962C8B-B14F-4D97-AF65-F5344CB8AC3E}">
        <p14:creationId xmlns:p14="http://schemas.microsoft.com/office/powerpoint/2010/main" val="238645048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Cross-Domain Library</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41986"/>
          </a:xfrm>
        </p:spPr>
        <p:txBody>
          <a:bodyPr/>
          <a:lstStyle/>
          <a:p>
            <a:r>
              <a:rPr lang="en-US" dirty="0" smtClean="0"/>
              <a:t>Same-domain policy prevents JavaScript from making direct calls to either the app web or host web from the remote web</a:t>
            </a:r>
          </a:p>
          <a:p>
            <a:r>
              <a:rPr lang="en-US" dirty="0" smtClean="0"/>
              <a:t>Required to make JavaScript calls to both the </a:t>
            </a:r>
            <a:br>
              <a:rPr lang="en-US" dirty="0" smtClean="0"/>
            </a:br>
            <a:r>
              <a:rPr lang="en-US" dirty="0" smtClean="0"/>
              <a:t>app web and host web</a:t>
            </a:r>
            <a:endParaRPr lang="en-US" dirty="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36</a:t>
            </a:fld>
            <a:endParaRPr lang="en-US" dirty="0"/>
          </a:p>
        </p:txBody>
      </p:sp>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SP.RequestExecutor.js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Cross-Domain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120" y="3949002"/>
            <a:ext cx="8819953" cy="2049863"/>
          </a:xfrm>
          <a:prstGeom prst="rect">
            <a:avLst/>
          </a:prstGeom>
        </p:spPr>
      </p:pic>
    </p:spTree>
    <p:extLst>
      <p:ext uri="{BB962C8B-B14F-4D97-AF65-F5344CB8AC3E}">
        <p14:creationId xmlns:p14="http://schemas.microsoft.com/office/powerpoint/2010/main" val="42897966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38</a:t>
            </a:fld>
            <a:endParaRPr lang="en-US" dirty="0"/>
          </a:p>
        </p:txBody>
      </p:sp>
      <p:sp>
        <p:nvSpPr>
          <p:cNvPr id="4" name="Rectangle 3"/>
          <p:cNvSpPr/>
          <p:nvPr/>
        </p:nvSpPr>
        <p:spPr bwMode="auto">
          <a:xfrm>
            <a:off x="1081386" y="1798655"/>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599606" y="1763767"/>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26866" y="2160396"/>
            <a:ext cx="2733152" cy="289392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826881" y="2527154"/>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7345101" y="2356338"/>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1826881" y="42504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7354189" y="4198685"/>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986672" y="5166081"/>
            <a:ext cx="1659942" cy="369332"/>
          </a:xfrm>
          <a:prstGeom prst="rect">
            <a:avLst/>
          </a:prstGeom>
          <a:noFill/>
        </p:spPr>
        <p:txBody>
          <a:bodyPr wrap="none" lIns="0" tIns="0" rIns="0" bIns="0" rtlCol="0">
            <a:spAutoFit/>
          </a:bodyPr>
          <a:lstStyle/>
          <a:p>
            <a:r>
              <a:rPr lang="en-US" sz="2400" spc="-70" dirty="0" smtClean="0">
                <a:solidFill>
                  <a:srgbClr val="002060"/>
                </a:solidFill>
              </a:rPr>
              <a:t>Remote Web</a:t>
            </a:r>
          </a:p>
        </p:txBody>
      </p:sp>
      <p:sp>
        <p:nvSpPr>
          <p:cNvPr id="13" name="TextBox 12"/>
          <p:cNvSpPr txBox="1"/>
          <p:nvPr/>
        </p:nvSpPr>
        <p:spPr>
          <a:xfrm>
            <a:off x="7706960" y="5166081"/>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4" name="TextBox 13"/>
          <p:cNvSpPr txBox="1"/>
          <p:nvPr/>
        </p:nvSpPr>
        <p:spPr>
          <a:xfrm>
            <a:off x="2316452" y="2205276"/>
            <a:ext cx="953979" cy="276999"/>
          </a:xfrm>
          <a:prstGeom prst="rect">
            <a:avLst/>
          </a:prstGeom>
          <a:noFill/>
        </p:spPr>
        <p:txBody>
          <a:bodyPr wrap="none" lIns="0" tIns="0" rIns="0" bIns="0" rtlCol="0">
            <a:spAutoFit/>
          </a:bodyPr>
          <a:lstStyle/>
          <a:p>
            <a:r>
              <a:rPr lang="en-US" spc="-70" dirty="0" smtClean="0">
                <a:solidFill>
                  <a:schemeClr val="bg1"/>
                </a:solidFill>
              </a:rPr>
              <a:t>Web Page</a:t>
            </a:r>
          </a:p>
        </p:txBody>
      </p:sp>
      <p:sp>
        <p:nvSpPr>
          <p:cNvPr id="15" name="TextBox 14"/>
          <p:cNvSpPr txBox="1"/>
          <p:nvPr/>
        </p:nvSpPr>
        <p:spPr>
          <a:xfrm>
            <a:off x="1891978" y="4443549"/>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2428438" y="2843014"/>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7890542" y="2842727"/>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7494337" y="4356948"/>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3"/>
          </p:cNvCxnSpPr>
          <p:nvPr/>
        </p:nvCxnSpPr>
        <p:spPr>
          <a:xfrm rot="16200000" flipV="1">
            <a:off x="5604147" y="1412702"/>
            <a:ext cx="988243" cy="458372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Left-Right Arrow 21"/>
          <p:cNvSpPr/>
          <p:nvPr/>
        </p:nvSpPr>
        <p:spPr bwMode="auto">
          <a:xfrm>
            <a:off x="3838473" y="2842727"/>
            <a:ext cx="3506628" cy="138499"/>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Up Arrow 22"/>
          <p:cNvSpPr/>
          <p:nvPr/>
        </p:nvSpPr>
        <p:spPr bwMode="auto">
          <a:xfrm>
            <a:off x="2737695" y="3893730"/>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7768088" y="4261810"/>
            <a:ext cx="1244077" cy="455277"/>
            <a:chOff x="4968813" y="3267637"/>
            <a:chExt cx="1244077" cy="455277"/>
          </a:xfrm>
        </p:grpSpPr>
        <p:sp>
          <p:nvSpPr>
            <p:cNvPr id="24" name="Flowchart: Alternate Process 23"/>
            <p:cNvSpPr/>
            <p:nvPr/>
          </p:nvSpPr>
          <p:spPr bwMode="auto">
            <a:xfrm>
              <a:off x="4968813" y="3267637"/>
              <a:ext cx="1244077" cy="455277"/>
            </a:xfrm>
            <a:prstGeom prst="flowChartAlternateProcess">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5108962" y="3425901"/>
              <a:ext cx="1075770" cy="153888"/>
            </a:xfrm>
            <a:prstGeom prst="rect">
              <a:avLst/>
            </a:prstGeom>
            <a:noFill/>
          </p:spPr>
          <p:txBody>
            <a:bodyPr wrap="square" lIns="0" tIns="0" rIns="0" bIns="0" rtlCol="0">
              <a:spAutoFit/>
            </a:bodyPr>
            <a:lstStyle/>
            <a:p>
              <a:r>
                <a:rPr lang="en-US" sz="1000" spc="-70" dirty="0" smtClean="0">
                  <a:solidFill>
                    <a:schemeClr val="bg1">
                      <a:lumMod val="50000"/>
                    </a:schemeClr>
                  </a:solidFill>
                </a:rPr>
                <a:t>AppWebProxy.aspx</a:t>
              </a:r>
            </a:p>
          </p:txBody>
        </p:sp>
      </p:gr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94347E-7 -0.20625 L -0.22662 -0.20625 C -0.32808 -0.20625 -0.45272 -0.19028 -0.45272 -0.17732 L -0.45272 -0.14769 " pathEditMode="relative" rAng="0" ptsTypes="AAAA">
                                      <p:cBhvr>
                                        <p:cTn id="6" dur="2000" fill="hold"/>
                                        <p:tgtEl>
                                          <p:spTgt spid="26"/>
                                        </p:tgtEl>
                                        <p:attrNameLst>
                                          <p:attrName>ppt_x</p:attrName>
                                          <p:attrName>ppt_y</p:attrName>
                                        </p:attrNameLst>
                                      </p:cBhvr>
                                      <p:rCtr x="-22636"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39</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194802"/>
            <a:ext cx="5090601" cy="2423370"/>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3836477"/>
            <a:ext cx="5296359" cy="2537680"/>
          </a:xfrm>
          <a:prstGeom prst="rect">
            <a:avLst/>
          </a:prstGeom>
          <a:ln>
            <a:solidFill>
              <a:schemeClr val="tx1"/>
            </a:solidFill>
          </a:ln>
        </p:spPr>
      </p:pic>
      <p:sp>
        <p:nvSpPr>
          <p:cNvPr id="8" name="TextBox 7"/>
          <p:cNvSpPr txBox="1"/>
          <p:nvPr/>
        </p:nvSpPr>
        <p:spPr>
          <a:xfrm>
            <a:off x="7191022" y="2221821"/>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9" name="TextBox 8"/>
          <p:cNvSpPr txBox="1"/>
          <p:nvPr/>
        </p:nvSpPr>
        <p:spPr>
          <a:xfrm>
            <a:off x="7191022" y="4920651"/>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Programming </a:t>
            </a:r>
            <a:r>
              <a:rPr lang="en-US" dirty="0" err="1" smtClean="0"/>
              <a:t>OAuth</a:t>
            </a:r>
            <a:endParaRPr lang="en-US" dirty="0" smtClean="0"/>
          </a:p>
          <a:p>
            <a:r>
              <a:rPr lang="en-US" dirty="0" smtClean="0"/>
              <a:t>Programming Cross-Domain Library</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585901"/>
            <a:ext cx="5022015" cy="1089754"/>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4048832"/>
            <a:ext cx="4961050" cy="1303133"/>
          </a:xfrm>
          <a:prstGeom prst="rect">
            <a:avLst/>
          </a:prstGeom>
          <a:ln>
            <a:solidFill>
              <a:schemeClr val="tx1"/>
            </a:solidFill>
          </a:ln>
        </p:spPr>
      </p:pic>
      <p:sp>
        <p:nvSpPr>
          <p:cNvPr id="6" name="TextBox 5"/>
          <p:cNvSpPr txBox="1"/>
          <p:nvPr/>
        </p:nvSpPr>
        <p:spPr>
          <a:xfrm>
            <a:off x="6897511" y="1825204"/>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7" name="TextBox 6"/>
          <p:cNvSpPr txBox="1"/>
          <p:nvPr/>
        </p:nvSpPr>
        <p:spPr>
          <a:xfrm>
            <a:off x="6897511" y="4524034"/>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Programming </a:t>
            </a:r>
            <a:r>
              <a:rPr lang="en-US" dirty="0" err="1" smtClean="0"/>
              <a:t>OAuth</a:t>
            </a:r>
            <a:endParaRPr lang="en-US" dirty="0" smtClean="0"/>
          </a:p>
          <a:p>
            <a:r>
              <a:rPr lang="en-US" dirty="0" smtClean="0"/>
              <a:t>Programming Cross-Domain Library</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889090" y="1408577"/>
            <a:ext cx="3466681" cy="3716083"/>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
        <p:nvSpPr>
          <p:cNvPr id="4" name="Rectangle 3"/>
          <p:cNvSpPr/>
          <p:nvPr/>
        </p:nvSpPr>
        <p:spPr bwMode="auto">
          <a:xfrm>
            <a:off x="2351314" y="2176366"/>
            <a:ext cx="2582426" cy="24760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Remote Web</a:t>
            </a:r>
          </a:p>
        </p:txBody>
      </p:sp>
      <p:sp>
        <p:nvSpPr>
          <p:cNvPr id="5" name="Flowchart: Magnetic Disk 4"/>
          <p:cNvSpPr/>
          <p:nvPr/>
        </p:nvSpPr>
        <p:spPr bwMode="auto">
          <a:xfrm>
            <a:off x="7084087" y="2176366"/>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Azure Data Market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8774" y="5124659"/>
            <a:ext cx="949687" cy="1029813"/>
          </a:xfrm>
          <a:prstGeom prst="rect">
            <a:avLst/>
          </a:prstGeom>
        </p:spPr>
      </p:pic>
      <p:cxnSp>
        <p:nvCxnSpPr>
          <p:cNvPr id="21" name="Elbow Connector 20"/>
          <p:cNvCxnSpPr>
            <a:stCxn id="5" idx="2"/>
            <a:endCxn id="4" idx="3"/>
          </p:cNvCxnSpPr>
          <p:nvPr/>
        </p:nvCxnSpPr>
        <p:spPr>
          <a:xfrm rot="10800000" flipV="1">
            <a:off x="4933741" y="2613469"/>
            <a:ext cx="2150347" cy="80090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10705" y="1504811"/>
            <a:ext cx="2063642" cy="369332"/>
          </a:xfrm>
          <a:prstGeom prst="rect">
            <a:avLst/>
          </a:prstGeom>
          <a:noFill/>
        </p:spPr>
        <p:txBody>
          <a:bodyPr wrap="none" lIns="0" tIns="0" rIns="0" bIns="0" rtlCol="0">
            <a:spAutoFit/>
          </a:bodyPr>
          <a:lstStyle/>
          <a:p>
            <a:r>
              <a:rPr lang="en-US" sz="2400" spc="-70" dirty="0" smtClean="0">
                <a:solidFill>
                  <a:schemeClr val="bg1"/>
                </a:solidFill>
              </a:rPr>
              <a:t>Azure Web Sites</a:t>
            </a:r>
          </a:p>
        </p:txBody>
      </p:sp>
      <p:sp>
        <p:nvSpPr>
          <p:cNvPr id="6" name="Rounded Rectangle 5"/>
          <p:cNvSpPr/>
          <p:nvPr/>
        </p:nvSpPr>
        <p:spPr bwMode="auto">
          <a:xfrm>
            <a:off x="6591717" y="3223460"/>
            <a:ext cx="3315956" cy="1901199"/>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6745845" y="3313896"/>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7417549" y="4204330"/>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571803" y="4304776"/>
            <a:ext cx="455894"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App</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r>
              <a:rPr lang="en-US" sz="1600" spc="-70" baseline="30000" dirty="0" smtClean="0">
                <a:gradFill>
                  <a:gsLst>
                    <a:gs pos="2917">
                      <a:schemeClr val="bg2"/>
                    </a:gs>
                    <a:gs pos="95000">
                      <a:schemeClr val="bg2"/>
                    </a:gs>
                  </a:gsLst>
                  <a:lin ang="5400000" scaled="0"/>
                </a:gradFill>
              </a:rPr>
              <a:t>1</a:t>
            </a:r>
          </a:p>
        </p:txBody>
      </p:sp>
      <p:sp>
        <p:nvSpPr>
          <p:cNvPr id="36" name="TextBox 35"/>
          <p:cNvSpPr txBox="1"/>
          <p:nvPr/>
        </p:nvSpPr>
        <p:spPr>
          <a:xfrm>
            <a:off x="6899973" y="3413439"/>
            <a:ext cx="388120"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Host</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p>
        </p:txBody>
      </p:sp>
      <p:cxnSp>
        <p:nvCxnSpPr>
          <p:cNvPr id="40" name="Elbow Connector 39"/>
          <p:cNvCxnSpPr>
            <a:stCxn id="29" idx="2"/>
            <a:endCxn id="32" idx="1"/>
          </p:cNvCxnSpPr>
          <p:nvPr/>
        </p:nvCxnSpPr>
        <p:spPr>
          <a:xfrm rot="16200000" flipH="1">
            <a:off x="7002394" y="4135844"/>
            <a:ext cx="543766" cy="28654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2129" y="3495561"/>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Online</a:t>
            </a:r>
          </a:p>
        </p:txBody>
      </p:sp>
      <p:cxnSp>
        <p:nvCxnSpPr>
          <p:cNvPr id="19" name="Elbow Connector 18"/>
          <p:cNvCxnSpPr>
            <a:stCxn id="32" idx="1"/>
            <a:endCxn id="4" idx="3"/>
          </p:cNvCxnSpPr>
          <p:nvPr/>
        </p:nvCxnSpPr>
        <p:spPr>
          <a:xfrm rot="10800000">
            <a:off x="4933741" y="3414377"/>
            <a:ext cx="2483809" cy="113662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4" idx="3"/>
          </p:cNvCxnSpPr>
          <p:nvPr/>
        </p:nvCxnSpPr>
        <p:spPr>
          <a:xfrm rot="10800000">
            <a:off x="4933741" y="3414377"/>
            <a:ext cx="1812105" cy="246188"/>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 idx="2"/>
            <a:endCxn id="7" idx="3"/>
          </p:cNvCxnSpPr>
          <p:nvPr/>
        </p:nvCxnSpPr>
        <p:spPr>
          <a:xfrm rot="16200000" flipH="1">
            <a:off x="4137061" y="4157852"/>
            <a:ext cx="987179" cy="197624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7" idx="1"/>
          </p:cNvCxnSpPr>
          <p:nvPr/>
        </p:nvCxnSpPr>
        <p:spPr>
          <a:xfrm rot="5400000">
            <a:off x="7151625" y="4541495"/>
            <a:ext cx="514907" cy="168123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09078" y="5982418"/>
            <a:ext cx="1738938" cy="246221"/>
          </a:xfrm>
          <a:prstGeom prst="rect">
            <a:avLst/>
          </a:prstGeom>
          <a:noFill/>
        </p:spPr>
        <p:txBody>
          <a:bodyPr wrap="none" lIns="0" tIns="0" rIns="0" bIns="0" rtlCol="0">
            <a:spAutoFit/>
          </a:bodyPr>
          <a:lstStyle/>
          <a:p>
            <a:r>
              <a:rPr lang="en-US" sz="1600" spc="-70" baseline="30000" dirty="0" smtClean="0">
                <a:gradFill>
                  <a:gsLst>
                    <a:gs pos="2917">
                      <a:schemeClr val="bg2"/>
                    </a:gs>
                    <a:gs pos="95000">
                      <a:schemeClr val="bg2"/>
                    </a:gs>
                  </a:gsLst>
                  <a:lin ang="5400000" scaled="0"/>
                </a:gradFill>
              </a:rPr>
              <a:t>1</a:t>
            </a:r>
            <a:r>
              <a:rPr lang="en-US" sz="1600" spc="-70" dirty="0" smtClean="0">
                <a:gradFill>
                  <a:gsLst>
                    <a:gs pos="2917">
                      <a:schemeClr val="bg2"/>
                    </a:gs>
                    <a:gs pos="95000">
                      <a:schemeClr val="bg2"/>
                    </a:gs>
                  </a:gsLst>
                  <a:lin ang="5400000" scaled="0"/>
                </a:gradFill>
              </a:rPr>
              <a:t>App Web is optional</a:t>
            </a:r>
          </a:p>
        </p:txBody>
      </p:sp>
      <p:sp>
        <p:nvSpPr>
          <p:cNvPr id="61" name="Flowchart: Magnetic Disk 60"/>
          <p:cNvSpPr/>
          <p:nvPr/>
        </p:nvSpPr>
        <p:spPr bwMode="auto">
          <a:xfrm>
            <a:off x="7084086" y="1231873"/>
            <a:ext cx="2703009"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SQL Azure</a:t>
            </a:r>
          </a:p>
        </p:txBody>
      </p:sp>
      <p:cxnSp>
        <p:nvCxnSpPr>
          <p:cNvPr id="64" name="Elbow Connector 63"/>
          <p:cNvCxnSpPr/>
          <p:nvPr/>
        </p:nvCxnSpPr>
        <p:spPr>
          <a:xfrm rot="10800000" flipV="1">
            <a:off x="4946948" y="1668976"/>
            <a:ext cx="2127090" cy="164491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5198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450583"/>
          </a:xfrm>
        </p:spPr>
        <p:txBody>
          <a:bodyPr/>
          <a:lstStyle/>
          <a:p>
            <a:r>
              <a:rPr lang="en-US" dirty="0" smtClean="0"/>
              <a:t>Remote web always has full rights to app web</a:t>
            </a:r>
          </a:p>
          <a:p>
            <a:r>
              <a:rPr lang="en-US" dirty="0" smtClean="0"/>
              <a:t>App permissions are the lesser of user and app permissions to the given resource</a:t>
            </a:r>
          </a:p>
          <a:p>
            <a:r>
              <a:rPr lang="en-US" dirty="0" smtClean="0"/>
              <a:t>Provider-hosted app can utilize “app-only” permissions to “elevate” privileges.</a:t>
            </a:r>
            <a:endParaRPr lang="en-US" dirty="0"/>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10390"/>
          </a:xfrm>
        </p:spPr>
        <p:txBody>
          <a:bodyPr/>
          <a:lstStyle/>
          <a:p>
            <a:r>
              <a:rPr lang="en-US" dirty="0" smtClean="0"/>
              <a:t>Considers app permissions only, ignores user</a:t>
            </a:r>
          </a:p>
          <a:p>
            <a:r>
              <a:rPr lang="en-US" dirty="0" smtClean="0"/>
              <a:t>Set </a:t>
            </a:r>
            <a:r>
              <a:rPr lang="en-US" dirty="0" err="1" smtClean="0"/>
              <a:t>AllowAppOnlyPolicy</a:t>
            </a:r>
            <a:r>
              <a:rPr lang="en-US" dirty="0" smtClean="0"/>
              <a:t> to true in </a:t>
            </a:r>
            <a:r>
              <a:rPr lang="en-US" dirty="0" err="1" smtClean="0"/>
              <a:t>AppManifest</a:t>
            </a:r>
            <a:endParaRPr lang="en-US" dirty="0" smtClean="0"/>
          </a:p>
          <a:p>
            <a:endParaRPr lang="en-US" dirty="0" smtClean="0"/>
          </a:p>
          <a:p>
            <a:r>
              <a:rPr lang="en-US" dirty="0" smtClean="0"/>
              <a:t>Get an app-only token</a:t>
            </a:r>
            <a:endParaRPr lang="en-US" dirty="0"/>
          </a:p>
        </p:txBody>
      </p:sp>
      <p:sp>
        <p:nvSpPr>
          <p:cNvPr id="3" name="Title 2"/>
          <p:cNvSpPr>
            <a:spLocks noGrp="1"/>
          </p:cNvSpPr>
          <p:nvPr>
            <p:ph type="title"/>
          </p:nvPr>
        </p:nvSpPr>
        <p:spPr/>
        <p:txBody>
          <a:bodyPr/>
          <a:lstStyle/>
          <a:p>
            <a:r>
              <a:rPr lang="en-US" dirty="0" smtClean="0"/>
              <a:t>App-Only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25" y="3119655"/>
            <a:ext cx="8687683" cy="648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663617"/>
            <a:ext cx="9222974" cy="631863"/>
          </a:xfrm>
          <a:prstGeom prst="rect">
            <a:avLst/>
          </a:prstGeom>
        </p:spPr>
      </p:pic>
    </p:spTree>
    <p:extLst>
      <p:ext uri="{BB962C8B-B14F-4D97-AF65-F5344CB8AC3E}">
        <p14:creationId xmlns:p14="http://schemas.microsoft.com/office/powerpoint/2010/main" val="29917258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Web Project</a:t>
            </a:r>
          </a:p>
          <a:p>
            <a:pPr lvl="1"/>
            <a:r>
              <a:rPr lang="en-US" dirty="0" smtClean="0"/>
              <a:t>ASP.NET Web Forms</a:t>
            </a:r>
          </a:p>
          <a:p>
            <a:pPr lvl="1"/>
            <a:r>
              <a:rPr lang="en-US" dirty="0" smtClean="0"/>
              <a:t>MVC 5</a:t>
            </a:r>
          </a:p>
          <a:p>
            <a:r>
              <a:rPr lang="en-US" dirty="0" smtClean="0"/>
              <a:t>Authorization</a:t>
            </a:r>
          </a:p>
          <a:p>
            <a:pPr lvl="1"/>
            <a:r>
              <a:rPr lang="en-US" dirty="0"/>
              <a:t>Azure Access Control Services</a:t>
            </a:r>
          </a:p>
          <a:p>
            <a:pPr lvl="1"/>
            <a:r>
              <a:rPr lang="en-US" dirty="0" smtClean="0"/>
              <a:t>Server-to-Server High Trust</a:t>
            </a:r>
          </a:p>
          <a:p>
            <a:r>
              <a:rPr lang="en-US" dirty="0" smtClean="0"/>
              <a:t>Programmability</a:t>
            </a:r>
          </a:p>
          <a:p>
            <a:pPr lvl="1"/>
            <a:r>
              <a:rPr lang="en-US" dirty="0" err="1" smtClean="0"/>
              <a:t>SharePointContextProvider</a:t>
            </a:r>
            <a:r>
              <a:rPr lang="en-US" dirty="0" smtClean="0"/>
              <a:t> class</a:t>
            </a:r>
          </a:p>
          <a:p>
            <a:pPr lvl="1"/>
            <a:r>
              <a:rPr lang="en-US" dirty="0" smtClean="0"/>
              <a:t>Managed CSOM or REST</a:t>
            </a:r>
          </a:p>
          <a:p>
            <a:pPr lvl="1"/>
            <a:r>
              <a:rPr lang="en-US" dirty="0" smtClean="0"/>
              <a:t>JavaScript Cross-Domain Library</a:t>
            </a:r>
            <a:endParaRPr lang="en-US" dirty="0"/>
          </a:p>
        </p:txBody>
      </p:sp>
      <p:sp>
        <p:nvSpPr>
          <p:cNvPr id="3" name="Title 2"/>
          <p:cNvSpPr>
            <a:spLocks noGrp="1"/>
          </p:cNvSpPr>
          <p:nvPr>
            <p:ph type="title"/>
          </p:nvPr>
        </p:nvSpPr>
        <p:spPr/>
        <p:txBody>
          <a:bodyPr/>
          <a:lstStyle/>
          <a:p>
            <a:r>
              <a:rPr lang="en-US" dirty="0" smtClean="0"/>
              <a:t>Creating Provider-Hosted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schemas.openxmlformats.org/package/2006/metadata/core-properties"/>
    <ds:schemaRef ds:uri="5fad15d0-477e-40da-a20d-40d4ca777cbd"/>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4789</Words>
  <Application>Microsoft Office PowerPoint</Application>
  <PresentationFormat>Custom</PresentationFormat>
  <Paragraphs>469</Paragraphs>
  <Slides>42</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Calibri</vt:lpstr>
      <vt:lpstr>Consolas</vt:lpstr>
      <vt:lpstr>Courier New</vt:lpstr>
      <vt:lpstr>Lucida Console</vt:lpstr>
      <vt:lpstr>Segoe UI</vt:lpstr>
      <vt:lpstr>Segoe UI Light</vt:lpstr>
      <vt:lpstr>Wingdings</vt:lpstr>
      <vt:lpstr>5-30055_Office Template 2012 - 16x9 - White Background</vt:lpstr>
      <vt:lpstr>5-30055_Office Template 2012 - 16x9 - Colored Accent Slides</vt:lpstr>
      <vt:lpstr>Office DEVCamp – Los Angeles</vt:lpstr>
      <vt:lpstr>Course Agenda</vt:lpstr>
      <vt:lpstr>Hooking into Apps for SharePoint</vt:lpstr>
      <vt:lpstr>Agenda </vt:lpstr>
      <vt:lpstr>Introduction</vt:lpstr>
      <vt:lpstr>Architecture</vt:lpstr>
      <vt:lpstr>App Permissions</vt:lpstr>
      <vt:lpstr>App-Only Permissions</vt:lpstr>
      <vt:lpstr>Creating Provider-Hosted Apps</vt:lpstr>
      <vt:lpstr>Programming OAuth</vt:lpstr>
      <vt:lpstr>What is OAuth 2.0?</vt:lpstr>
      <vt:lpstr>OAuth 2.0 Tokens</vt:lpstr>
      <vt:lpstr>App Principals</vt:lpstr>
      <vt:lpstr>Registering a New App</vt:lpstr>
      <vt:lpstr>Provider-Hosted App Flow Scenario</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SharePointContextProvider Class</vt:lpstr>
      <vt:lpstr>SharePointAcsContext Class</vt:lpstr>
      <vt:lpstr>Making REST Calls with OAuth</vt:lpstr>
      <vt:lpstr>Making CSOM Calls with OAuth</vt:lpstr>
      <vt:lpstr>Validating Context Token</vt:lpstr>
      <vt:lpstr>Managing SharePoint Context</vt:lpstr>
      <vt:lpstr>Managing Security Tokens</vt:lpstr>
      <vt:lpstr>Managed CSOM</vt:lpstr>
      <vt:lpstr>Managed REST</vt:lpstr>
      <vt:lpstr>Programming Cross-Domain Library</vt:lpstr>
      <vt:lpstr>Cross Domain Library</vt:lpstr>
      <vt:lpstr>Loading the Cross-Domain Library</vt:lpstr>
      <vt:lpstr>Cross-Domain Library Architecture</vt:lpstr>
      <vt:lpstr>Cross-Domain REST Calls</vt:lpstr>
      <vt:lpstr>Cross-Domain CSOM Calls</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Office 365;Los Angeles</cp:keywords>
  <dc:description/>
  <cp:lastModifiedBy/>
  <cp:revision>1</cp:revision>
  <dcterms:created xsi:type="dcterms:W3CDTF">2014-07-23T12:37:45Z</dcterms:created>
  <dcterms:modified xsi:type="dcterms:W3CDTF">2015-06-07T17:33:34Z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