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78" r:id="rId6"/>
    <p:sldId id="914" r:id="rId7"/>
    <p:sldId id="780" r:id="rId8"/>
    <p:sldId id="788" r:id="rId9"/>
    <p:sldId id="783" r:id="rId10"/>
    <p:sldId id="894" r:id="rId11"/>
    <p:sldId id="896" r:id="rId12"/>
    <p:sldId id="895" r:id="rId13"/>
    <p:sldId id="897" r:id="rId14"/>
    <p:sldId id="898" r:id="rId15"/>
    <p:sldId id="908" r:id="rId16"/>
    <p:sldId id="857" r:id="rId17"/>
    <p:sldId id="901" r:id="rId18"/>
    <p:sldId id="902" r:id="rId19"/>
    <p:sldId id="903" r:id="rId20"/>
    <p:sldId id="904" r:id="rId21"/>
    <p:sldId id="911" r:id="rId22"/>
    <p:sldId id="912" r:id="rId23"/>
    <p:sldId id="913" r:id="rId24"/>
    <p:sldId id="859" r:id="rId25"/>
    <p:sldId id="906" r:id="rId26"/>
    <p:sldId id="907" r:id="rId27"/>
    <p:sldId id="893" r:id="rId28"/>
    <p:sldId id="909" r:id="rId29"/>
    <p:sldId id="892" r:id="rId30"/>
    <p:sldId id="654"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73188" autoAdjust="0"/>
  </p:normalViewPr>
  <p:slideViewPr>
    <p:cSldViewPr snapToGrid="0">
      <p:cViewPr varScale="1">
        <p:scale>
          <a:sx n="116" d="100"/>
          <a:sy n="116" d="100"/>
        </p:scale>
        <p:origin x="108"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6/8/2015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6/8/2015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endParaRPr lang="en-US" b="1" dirty="0" smtClean="0"/>
          </a:p>
          <a:p>
            <a:r>
              <a:rPr lang="en-US" b="1" dirty="0" smtClean="0"/>
              <a:t>Note</a:t>
            </a:r>
            <a:endParaRPr lang="en-US" dirty="0" smtClean="0"/>
          </a:p>
          <a:p>
            <a:r>
              <a:rPr lang="en-US" dirty="0" smtClean="0">
                <a:hlinkClick r:id="rId3"/>
              </a:rPr>
              <a:t>OneDrive for Business is different from OneDrive</a:t>
            </a:r>
            <a:r>
              <a:rPr lang="en-US" dirty="0" smtClean="0"/>
              <a:t>, which is intended for personal storage separate from your workplace. </a:t>
            </a:r>
          </a:p>
          <a:p>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6/8/2015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273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6/8/2015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09724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F6C2A45-62A9-453C-B1A0-E9BD4232256A}" type="datetime1">
              <a:rPr lang="en-US" smtClean="0"/>
              <a:t>6/8/2015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7398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6/8/2015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48739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BB6559B-C68D-49B4-97AE-9BB74C417927}" type="datetime1">
              <a:rPr lang="en-US" smtClean="0"/>
              <a:t>6/8/2015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6/8/2015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8422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6/8/2015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289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 Azure AD has implemented a “Common Consent” dialog, providing a consistent interface for permission grants. Typically, OAuth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6/8/2015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8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559E235-6933-4AAE-8A0A-F0BAC5F37D5D}" type="datetime1">
              <a:rPr lang="en-US" smtClean="0"/>
              <a:t>6/8/2015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384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6/8/2015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8416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A3605A0-08D1-4044-9943-AB3F095502B7}" type="datetime1">
              <a:rPr lang="en-US" smtClean="0"/>
              <a:t>6/8/2015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8991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12A0639-FCB6-4559-BC4A-BE510500DBB1}" type="datetime1">
              <a:rPr lang="en-US" smtClean="0"/>
              <a:t>6/8/2015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6882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ka.ms/O365campL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2"/>
          </p:nvPr>
        </p:nvSpPr>
        <p:spPr>
          <a:xfrm>
            <a:off x="992805" y="3425825"/>
            <a:ext cx="10237787" cy="498598"/>
          </a:xfrm>
        </p:spPr>
        <p:txBody>
          <a:bodyPr/>
          <a:lstStyle/>
          <a:p>
            <a:r>
              <a:rPr lang="en-US" dirty="0">
                <a:solidFill>
                  <a:schemeClr val="bg1"/>
                </a:solidFill>
              </a:rPr>
              <a:t>Module 4: Hooking into Office 365 APIs</a:t>
            </a:r>
          </a:p>
          <a:p>
            <a:endParaRPr lang="en-US" dirty="0"/>
          </a:p>
        </p:txBody>
      </p:sp>
      <p:sp>
        <p:nvSpPr>
          <p:cNvPr id="9" name="Title 1"/>
          <p:cNvSpPr>
            <a:spLocks noGrp="1"/>
          </p:cNvSpPr>
          <p:nvPr>
            <p:ph type="title"/>
          </p:nvPr>
        </p:nvSpPr>
        <p:spPr>
          <a:xfrm>
            <a:off x="967405" y="2109542"/>
            <a:ext cx="10480180" cy="997196"/>
          </a:xfrm>
        </p:spPr>
        <p:txBody>
          <a:bodyPr/>
          <a:lstStyle/>
          <a:p>
            <a:r>
              <a:rPr lang="en-US" sz="6595" dirty="0"/>
              <a:t>Office </a:t>
            </a:r>
            <a:r>
              <a:rPr lang="en-US" sz="6595" dirty="0" err="1" smtClean="0"/>
              <a:t>DEVCamp</a:t>
            </a:r>
            <a:r>
              <a:rPr lang="en-US" sz="6595" dirty="0" smtClean="0"/>
              <a:t> – Los Angeles</a:t>
            </a:r>
            <a:endParaRPr lang="en-US" sz="6595" dirty="0"/>
          </a:p>
        </p:txBody>
      </p:sp>
      <p:sp>
        <p:nvSpPr>
          <p:cNvPr id="10" name="Rectangle 9"/>
          <p:cNvSpPr/>
          <p:nvPr/>
        </p:nvSpPr>
        <p:spPr>
          <a:xfrm>
            <a:off x="891205" y="4072235"/>
            <a:ext cx="9727406" cy="646331"/>
          </a:xfrm>
          <a:prstGeom prst="rect">
            <a:avLst/>
          </a:prstGeom>
        </p:spPr>
        <p:txBody>
          <a:bodyPr wrap="square">
            <a:spAutoFit/>
          </a:bodyPr>
          <a:lstStyle/>
          <a:p>
            <a:r>
              <a:rPr lang="en-US" dirty="0">
                <a:solidFill>
                  <a:schemeClr val="bg1"/>
                </a:solidFill>
              </a:rPr>
              <a:t>Registration for Los </a:t>
            </a:r>
            <a:r>
              <a:rPr lang="en-US" dirty="0" smtClean="0">
                <a:solidFill>
                  <a:schemeClr val="bg1"/>
                </a:solidFill>
              </a:rPr>
              <a:t>Angeles June 16 2015</a:t>
            </a:r>
          </a:p>
          <a:p>
            <a:r>
              <a:rPr lang="en-US" dirty="0">
                <a:solidFill>
                  <a:schemeClr val="bg1"/>
                </a:solidFill>
                <a:hlinkClick r:id="rId3"/>
              </a:rPr>
              <a:t>http://</a:t>
            </a:r>
            <a:r>
              <a:rPr lang="en-US" dirty="0" smtClean="0">
                <a:solidFill>
                  <a:schemeClr val="bg1"/>
                </a:solidFill>
                <a:hlinkClick r:id="rId3"/>
              </a:rPr>
              <a:t>aka.ms/O365campLA</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31114456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Connected Services in Visual Studio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3301895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Calendar, Mail, and Contacts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a:t>
            </a:r>
            <a:r>
              <a:rPr lang="en-US" sz="1800" b="1" dirty="0" smtClean="0"/>
              <a:t>outlook.office365.com/api/v1.0/Me/Messages</a:t>
            </a:r>
            <a:endParaRPr lang="en-US" sz="1800" b="1" dirty="0"/>
          </a:p>
          <a:p>
            <a:pPr lvl="1"/>
            <a:r>
              <a:rPr lang="en-US" sz="1800" b="1" dirty="0" smtClean="0"/>
              <a:t>https</a:t>
            </a:r>
            <a:r>
              <a:rPr lang="en-US" sz="1800" b="1" dirty="0"/>
              <a:t>://</a:t>
            </a:r>
            <a:r>
              <a:rPr lang="en-US" sz="1800" b="1" dirty="0" smtClean="0"/>
              <a:t>outlook.office365.com/api/v1.0/Me/Events</a:t>
            </a:r>
            <a:endParaRPr lang="en-US" sz="1800" b="1" dirty="0"/>
          </a:p>
          <a:p>
            <a:pPr lvl="1"/>
            <a:r>
              <a:rPr lang="en-US" sz="1800" b="1" dirty="0" smtClean="0"/>
              <a:t>https</a:t>
            </a:r>
            <a:r>
              <a:rPr lang="en-US" sz="1800" b="1" dirty="0"/>
              <a:t>://outlook.office365.com/api/v1.0/Me/Contacts</a:t>
            </a:r>
          </a:p>
          <a:p>
            <a:pPr>
              <a:lnSpc>
                <a:spcPct val="150000"/>
              </a:lnSpc>
            </a:pPr>
            <a:r>
              <a:rPr lang="en-US" sz="3600" dirty="0" smtClean="0"/>
              <a:t>Office 365 APIs accessible through </a:t>
            </a:r>
            <a:r>
              <a:rPr lang="en-US" sz="3600" dirty="0" err="1" smtClean="0"/>
              <a:t>OutlookServicesClient</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4572574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23249903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11785858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16</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7762389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the Discovery Service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3"/>
          <a:stretch>
            <a:fillRect/>
          </a:stretch>
        </p:blipFill>
        <p:spPr>
          <a:xfrm>
            <a:off x="638833" y="1285883"/>
            <a:ext cx="10867820" cy="4200517"/>
          </a:xfrm>
          <a:prstGeom prst="rect">
            <a:avLst/>
          </a:prstGeom>
        </p:spPr>
      </p:pic>
    </p:spTree>
    <p:extLst>
      <p:ext uri="{BB962C8B-B14F-4D97-AF65-F5344CB8AC3E}">
        <p14:creationId xmlns:p14="http://schemas.microsoft.com/office/powerpoint/2010/main" val="24259141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Contacts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stretch>
            <a:fillRect/>
          </a:stretch>
        </p:blipFill>
        <p:spPr>
          <a:xfrm>
            <a:off x="801043" y="1270969"/>
            <a:ext cx="9365354" cy="4056405"/>
          </a:xfrm>
          <a:prstGeom prst="rect">
            <a:avLst/>
          </a:prstGeom>
        </p:spPr>
      </p:pic>
    </p:spTree>
    <p:extLst>
      <p:ext uri="{BB962C8B-B14F-4D97-AF65-F5344CB8AC3E}">
        <p14:creationId xmlns:p14="http://schemas.microsoft.com/office/powerpoint/2010/main" val="9043517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2184"/>
          </a:xfrm>
        </p:spPr>
        <p:txBody>
          <a:bodyPr/>
          <a:lstStyle/>
          <a:p>
            <a:r>
              <a:rPr lang="en-US" dirty="0" smtClean="0"/>
              <a:t>Important scenario for apps</a:t>
            </a:r>
          </a:p>
          <a:p>
            <a:r>
              <a:rPr lang="en-US" dirty="0" smtClean="0"/>
              <a:t>Open ID Connect Protocol</a:t>
            </a:r>
          </a:p>
          <a:p>
            <a:r>
              <a:rPr lang="en-US" dirty="0" smtClean="0"/>
              <a:t>OWIN Middleware</a:t>
            </a:r>
          </a:p>
          <a:p>
            <a:r>
              <a:rPr lang="en-US" dirty="0" smtClean="0"/>
              <a:t>Azure AD Authentication Library</a:t>
            </a:r>
          </a:p>
          <a:p>
            <a:r>
              <a:rPr lang="en-US" dirty="0" smtClean="0"/>
              <a:t>GitHub Sample</a:t>
            </a:r>
          </a:p>
        </p:txBody>
      </p:sp>
      <p:sp>
        <p:nvSpPr>
          <p:cNvPr id="3" name="Title 2"/>
          <p:cNvSpPr>
            <a:spLocks noGrp="1"/>
          </p:cNvSpPr>
          <p:nvPr>
            <p:ph type="title"/>
          </p:nvPr>
        </p:nvSpPr>
        <p:spPr/>
        <p:txBody>
          <a:bodyPr/>
          <a:lstStyle/>
          <a:p>
            <a:r>
              <a:rPr lang="en-US" dirty="0" smtClean="0"/>
              <a:t>Single Sign-On, Multi-Tenant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8895178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351383" y="1063255"/>
          <a:ext cx="11225057" cy="4633690"/>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685928">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685928">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403" marR="91403" marT="45701" marB="45701" anchor="ctr"/>
                </a:tc>
                <a:extLst>
                  <a:ext uri="{0D108BD9-81ED-4DB2-BD59-A6C34878D82A}">
                    <a16:rowId xmlns="" xmlns:a16="http://schemas.microsoft.com/office/drawing/2014/main" val="4266278162"/>
                  </a:ext>
                </a:extLst>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APIs</a:t>
                      </a:r>
                    </a:p>
                  </a:txBody>
                  <a:tcPr marL="91403" marR="91403" marT="45701" marB="45701" anchor="ctr"/>
                </a:tc>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403" marR="91403" marT="45701" marB="45701" anchor="ctr"/>
                </a:tc>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a:t>
                      </a:r>
                      <a:r>
                        <a:rPr lang="en-US" sz="2400" b="0" baseline="0" dirty="0" smtClean="0"/>
                        <a:t> Hooking into SharePoint APIs with Android</a:t>
                      </a:r>
                      <a:endParaRPr lang="en-US" sz="2400" b="0" dirty="0" smtClean="0"/>
                    </a:p>
                  </a:txBody>
                  <a:tcPr marL="91403" marR="91403" marT="45701" marB="45701" anchor="ctr"/>
                </a:tc>
              </a:tr>
            </a:tbl>
          </a:graphicData>
        </a:graphic>
      </p:graphicFrame>
    </p:spTree>
    <p:extLst>
      <p:ext uri="{BB962C8B-B14F-4D97-AF65-F5344CB8AC3E}">
        <p14:creationId xmlns:p14="http://schemas.microsoft.com/office/powerpoint/2010/main" val="322035478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OneDrive for Business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4870163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3"/>
          <a:stretch>
            <a:fillRect/>
          </a:stretch>
        </p:blipFill>
        <p:spPr>
          <a:xfrm>
            <a:off x="982041" y="3077177"/>
            <a:ext cx="7733333" cy="3009524"/>
          </a:xfrm>
          <a:prstGeom prst="rect">
            <a:avLst/>
          </a:prstGeom>
        </p:spPr>
      </p:pic>
    </p:spTree>
    <p:extLst>
      <p:ext uri="{BB962C8B-B14F-4D97-AF65-F5344CB8AC3E}">
        <p14:creationId xmlns:p14="http://schemas.microsoft.com/office/powerpoint/2010/main" val="7881008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SharePoint Sites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6342258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SharePoint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3"/>
          <a:stretch>
            <a:fillRect/>
          </a:stretch>
        </p:blipFill>
        <p:spPr>
          <a:xfrm>
            <a:off x="1081386" y="2190541"/>
            <a:ext cx="9038095" cy="3961905"/>
          </a:xfrm>
          <a:prstGeom prst="rect">
            <a:avLst/>
          </a:prstGeom>
        </p:spPr>
      </p:pic>
    </p:spTree>
    <p:extLst>
      <p:ext uri="{BB962C8B-B14F-4D97-AF65-F5344CB8AC3E}">
        <p14:creationId xmlns:p14="http://schemas.microsoft.com/office/powerpoint/2010/main" val="37475018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p>
          <a:p>
            <a:r>
              <a:rPr lang="en-US" dirty="0" smtClean="0"/>
              <a:t>Connecting OneDrive for Business</a:t>
            </a:r>
          </a:p>
          <a:p>
            <a:r>
              <a:rPr lang="en-US" dirty="0" smtClean="0"/>
              <a:t>Connecting SharePoint Sites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37042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t>
            </a:r>
            <a:r>
              <a:rPr lang="en-US" dirty="0" smtClean="0"/>
              <a:t>Office 365 APIs</a:t>
            </a:r>
            <a:endParaRPr lang="en-US" dirty="0"/>
          </a:p>
        </p:txBody>
      </p:sp>
      <p:sp>
        <p:nvSpPr>
          <p:cNvPr id="5" name="Subtitle 4"/>
          <p:cNvSpPr>
            <a:spLocks noGrp="1"/>
          </p:cNvSpPr>
          <p:nvPr>
            <p:ph type="subTitle" idx="1"/>
          </p:nvPr>
        </p:nvSpPr>
        <p:spPr>
          <a:xfrm>
            <a:off x="532265" y="4735249"/>
            <a:ext cx="7640611" cy="1878025"/>
          </a:xfrm>
        </p:spPr>
        <p:txBody>
          <a:bodyPr/>
          <a:lstStyle/>
          <a:p>
            <a:pPr>
              <a:spcBef>
                <a:spcPts val="600"/>
              </a:spcBef>
            </a:pPr>
            <a:r>
              <a:rPr lang="en-US" dirty="0">
                <a:solidFill>
                  <a:schemeClr val="bg1"/>
                </a:solidFill>
              </a:rPr>
              <a:t>Ivan Sanders			</a:t>
            </a:r>
          </a:p>
          <a:p>
            <a:pPr>
              <a:spcBef>
                <a:spcPts val="600"/>
              </a:spcBef>
            </a:pPr>
            <a:r>
              <a:rPr lang="en-US" dirty="0">
                <a:solidFill>
                  <a:schemeClr val="bg1"/>
                </a:solidFill>
              </a:rPr>
              <a:t>SharePoint MVP/MCT		</a:t>
            </a:r>
          </a:p>
          <a:p>
            <a:pPr>
              <a:spcBef>
                <a:spcPts val="600"/>
              </a:spcBef>
            </a:pPr>
            <a:r>
              <a:rPr lang="en-US" dirty="0">
                <a:solidFill>
                  <a:schemeClr val="bg1"/>
                </a:solidFill>
              </a:rPr>
              <a:t>ivan@dimension-si.com		</a:t>
            </a:r>
          </a:p>
          <a:p>
            <a:pPr>
              <a:spcBef>
                <a:spcPts val="600"/>
              </a:spcBef>
            </a:pPr>
            <a:r>
              <a:rPr lang="en-US" dirty="0">
                <a:solidFill>
                  <a:schemeClr val="bg1"/>
                </a:solidFill>
              </a:rPr>
              <a:t>@</a:t>
            </a:r>
            <a:r>
              <a:rPr lang="en-US" dirty="0" err="1">
                <a:solidFill>
                  <a:schemeClr val="bg1"/>
                </a:solidFill>
              </a:rPr>
              <a:t>iasanders</a:t>
            </a:r>
            <a:endParaRPr lang="en-US" dirty="0"/>
          </a:p>
          <a:p>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p>
          <a:p>
            <a:r>
              <a:rPr lang="en-US" dirty="0" smtClean="0"/>
              <a:t>Connecting OneDrive for Business</a:t>
            </a:r>
          </a:p>
          <a:p>
            <a:r>
              <a:rPr lang="en-US" dirty="0" smtClean="0"/>
              <a:t>Connecting SharePoint Sites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br>
              <a:rPr lang="en-US" dirty="0" smtClean="0"/>
            </a:br>
            <a:r>
              <a:rPr lang="en-US" dirty="0" smtClean="0"/>
              <a:t>Device Apps</a:t>
            </a:r>
            <a:endParaRPr lang="en-US" dirty="0"/>
          </a:p>
        </p:txBody>
      </p:sp>
      <p:pic>
        <p:nvPicPr>
          <p:cNvPr id="4" name="Picture 3"/>
          <p:cNvPicPr>
            <a:picLocks noChangeAspect="1"/>
          </p:cNvPicPr>
          <p:nvPr/>
        </p:nvPicPr>
        <p:blipFill rotWithShape="1">
          <a:blip r:embed="rId3"/>
          <a:srcRect l="13975" t="30366" r="63927" b="32367"/>
          <a:stretch/>
        </p:blipFill>
        <p:spPr>
          <a:xfrm>
            <a:off x="1842425" y="1906236"/>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282883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33684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Office 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a:t>
            </a:r>
            <a:r>
              <a:rPr lang="en-US" sz="4704" dirty="0" smtClean="0"/>
              <a:t>Office 365</a:t>
            </a:r>
            <a:endParaRPr lang="en-US" sz="4704" dirty="0"/>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111877132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406430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terms/"/>
    <ds:schemaRef ds:uri="http://schemas.openxmlformats.org/package/2006/metadata/core-properties"/>
    <ds:schemaRef ds:uri="5fad15d0-477e-40da-a20d-40d4ca777cb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Hook into Office 365 APIs</Template>
  <TotalTime>0</TotalTime>
  <Words>2397</Words>
  <Application>Microsoft Office PowerPoint</Application>
  <PresentationFormat>Custom</PresentationFormat>
  <Paragraphs>201</Paragraphs>
  <Slides>26</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DEVCamp – Los Angeles</vt:lpstr>
      <vt:lpstr>Course Agenda</vt:lpstr>
      <vt:lpstr>Hook into Office 365 APIs</vt:lpstr>
      <vt:lpstr>Agenda </vt:lpstr>
      <vt:lpstr>Introduction</vt:lpstr>
      <vt:lpstr>Office 365  Device Apps</vt:lpstr>
      <vt:lpstr>Azure Active Directory (Azure AD)</vt:lpstr>
      <vt:lpstr>Azure AD OAuth in Office 365</vt:lpstr>
      <vt:lpstr>Application Registration</vt:lpstr>
      <vt:lpstr>O365 Discovery Service</vt:lpstr>
      <vt:lpstr>Connected Services in Visual Studio</vt:lpstr>
      <vt:lpstr>Connecting Calendar, Mail, and Contacts </vt:lpstr>
      <vt:lpstr>Office 365 APIs for Calendar, Mail and Contacts</vt:lpstr>
      <vt:lpstr>Mail Messages</vt:lpstr>
      <vt:lpstr>Calendar Events</vt:lpstr>
      <vt:lpstr>Contacts</vt:lpstr>
      <vt:lpstr>Coding the Discovery Service</vt:lpstr>
      <vt:lpstr>Retrieving Contacts</vt:lpstr>
      <vt:lpstr>Single Sign-On, Multi-Tenant</vt:lpstr>
      <vt:lpstr>Connecting OneDrive for Business </vt:lpstr>
      <vt:lpstr>OneDrive for Business</vt:lpstr>
      <vt:lpstr>SharePointClient class</vt:lpstr>
      <vt:lpstr>Connecting SharePoint Sites </vt:lpstr>
      <vt:lpstr>SharePoint Sites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Office DEVCamp;Los Angeles</cp:keywords>
  <dc:description/>
  <cp:lastModifiedBy/>
  <cp:revision>1</cp:revision>
  <dcterms:created xsi:type="dcterms:W3CDTF">2015-06-07T10:08:02Z</dcterms:created>
  <dcterms:modified xsi:type="dcterms:W3CDTF">2015-06-08T22:38:13Z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