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71" r:id="rId4"/>
    <p:sldId id="259" r:id="rId5"/>
    <p:sldId id="274" r:id="rId6"/>
    <p:sldId id="276" r:id="rId7"/>
    <p:sldId id="277" r:id="rId8"/>
    <p:sldId id="278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62" r:id="rId18"/>
    <p:sldId id="288" r:id="rId19"/>
    <p:sldId id="289" r:id="rId20"/>
    <p:sldId id="290" r:id="rId21"/>
    <p:sldId id="291" r:id="rId22"/>
    <p:sldId id="292" r:id="rId23"/>
    <p:sldId id="293" r:id="rId24"/>
    <p:sldId id="296" r:id="rId25"/>
    <p:sldId id="295" r:id="rId26"/>
    <p:sldId id="294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268" r:id="rId37"/>
    <p:sldId id="306" r:id="rId38"/>
    <p:sldId id="266" r:id="rId39"/>
    <p:sldId id="307" r:id="rId40"/>
    <p:sldId id="270" r:id="rId41"/>
    <p:sldId id="308" r:id="rId42"/>
    <p:sldId id="30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616" autoAdjust="0"/>
  </p:normalViewPr>
  <p:slideViewPr>
    <p:cSldViewPr snapToGrid="0" showGuides="1">
      <p:cViewPr varScale="1">
        <p:scale>
          <a:sx n="84" d="100"/>
          <a:sy n="84" d="100"/>
        </p:scale>
        <p:origin x="874" y="6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38A86-D2F3-4177-ADCD-B99706EADFE0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D8D7D-2E28-42C6-B978-425C6B3DB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418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“Enough is enough. I want to become a Data Scientist and this year I will work hard in order to become one,”</a:t>
            </a:r>
          </a:p>
          <a:p>
            <a:r>
              <a:rPr lang="en-IN" dirty="0"/>
              <a:t>Well, We all thought this at the start of 2020, right?</a:t>
            </a:r>
          </a:p>
          <a:p>
            <a:endParaRPr lang="en-IN" dirty="0"/>
          </a:p>
          <a:p>
            <a:r>
              <a:rPr lang="en-IN" dirty="0"/>
              <a:t>Wow! This Immersive Bootcamp seems like the perfect opportunity for me to achieve that.</a:t>
            </a:r>
          </a:p>
          <a:p>
            <a:r>
              <a:rPr lang="en-IN" dirty="0"/>
              <a:t>But then came COVID and these hopes were shattered. </a:t>
            </a:r>
          </a:p>
          <a:p>
            <a:endParaRPr lang="en-IN" dirty="0"/>
          </a:p>
          <a:p>
            <a:r>
              <a:rPr lang="en-IN" dirty="0"/>
              <a:t>Our Bootcamp was getting delayed and there seemed no way if we would be able to achieve what we wanted to.</a:t>
            </a:r>
          </a:p>
          <a:p>
            <a:endParaRPr lang="en-IN" dirty="0"/>
          </a:p>
          <a:p>
            <a:r>
              <a:rPr lang="en-IN" dirty="0"/>
              <a:t>Then the Bootcamp went Online and it’s been three months now.</a:t>
            </a:r>
          </a:p>
          <a:p>
            <a:r>
              <a:rPr lang="en-IN" dirty="0"/>
              <a:t>The Physical Classroom experience would have been different. But that doesn’t mean that we are not learning enough right now.</a:t>
            </a:r>
          </a:p>
          <a:p>
            <a:endParaRPr lang="en-IN" dirty="0"/>
          </a:p>
          <a:p>
            <a:r>
              <a:rPr lang="en-IN" dirty="0"/>
              <a:t>In fact, E-learning has been a saviour!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D8D7D-2E28-42C6-B978-425C6B3DB25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673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3BF9-BB2E-43A2-B60A-DAE77030B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5C4A6-CC42-450E-8E78-FAF66D01D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58A45-AD48-4317-84DD-4E38EDA7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A4BF-0C0D-41B1-9C9F-D0A86C43D539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5F325-A02A-492E-927C-BB3482F47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36E96-1E6D-465F-803D-FFD60835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0FE-3183-4B65-A77D-01BDA0AD1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82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0B3B-70D9-46E3-AFC6-5DA7AB47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58566-889A-47D5-83F7-880930B20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8F559-724B-4073-A645-1EE97AEAF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A4BF-0C0D-41B1-9C9F-D0A86C43D539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BF212-5BCD-4011-9859-9A6E5DCF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C2884-5E3D-432F-A737-D85FF2088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0FE-3183-4B65-A77D-01BDA0AD1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68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15AEC3-0E1F-4328-A4C9-B5EF55F39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E6637-F244-442F-BF32-90E5D2ED1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C048A-0EE9-4F10-B83C-1C4614B9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A4BF-0C0D-41B1-9C9F-D0A86C43D539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FB15F-528F-431A-BF27-4173EC4A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B2F58-AD4D-4E54-A2D9-AE1009A7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0FE-3183-4B65-A77D-01BDA0AD1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72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11DD-1974-42EA-8A3C-6B73B60D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D6537-723B-4093-9459-4B0A65858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F94C6-7D4B-4A2F-8986-DC51D559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A4BF-0C0D-41B1-9C9F-D0A86C43D539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93787-2E4B-434C-8045-99B6BB97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9F0A9-9158-4701-A008-2BB2F1B4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0FE-3183-4B65-A77D-01BDA0AD1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3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9FF8-03A1-4D96-A62F-5AC2A12B6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EEE1F-A126-4E4A-8F83-7EBA98745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AB77E-0AA7-49F7-907E-DFDB75A1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A4BF-0C0D-41B1-9C9F-D0A86C43D539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D867A-288B-4317-9858-322023FD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FB8EB-055B-4105-A1F6-F44FAAE5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0FE-3183-4B65-A77D-01BDA0AD1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29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39FA-C48E-44F7-A577-B2B8B242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FCA97-2C37-4DA1-87F0-CC31C6C49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F5684-5E92-4C8B-958B-135AE604C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0C9AD-6071-4160-9183-1B7ED377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A4BF-0C0D-41B1-9C9F-D0A86C43D539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5A7A8-C77D-473A-92E5-A4DC53048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4A0E5-90C0-4658-A7F2-1BB7ACBC5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0FE-3183-4B65-A77D-01BDA0AD1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13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5F202-871A-40F8-81D1-686499049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F1C8E-0190-42CF-AA3F-67D23AABA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B3B9D-F997-458E-9589-B6F47B689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48D89-8BCF-49A7-9AF2-7E7372602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7E0D4-0538-41A1-925E-3F9B3B420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454FB8-8009-4F77-87ED-A858BC24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A4BF-0C0D-41B1-9C9F-D0A86C43D539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4F60E1-8562-4604-8E45-2EAE50844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CFC65-A16C-4DEA-A39E-82D8DEDB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0FE-3183-4B65-A77D-01BDA0AD1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29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BDA7-4E27-4EAB-99D6-AFCFDE22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F75167-DDB3-4BBB-B2BC-82D7172C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A4BF-0C0D-41B1-9C9F-D0A86C43D539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837A0-139C-4F01-BF30-8582B559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9AAF9-3A52-468F-B7CF-DB70ABE7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0FE-3183-4B65-A77D-01BDA0AD1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3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E32405-0AD2-4F9E-970B-5430C146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A4BF-0C0D-41B1-9C9F-D0A86C43D539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556B2F-613E-47D9-ADF8-EBDCF607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D5D92-7B18-4E9F-9E87-38562BCD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0FE-3183-4B65-A77D-01BDA0AD1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39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D074-0FA5-45B7-B7A3-07B574294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B9087-83FC-4B2F-9EEE-1BB0120C9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148B3-61DD-47D3-829F-326E200D5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3ACE9-8764-4161-8D90-614BC7BA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A4BF-0C0D-41B1-9C9F-D0A86C43D539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1A021-0ADE-4850-8C9B-1846B884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FA322-922E-4E82-A4DC-CC79627E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0FE-3183-4B65-A77D-01BDA0AD1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9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71D18-5E4E-4102-A486-8478C4A9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33D1C-E8DA-4CE4-8E8C-3389729F2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A562D-D40D-489F-A9D5-2BD7FA5D6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AA53B-42B6-41AB-9A8B-6F3FF9E1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A4BF-0C0D-41B1-9C9F-D0A86C43D539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55B69-CF0B-4796-AD2B-AAFE2637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A0E00-7B76-479D-8DD0-1D83C865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0FE-3183-4B65-A77D-01BDA0AD1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49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B187B-B6B3-4EC7-A910-45CDC2F5B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0F14C-27E3-4C90-BCE5-85DC0A7CE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9BD63-0878-476D-8674-7EF6E50C1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BA4BF-0C0D-41B1-9C9F-D0A86C43D539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47B5F-4029-4025-B1B2-DE14B6667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9444A-AF72-41E6-9208-F754F610F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890FE-3183-4B65-A77D-01BDA0AD1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83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4.wdp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microsoft.com/office/2007/relationships/hdphoto" Target="../media/hdphoto9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microsoft.com/office/2007/relationships/hdphoto" Target="../media/hdphoto8.wdp"/><Relationship Id="rId4" Type="http://schemas.microsoft.com/office/2007/relationships/hdphoto" Target="../media/hdphoto5.wdp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8.xml"/><Relationship Id="rId7" Type="http://schemas.openxmlformats.org/officeDocument/2006/relationships/slide" Target="slide13.xml"/><Relationship Id="rId12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slide" Target="slide11.xml"/><Relationship Id="rId5" Type="http://schemas.openxmlformats.org/officeDocument/2006/relationships/slide" Target="slide10.xml"/><Relationship Id="rId10" Type="http://schemas.openxmlformats.org/officeDocument/2006/relationships/slide" Target="slide14.xml"/><Relationship Id="rId4" Type="http://schemas.openxmlformats.org/officeDocument/2006/relationships/slide" Target="slide9.xml"/><Relationship Id="rId9" Type="http://schemas.openxmlformats.org/officeDocument/2006/relationships/slide" Target="slide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729A2D1-9A43-4FA2-9753-58FB0F53DA95}"/>
              </a:ext>
            </a:extLst>
          </p:cNvPr>
          <p:cNvGrpSpPr/>
          <p:nvPr/>
        </p:nvGrpSpPr>
        <p:grpSpPr>
          <a:xfrm>
            <a:off x="2348088" y="1482109"/>
            <a:ext cx="5210836" cy="4825687"/>
            <a:chOff x="2698044" y="1338046"/>
            <a:chExt cx="5210836" cy="4825687"/>
          </a:xfrm>
        </p:grpSpPr>
        <p:pic>
          <p:nvPicPr>
            <p:cNvPr id="1030" name="Picture 6" descr="Free Pics Of A School, Download Free Clip Art, Free Clip Art on Clipart  Library">
              <a:extLst>
                <a:ext uri="{FF2B5EF4-FFF2-40B4-BE49-F238E27FC236}">
                  <a16:creationId xmlns:a16="http://schemas.microsoft.com/office/drawing/2014/main" id="{8A7ADEB3-52E0-4E21-83F5-2F8E477429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390" b="89437" l="2826" r="94348">
                          <a14:foregroundMark x1="13261" y1="82160" x2="52174" y2="66432"/>
                          <a14:foregroundMark x1="85000" y1="76056" x2="58478" y2="72300"/>
                          <a14:foregroundMark x1="58478" y1="72300" x2="51304" y2="73944"/>
                          <a14:foregroundMark x1="88261" y1="66432" x2="90000" y2="75587"/>
                          <a14:foregroundMark x1="90217" y1="69249" x2="92174" y2="67606"/>
                          <a14:foregroundMark x1="92391" y1="45305" x2="94348" y2="50704"/>
                          <a14:foregroundMark x1="93913" y1="44131" x2="93043" y2="56808"/>
                          <a14:foregroundMark x1="93043" y1="56808" x2="91522" y2="58920"/>
                          <a14:foregroundMark x1="47826" y1="36150" x2="11304" y2="52582"/>
                          <a14:foregroundMark x1="11304" y1="52582" x2="8478" y2="45070"/>
                          <a14:foregroundMark x1="14130" y1="69249" x2="20870" y2="81690"/>
                          <a14:foregroundMark x1="20870" y1="81690" x2="22826" y2="79577"/>
                          <a14:foregroundMark x1="19565" y1="67371" x2="8261" y2="64789"/>
                          <a14:foregroundMark x1="8261" y1="64789" x2="10652" y2="68779"/>
                          <a14:foregroundMark x1="15000" y1="67606" x2="10217" y2="78873"/>
                          <a14:foregroundMark x1="10217" y1="78873" x2="7609" y2="78873"/>
                          <a14:foregroundMark x1="13913" y1="82160" x2="6522" y2="73474"/>
                          <a14:foregroundMark x1="6522" y1="73474" x2="6522" y2="72300"/>
                          <a14:foregroundMark x1="7826" y1="70892" x2="15217" y2="80047"/>
                          <a14:foregroundMark x1="15217" y1="80047" x2="26304" y2="84272"/>
                          <a14:foregroundMark x1="26304" y1="84272" x2="54783" y2="75117"/>
                          <a14:foregroundMark x1="52391" y1="74883" x2="44783" y2="81455"/>
                          <a14:foregroundMark x1="50217" y1="80986" x2="50217" y2="80986"/>
                          <a14:foregroundMark x1="2826" y1="71127" x2="2826" y2="71127"/>
                          <a14:foregroundMark x1="55359" y1="57091" x2="61957" y2="57981"/>
                          <a14:foregroundMark x1="48696" y1="24883" x2="47609" y2="26995"/>
                          <a14:foregroundMark x1="46739" y1="26056" x2="49130" y2="27934"/>
                          <a14:backgroundMark x1="52826" y1="54695" x2="39130" y2="52817"/>
                          <a14:backgroundMark x1="35000" y1="52113" x2="56739" y2="54930"/>
                          <a14:backgroundMark x1="34348" y1="50939" x2="34348" y2="50939"/>
                          <a14:backgroundMark x1="35870" y1="50235" x2="35870" y2="50235"/>
                          <a14:backgroundMark x1="33913" y1="50704" x2="33913" y2="50704"/>
                          <a14:backgroundMark x1="33478" y1="50704" x2="36304" y2="509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8044" y="1338046"/>
              <a:ext cx="5210836" cy="4825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84" name="Picture 4" descr="Analytics Vidhya - Learn Machine learning, artificial intelligence,  business analytics, data science, big data, data visualizations tools and  techniques. | Analytics Vidhya">
              <a:extLst>
                <a:ext uri="{FF2B5EF4-FFF2-40B4-BE49-F238E27FC236}">
                  <a16:creationId xmlns:a16="http://schemas.microsoft.com/office/drawing/2014/main" id="{09B35B56-1BBB-4FE1-BC24-37F1760D5F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24540">
              <a:off x="4666872" y="3782572"/>
              <a:ext cx="854021" cy="246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Student School Clip Art - Student Clipart Png , Free Transparent Clipart -  ClipartKey">
            <a:extLst>
              <a:ext uri="{FF2B5EF4-FFF2-40B4-BE49-F238E27FC236}">
                <a16:creationId xmlns:a16="http://schemas.microsoft.com/office/drawing/2014/main" id="{AECAA3A9-8D8F-4DE9-9810-5673B792C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78" b="92394" l="10000" r="90000">
                        <a14:foregroundMark x1="38111" y1="16209" x2="43000" y2="11970"/>
                        <a14:foregroundMark x1="43000" y1="11970" x2="50111" y2="10723"/>
                        <a14:foregroundMark x1="50111" y1="10723" x2="56556" y2="12594"/>
                        <a14:foregroundMark x1="56556" y1="12594" x2="62111" y2="16708"/>
                        <a14:foregroundMark x1="62111" y1="16708" x2="65444" y2="24314"/>
                        <a14:foregroundMark x1="54222" y1="9102" x2="54222" y2="9102"/>
                        <a14:foregroundMark x1="47333" y1="15461" x2="49778" y2="14090"/>
                        <a14:foregroundMark x1="33556" y1="89027" x2="42222" y2="86658"/>
                        <a14:foregroundMark x1="54889" y1="92394" x2="58000" y2="86035"/>
                        <a14:foregroundMark x1="58000" y1="86035" x2="58000" y2="85411"/>
                        <a14:backgroundMark x1="53111" y1="5237" x2="53222" y2="67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697572" y="3733695"/>
            <a:ext cx="3497478" cy="311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 want both 'Check Mark' and 'Cross Mark' in 'Symbol' section of 'Stamp  Tool' to have same color. How can this be achieved? – TechSmith Support">
            <a:extLst>
              <a:ext uri="{FF2B5EF4-FFF2-40B4-BE49-F238E27FC236}">
                <a16:creationId xmlns:a16="http://schemas.microsoft.com/office/drawing/2014/main" id="{6E3781B1-9866-485B-859D-104F332734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653" b="89961" l="49388" r="94490">
                        <a14:foregroundMark x1="51224" y1="70656" x2="49388" y2="772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117" r="12273" b="13530"/>
          <a:stretch/>
        </p:blipFill>
        <p:spPr bwMode="auto">
          <a:xfrm>
            <a:off x="5874890" y="4225945"/>
            <a:ext cx="1349275" cy="148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5DBE782-0613-40DA-BA49-42AD2A5BA92D}"/>
              </a:ext>
            </a:extLst>
          </p:cNvPr>
          <p:cNvGrpSpPr/>
          <p:nvPr/>
        </p:nvGrpSpPr>
        <p:grpSpPr>
          <a:xfrm>
            <a:off x="7471810" y="-270617"/>
            <a:ext cx="4720190" cy="3505453"/>
            <a:chOff x="7471810" y="-270617"/>
            <a:chExt cx="4720190" cy="3505453"/>
          </a:xfrm>
        </p:grpSpPr>
        <p:pic>
          <p:nvPicPr>
            <p:cNvPr id="20492" name="Picture 12" descr="Online Education And E-Learning Trending In Coronavirus Crisis | Inventiva">
              <a:extLst>
                <a:ext uri="{FF2B5EF4-FFF2-40B4-BE49-F238E27FC236}">
                  <a16:creationId xmlns:a16="http://schemas.microsoft.com/office/drawing/2014/main" id="{94DC88D7-A686-4C2E-B4DF-4D4A934EE4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9987" b="89879" l="5824" r="96366">
                          <a14:foregroundMark x1="5824" y1="83110" x2="12593" y2="77614"/>
                          <a14:foregroundMark x1="96366" y1="84920" x2="88502" y2="780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1810" y="-270617"/>
              <a:ext cx="4720190" cy="3505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94" name="Picture 14" descr="Analytics Vidhya - Learn Machine learning, artificial intelligence,  business analytics, data science, big data, data visualizations tools and  techniques. | Analytics Vidhya">
              <a:extLst>
                <a:ext uri="{FF2B5EF4-FFF2-40B4-BE49-F238E27FC236}">
                  <a16:creationId xmlns:a16="http://schemas.microsoft.com/office/drawing/2014/main" id="{1C397B20-A8E3-4163-B5CA-530C4FEBEF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0131" y="545968"/>
              <a:ext cx="845960" cy="243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8" descr="I want both 'Check Mark' and 'Cross Mark' in 'Symbol' section of 'Stamp  Tool' to have same color. How can this be achieved? – TechSmith Support">
            <a:extLst>
              <a:ext uri="{FF2B5EF4-FFF2-40B4-BE49-F238E27FC236}">
                <a16:creationId xmlns:a16="http://schemas.microsoft.com/office/drawing/2014/main" id="{428A9DE2-F3DB-4A8A-BCCD-FCF1DFDE95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4612" r="41505">
                        <a14:foregroundMark x1="38776" y1="24710" x2="41429" y2="239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3883"/>
          <a:stretch/>
        </p:blipFill>
        <p:spPr bwMode="auto">
          <a:xfrm>
            <a:off x="10401742" y="2256227"/>
            <a:ext cx="1592862" cy="182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11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EE396EC-9644-4BD9-8443-4908B53D57B3}"/>
              </a:ext>
            </a:extLst>
          </p:cNvPr>
          <p:cNvGrpSpPr/>
          <p:nvPr/>
        </p:nvGrpSpPr>
        <p:grpSpPr>
          <a:xfrm>
            <a:off x="1647913" y="3079691"/>
            <a:ext cx="1598063" cy="711437"/>
            <a:chOff x="1647913" y="3079691"/>
            <a:chExt cx="1598063" cy="711437"/>
          </a:xfrm>
        </p:grpSpPr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970EEC5F-B381-4AF7-8C87-C73458CDDB88}"/>
                </a:ext>
              </a:extLst>
            </p:cNvPr>
            <p:cNvSpPr/>
            <p:nvPr/>
          </p:nvSpPr>
          <p:spPr>
            <a:xfrm>
              <a:off x="1647913" y="3079691"/>
              <a:ext cx="1598063" cy="711437"/>
            </a:xfrm>
            <a:prstGeom prst="flowChartAlternateProcess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2C81BA-89FD-4078-939F-72A18A8C0F9C}"/>
                </a:ext>
              </a:extLst>
            </p:cNvPr>
            <p:cNvSpPr txBox="1"/>
            <p:nvPr/>
          </p:nvSpPr>
          <p:spPr>
            <a:xfrm>
              <a:off x="1984862" y="3250743"/>
              <a:ext cx="9241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/>
                <a:t>Day_No</a:t>
              </a:r>
              <a:endParaRPr lang="en-IN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6D480A54-97F4-4680-8205-599BB86C0F26}"/>
              </a:ext>
            </a:extLst>
          </p:cNvPr>
          <p:cNvSpPr txBox="1">
            <a:spLocks/>
          </p:cNvSpPr>
          <p:nvPr/>
        </p:nvSpPr>
        <p:spPr>
          <a:xfrm>
            <a:off x="1504700" y="503028"/>
            <a:ext cx="9144000" cy="971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The Dataset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0758B-8070-41AD-875D-15E672E39716}"/>
              </a:ext>
            </a:extLst>
          </p:cNvPr>
          <p:cNvSpPr txBox="1"/>
          <p:nvPr/>
        </p:nvSpPr>
        <p:spPr>
          <a:xfrm>
            <a:off x="1718667" y="1916236"/>
            <a:ext cx="93918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/>
              <a:t>For most of the courses, we had Data Available for 882 Days</a:t>
            </a:r>
            <a:br>
              <a:rPr lang="en-IN" dirty="0"/>
            </a:br>
            <a:r>
              <a:rPr lang="en-IN" dirty="0"/>
              <a:t>but for around 93 courses, we had Sales Data for just 698 Days.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There is a jump from 546 to 731 where no sales for these 93 courses were made,</a:t>
            </a:r>
            <a:br>
              <a:rPr lang="en-US" dirty="0"/>
            </a:br>
            <a:r>
              <a:rPr lang="en-US" dirty="0"/>
              <a:t>probably because they were taken down for maintenance, </a:t>
            </a:r>
            <a:r>
              <a:rPr lang="en-US" dirty="0" err="1"/>
              <a:t>updation</a:t>
            </a:r>
            <a:r>
              <a:rPr lang="en-US" dirty="0"/>
              <a:t> of content or any other reason.</a:t>
            </a:r>
            <a:endParaRPr lang="en-IN" dirty="0"/>
          </a:p>
        </p:txBody>
      </p:sp>
      <p:pic>
        <p:nvPicPr>
          <p:cNvPr id="36" name="Picture 2" descr="Back Button Images, Stock Photos &amp; Vectors | Shutterstock">
            <a:hlinkClick r:id="rId2" action="ppaction://hlinksldjump"/>
            <a:extLst>
              <a:ext uri="{FF2B5EF4-FFF2-40B4-BE49-F238E27FC236}">
                <a16:creationId xmlns:a16="http://schemas.microsoft.com/office/drawing/2014/main" id="{C13FE130-2F39-4B19-AA6B-EA6B61E612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8" t="15945" r="18671" b="20996"/>
          <a:stretch/>
        </p:blipFill>
        <p:spPr bwMode="auto">
          <a:xfrm>
            <a:off x="11357361" y="224349"/>
            <a:ext cx="466667" cy="50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97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07407E-6 L -0.12187 -0.15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94" y="-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BC700EB-805F-4BF1-9A5B-1CFCB381A48E}"/>
              </a:ext>
            </a:extLst>
          </p:cNvPr>
          <p:cNvGrpSpPr/>
          <p:nvPr/>
        </p:nvGrpSpPr>
        <p:grpSpPr>
          <a:xfrm>
            <a:off x="5296967" y="3134731"/>
            <a:ext cx="1598064" cy="721751"/>
            <a:chOff x="5296967" y="3134731"/>
            <a:chExt cx="1598064" cy="721751"/>
          </a:xfrm>
        </p:grpSpPr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91BA0673-A661-4185-8419-295C5A74922E}"/>
                </a:ext>
              </a:extLst>
            </p:cNvPr>
            <p:cNvSpPr/>
            <p:nvPr/>
          </p:nvSpPr>
          <p:spPr>
            <a:xfrm>
              <a:off x="5296968" y="3145045"/>
              <a:ext cx="1598063" cy="711437"/>
            </a:xfrm>
            <a:prstGeom prst="flowChartAlternateProcess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399F72-2252-4664-8118-B4C23DD4F5C0}"/>
                </a:ext>
              </a:extLst>
            </p:cNvPr>
            <p:cNvSpPr txBox="1"/>
            <p:nvPr/>
          </p:nvSpPr>
          <p:spPr>
            <a:xfrm>
              <a:off x="5738370" y="3290395"/>
              <a:ext cx="7152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/>
                <a:t>Sales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F05649D4-4293-40B8-AE37-B27F196E6CB4}"/>
                </a:ext>
              </a:extLst>
            </p:cNvPr>
            <p:cNvSpPr/>
            <p:nvPr/>
          </p:nvSpPr>
          <p:spPr>
            <a:xfrm>
              <a:off x="5296967" y="3134731"/>
              <a:ext cx="1598063" cy="711437"/>
            </a:xfrm>
            <a:prstGeom prst="flowChartAlternateProcess">
              <a:avLst/>
            </a:prstGeom>
            <a:solidFill>
              <a:srgbClr val="FFFF00">
                <a:alpha val="13000"/>
              </a:srgbClr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6D480A54-97F4-4680-8205-599BB86C0F26}"/>
              </a:ext>
            </a:extLst>
          </p:cNvPr>
          <p:cNvSpPr txBox="1">
            <a:spLocks/>
          </p:cNvSpPr>
          <p:nvPr/>
        </p:nvSpPr>
        <p:spPr>
          <a:xfrm>
            <a:off x="1504700" y="503028"/>
            <a:ext cx="9144000" cy="971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The Dataset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CC28B0-AC4D-4208-A9D8-6F98A42F7C54}"/>
              </a:ext>
            </a:extLst>
          </p:cNvPr>
          <p:cNvSpPr txBox="1"/>
          <p:nvPr/>
        </p:nvSpPr>
        <p:spPr>
          <a:xfrm>
            <a:off x="1965533" y="1906777"/>
            <a:ext cx="9391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/>
              <a:t>Average Sale Made per day is around 121.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IN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73A8004E-5AEA-4020-A6F6-F36B3D312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300" y="2296392"/>
            <a:ext cx="79248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Back Button Images, Stock Photos &amp; Vectors | Shutterstock">
            <a:hlinkClick r:id="rId3" action="ppaction://hlinksldjump"/>
            <a:extLst>
              <a:ext uri="{FF2B5EF4-FFF2-40B4-BE49-F238E27FC236}">
                <a16:creationId xmlns:a16="http://schemas.microsoft.com/office/drawing/2014/main" id="{3658D250-F50D-4980-AEAA-E0B63E2CD3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8" t="15945" r="18671" b="20996"/>
          <a:stretch/>
        </p:blipFill>
        <p:spPr bwMode="auto">
          <a:xfrm>
            <a:off x="11357361" y="224349"/>
            <a:ext cx="466667" cy="50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44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-0.41133 -0.208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73" y="-1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E28961D-4BB5-45D8-9462-E46BA03406B4}"/>
              </a:ext>
            </a:extLst>
          </p:cNvPr>
          <p:cNvGrpSpPr/>
          <p:nvPr/>
        </p:nvGrpSpPr>
        <p:grpSpPr>
          <a:xfrm>
            <a:off x="8946023" y="3145045"/>
            <a:ext cx="1598063" cy="711437"/>
            <a:chOff x="8946023" y="3145045"/>
            <a:chExt cx="1598063" cy="711437"/>
          </a:xfrm>
        </p:grpSpPr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46817FEB-DBEA-4C4A-83FB-09C915490DC5}"/>
                </a:ext>
              </a:extLst>
            </p:cNvPr>
            <p:cNvSpPr/>
            <p:nvPr/>
          </p:nvSpPr>
          <p:spPr>
            <a:xfrm>
              <a:off x="8946023" y="3145045"/>
              <a:ext cx="1598063" cy="711437"/>
            </a:xfrm>
            <a:prstGeom prst="flowChartAlternateProcess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D74CFF-2F05-4848-86F8-E4084910D1B7}"/>
                </a:ext>
              </a:extLst>
            </p:cNvPr>
            <p:cNvSpPr txBox="1"/>
            <p:nvPr/>
          </p:nvSpPr>
          <p:spPr>
            <a:xfrm>
              <a:off x="9022580" y="3346874"/>
              <a:ext cx="1444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 err="1"/>
                <a:t>Short_Promotion</a:t>
              </a:r>
              <a:endParaRPr lang="en-IN" sz="1400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6D480A54-97F4-4680-8205-599BB86C0F26}"/>
              </a:ext>
            </a:extLst>
          </p:cNvPr>
          <p:cNvSpPr txBox="1">
            <a:spLocks/>
          </p:cNvSpPr>
          <p:nvPr/>
        </p:nvSpPr>
        <p:spPr>
          <a:xfrm>
            <a:off x="1504700" y="503028"/>
            <a:ext cx="9144000" cy="971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The Dataset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D58203-E26C-4EC3-9F16-60493F7CBCDF}"/>
              </a:ext>
            </a:extLst>
          </p:cNvPr>
          <p:cNvSpPr txBox="1"/>
          <p:nvPr/>
        </p:nvSpPr>
        <p:spPr>
          <a:xfrm>
            <a:off x="1718667" y="1916236"/>
            <a:ext cx="939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/>
              <a:t>Around 38% of records are on Short Promotion.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8B33900-F074-43C3-9A89-FA6CEE1A8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695" y="3733160"/>
            <a:ext cx="4419926" cy="312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Back Button Images, Stock Photos &amp; Vectors | Shutterstock">
            <a:hlinkClick r:id="rId3" action="ppaction://hlinksldjump"/>
            <a:extLst>
              <a:ext uri="{FF2B5EF4-FFF2-40B4-BE49-F238E27FC236}">
                <a16:creationId xmlns:a16="http://schemas.microsoft.com/office/drawing/2014/main" id="{E2CE9C34-6466-4C4F-B303-5C28C7E211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8" t="15945" r="18671" b="20996"/>
          <a:stretch/>
        </p:blipFill>
        <p:spPr bwMode="auto">
          <a:xfrm>
            <a:off x="11357361" y="224349"/>
            <a:ext cx="466667" cy="50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73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33333E-6 L -0.725 -0.176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-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6939A3-FA96-4430-8681-57A1A030A5B6}"/>
              </a:ext>
            </a:extLst>
          </p:cNvPr>
          <p:cNvGrpSpPr/>
          <p:nvPr/>
        </p:nvGrpSpPr>
        <p:grpSpPr>
          <a:xfrm>
            <a:off x="161303" y="4205957"/>
            <a:ext cx="1598063" cy="711437"/>
            <a:chOff x="161303" y="4205957"/>
            <a:chExt cx="1598063" cy="711437"/>
          </a:xfrm>
        </p:grpSpPr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29E0E886-3A34-4CF6-B5D4-CF0F617331D5}"/>
                </a:ext>
              </a:extLst>
            </p:cNvPr>
            <p:cNvSpPr/>
            <p:nvPr/>
          </p:nvSpPr>
          <p:spPr>
            <a:xfrm>
              <a:off x="161303" y="4205957"/>
              <a:ext cx="1598063" cy="711437"/>
            </a:xfrm>
            <a:prstGeom prst="flowChartAlternateProcess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AC1CC19-43A6-4D13-894A-D34E65A56FA2}"/>
                </a:ext>
              </a:extLst>
            </p:cNvPr>
            <p:cNvSpPr txBox="1"/>
            <p:nvPr/>
          </p:nvSpPr>
          <p:spPr>
            <a:xfrm>
              <a:off x="251829" y="4401203"/>
              <a:ext cx="14119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err="1"/>
                <a:t>Public_Holiday</a:t>
              </a:r>
              <a:endParaRPr lang="en-IN" sz="1600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6D480A54-97F4-4680-8205-599BB86C0F26}"/>
              </a:ext>
            </a:extLst>
          </p:cNvPr>
          <p:cNvSpPr txBox="1">
            <a:spLocks/>
          </p:cNvSpPr>
          <p:nvPr/>
        </p:nvSpPr>
        <p:spPr>
          <a:xfrm>
            <a:off x="1504700" y="503028"/>
            <a:ext cx="9144000" cy="971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The Dataset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5868DA-C237-42D7-A297-8182AF834E3C}"/>
              </a:ext>
            </a:extLst>
          </p:cNvPr>
          <p:cNvSpPr txBox="1"/>
          <p:nvPr/>
        </p:nvSpPr>
        <p:spPr>
          <a:xfrm>
            <a:off x="1718667" y="1916236"/>
            <a:ext cx="939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/>
              <a:t>Only 25 out of a total of 882 days are Public Holidays.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F2AC05D-4D87-4232-A9DA-47D2C2FBE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113" y="3584672"/>
            <a:ext cx="4422647" cy="28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Back Button Images, Stock Photos &amp; Vectors | Shutterstock">
            <a:hlinkClick r:id="rId3" action="ppaction://hlinksldjump"/>
            <a:extLst>
              <a:ext uri="{FF2B5EF4-FFF2-40B4-BE49-F238E27FC236}">
                <a16:creationId xmlns:a16="http://schemas.microsoft.com/office/drawing/2014/main" id="{81EDCA00-BB5F-406A-B72F-F33B800C2F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8" t="15945" r="18671" b="20996"/>
          <a:stretch/>
        </p:blipFill>
        <p:spPr bwMode="auto">
          <a:xfrm>
            <a:off x="11357361" y="224349"/>
            <a:ext cx="466667" cy="50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78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6 L 3.95833E-6 -0.356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8F692F-C06A-4CBA-9DB0-3756E1316AAB}"/>
              </a:ext>
            </a:extLst>
          </p:cNvPr>
          <p:cNvGrpSpPr/>
          <p:nvPr/>
        </p:nvGrpSpPr>
        <p:grpSpPr>
          <a:xfrm>
            <a:off x="3263423" y="4214762"/>
            <a:ext cx="1598063" cy="713142"/>
            <a:chOff x="3263423" y="4214762"/>
            <a:chExt cx="1598063" cy="713142"/>
          </a:xfrm>
        </p:grpSpPr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B69712F4-A741-40C2-B875-4B9A3CD86082}"/>
                </a:ext>
              </a:extLst>
            </p:cNvPr>
            <p:cNvSpPr/>
            <p:nvPr/>
          </p:nvSpPr>
          <p:spPr>
            <a:xfrm>
              <a:off x="3263423" y="4214762"/>
              <a:ext cx="1598063" cy="711437"/>
            </a:xfrm>
            <a:prstGeom prst="flowChartAlternateProcess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85A0AD-F9D9-4592-B75B-A034CCEB1DC1}"/>
                </a:ext>
              </a:extLst>
            </p:cNvPr>
            <p:cNvSpPr txBox="1"/>
            <p:nvPr/>
          </p:nvSpPr>
          <p:spPr>
            <a:xfrm>
              <a:off x="3472036" y="4401203"/>
              <a:ext cx="1180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err="1"/>
                <a:t>User_Traffic</a:t>
              </a:r>
              <a:endParaRPr lang="en-IN" sz="1600" dirty="0"/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72FAB531-BFA4-4B7F-B2CD-04B7C022B703}"/>
                </a:ext>
              </a:extLst>
            </p:cNvPr>
            <p:cNvSpPr/>
            <p:nvPr/>
          </p:nvSpPr>
          <p:spPr>
            <a:xfrm>
              <a:off x="3263423" y="4216467"/>
              <a:ext cx="1598063" cy="711437"/>
            </a:xfrm>
            <a:prstGeom prst="flowChartAlternateProcess">
              <a:avLst/>
            </a:prstGeom>
            <a:solidFill>
              <a:srgbClr val="00B0F0">
                <a:alpha val="13000"/>
              </a:srgbClr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6D480A54-97F4-4680-8205-599BB86C0F26}"/>
              </a:ext>
            </a:extLst>
          </p:cNvPr>
          <p:cNvSpPr txBox="1">
            <a:spLocks/>
          </p:cNvSpPr>
          <p:nvPr/>
        </p:nvSpPr>
        <p:spPr>
          <a:xfrm>
            <a:off x="1504700" y="503028"/>
            <a:ext cx="9144000" cy="971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The Dataset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6202E0-C415-4550-AA5D-3BC88D93BD75}"/>
              </a:ext>
            </a:extLst>
          </p:cNvPr>
          <p:cNvSpPr txBox="1"/>
          <p:nvPr/>
        </p:nvSpPr>
        <p:spPr>
          <a:xfrm>
            <a:off x="1718667" y="1916236"/>
            <a:ext cx="939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/>
              <a:t>Around 15400 land on each course page per day.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DFC86E2-1602-4626-A152-205514F7D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552" y="2336028"/>
            <a:ext cx="8058150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Back Button Images, Stock Photos &amp; Vectors | Shutterstock">
            <a:hlinkClick r:id="rId3" action="ppaction://hlinksldjump"/>
            <a:extLst>
              <a:ext uri="{FF2B5EF4-FFF2-40B4-BE49-F238E27FC236}">
                <a16:creationId xmlns:a16="http://schemas.microsoft.com/office/drawing/2014/main" id="{3F54A3B0-5221-4722-A332-9835D0F780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8" t="15945" r="18671" b="20996"/>
          <a:stretch/>
        </p:blipFill>
        <p:spPr bwMode="auto">
          <a:xfrm>
            <a:off x="11357361" y="224349"/>
            <a:ext cx="466667" cy="50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83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81481E-6 L -0.25898 -0.356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56" y="-1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E48A15C-D0BE-4654-95CB-1F164C3FDFD6}"/>
              </a:ext>
            </a:extLst>
          </p:cNvPr>
          <p:cNvGrpSpPr/>
          <p:nvPr/>
        </p:nvGrpSpPr>
        <p:grpSpPr>
          <a:xfrm>
            <a:off x="7337699" y="4205956"/>
            <a:ext cx="1668727" cy="711437"/>
            <a:chOff x="7337699" y="4205956"/>
            <a:chExt cx="1668727" cy="711437"/>
          </a:xfrm>
        </p:grpSpPr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00A506BF-96E4-4841-A706-6BB53DED780D}"/>
                </a:ext>
              </a:extLst>
            </p:cNvPr>
            <p:cNvSpPr/>
            <p:nvPr/>
          </p:nvSpPr>
          <p:spPr>
            <a:xfrm>
              <a:off x="7365407" y="4205956"/>
              <a:ext cx="1598063" cy="711437"/>
            </a:xfrm>
            <a:prstGeom prst="flowChartAlternateProcess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F53BC3E-576E-4EF7-85E8-0307C04BE0BD}"/>
                </a:ext>
              </a:extLst>
            </p:cNvPr>
            <p:cNvSpPr txBox="1"/>
            <p:nvPr/>
          </p:nvSpPr>
          <p:spPr>
            <a:xfrm>
              <a:off x="7337699" y="4410868"/>
              <a:ext cx="16687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 err="1"/>
                <a:t>Competition_Metric</a:t>
              </a:r>
              <a:endParaRPr lang="en-IN" sz="1400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6D480A54-97F4-4680-8205-599BB86C0F26}"/>
              </a:ext>
            </a:extLst>
          </p:cNvPr>
          <p:cNvSpPr txBox="1">
            <a:spLocks/>
          </p:cNvSpPr>
          <p:nvPr/>
        </p:nvSpPr>
        <p:spPr>
          <a:xfrm>
            <a:off x="1504700" y="503028"/>
            <a:ext cx="9144000" cy="971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The Dataset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284835-346F-419C-AE73-4F2035DD9860}"/>
              </a:ext>
            </a:extLst>
          </p:cNvPr>
          <p:cNvSpPr txBox="1"/>
          <p:nvPr/>
        </p:nvSpPr>
        <p:spPr>
          <a:xfrm>
            <a:off x="1718667" y="1916236"/>
            <a:ext cx="9391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/>
              <a:t>Mean of </a:t>
            </a:r>
            <a:r>
              <a:rPr lang="en-IN" dirty="0" err="1"/>
              <a:t>Competition_Metric</a:t>
            </a:r>
            <a:r>
              <a:rPr lang="en-IN" dirty="0"/>
              <a:t> is around 0.07.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 err="1"/>
              <a:t>Competition_Metric</a:t>
            </a:r>
            <a:r>
              <a:rPr lang="en-IN" dirty="0"/>
              <a:t> values for two courses is missing. 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3E5E26D-6551-4CA2-A5CB-B27205193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112" y="2685057"/>
            <a:ext cx="7877175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Back Button Images, Stock Photos &amp; Vectors | Shutterstock">
            <a:hlinkClick r:id="rId3" action="ppaction://hlinksldjump"/>
            <a:extLst>
              <a:ext uri="{FF2B5EF4-FFF2-40B4-BE49-F238E27FC236}">
                <a16:creationId xmlns:a16="http://schemas.microsoft.com/office/drawing/2014/main" id="{73169D49-64AC-4C24-974B-819F175FAA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8" t="15945" r="18671" b="20996"/>
          <a:stretch/>
        </p:blipFill>
        <p:spPr bwMode="auto">
          <a:xfrm>
            <a:off x="11357361" y="224349"/>
            <a:ext cx="466667" cy="50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73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6 L -0.5944 -0.355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27" y="-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380C2B-B0D9-4990-A993-376AA3B04F59}"/>
              </a:ext>
            </a:extLst>
          </p:cNvPr>
          <p:cNvGrpSpPr/>
          <p:nvPr/>
        </p:nvGrpSpPr>
        <p:grpSpPr>
          <a:xfrm>
            <a:off x="10467527" y="4205955"/>
            <a:ext cx="1598063" cy="711437"/>
            <a:chOff x="10467527" y="4205955"/>
            <a:chExt cx="1598063" cy="711437"/>
          </a:xfrm>
        </p:grpSpPr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360514D2-CCB9-493C-BFB7-FE20912CC213}"/>
                </a:ext>
              </a:extLst>
            </p:cNvPr>
            <p:cNvSpPr/>
            <p:nvPr/>
          </p:nvSpPr>
          <p:spPr>
            <a:xfrm>
              <a:off x="10467527" y="4205955"/>
              <a:ext cx="1598063" cy="711437"/>
            </a:xfrm>
            <a:prstGeom prst="flowChartAlternateProcess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092BCFE-7489-4C3D-B733-840F612B99CB}"/>
                </a:ext>
              </a:extLst>
            </p:cNvPr>
            <p:cNvSpPr txBox="1"/>
            <p:nvPr/>
          </p:nvSpPr>
          <p:spPr>
            <a:xfrm>
              <a:off x="10648700" y="4392396"/>
              <a:ext cx="1257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err="1"/>
                <a:t>Course_Type</a:t>
              </a:r>
              <a:endParaRPr lang="en-IN" sz="1600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6D480A54-97F4-4680-8205-599BB86C0F26}"/>
              </a:ext>
            </a:extLst>
          </p:cNvPr>
          <p:cNvSpPr txBox="1">
            <a:spLocks/>
          </p:cNvSpPr>
          <p:nvPr/>
        </p:nvSpPr>
        <p:spPr>
          <a:xfrm>
            <a:off x="1504700" y="503028"/>
            <a:ext cx="9144000" cy="971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The Dataset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245457-8376-4BAC-9941-2EC454B3C464}"/>
              </a:ext>
            </a:extLst>
          </p:cNvPr>
          <p:cNvSpPr txBox="1"/>
          <p:nvPr/>
        </p:nvSpPr>
        <p:spPr>
          <a:xfrm>
            <a:off x="1718667" y="1916236"/>
            <a:ext cx="939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/>
              <a:t>310 of 600 are Courses, 288 are Programmes while only 2 are Degree Programs.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D32F986-5FF1-4085-8476-32963AA8A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188" y="3540020"/>
            <a:ext cx="4816829" cy="306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Back Button Images, Stock Photos &amp; Vectors | Shutterstock">
            <a:hlinkClick r:id="rId3" action="ppaction://hlinksldjump"/>
            <a:extLst>
              <a:ext uri="{FF2B5EF4-FFF2-40B4-BE49-F238E27FC236}">
                <a16:creationId xmlns:a16="http://schemas.microsoft.com/office/drawing/2014/main" id="{DE120D43-AC49-48DE-9264-747087F698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8" t="15945" r="18671" b="20996"/>
          <a:stretch/>
        </p:blipFill>
        <p:spPr bwMode="auto">
          <a:xfrm>
            <a:off x="11357361" y="224349"/>
            <a:ext cx="466667" cy="50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28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-0.84909 -0.34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61" y="-1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C605-EAB4-44D3-BD0C-A81FFE37F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9457" y="2946656"/>
            <a:ext cx="9144000" cy="89166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Questions to be asked further</a:t>
            </a:r>
          </a:p>
        </p:txBody>
      </p:sp>
    </p:spTree>
    <p:extLst>
      <p:ext uri="{BB962C8B-B14F-4D97-AF65-F5344CB8AC3E}">
        <p14:creationId xmlns:p14="http://schemas.microsoft.com/office/powerpoint/2010/main" val="3692433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FE57-D373-4DE0-922D-7D746F3B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 to be asked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BB3AB-8F0C-4FB2-89D1-B9ADECAC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70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Is Short Promotion causing an increase in Sales?</a:t>
            </a:r>
          </a:p>
          <a:p>
            <a:r>
              <a:rPr lang="en-IN" dirty="0"/>
              <a:t>Do Public Holidays contribute to more Sales?</a:t>
            </a:r>
          </a:p>
          <a:p>
            <a:r>
              <a:rPr lang="en-IN" dirty="0"/>
              <a:t>Do the courses which are being Long Promoted have Higher Sales?</a:t>
            </a:r>
          </a:p>
          <a:p>
            <a:r>
              <a:rPr lang="en-IN" dirty="0"/>
              <a:t>Is User Traffic More on Public Holidays?</a:t>
            </a:r>
          </a:p>
          <a:p>
            <a:r>
              <a:rPr lang="en-IN" dirty="0"/>
              <a:t>Does Higher User Traffic contributes to Higher Sales?</a:t>
            </a:r>
          </a:p>
          <a:p>
            <a:r>
              <a:rPr lang="en-IN" dirty="0"/>
              <a:t>Do Courses with Higher Competition Metric have Lower Sales?</a:t>
            </a:r>
          </a:p>
          <a:p>
            <a:r>
              <a:rPr lang="en-IN" dirty="0"/>
              <a:t>Does Course Type affect the Sale of a course?</a:t>
            </a:r>
          </a:p>
          <a:p>
            <a:r>
              <a:rPr lang="en-IN" dirty="0"/>
              <a:t>Do Course Domains affect the Sales?</a:t>
            </a:r>
          </a:p>
          <a:p>
            <a:r>
              <a:rPr lang="en-IN" dirty="0"/>
              <a:t>Do we observe any pattern of Sales </a:t>
            </a:r>
            <a:r>
              <a:rPr lang="en-IN" dirty="0" err="1"/>
              <a:t>wrt</a:t>
            </a:r>
            <a:r>
              <a:rPr lang="en-IN" dirty="0"/>
              <a:t> Day No?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0815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CD4A-3DE4-4D52-80FB-92646902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Is Short Promotion causing an increase in Sales?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07B013-93C5-4EB9-A933-9AA617607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45" y="2283530"/>
            <a:ext cx="4269802" cy="288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B1BDC90-243A-4CF2-9A77-2ABC0FEA4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817" y="2117019"/>
            <a:ext cx="4675893" cy="331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37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C605-EAB4-44D3-BD0C-A81FFE37F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0160"/>
            <a:ext cx="9144000" cy="937679"/>
          </a:xfrm>
        </p:spPr>
        <p:txBody>
          <a:bodyPr/>
          <a:lstStyle/>
          <a:p>
            <a:r>
              <a:rPr lang="en-IN" b="1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61864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FE57-D373-4DE0-922D-7D746F3B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 to be asked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BB3AB-8F0C-4FB2-89D1-B9ADECAC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70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Is Short Promotion causing an increase in Sales?</a:t>
            </a:r>
          </a:p>
          <a:p>
            <a:r>
              <a:rPr lang="en-IN" dirty="0"/>
              <a:t>Do Public Holidays contribute to more Sales?</a:t>
            </a:r>
          </a:p>
          <a:p>
            <a:r>
              <a:rPr lang="en-IN" dirty="0"/>
              <a:t>Do the courses which are being Long Promoted have Higher Sales?</a:t>
            </a:r>
          </a:p>
          <a:p>
            <a:r>
              <a:rPr lang="en-IN" dirty="0"/>
              <a:t>Is User Traffic More on Public Holidays?</a:t>
            </a:r>
          </a:p>
          <a:p>
            <a:r>
              <a:rPr lang="en-IN" dirty="0"/>
              <a:t>Does Higher User Traffic contributes to Higher Sales?</a:t>
            </a:r>
          </a:p>
          <a:p>
            <a:r>
              <a:rPr lang="en-IN" dirty="0"/>
              <a:t>Do Courses with Higher Competition Metric have Lower Sales?</a:t>
            </a:r>
          </a:p>
          <a:p>
            <a:r>
              <a:rPr lang="en-IN" dirty="0"/>
              <a:t>Does Course Type affect the Sale of a course?</a:t>
            </a:r>
          </a:p>
          <a:p>
            <a:r>
              <a:rPr lang="en-IN" dirty="0"/>
              <a:t>Do Course Domains affect the Sales?</a:t>
            </a:r>
          </a:p>
          <a:p>
            <a:r>
              <a:rPr lang="en-IN" dirty="0"/>
              <a:t>Do we observe any pattern of Sales </a:t>
            </a:r>
            <a:r>
              <a:rPr lang="en-IN" dirty="0" err="1"/>
              <a:t>wrt</a:t>
            </a:r>
            <a:r>
              <a:rPr lang="en-IN" dirty="0"/>
              <a:t> Day No?</a:t>
            </a:r>
          </a:p>
          <a:p>
            <a:endParaRPr lang="en-IN" dirty="0"/>
          </a:p>
        </p:txBody>
      </p:sp>
      <p:pic>
        <p:nvPicPr>
          <p:cNvPr id="4" name="Picture 4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3EBEC129-F7D9-450A-8679-BC2C160FB2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" t="73512" r="73743" b="15037"/>
          <a:stretch/>
        </p:blipFill>
        <p:spPr bwMode="auto">
          <a:xfrm>
            <a:off x="8197653" y="1631598"/>
            <a:ext cx="537400" cy="23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359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CD4A-3DE4-4D52-80FB-92646902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Do Public Holidays contribute to more Sales?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C2806FA-C708-4BE2-9347-9F51A5ED8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73" y="2327048"/>
            <a:ext cx="4595137" cy="310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6705E25-5F71-48C6-BDE6-276CC4EFA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107" y="2125942"/>
            <a:ext cx="4946826" cy="350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533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FE57-D373-4DE0-922D-7D746F3B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 to be asked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BB3AB-8F0C-4FB2-89D1-B9ADECAC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70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Is Short Promotion causing an increase in Sales?</a:t>
            </a:r>
          </a:p>
          <a:p>
            <a:r>
              <a:rPr lang="en-IN" dirty="0"/>
              <a:t>Do Public Holidays contribute to more Sales?</a:t>
            </a:r>
          </a:p>
          <a:p>
            <a:r>
              <a:rPr lang="en-IN" dirty="0"/>
              <a:t>Do the courses which are being Long Promoted have Higher Sales?</a:t>
            </a:r>
          </a:p>
          <a:p>
            <a:r>
              <a:rPr lang="en-IN" dirty="0"/>
              <a:t>Is User Traffic More on Public Holidays?</a:t>
            </a:r>
          </a:p>
          <a:p>
            <a:r>
              <a:rPr lang="en-IN" dirty="0"/>
              <a:t>Does Higher User Traffic contributes to Higher Sales?</a:t>
            </a:r>
          </a:p>
          <a:p>
            <a:r>
              <a:rPr lang="en-IN" dirty="0"/>
              <a:t>Do Courses with Higher Competition Metric have Lower Sales?</a:t>
            </a:r>
          </a:p>
          <a:p>
            <a:r>
              <a:rPr lang="en-IN" dirty="0"/>
              <a:t>Does Course Type affect the Sale of a course?</a:t>
            </a:r>
          </a:p>
          <a:p>
            <a:r>
              <a:rPr lang="en-IN" dirty="0"/>
              <a:t>Do Course Domains affect the Sales?</a:t>
            </a:r>
          </a:p>
          <a:p>
            <a:r>
              <a:rPr lang="en-IN" dirty="0"/>
              <a:t>Do we observe any pattern of Sales </a:t>
            </a:r>
            <a:r>
              <a:rPr lang="en-IN" dirty="0" err="1"/>
              <a:t>wrt</a:t>
            </a:r>
            <a:r>
              <a:rPr lang="en-IN" dirty="0"/>
              <a:t> Day No?</a:t>
            </a:r>
          </a:p>
          <a:p>
            <a:endParaRPr lang="en-IN" dirty="0"/>
          </a:p>
        </p:txBody>
      </p:sp>
      <p:pic>
        <p:nvPicPr>
          <p:cNvPr id="4" name="Picture 4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3EBEC129-F7D9-450A-8679-BC2C160FB2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" t="73512" r="73743" b="15037"/>
          <a:stretch/>
        </p:blipFill>
        <p:spPr bwMode="auto">
          <a:xfrm>
            <a:off x="8197653" y="1631598"/>
            <a:ext cx="537400" cy="23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525DABC3-5F7C-46A9-98BE-BBCC6F0F99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69578" r="48062" b="9172"/>
          <a:stretch/>
        </p:blipFill>
        <p:spPr bwMode="auto">
          <a:xfrm>
            <a:off x="7661429" y="2016482"/>
            <a:ext cx="635903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452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CD4A-3DE4-4D52-80FB-92646902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Do the courses which are being Long Promoted have Higher Sales?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DFA3E89-494A-4266-AAF8-4B5ABCCB6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32" y="2328207"/>
            <a:ext cx="4820136" cy="325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15319C-FD58-4C30-A6A2-0F921CB18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524" y="3043236"/>
            <a:ext cx="2955651" cy="120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89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FE57-D373-4DE0-922D-7D746F3B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 to be asked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BB3AB-8F0C-4FB2-89D1-B9ADECAC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70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Is Short Promotion causing an increase in Sales?</a:t>
            </a:r>
          </a:p>
          <a:p>
            <a:r>
              <a:rPr lang="en-IN" dirty="0"/>
              <a:t>Do Public Holidays contribute to more Sales?</a:t>
            </a:r>
          </a:p>
          <a:p>
            <a:r>
              <a:rPr lang="en-IN" dirty="0"/>
              <a:t>Do the courses which are being Long Promoted have Higher Sales?</a:t>
            </a:r>
          </a:p>
          <a:p>
            <a:r>
              <a:rPr lang="en-IN" dirty="0"/>
              <a:t>Is User Traffic More on Public Holidays?</a:t>
            </a:r>
          </a:p>
          <a:p>
            <a:r>
              <a:rPr lang="en-IN" dirty="0"/>
              <a:t>Does Higher User Traffic contributes to Higher Sales?</a:t>
            </a:r>
          </a:p>
          <a:p>
            <a:r>
              <a:rPr lang="en-IN" dirty="0"/>
              <a:t>Do Courses with Higher Competition Metric have Lower Sales?</a:t>
            </a:r>
          </a:p>
          <a:p>
            <a:r>
              <a:rPr lang="en-IN" dirty="0"/>
              <a:t>Does Course Type affect the Sale of a course?</a:t>
            </a:r>
          </a:p>
          <a:p>
            <a:r>
              <a:rPr lang="en-IN" dirty="0"/>
              <a:t>Do Course Domains affect the Sales?</a:t>
            </a:r>
          </a:p>
          <a:p>
            <a:r>
              <a:rPr lang="en-IN" dirty="0"/>
              <a:t>Do we observe any pattern of Sales </a:t>
            </a:r>
            <a:r>
              <a:rPr lang="en-IN" dirty="0" err="1"/>
              <a:t>wrt</a:t>
            </a:r>
            <a:r>
              <a:rPr lang="en-IN" dirty="0"/>
              <a:t> Day No?</a:t>
            </a:r>
          </a:p>
          <a:p>
            <a:endParaRPr lang="en-IN" dirty="0"/>
          </a:p>
        </p:txBody>
      </p:sp>
      <p:pic>
        <p:nvPicPr>
          <p:cNvPr id="4" name="Picture 4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3EBEC129-F7D9-450A-8679-BC2C160FB2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" t="73512" r="73743" b="15037"/>
          <a:stretch/>
        </p:blipFill>
        <p:spPr bwMode="auto">
          <a:xfrm>
            <a:off x="8197653" y="1631598"/>
            <a:ext cx="537400" cy="23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525DABC3-5F7C-46A9-98BE-BBCC6F0F99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69578" r="48062" b="9172"/>
          <a:stretch/>
        </p:blipFill>
        <p:spPr bwMode="auto">
          <a:xfrm>
            <a:off x="7661429" y="2016482"/>
            <a:ext cx="635903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D6740130-5522-4D84-BCF7-6808F63BB3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69578" r="48062" b="9172"/>
          <a:stretch/>
        </p:blipFill>
        <p:spPr bwMode="auto">
          <a:xfrm>
            <a:off x="10774342" y="2486928"/>
            <a:ext cx="635903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547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CD4A-3DE4-4D52-80FB-92646902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Is User Traffic More on Public Holidays?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8A9135C-B666-4AB1-91C6-29C13D698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96" y="2103781"/>
            <a:ext cx="4804511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0971AE-DA90-4B1C-99AE-27976E5E6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247" y="3079190"/>
            <a:ext cx="3550797" cy="11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48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FE57-D373-4DE0-922D-7D746F3B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 to be asked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BB3AB-8F0C-4FB2-89D1-B9ADECAC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70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Is Short Promotion causing an increase in Sales?</a:t>
            </a:r>
          </a:p>
          <a:p>
            <a:r>
              <a:rPr lang="en-IN" dirty="0"/>
              <a:t>Do Public Holidays contribute to more Sales?</a:t>
            </a:r>
          </a:p>
          <a:p>
            <a:r>
              <a:rPr lang="en-IN" dirty="0"/>
              <a:t>Do the courses which are being Long Promoted have Higher Sales?</a:t>
            </a:r>
          </a:p>
          <a:p>
            <a:r>
              <a:rPr lang="en-IN" dirty="0"/>
              <a:t>Is User Traffic More on Public Holidays?</a:t>
            </a:r>
          </a:p>
          <a:p>
            <a:r>
              <a:rPr lang="en-IN" dirty="0"/>
              <a:t>Does Higher User Traffic contributes to Higher Sales?</a:t>
            </a:r>
          </a:p>
          <a:p>
            <a:r>
              <a:rPr lang="en-IN" dirty="0"/>
              <a:t>Do Courses with Higher Competition Metric have Lower Sales?</a:t>
            </a:r>
          </a:p>
          <a:p>
            <a:r>
              <a:rPr lang="en-IN" dirty="0"/>
              <a:t>Does Course Type affect the Sale of a course?</a:t>
            </a:r>
          </a:p>
          <a:p>
            <a:r>
              <a:rPr lang="en-IN" dirty="0"/>
              <a:t>Do Course Domains affect the Sales?</a:t>
            </a:r>
          </a:p>
          <a:p>
            <a:r>
              <a:rPr lang="en-IN" dirty="0"/>
              <a:t>Do we observe any pattern of Sales </a:t>
            </a:r>
            <a:r>
              <a:rPr lang="en-IN" dirty="0" err="1"/>
              <a:t>wrt</a:t>
            </a:r>
            <a:r>
              <a:rPr lang="en-IN" dirty="0"/>
              <a:t> Day No?</a:t>
            </a:r>
          </a:p>
          <a:p>
            <a:endParaRPr lang="en-IN" dirty="0"/>
          </a:p>
        </p:txBody>
      </p:sp>
      <p:pic>
        <p:nvPicPr>
          <p:cNvPr id="4" name="Picture 4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3EBEC129-F7D9-450A-8679-BC2C160FB2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" t="73512" r="73743" b="15037"/>
          <a:stretch/>
        </p:blipFill>
        <p:spPr bwMode="auto">
          <a:xfrm>
            <a:off x="8197653" y="1631598"/>
            <a:ext cx="537400" cy="23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525DABC3-5F7C-46A9-98BE-BBCC6F0F99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69578" r="48062" b="9172"/>
          <a:stretch/>
        </p:blipFill>
        <p:spPr bwMode="auto">
          <a:xfrm>
            <a:off x="7661429" y="2016482"/>
            <a:ext cx="635903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D6740130-5522-4D84-BCF7-6808F63BB3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69578" r="48062" b="9172"/>
          <a:stretch/>
        </p:blipFill>
        <p:spPr bwMode="auto">
          <a:xfrm>
            <a:off x="10774342" y="2486928"/>
            <a:ext cx="635903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41AE9F38-D0FE-4C53-BC2F-4D1BB84D77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69578" r="48062" b="9172"/>
          <a:stretch/>
        </p:blipFill>
        <p:spPr bwMode="auto">
          <a:xfrm>
            <a:off x="6851453" y="2949576"/>
            <a:ext cx="635903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62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CD4A-3DE4-4D52-80FB-92646902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Does Higher User Traffic contributes to Higher Sales?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7ECC204-F72F-4CB6-87F2-B16F86B08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7" y="2206897"/>
            <a:ext cx="5542844" cy="379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837E8B-4B79-4E12-886F-86CC695EC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021" y="2890806"/>
            <a:ext cx="4164779" cy="143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52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FE57-D373-4DE0-922D-7D746F3B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 to be asked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BB3AB-8F0C-4FB2-89D1-B9ADECAC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70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Is Short Promotion causing an increase in Sales?</a:t>
            </a:r>
          </a:p>
          <a:p>
            <a:r>
              <a:rPr lang="en-IN" dirty="0"/>
              <a:t>Do Public Holidays contribute to more Sales?</a:t>
            </a:r>
          </a:p>
          <a:p>
            <a:r>
              <a:rPr lang="en-IN" dirty="0"/>
              <a:t>Do the courses which are being Long Promoted have Higher Sales?</a:t>
            </a:r>
          </a:p>
          <a:p>
            <a:r>
              <a:rPr lang="en-IN" dirty="0"/>
              <a:t>Is User Traffic More on Public Holidays?</a:t>
            </a:r>
          </a:p>
          <a:p>
            <a:r>
              <a:rPr lang="en-IN" dirty="0"/>
              <a:t>Does Higher User Traffic contributes to Higher Sales?</a:t>
            </a:r>
          </a:p>
          <a:p>
            <a:r>
              <a:rPr lang="en-IN" dirty="0"/>
              <a:t>Do Courses with Higher Competition Metric have Lower Sales?</a:t>
            </a:r>
          </a:p>
          <a:p>
            <a:r>
              <a:rPr lang="en-IN" dirty="0"/>
              <a:t>Does Course Type affect the Sale of a course?</a:t>
            </a:r>
          </a:p>
          <a:p>
            <a:r>
              <a:rPr lang="en-IN" dirty="0"/>
              <a:t>Do Course Domains affect the Sales?</a:t>
            </a:r>
          </a:p>
          <a:p>
            <a:r>
              <a:rPr lang="en-IN" dirty="0"/>
              <a:t>Do we observe any pattern of Sales </a:t>
            </a:r>
            <a:r>
              <a:rPr lang="en-IN" dirty="0" err="1"/>
              <a:t>wrt</a:t>
            </a:r>
            <a:r>
              <a:rPr lang="en-IN" dirty="0"/>
              <a:t> Day No?</a:t>
            </a:r>
          </a:p>
          <a:p>
            <a:endParaRPr lang="en-IN" dirty="0"/>
          </a:p>
        </p:txBody>
      </p:sp>
      <p:pic>
        <p:nvPicPr>
          <p:cNvPr id="4" name="Picture 4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3EBEC129-F7D9-450A-8679-BC2C160FB2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" t="73512" r="73743" b="15037"/>
          <a:stretch/>
        </p:blipFill>
        <p:spPr bwMode="auto">
          <a:xfrm>
            <a:off x="8197653" y="1631598"/>
            <a:ext cx="537400" cy="23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525DABC3-5F7C-46A9-98BE-BBCC6F0F99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69578" r="48062" b="9172"/>
          <a:stretch/>
        </p:blipFill>
        <p:spPr bwMode="auto">
          <a:xfrm>
            <a:off x="7661429" y="2016482"/>
            <a:ext cx="635903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D6740130-5522-4D84-BCF7-6808F63BB3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69578" r="48062" b="9172"/>
          <a:stretch/>
        </p:blipFill>
        <p:spPr bwMode="auto">
          <a:xfrm>
            <a:off x="10774342" y="2486928"/>
            <a:ext cx="635903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41AE9F38-D0FE-4C53-BC2F-4D1BB84D77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69578" r="48062" b="9172"/>
          <a:stretch/>
        </p:blipFill>
        <p:spPr bwMode="auto">
          <a:xfrm>
            <a:off x="6851453" y="2949576"/>
            <a:ext cx="635903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CDB83FB7-C0AF-4485-B834-BF43FAFE6C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" t="73512" r="73743" b="15037"/>
          <a:stretch/>
        </p:blipFill>
        <p:spPr bwMode="auto">
          <a:xfrm>
            <a:off x="8858053" y="3494016"/>
            <a:ext cx="537400" cy="23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811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CD4A-3DE4-4D52-80FB-92646902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Do Courses with Higher Competition Metric have Lower Sales?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19B0C25-49F0-4EDC-90D6-882B63D9E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94114"/>
            <a:ext cx="5208048" cy="346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D07990-760D-4D32-B331-C5AD12448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835" y="2971924"/>
            <a:ext cx="4957609" cy="127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5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3BB2FEB-4DE0-4F4C-B107-D0C05264D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73" y="1108953"/>
            <a:ext cx="5486022" cy="464009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AB3333-637C-49A1-B69F-5CA3F66E7285}"/>
              </a:ext>
            </a:extLst>
          </p:cNvPr>
          <p:cNvCxnSpPr>
            <a:cxnSpLocks/>
          </p:cNvCxnSpPr>
          <p:nvPr/>
        </p:nvCxnSpPr>
        <p:spPr>
          <a:xfrm flipH="1">
            <a:off x="9410707" y="1999423"/>
            <a:ext cx="1" cy="975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Money Cartoon clipart - Cash, Money, Rectangle, transparent clip art">
            <a:extLst>
              <a:ext uri="{FF2B5EF4-FFF2-40B4-BE49-F238E27FC236}">
                <a16:creationId xmlns:a16="http://schemas.microsoft.com/office/drawing/2014/main" id="{E702A5AC-E2DF-4B83-86A5-6581701130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32" r="17346"/>
          <a:stretch/>
        </p:blipFill>
        <p:spPr bwMode="auto">
          <a:xfrm>
            <a:off x="8711165" y="3116103"/>
            <a:ext cx="1444240" cy="125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D106E8-35E3-4020-9C0E-2C54E430CAA5}"/>
              </a:ext>
            </a:extLst>
          </p:cNvPr>
          <p:cNvCxnSpPr>
            <a:cxnSpLocks/>
          </p:cNvCxnSpPr>
          <p:nvPr/>
        </p:nvCxnSpPr>
        <p:spPr>
          <a:xfrm flipH="1">
            <a:off x="8007025" y="4074486"/>
            <a:ext cx="999052" cy="763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Teacher Teaching Math In a Classroom - Download Free Vectors, Clipart  Graphics &amp; Vector Art">
            <a:extLst>
              <a:ext uri="{FF2B5EF4-FFF2-40B4-BE49-F238E27FC236}">
                <a16:creationId xmlns:a16="http://schemas.microsoft.com/office/drawing/2014/main" id="{FF376F16-4DF8-4B30-9113-37AED51D7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9571" l="10000" r="90000">
                        <a14:foregroundMark x1="16529" y1="90357" x2="20765" y2="95071"/>
                        <a14:foregroundMark x1="20765" y1="95071" x2="31412" y2="99571"/>
                        <a14:foregroundMark x1="22235" y1="13429" x2="36412" y2="12714"/>
                        <a14:foregroundMark x1="36412" y1="12714" x2="50118" y2="13429"/>
                        <a14:foregroundMark x1="50118" y1="13429" x2="59000" y2="12571"/>
                        <a14:foregroundMark x1="59000" y1="12571" x2="65176" y2="13071"/>
                        <a14:foregroundMark x1="65176" y1="13071" x2="71294" y2="12214"/>
                        <a14:foregroundMark x1="71294" y1="12214" x2="71706" y2="12214"/>
                        <a14:backgroundMark x1="38294" y1="78786" x2="37235" y2="99929"/>
                        <a14:backgroundMark x1="20235" y1="83000" x2="20235" y2="8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813" y="4730667"/>
            <a:ext cx="1886126" cy="155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eavy Equipment / Engineering Industry - Operations Clipart - Free  Transparent PNG Clipart Images Download">
            <a:extLst>
              <a:ext uri="{FF2B5EF4-FFF2-40B4-BE49-F238E27FC236}">
                <a16:creationId xmlns:a16="http://schemas.microsoft.com/office/drawing/2014/main" id="{F16633AB-9CDE-4800-81FF-1346A789E7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5952" y1="19271" x2="45952" y2="19271"/>
                        <a14:foregroundMark x1="54286" y1="24219" x2="54286" y2="242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059" t="8119" r="30276" b="8703"/>
          <a:stretch/>
        </p:blipFill>
        <p:spPr bwMode="auto">
          <a:xfrm>
            <a:off x="8897704" y="5427631"/>
            <a:ext cx="1301180" cy="127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DDDD2E-F244-403E-8D3F-8C04D28E1C5F}"/>
              </a:ext>
            </a:extLst>
          </p:cNvPr>
          <p:cNvCxnSpPr>
            <a:cxnSpLocks/>
          </p:cNvCxnSpPr>
          <p:nvPr/>
        </p:nvCxnSpPr>
        <p:spPr>
          <a:xfrm>
            <a:off x="9548294" y="4305463"/>
            <a:ext cx="0" cy="1064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60" name="Picture 12" descr="Growth Expansion Stock Vector Illustration And Royalty Free Growth  Expansion Clipart">
            <a:extLst>
              <a:ext uri="{FF2B5EF4-FFF2-40B4-BE49-F238E27FC236}">
                <a16:creationId xmlns:a16="http://schemas.microsoft.com/office/drawing/2014/main" id="{30363BBC-CAC6-4E41-B72C-D0970C806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49333" y1="36889" x2="49333" y2="36889"/>
                        <a14:foregroundMark x1="52000" y1="62667" x2="52000" y2="62667"/>
                        <a14:foregroundMark x1="35333" y1="61333" x2="35333" y2="6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496" t="16748" r="14122" b="15044"/>
          <a:stretch/>
        </p:blipFill>
        <p:spPr bwMode="auto">
          <a:xfrm>
            <a:off x="10551911" y="4730667"/>
            <a:ext cx="1462816" cy="137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48FCC3-B77F-4224-A843-BBD0DFF46DD9}"/>
              </a:ext>
            </a:extLst>
          </p:cNvPr>
          <p:cNvCxnSpPr>
            <a:cxnSpLocks/>
          </p:cNvCxnSpPr>
          <p:nvPr/>
        </p:nvCxnSpPr>
        <p:spPr>
          <a:xfrm>
            <a:off x="10090512" y="4074485"/>
            <a:ext cx="999052" cy="763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B63D8A8-F1BF-4B24-8EA2-95DF0D119F61}"/>
              </a:ext>
            </a:extLst>
          </p:cNvPr>
          <p:cNvGrpSpPr/>
          <p:nvPr/>
        </p:nvGrpSpPr>
        <p:grpSpPr>
          <a:xfrm>
            <a:off x="8578595" y="84255"/>
            <a:ext cx="1709379" cy="1799199"/>
            <a:chOff x="8578595" y="84255"/>
            <a:chExt cx="1709379" cy="1799199"/>
          </a:xfrm>
        </p:grpSpPr>
        <p:pic>
          <p:nvPicPr>
            <p:cNvPr id="2062" name="Picture 14" descr="Free Sales Clipart, Download Free Clip Art, Free Clip Art on Clipart Library">
              <a:extLst>
                <a:ext uri="{FF2B5EF4-FFF2-40B4-BE49-F238E27FC236}">
                  <a16:creationId xmlns:a16="http://schemas.microsoft.com/office/drawing/2014/main" id="{D6E9D40B-BC42-4A76-B2F7-035C20EADF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5053" b="89895" l="8203" r="91211">
                          <a14:foregroundMark x1="45703" y1="19789" x2="45703" y2="19789"/>
                          <a14:foregroundMark x1="91406" y1="20211" x2="91406" y2="20211"/>
                          <a14:foregroundMark x1="49609" y1="5053" x2="49609" y2="5053"/>
                          <a14:foregroundMark x1="28320" y1="78947" x2="28320" y2="78947"/>
                          <a14:foregroundMark x1="14453" y1="85053" x2="14453" y2="85053"/>
                          <a14:foregroundMark x1="8203" y1="77053" x2="13281" y2="84211"/>
                          <a14:foregroundMark x1="41211" y1="71158" x2="43750" y2="80421"/>
                          <a14:foregroundMark x1="58398" y1="71579" x2="59375" y2="77263"/>
                          <a14:foregroundMark x1="72656" y1="65474" x2="73633" y2="69053"/>
                          <a14:foregroundMark x1="89648" y1="58737" x2="89648" y2="614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8595" y="84255"/>
              <a:ext cx="1709379" cy="1585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FF2B91F-84F2-4E9F-A64E-96B5922971AD}"/>
                </a:ext>
              </a:extLst>
            </p:cNvPr>
            <p:cNvSpPr txBox="1"/>
            <p:nvPr/>
          </p:nvSpPr>
          <p:spPr>
            <a:xfrm>
              <a:off x="8765146" y="1514122"/>
              <a:ext cx="1390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Course Sales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460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FE57-D373-4DE0-922D-7D746F3B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 to be asked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BB3AB-8F0C-4FB2-89D1-B9ADECAC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70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Is Short Promotion causing an increase in Sales?</a:t>
            </a:r>
          </a:p>
          <a:p>
            <a:r>
              <a:rPr lang="en-IN" dirty="0"/>
              <a:t>Do Public Holidays contribute to more Sales?</a:t>
            </a:r>
          </a:p>
          <a:p>
            <a:r>
              <a:rPr lang="en-IN" dirty="0"/>
              <a:t>Do the courses which are being Long Promoted have Higher Sales?</a:t>
            </a:r>
          </a:p>
          <a:p>
            <a:r>
              <a:rPr lang="en-IN" dirty="0"/>
              <a:t>Is User Traffic More on Public Holidays?</a:t>
            </a:r>
          </a:p>
          <a:p>
            <a:r>
              <a:rPr lang="en-IN" dirty="0"/>
              <a:t>Does Higher User Traffic contributes to Higher Sales?</a:t>
            </a:r>
          </a:p>
          <a:p>
            <a:r>
              <a:rPr lang="en-IN" dirty="0"/>
              <a:t>Do Courses with Higher Competition Metric have Lower Sales?</a:t>
            </a:r>
          </a:p>
          <a:p>
            <a:r>
              <a:rPr lang="en-IN" dirty="0"/>
              <a:t>Does Course Type affect the Sale of a course?</a:t>
            </a:r>
          </a:p>
          <a:p>
            <a:r>
              <a:rPr lang="en-IN" dirty="0"/>
              <a:t>Do Course Domains affect the Sales?</a:t>
            </a:r>
          </a:p>
          <a:p>
            <a:r>
              <a:rPr lang="en-IN" dirty="0"/>
              <a:t>Do we observe any pattern of Sales </a:t>
            </a:r>
            <a:r>
              <a:rPr lang="en-IN" dirty="0" err="1"/>
              <a:t>wrt</a:t>
            </a:r>
            <a:r>
              <a:rPr lang="en-IN" dirty="0"/>
              <a:t> Day No?</a:t>
            </a:r>
          </a:p>
          <a:p>
            <a:endParaRPr lang="en-IN" dirty="0"/>
          </a:p>
        </p:txBody>
      </p:sp>
      <p:pic>
        <p:nvPicPr>
          <p:cNvPr id="4" name="Picture 4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3EBEC129-F7D9-450A-8679-BC2C160FB2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" t="73512" r="73743" b="15037"/>
          <a:stretch/>
        </p:blipFill>
        <p:spPr bwMode="auto">
          <a:xfrm>
            <a:off x="8197653" y="1631598"/>
            <a:ext cx="537400" cy="23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525DABC3-5F7C-46A9-98BE-BBCC6F0F99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69578" r="48062" b="9172"/>
          <a:stretch/>
        </p:blipFill>
        <p:spPr bwMode="auto">
          <a:xfrm>
            <a:off x="7661429" y="2016482"/>
            <a:ext cx="635903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D6740130-5522-4D84-BCF7-6808F63BB3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69578" r="48062" b="9172"/>
          <a:stretch/>
        </p:blipFill>
        <p:spPr bwMode="auto">
          <a:xfrm>
            <a:off x="10774342" y="2486928"/>
            <a:ext cx="635903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41AE9F38-D0FE-4C53-BC2F-4D1BB84D77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69578" r="48062" b="9172"/>
          <a:stretch/>
        </p:blipFill>
        <p:spPr bwMode="auto">
          <a:xfrm>
            <a:off x="6851453" y="2949576"/>
            <a:ext cx="635903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CDB83FB7-C0AF-4485-B834-BF43FAFE6C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" t="73512" r="73743" b="15037"/>
          <a:stretch/>
        </p:blipFill>
        <p:spPr bwMode="auto">
          <a:xfrm>
            <a:off x="8858053" y="3494016"/>
            <a:ext cx="537400" cy="23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FBD0284E-E42E-4CA6-B164-02529265E3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69578" r="48062" b="9172"/>
          <a:stretch/>
        </p:blipFill>
        <p:spPr bwMode="auto">
          <a:xfrm>
            <a:off x="10172306" y="3881386"/>
            <a:ext cx="635903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868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CD4A-3DE4-4D52-80FB-92646902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Does Course Type affect the Sale of a course?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A309CC8-0887-42BC-BC32-5F585BBAB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56" y="2135188"/>
            <a:ext cx="5238044" cy="355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B49C5C-5512-441C-BE5F-E6DEB9CE5C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1" b="4414"/>
          <a:stretch/>
        </p:blipFill>
        <p:spPr>
          <a:xfrm>
            <a:off x="6987822" y="3003315"/>
            <a:ext cx="4003150" cy="150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31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FE57-D373-4DE0-922D-7D746F3B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 to be asked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BB3AB-8F0C-4FB2-89D1-B9ADECAC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70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Is Short Promotion causing an increase in Sales?</a:t>
            </a:r>
          </a:p>
          <a:p>
            <a:r>
              <a:rPr lang="en-IN" dirty="0"/>
              <a:t>Do Public Holidays contribute to more Sales?</a:t>
            </a:r>
          </a:p>
          <a:p>
            <a:r>
              <a:rPr lang="en-IN" dirty="0"/>
              <a:t>Do the courses which are being Long Promoted have Higher Sales?</a:t>
            </a:r>
          </a:p>
          <a:p>
            <a:r>
              <a:rPr lang="en-IN" dirty="0"/>
              <a:t>Is User Traffic More on Public Holidays?</a:t>
            </a:r>
          </a:p>
          <a:p>
            <a:r>
              <a:rPr lang="en-IN" dirty="0"/>
              <a:t>Does Higher User Traffic contributes to Higher Sales?</a:t>
            </a:r>
          </a:p>
          <a:p>
            <a:r>
              <a:rPr lang="en-IN" dirty="0"/>
              <a:t>Do Courses with Higher Competition Metric have Lower Sales?</a:t>
            </a:r>
          </a:p>
          <a:p>
            <a:r>
              <a:rPr lang="en-IN" dirty="0"/>
              <a:t>Does Course Type affect the Sale of a course?</a:t>
            </a:r>
          </a:p>
          <a:p>
            <a:r>
              <a:rPr lang="en-IN" dirty="0"/>
              <a:t>Do Course Domains affect the Sales?</a:t>
            </a:r>
          </a:p>
          <a:p>
            <a:r>
              <a:rPr lang="en-IN" dirty="0"/>
              <a:t>Do we observe any pattern of Sales </a:t>
            </a:r>
            <a:r>
              <a:rPr lang="en-IN" dirty="0" err="1"/>
              <a:t>wrt</a:t>
            </a:r>
            <a:r>
              <a:rPr lang="en-IN" dirty="0"/>
              <a:t> Day No?</a:t>
            </a:r>
          </a:p>
          <a:p>
            <a:endParaRPr lang="en-IN" dirty="0"/>
          </a:p>
        </p:txBody>
      </p:sp>
      <p:pic>
        <p:nvPicPr>
          <p:cNvPr id="4" name="Picture 4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3EBEC129-F7D9-450A-8679-BC2C160FB2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" t="73512" r="73743" b="15037"/>
          <a:stretch/>
        </p:blipFill>
        <p:spPr bwMode="auto">
          <a:xfrm>
            <a:off x="8197653" y="1631598"/>
            <a:ext cx="537400" cy="23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525DABC3-5F7C-46A9-98BE-BBCC6F0F99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69578" r="48062" b="9172"/>
          <a:stretch/>
        </p:blipFill>
        <p:spPr bwMode="auto">
          <a:xfrm>
            <a:off x="7661429" y="2016482"/>
            <a:ext cx="635903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D6740130-5522-4D84-BCF7-6808F63BB3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69578" r="48062" b="9172"/>
          <a:stretch/>
        </p:blipFill>
        <p:spPr bwMode="auto">
          <a:xfrm>
            <a:off x="10774342" y="2486928"/>
            <a:ext cx="635903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41AE9F38-D0FE-4C53-BC2F-4D1BB84D77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69578" r="48062" b="9172"/>
          <a:stretch/>
        </p:blipFill>
        <p:spPr bwMode="auto">
          <a:xfrm>
            <a:off x="6851453" y="2949576"/>
            <a:ext cx="635903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CDB83FB7-C0AF-4485-B834-BF43FAFE6C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" t="73512" r="73743" b="15037"/>
          <a:stretch/>
        </p:blipFill>
        <p:spPr bwMode="auto">
          <a:xfrm>
            <a:off x="8858053" y="3494016"/>
            <a:ext cx="537400" cy="23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FBD0284E-E42E-4CA6-B164-02529265E3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69578" r="48062" b="9172"/>
          <a:stretch/>
        </p:blipFill>
        <p:spPr bwMode="auto">
          <a:xfrm>
            <a:off x="10172306" y="3881386"/>
            <a:ext cx="635903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F965DBF7-6426-4E82-88E8-44B8BDDD05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" t="73512" r="73743" b="15037"/>
          <a:stretch/>
        </p:blipFill>
        <p:spPr bwMode="auto">
          <a:xfrm>
            <a:off x="7744547" y="4432474"/>
            <a:ext cx="537400" cy="23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558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CD4A-3DE4-4D52-80FB-92646902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Do Course Domains affect the Sales?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FFA2A65A-F642-4577-A05D-B5899C351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89" y="1863165"/>
            <a:ext cx="5138797" cy="339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123AAF-D984-45FE-9DB1-8BC257428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764" y="2854272"/>
            <a:ext cx="429958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46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FE57-D373-4DE0-922D-7D746F3B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 to be asked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BB3AB-8F0C-4FB2-89D1-B9ADECAC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70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Is Short Promotion causing an increase in Sales?</a:t>
            </a:r>
          </a:p>
          <a:p>
            <a:r>
              <a:rPr lang="en-IN" dirty="0"/>
              <a:t>Do Public Holidays contribute to more Sales?</a:t>
            </a:r>
          </a:p>
          <a:p>
            <a:r>
              <a:rPr lang="en-IN" dirty="0"/>
              <a:t>Do the courses which are being Long Promoted have Higher Sales?</a:t>
            </a:r>
          </a:p>
          <a:p>
            <a:r>
              <a:rPr lang="en-IN" dirty="0"/>
              <a:t>Is User Traffic More on Public Holidays?</a:t>
            </a:r>
          </a:p>
          <a:p>
            <a:r>
              <a:rPr lang="en-IN" dirty="0"/>
              <a:t>Does Higher User Traffic contributes to Higher Sales?</a:t>
            </a:r>
          </a:p>
          <a:p>
            <a:r>
              <a:rPr lang="en-IN" dirty="0"/>
              <a:t>Do Courses with Higher Competition Metric have Lower Sales?</a:t>
            </a:r>
          </a:p>
          <a:p>
            <a:r>
              <a:rPr lang="en-IN" dirty="0"/>
              <a:t>Does Course Type affect the Sale of a course?</a:t>
            </a:r>
          </a:p>
          <a:p>
            <a:r>
              <a:rPr lang="en-IN" dirty="0"/>
              <a:t>Do Course Domains affect the Sales?</a:t>
            </a:r>
          </a:p>
          <a:p>
            <a:r>
              <a:rPr lang="en-IN" dirty="0"/>
              <a:t>Do we observe any pattern of Sales </a:t>
            </a:r>
            <a:r>
              <a:rPr lang="en-IN" dirty="0" err="1"/>
              <a:t>wrt</a:t>
            </a:r>
            <a:r>
              <a:rPr lang="en-IN" dirty="0"/>
              <a:t> Day No.?</a:t>
            </a:r>
          </a:p>
          <a:p>
            <a:endParaRPr lang="en-IN" dirty="0"/>
          </a:p>
        </p:txBody>
      </p:sp>
      <p:pic>
        <p:nvPicPr>
          <p:cNvPr id="4" name="Picture 4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3EBEC129-F7D9-450A-8679-BC2C160FB2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" t="73512" r="73743" b="15037"/>
          <a:stretch/>
        </p:blipFill>
        <p:spPr bwMode="auto">
          <a:xfrm>
            <a:off x="8197653" y="1631598"/>
            <a:ext cx="537400" cy="23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525DABC3-5F7C-46A9-98BE-BBCC6F0F99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69578" r="48062" b="9172"/>
          <a:stretch/>
        </p:blipFill>
        <p:spPr bwMode="auto">
          <a:xfrm>
            <a:off x="7661429" y="2016482"/>
            <a:ext cx="635903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D6740130-5522-4D84-BCF7-6808F63BB3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69578" r="48062" b="9172"/>
          <a:stretch/>
        </p:blipFill>
        <p:spPr bwMode="auto">
          <a:xfrm>
            <a:off x="10774342" y="2486928"/>
            <a:ext cx="635903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41AE9F38-D0FE-4C53-BC2F-4D1BB84D77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69578" r="48062" b="9172"/>
          <a:stretch/>
        </p:blipFill>
        <p:spPr bwMode="auto">
          <a:xfrm>
            <a:off x="6851453" y="2949576"/>
            <a:ext cx="635903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CDB83FB7-C0AF-4485-B834-BF43FAFE6C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" t="73512" r="73743" b="15037"/>
          <a:stretch/>
        </p:blipFill>
        <p:spPr bwMode="auto">
          <a:xfrm>
            <a:off x="8858053" y="3494016"/>
            <a:ext cx="537400" cy="23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FBD0284E-E42E-4CA6-B164-02529265E3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69578" r="48062" b="9172"/>
          <a:stretch/>
        </p:blipFill>
        <p:spPr bwMode="auto">
          <a:xfrm>
            <a:off x="10172306" y="3881386"/>
            <a:ext cx="635903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F965DBF7-6426-4E82-88E8-44B8BDDD05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" t="73512" r="73743" b="15037"/>
          <a:stretch/>
        </p:blipFill>
        <p:spPr bwMode="auto">
          <a:xfrm>
            <a:off x="7744547" y="4432474"/>
            <a:ext cx="537400" cy="23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1761F140-95B6-4890-A2F1-B490C3F9E7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" t="73512" r="73743" b="15037"/>
          <a:stretch/>
        </p:blipFill>
        <p:spPr bwMode="auto">
          <a:xfrm>
            <a:off x="6497125" y="4900963"/>
            <a:ext cx="537400" cy="23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218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CD4A-3DE4-4D52-80FB-92646902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792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/>
              <a:t>Do we observe any pattern of Sales </a:t>
            </a:r>
            <a:r>
              <a:rPr lang="en-IN" sz="4000" dirty="0" err="1"/>
              <a:t>wrt</a:t>
            </a:r>
            <a:r>
              <a:rPr lang="en-IN" sz="4000" dirty="0"/>
              <a:t> Day No.?</a:t>
            </a: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348702EE-168F-4101-817F-954E6E5AA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89" y="4196841"/>
            <a:ext cx="7317491" cy="266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>
            <a:extLst>
              <a:ext uri="{FF2B5EF4-FFF2-40B4-BE49-F238E27FC236}">
                <a16:creationId xmlns:a16="http://schemas.microsoft.com/office/drawing/2014/main" id="{A85FB0A5-52D2-462A-AB35-431013F2B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253" y="1243217"/>
            <a:ext cx="7695494" cy="283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5555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C605-EAB4-44D3-BD0C-A81FFE37F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084"/>
            <a:ext cx="9144000" cy="924807"/>
          </a:xfrm>
        </p:spPr>
        <p:txBody>
          <a:bodyPr/>
          <a:lstStyle/>
          <a:p>
            <a:r>
              <a:rPr lang="en-IN" b="1" dirty="0"/>
              <a:t>Features Engineered</a:t>
            </a:r>
          </a:p>
        </p:txBody>
      </p:sp>
    </p:spTree>
    <p:extLst>
      <p:ext uri="{BB962C8B-B14F-4D97-AF65-F5344CB8AC3E}">
        <p14:creationId xmlns:p14="http://schemas.microsoft.com/office/powerpoint/2010/main" val="168393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72FA-44E5-4AC2-9C3D-C1F362F6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Engineered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F9308-7E96-4424-8E28-A19B20677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Week_No</a:t>
            </a:r>
            <a:endParaRPr lang="en-IN" dirty="0"/>
          </a:p>
          <a:p>
            <a:r>
              <a:rPr lang="en-IN" dirty="0" err="1"/>
              <a:t>Year_No</a:t>
            </a:r>
            <a:endParaRPr lang="en-IN" dirty="0"/>
          </a:p>
          <a:p>
            <a:r>
              <a:rPr lang="en-IN" dirty="0"/>
              <a:t>Day_of_2_Weeks</a:t>
            </a:r>
          </a:p>
          <a:p>
            <a:r>
              <a:rPr lang="en-IN" dirty="0" err="1"/>
              <a:t>Target_Course_ID</a:t>
            </a:r>
            <a:endParaRPr lang="en-IN" dirty="0"/>
          </a:p>
          <a:p>
            <a:r>
              <a:rPr lang="en-IN" dirty="0" err="1"/>
              <a:t>Group_Traffic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4719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C605-EAB4-44D3-BD0C-A81FFE37F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1373"/>
            <a:ext cx="9144000" cy="90223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4010184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D95E-AFE7-44F9-9DC6-2A30529B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677"/>
            <a:ext cx="10515600" cy="1325563"/>
          </a:xfrm>
        </p:spPr>
        <p:txBody>
          <a:bodyPr/>
          <a:lstStyle/>
          <a:p>
            <a:r>
              <a:rPr lang="en-IN" dirty="0"/>
              <a:t>Models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AF07F7-27B2-4922-82A0-46789786A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157350"/>
              </p:ext>
            </p:extLst>
          </p:nvPr>
        </p:nvGraphicFramePr>
        <p:xfrm>
          <a:off x="2576689" y="1607240"/>
          <a:ext cx="7038622" cy="457934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519311">
                  <a:extLst>
                    <a:ext uri="{9D8B030D-6E8A-4147-A177-3AD203B41FA5}">
                      <a16:colId xmlns:a16="http://schemas.microsoft.com/office/drawing/2014/main" val="2952557661"/>
                    </a:ext>
                  </a:extLst>
                </a:gridCol>
                <a:gridCol w="3519311">
                  <a:extLst>
                    <a:ext uri="{9D8B030D-6E8A-4147-A177-3AD203B41FA5}">
                      <a16:colId xmlns:a16="http://schemas.microsoft.com/office/drawing/2014/main" val="1997681976"/>
                    </a:ext>
                  </a:extLst>
                </a:gridCol>
              </a:tblGrid>
              <a:tr h="593146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1000*RMSLE (Public)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87434"/>
                  </a:ext>
                </a:extLst>
              </a:tr>
              <a:tr h="1020466">
                <a:tc>
                  <a:txBody>
                    <a:bodyPr/>
                    <a:lstStyle/>
                    <a:p>
                      <a:r>
                        <a:rPr lang="en-IN" dirty="0"/>
                        <a:t>1. Grouped Mean Model </a:t>
                      </a:r>
                      <a:r>
                        <a:rPr lang="en-US" sz="1800" kern="1200" dirty="0">
                          <a:effectLst/>
                        </a:rPr>
                        <a:t>by </a:t>
                      </a:r>
                      <a:r>
                        <a:rPr lang="en-US" sz="1800" kern="1200" dirty="0" err="1">
                          <a:effectLst/>
                        </a:rPr>
                        <a:t>Course_ID</a:t>
                      </a:r>
                      <a:r>
                        <a:rPr lang="en-US" sz="1800" kern="1200" dirty="0">
                          <a:effectLst/>
                        </a:rPr>
                        <a:t>, </a:t>
                      </a:r>
                      <a:r>
                        <a:rPr lang="en-US" sz="1800" kern="1200" dirty="0" err="1">
                          <a:effectLst/>
                        </a:rPr>
                        <a:t>Week_No</a:t>
                      </a:r>
                      <a:r>
                        <a:rPr lang="en-US" sz="1800" kern="1200" dirty="0">
                          <a:effectLst/>
                        </a:rPr>
                        <a:t> and </a:t>
                      </a:r>
                      <a:r>
                        <a:rPr lang="en-US" sz="1800" kern="1200" dirty="0" err="1">
                          <a:effectLst/>
                        </a:rPr>
                        <a:t>Short_Promo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effectLst/>
                        </a:rPr>
                        <a:t>188.23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862"/>
                  </a:ext>
                </a:extLst>
              </a:tr>
              <a:tr h="593146">
                <a:tc>
                  <a:txBody>
                    <a:bodyPr/>
                    <a:lstStyle/>
                    <a:p>
                      <a:r>
                        <a:rPr lang="en-IN" dirty="0"/>
                        <a:t>2. 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effectLst/>
                        </a:rPr>
                        <a:t>196.67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20888"/>
                  </a:ext>
                </a:extLst>
              </a:tr>
              <a:tr h="593146">
                <a:tc>
                  <a:txBody>
                    <a:bodyPr/>
                    <a:lstStyle/>
                    <a:p>
                      <a:r>
                        <a:rPr lang="en-IN" dirty="0"/>
                        <a:t>3. 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effectLst/>
                        </a:rPr>
                        <a:t>164.67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02960"/>
                  </a:ext>
                </a:extLst>
              </a:tr>
              <a:tr h="593146">
                <a:tc>
                  <a:txBody>
                    <a:bodyPr/>
                    <a:lstStyle/>
                    <a:p>
                      <a:r>
                        <a:rPr lang="en-IN" dirty="0"/>
                        <a:t>4. </a:t>
                      </a:r>
                      <a:r>
                        <a:rPr lang="en-IN" dirty="0" err="1"/>
                        <a:t>XGBoost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effectLst/>
                        </a:rPr>
                        <a:t>143.62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72391"/>
                  </a:ext>
                </a:extLst>
              </a:tr>
              <a:tr h="593146">
                <a:tc>
                  <a:txBody>
                    <a:bodyPr/>
                    <a:lstStyle/>
                    <a:p>
                      <a:r>
                        <a:rPr lang="en-IN" dirty="0"/>
                        <a:t>5. </a:t>
                      </a:r>
                      <a:r>
                        <a:rPr lang="en-IN" dirty="0" err="1"/>
                        <a:t>LightGBM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effectLst/>
                        </a:rPr>
                        <a:t>149.77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338374"/>
                  </a:ext>
                </a:extLst>
              </a:tr>
              <a:tr h="593146">
                <a:tc>
                  <a:txBody>
                    <a:bodyPr/>
                    <a:lstStyle/>
                    <a:p>
                      <a:r>
                        <a:rPr lang="en-IN" dirty="0"/>
                        <a:t>6. </a:t>
                      </a:r>
                      <a:r>
                        <a:rPr lang="en-IN" dirty="0" err="1"/>
                        <a:t>CatBoost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effectLst/>
                        </a:rPr>
                        <a:t>151.56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78270"/>
                  </a:ext>
                </a:extLst>
              </a:tr>
            </a:tbl>
          </a:graphicData>
        </a:graphic>
      </p:graphicFrame>
      <p:sp>
        <p:nvSpPr>
          <p:cNvPr id="6" name="Arrow: Left 5">
            <a:extLst>
              <a:ext uri="{FF2B5EF4-FFF2-40B4-BE49-F238E27FC236}">
                <a16:creationId xmlns:a16="http://schemas.microsoft.com/office/drawing/2014/main" id="{DDC49376-534E-42DD-88DB-B845DF0B0294}"/>
              </a:ext>
            </a:extLst>
          </p:cNvPr>
          <p:cNvSpPr/>
          <p:nvPr/>
        </p:nvSpPr>
        <p:spPr>
          <a:xfrm>
            <a:off x="9773355" y="4447822"/>
            <a:ext cx="711200" cy="4854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16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C605-EAB4-44D3-BD0C-A81FFE37F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3821" y="2943069"/>
            <a:ext cx="9144000" cy="971862"/>
          </a:xfrm>
        </p:spPr>
        <p:txBody>
          <a:bodyPr/>
          <a:lstStyle/>
          <a:p>
            <a:r>
              <a:rPr lang="en-IN" b="1" dirty="0"/>
              <a:t>The Dataset</a:t>
            </a:r>
          </a:p>
        </p:txBody>
      </p:sp>
    </p:spTree>
    <p:extLst>
      <p:ext uri="{BB962C8B-B14F-4D97-AF65-F5344CB8AC3E}">
        <p14:creationId xmlns:p14="http://schemas.microsoft.com/office/powerpoint/2010/main" val="26682918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C605-EAB4-44D3-BD0C-A81FFE37F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3511"/>
            <a:ext cx="9144000" cy="956733"/>
          </a:xfrm>
        </p:spPr>
        <p:txBody>
          <a:bodyPr/>
          <a:lstStyle/>
          <a:p>
            <a:r>
              <a:rPr lang="en-IN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10129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9859-3F95-4937-9BCF-11AE6BCC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– What more could have been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4C9D4-3ECB-45A2-B28E-66A636433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511" y="1949803"/>
            <a:ext cx="10515600" cy="1566863"/>
          </a:xfrm>
        </p:spPr>
        <p:txBody>
          <a:bodyPr/>
          <a:lstStyle/>
          <a:p>
            <a:r>
              <a:rPr lang="en-IN" dirty="0"/>
              <a:t>Further tuning of the Boosting Models</a:t>
            </a:r>
          </a:p>
          <a:p>
            <a:r>
              <a:rPr lang="en-IN" dirty="0" err="1"/>
              <a:t>Ensembling</a:t>
            </a:r>
            <a:r>
              <a:rPr lang="en-IN" dirty="0"/>
              <a:t> few of the models made</a:t>
            </a:r>
          </a:p>
          <a:p>
            <a:r>
              <a:rPr lang="en-IN" dirty="0"/>
              <a:t>Creating more features</a:t>
            </a:r>
          </a:p>
        </p:txBody>
      </p:sp>
    </p:spTree>
    <p:extLst>
      <p:ext uri="{BB962C8B-B14F-4D97-AF65-F5344CB8AC3E}">
        <p14:creationId xmlns:p14="http://schemas.microsoft.com/office/powerpoint/2010/main" val="39876820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appy National Thank You Day! - Inventionland">
            <a:extLst>
              <a:ext uri="{FF2B5EF4-FFF2-40B4-BE49-F238E27FC236}">
                <a16:creationId xmlns:a16="http://schemas.microsoft.com/office/drawing/2014/main" id="{EFF730CD-FC3C-42D7-8C33-3866F53C4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372" y="2550056"/>
            <a:ext cx="4716875" cy="206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89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B1D7B53F-3E80-4D8A-AA70-CF1D27532CE3}"/>
              </a:ext>
            </a:extLst>
          </p:cNvPr>
          <p:cNvSpPr/>
          <p:nvPr/>
        </p:nvSpPr>
        <p:spPr>
          <a:xfrm>
            <a:off x="143857" y="1934199"/>
            <a:ext cx="1598063" cy="711437"/>
          </a:xfrm>
          <a:prstGeom prst="flowChartAlternateProcess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2CDDA7-94D5-43EB-A2D8-00EC66891A8D}"/>
              </a:ext>
            </a:extLst>
          </p:cNvPr>
          <p:cNvSpPr txBox="1"/>
          <p:nvPr/>
        </p:nvSpPr>
        <p:spPr>
          <a:xfrm>
            <a:off x="714995" y="2059084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ID</a:t>
            </a:r>
          </a:p>
        </p:txBody>
      </p:sp>
      <p:sp>
        <p:nvSpPr>
          <p:cNvPr id="10" name="Flowchart: Alternate Process 9">
            <a:hlinkClick r:id="rId2" action="ppaction://hlinksldjump"/>
            <a:extLst>
              <a:ext uri="{FF2B5EF4-FFF2-40B4-BE49-F238E27FC236}">
                <a16:creationId xmlns:a16="http://schemas.microsoft.com/office/drawing/2014/main" id="{6064A691-9EDC-4532-B22C-915DCC6F96DA}"/>
              </a:ext>
            </a:extLst>
          </p:cNvPr>
          <p:cNvSpPr/>
          <p:nvPr/>
        </p:nvSpPr>
        <p:spPr>
          <a:xfrm>
            <a:off x="3245977" y="1940609"/>
            <a:ext cx="1598063" cy="711437"/>
          </a:xfrm>
          <a:prstGeom prst="flowChartAlternateProcess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Alternate Process 10">
            <a:hlinkClick r:id="rId3" action="ppaction://hlinksldjump"/>
            <a:extLst>
              <a:ext uri="{FF2B5EF4-FFF2-40B4-BE49-F238E27FC236}">
                <a16:creationId xmlns:a16="http://schemas.microsoft.com/office/drawing/2014/main" id="{82A93813-1BEA-4296-A587-795EA6E8B1A2}"/>
              </a:ext>
            </a:extLst>
          </p:cNvPr>
          <p:cNvSpPr/>
          <p:nvPr/>
        </p:nvSpPr>
        <p:spPr>
          <a:xfrm>
            <a:off x="7347962" y="1940609"/>
            <a:ext cx="1598063" cy="711437"/>
          </a:xfrm>
          <a:prstGeom prst="flowChartAlternateProcess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Alternate Process 11">
            <a:hlinkClick r:id="rId4" action="ppaction://hlinksldjump"/>
            <a:extLst>
              <a:ext uri="{FF2B5EF4-FFF2-40B4-BE49-F238E27FC236}">
                <a16:creationId xmlns:a16="http://schemas.microsoft.com/office/drawing/2014/main" id="{53E01779-34F3-4C7E-9805-86D8B984012C}"/>
              </a:ext>
            </a:extLst>
          </p:cNvPr>
          <p:cNvSpPr/>
          <p:nvPr/>
        </p:nvSpPr>
        <p:spPr>
          <a:xfrm>
            <a:off x="10450082" y="1940609"/>
            <a:ext cx="1598063" cy="711437"/>
          </a:xfrm>
          <a:prstGeom prst="flowChartAlternateProcess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Alternate Process 12">
            <a:hlinkClick r:id="rId5" action="ppaction://hlinksldjump"/>
            <a:extLst>
              <a:ext uri="{FF2B5EF4-FFF2-40B4-BE49-F238E27FC236}">
                <a16:creationId xmlns:a16="http://schemas.microsoft.com/office/drawing/2014/main" id="{970EEC5F-B381-4AF7-8C87-C73458CDDB88}"/>
              </a:ext>
            </a:extLst>
          </p:cNvPr>
          <p:cNvSpPr/>
          <p:nvPr/>
        </p:nvSpPr>
        <p:spPr>
          <a:xfrm>
            <a:off x="1647913" y="3079691"/>
            <a:ext cx="1598063" cy="711437"/>
          </a:xfrm>
          <a:prstGeom prst="flowChartAlternateProcess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91BA0673-A661-4185-8419-295C5A74922E}"/>
              </a:ext>
            </a:extLst>
          </p:cNvPr>
          <p:cNvSpPr/>
          <p:nvPr/>
        </p:nvSpPr>
        <p:spPr>
          <a:xfrm>
            <a:off x="5296968" y="3145045"/>
            <a:ext cx="1598063" cy="711437"/>
          </a:xfrm>
          <a:prstGeom prst="flowChartAlternateProcess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Alternate Process 14">
            <a:hlinkClick r:id="rId6" action="ppaction://hlinksldjump"/>
            <a:extLst>
              <a:ext uri="{FF2B5EF4-FFF2-40B4-BE49-F238E27FC236}">
                <a16:creationId xmlns:a16="http://schemas.microsoft.com/office/drawing/2014/main" id="{46817FEB-DBEA-4C4A-83FB-09C915490DC5}"/>
              </a:ext>
            </a:extLst>
          </p:cNvPr>
          <p:cNvSpPr/>
          <p:nvPr/>
        </p:nvSpPr>
        <p:spPr>
          <a:xfrm>
            <a:off x="8946023" y="3145045"/>
            <a:ext cx="1598063" cy="711437"/>
          </a:xfrm>
          <a:prstGeom prst="flowChartAlternateProcess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Alternate Process 15">
            <a:hlinkClick r:id="rId7" action="ppaction://hlinksldjump"/>
            <a:extLst>
              <a:ext uri="{FF2B5EF4-FFF2-40B4-BE49-F238E27FC236}">
                <a16:creationId xmlns:a16="http://schemas.microsoft.com/office/drawing/2014/main" id="{29E0E886-3A34-4CF6-B5D4-CF0F617331D5}"/>
              </a:ext>
            </a:extLst>
          </p:cNvPr>
          <p:cNvSpPr/>
          <p:nvPr/>
        </p:nvSpPr>
        <p:spPr>
          <a:xfrm>
            <a:off x="161303" y="4205957"/>
            <a:ext cx="1598063" cy="711437"/>
          </a:xfrm>
          <a:prstGeom prst="flowChartAlternateProcess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B69712F4-A741-40C2-B875-4B9A3CD86082}"/>
              </a:ext>
            </a:extLst>
          </p:cNvPr>
          <p:cNvSpPr/>
          <p:nvPr/>
        </p:nvSpPr>
        <p:spPr>
          <a:xfrm>
            <a:off x="3263423" y="4214762"/>
            <a:ext cx="1598063" cy="711437"/>
          </a:xfrm>
          <a:prstGeom prst="flowChartAlternateProcess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Alternate Process 17">
            <a:hlinkClick r:id="rId8" action="ppaction://hlinksldjump"/>
            <a:extLst>
              <a:ext uri="{FF2B5EF4-FFF2-40B4-BE49-F238E27FC236}">
                <a16:creationId xmlns:a16="http://schemas.microsoft.com/office/drawing/2014/main" id="{00A506BF-96E4-4841-A706-6BB53DED780D}"/>
              </a:ext>
            </a:extLst>
          </p:cNvPr>
          <p:cNvSpPr/>
          <p:nvPr/>
        </p:nvSpPr>
        <p:spPr>
          <a:xfrm>
            <a:off x="7365407" y="4205956"/>
            <a:ext cx="1598063" cy="711437"/>
          </a:xfrm>
          <a:prstGeom prst="flowChartAlternateProcess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Alternate Process 18">
            <a:hlinkClick r:id="rId9" action="ppaction://hlinksldjump"/>
            <a:extLst>
              <a:ext uri="{FF2B5EF4-FFF2-40B4-BE49-F238E27FC236}">
                <a16:creationId xmlns:a16="http://schemas.microsoft.com/office/drawing/2014/main" id="{360514D2-CCB9-493C-BFB7-FE20912CC213}"/>
              </a:ext>
            </a:extLst>
          </p:cNvPr>
          <p:cNvSpPr/>
          <p:nvPr/>
        </p:nvSpPr>
        <p:spPr>
          <a:xfrm>
            <a:off x="10467527" y="4205955"/>
            <a:ext cx="1598063" cy="711437"/>
          </a:xfrm>
          <a:prstGeom prst="flowChartAlternateProcess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2C81BA-89FD-4078-939F-72A18A8C0F9C}"/>
              </a:ext>
            </a:extLst>
          </p:cNvPr>
          <p:cNvSpPr txBox="1"/>
          <p:nvPr/>
        </p:nvSpPr>
        <p:spPr>
          <a:xfrm>
            <a:off x="1984862" y="3250743"/>
            <a:ext cx="92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Day_No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4955CA-B20B-4B55-8DEB-07C48150975A}"/>
              </a:ext>
            </a:extLst>
          </p:cNvPr>
          <p:cNvSpPr txBox="1"/>
          <p:nvPr/>
        </p:nvSpPr>
        <p:spPr>
          <a:xfrm>
            <a:off x="3470555" y="2104363"/>
            <a:ext cx="114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Course_ID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B30789-423F-4649-BBD4-8EF6A4AAD2D5}"/>
              </a:ext>
            </a:extLst>
          </p:cNvPr>
          <p:cNvSpPr txBox="1"/>
          <p:nvPr/>
        </p:nvSpPr>
        <p:spPr>
          <a:xfrm>
            <a:off x="7389572" y="2127050"/>
            <a:ext cx="15148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/>
              <a:t>Course_Domain</a:t>
            </a:r>
            <a:endParaRPr lang="en-IN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399F72-2252-4664-8118-B4C23DD4F5C0}"/>
              </a:ext>
            </a:extLst>
          </p:cNvPr>
          <p:cNvSpPr txBox="1"/>
          <p:nvPr/>
        </p:nvSpPr>
        <p:spPr>
          <a:xfrm>
            <a:off x="5738370" y="3290395"/>
            <a:ext cx="715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Sales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D74CFF-2F05-4848-86F8-E4084910D1B7}"/>
              </a:ext>
            </a:extLst>
          </p:cNvPr>
          <p:cNvSpPr txBox="1"/>
          <p:nvPr/>
        </p:nvSpPr>
        <p:spPr>
          <a:xfrm>
            <a:off x="9022580" y="3346874"/>
            <a:ext cx="144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err="1"/>
              <a:t>Short_Promotion</a:t>
            </a:r>
            <a:endParaRPr lang="en-IN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66BC5B-C9BC-47F1-8AA4-43497F87DAF9}"/>
              </a:ext>
            </a:extLst>
          </p:cNvPr>
          <p:cNvSpPr txBox="1"/>
          <p:nvPr/>
        </p:nvSpPr>
        <p:spPr>
          <a:xfrm>
            <a:off x="10559760" y="2142438"/>
            <a:ext cx="140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err="1"/>
              <a:t>Long_Promotion</a:t>
            </a:r>
            <a:endParaRPr lang="en-IN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C1CC19-43A6-4D13-894A-D34E65A56FA2}"/>
              </a:ext>
            </a:extLst>
          </p:cNvPr>
          <p:cNvSpPr txBox="1"/>
          <p:nvPr/>
        </p:nvSpPr>
        <p:spPr>
          <a:xfrm>
            <a:off x="251829" y="4401203"/>
            <a:ext cx="1411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/>
              <a:t>Public_Holiday</a:t>
            </a:r>
            <a:endParaRPr lang="en-IN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85A0AD-F9D9-4592-B75B-A034CCEB1DC1}"/>
              </a:ext>
            </a:extLst>
          </p:cNvPr>
          <p:cNvSpPr txBox="1"/>
          <p:nvPr/>
        </p:nvSpPr>
        <p:spPr>
          <a:xfrm>
            <a:off x="3472036" y="4401203"/>
            <a:ext cx="1180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/>
              <a:t>User_Traffic</a:t>
            </a:r>
            <a:endParaRPr lang="en-IN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53BC3E-576E-4EF7-85E8-0307C04BE0BD}"/>
              </a:ext>
            </a:extLst>
          </p:cNvPr>
          <p:cNvSpPr txBox="1"/>
          <p:nvPr/>
        </p:nvSpPr>
        <p:spPr>
          <a:xfrm>
            <a:off x="7337699" y="4410868"/>
            <a:ext cx="1668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err="1"/>
              <a:t>Competition_Metric</a:t>
            </a:r>
            <a:endParaRPr lang="en-IN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92BCFE-7489-4C3D-B733-840F612B99CB}"/>
              </a:ext>
            </a:extLst>
          </p:cNvPr>
          <p:cNvSpPr txBox="1"/>
          <p:nvPr/>
        </p:nvSpPr>
        <p:spPr>
          <a:xfrm>
            <a:off x="10648700" y="4392396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/>
              <a:t>Course_Type</a:t>
            </a:r>
            <a:endParaRPr lang="en-IN" sz="1600" dirty="0"/>
          </a:p>
        </p:txBody>
      </p:sp>
      <p:sp>
        <p:nvSpPr>
          <p:cNvPr id="31" name="Flowchart: Alternate Process 30">
            <a:hlinkClick r:id="rId10" action="ppaction://hlinksldjump"/>
            <a:extLst>
              <a:ext uri="{FF2B5EF4-FFF2-40B4-BE49-F238E27FC236}">
                <a16:creationId xmlns:a16="http://schemas.microsoft.com/office/drawing/2014/main" id="{72FAB531-BFA4-4B7F-B2CD-04B7C022B703}"/>
              </a:ext>
            </a:extLst>
          </p:cNvPr>
          <p:cNvSpPr/>
          <p:nvPr/>
        </p:nvSpPr>
        <p:spPr>
          <a:xfrm>
            <a:off x="3263423" y="4216467"/>
            <a:ext cx="1598063" cy="711437"/>
          </a:xfrm>
          <a:prstGeom prst="flowChartAlternateProcess">
            <a:avLst/>
          </a:prstGeom>
          <a:solidFill>
            <a:srgbClr val="00B0F0">
              <a:alpha val="13000"/>
            </a:srgbClr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lowchart: Alternate Process 32">
            <a:hlinkClick r:id="rId11" action="ppaction://hlinksldjump"/>
            <a:extLst>
              <a:ext uri="{FF2B5EF4-FFF2-40B4-BE49-F238E27FC236}">
                <a16:creationId xmlns:a16="http://schemas.microsoft.com/office/drawing/2014/main" id="{F05649D4-4293-40B8-AE37-B27F196E6CB4}"/>
              </a:ext>
            </a:extLst>
          </p:cNvPr>
          <p:cNvSpPr/>
          <p:nvPr/>
        </p:nvSpPr>
        <p:spPr>
          <a:xfrm>
            <a:off x="5296967" y="3134731"/>
            <a:ext cx="1598063" cy="711437"/>
          </a:xfrm>
          <a:prstGeom prst="flowChartAlternateProcess">
            <a:avLst/>
          </a:prstGeom>
          <a:solidFill>
            <a:srgbClr val="FFFF00">
              <a:alpha val="13000"/>
            </a:srgbClr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6D480A54-97F4-4680-8205-599BB86C0F26}"/>
              </a:ext>
            </a:extLst>
          </p:cNvPr>
          <p:cNvSpPr txBox="1">
            <a:spLocks/>
          </p:cNvSpPr>
          <p:nvPr/>
        </p:nvSpPr>
        <p:spPr>
          <a:xfrm>
            <a:off x="1504700" y="503028"/>
            <a:ext cx="9144000" cy="971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The Dataset</a:t>
            </a:r>
          </a:p>
        </p:txBody>
      </p:sp>
      <p:sp>
        <p:nvSpPr>
          <p:cNvPr id="35" name="Flowchart: Alternate Process 34">
            <a:hlinkClick r:id="rId12" action="ppaction://hlinksldjump"/>
            <a:extLst>
              <a:ext uri="{FF2B5EF4-FFF2-40B4-BE49-F238E27FC236}">
                <a16:creationId xmlns:a16="http://schemas.microsoft.com/office/drawing/2014/main" id="{7C257BDA-D597-495E-B67C-890CEF6453BA}"/>
              </a:ext>
            </a:extLst>
          </p:cNvPr>
          <p:cNvSpPr/>
          <p:nvPr/>
        </p:nvSpPr>
        <p:spPr>
          <a:xfrm>
            <a:off x="141345" y="1931882"/>
            <a:ext cx="1598063" cy="711437"/>
          </a:xfrm>
          <a:prstGeom prst="flowChartAlternateProcess">
            <a:avLst/>
          </a:prstGeom>
          <a:solidFill>
            <a:srgbClr val="FF0000">
              <a:alpha val="13000"/>
            </a:srgbClr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7D86AC-320E-4349-98A4-DC12F577DCC5}"/>
              </a:ext>
            </a:extLst>
          </p:cNvPr>
          <p:cNvSpPr txBox="1"/>
          <p:nvPr/>
        </p:nvSpPr>
        <p:spPr>
          <a:xfrm>
            <a:off x="4619459" y="1197060"/>
            <a:ext cx="3066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(512085 rows and 11 columns)</a:t>
            </a:r>
          </a:p>
        </p:txBody>
      </p:sp>
    </p:spTree>
    <p:extLst>
      <p:ext uri="{BB962C8B-B14F-4D97-AF65-F5344CB8AC3E}">
        <p14:creationId xmlns:p14="http://schemas.microsoft.com/office/powerpoint/2010/main" val="66706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B1D7B53F-3E80-4D8A-AA70-CF1D27532CE3}"/>
              </a:ext>
            </a:extLst>
          </p:cNvPr>
          <p:cNvSpPr/>
          <p:nvPr/>
        </p:nvSpPr>
        <p:spPr>
          <a:xfrm>
            <a:off x="143857" y="1934199"/>
            <a:ext cx="1598063" cy="711437"/>
          </a:xfrm>
          <a:prstGeom prst="flowChartAlternateProcess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2CDDA7-94D5-43EB-A2D8-00EC66891A8D}"/>
              </a:ext>
            </a:extLst>
          </p:cNvPr>
          <p:cNvSpPr txBox="1"/>
          <p:nvPr/>
        </p:nvSpPr>
        <p:spPr>
          <a:xfrm>
            <a:off x="714995" y="2059084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ID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6D480A54-97F4-4680-8205-599BB86C0F26}"/>
              </a:ext>
            </a:extLst>
          </p:cNvPr>
          <p:cNvSpPr txBox="1">
            <a:spLocks/>
          </p:cNvSpPr>
          <p:nvPr/>
        </p:nvSpPr>
        <p:spPr>
          <a:xfrm>
            <a:off x="1504700" y="475748"/>
            <a:ext cx="9144000" cy="971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The Dataset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7C257BDA-D597-495E-B67C-890CEF6453BA}"/>
              </a:ext>
            </a:extLst>
          </p:cNvPr>
          <p:cNvSpPr/>
          <p:nvPr/>
        </p:nvSpPr>
        <p:spPr>
          <a:xfrm>
            <a:off x="141345" y="1931882"/>
            <a:ext cx="1598063" cy="711437"/>
          </a:xfrm>
          <a:prstGeom prst="flowChartAlternateProcess">
            <a:avLst/>
          </a:prstGeom>
          <a:solidFill>
            <a:srgbClr val="FF0000">
              <a:alpha val="13000"/>
            </a:srgbClr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E56B1-F200-43F2-8D3D-2D22BF4BEFDC}"/>
              </a:ext>
            </a:extLst>
          </p:cNvPr>
          <p:cNvSpPr txBox="1"/>
          <p:nvPr/>
        </p:nvSpPr>
        <p:spPr>
          <a:xfrm>
            <a:off x="1965533" y="1829865"/>
            <a:ext cx="939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/>
              <a:t>IDs range from 1 to 548027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/>
              <a:t>Theses are not used in modelling, but we can know that there are some ID numbers in between that were not provided or recorded in the Train Dataset.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/>
              <a:t>Our Test Dataset is taken from an original dataset of 548027 rows.  </a:t>
            </a:r>
          </a:p>
        </p:txBody>
      </p:sp>
      <p:pic>
        <p:nvPicPr>
          <p:cNvPr id="13314" name="Picture 2" descr="Back Button Images, Stock Photos &amp; Vectors | Shutterstock">
            <a:hlinkClick r:id="rId2" action="ppaction://hlinksldjump"/>
            <a:extLst>
              <a:ext uri="{FF2B5EF4-FFF2-40B4-BE49-F238E27FC236}">
                <a16:creationId xmlns:a16="http://schemas.microsoft.com/office/drawing/2014/main" id="{3436F1E3-41EA-4EDE-92F4-CC5E85D2F0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8" t="15945" r="18671" b="20996"/>
          <a:stretch/>
        </p:blipFill>
        <p:spPr bwMode="auto">
          <a:xfrm>
            <a:off x="11357361" y="224349"/>
            <a:ext cx="466667" cy="50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77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2E6D0B1-D562-44E6-AB08-5D76B83C0025}"/>
              </a:ext>
            </a:extLst>
          </p:cNvPr>
          <p:cNvGrpSpPr/>
          <p:nvPr/>
        </p:nvGrpSpPr>
        <p:grpSpPr>
          <a:xfrm>
            <a:off x="3245977" y="1940609"/>
            <a:ext cx="1598063" cy="711437"/>
            <a:chOff x="3245977" y="1940609"/>
            <a:chExt cx="1598063" cy="711437"/>
          </a:xfrm>
        </p:grpSpPr>
        <p:sp>
          <p:nvSpPr>
            <p:cNvPr id="10" name="Flowchart: Alternate Process 9">
              <a:extLst>
                <a:ext uri="{FF2B5EF4-FFF2-40B4-BE49-F238E27FC236}">
                  <a16:creationId xmlns:a16="http://schemas.microsoft.com/office/drawing/2014/main" id="{6064A691-9EDC-4532-B22C-915DCC6F96DA}"/>
                </a:ext>
              </a:extLst>
            </p:cNvPr>
            <p:cNvSpPr/>
            <p:nvPr/>
          </p:nvSpPr>
          <p:spPr>
            <a:xfrm>
              <a:off x="3245977" y="1940609"/>
              <a:ext cx="1598063" cy="711437"/>
            </a:xfrm>
            <a:prstGeom prst="flowChartAlternateProcess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4955CA-B20B-4B55-8DEB-07C48150975A}"/>
                </a:ext>
              </a:extLst>
            </p:cNvPr>
            <p:cNvSpPr txBox="1"/>
            <p:nvPr/>
          </p:nvSpPr>
          <p:spPr>
            <a:xfrm>
              <a:off x="3470555" y="2104363"/>
              <a:ext cx="1148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/>
                <a:t>Course_ID</a:t>
              </a:r>
              <a:endParaRPr lang="en-IN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6D480A54-97F4-4680-8205-599BB86C0F26}"/>
              </a:ext>
            </a:extLst>
          </p:cNvPr>
          <p:cNvSpPr txBox="1">
            <a:spLocks/>
          </p:cNvSpPr>
          <p:nvPr/>
        </p:nvSpPr>
        <p:spPr>
          <a:xfrm>
            <a:off x="1504700" y="503028"/>
            <a:ext cx="9144000" cy="971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The Dataset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3D7AA8-EAAD-401E-A9E9-D7CDC5C8D3D7}"/>
              </a:ext>
            </a:extLst>
          </p:cNvPr>
          <p:cNvSpPr txBox="1"/>
          <p:nvPr/>
        </p:nvSpPr>
        <p:spPr>
          <a:xfrm>
            <a:off x="1966495" y="1976787"/>
            <a:ext cx="9391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/>
              <a:t>Total of 600 courses are there.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/>
              <a:t>They are labelled from 1 to 600. </a:t>
            </a:r>
          </a:p>
        </p:txBody>
      </p:sp>
      <p:pic>
        <p:nvPicPr>
          <p:cNvPr id="36" name="Picture 2" descr="Back Button Images, Stock Photos &amp; Vectors | Shutterstock">
            <a:hlinkClick r:id="rId2" action="ppaction://hlinksldjump"/>
            <a:extLst>
              <a:ext uri="{FF2B5EF4-FFF2-40B4-BE49-F238E27FC236}">
                <a16:creationId xmlns:a16="http://schemas.microsoft.com/office/drawing/2014/main" id="{B08B979E-E547-4127-9DE5-5B724CE827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8" t="15945" r="18671" b="20996"/>
          <a:stretch/>
        </p:blipFill>
        <p:spPr bwMode="auto">
          <a:xfrm>
            <a:off x="11357361" y="224349"/>
            <a:ext cx="466667" cy="50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62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A755F82-084A-4D21-928D-26ECC3162C0A}"/>
              </a:ext>
            </a:extLst>
          </p:cNvPr>
          <p:cNvSpPr txBox="1"/>
          <p:nvPr/>
        </p:nvSpPr>
        <p:spPr>
          <a:xfrm>
            <a:off x="1966495" y="1976787"/>
            <a:ext cx="939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We have courses of Four domains- Development, Software Marketing, Finance and Accounting, Business.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More than half of our courses are about Development.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8FE707-9EAF-4AFD-8155-9FD1D26FFE3B}"/>
              </a:ext>
            </a:extLst>
          </p:cNvPr>
          <p:cNvGrpSpPr/>
          <p:nvPr/>
        </p:nvGrpSpPr>
        <p:grpSpPr>
          <a:xfrm>
            <a:off x="7347962" y="1940609"/>
            <a:ext cx="1598063" cy="711437"/>
            <a:chOff x="7347962" y="1940609"/>
            <a:chExt cx="1598063" cy="711437"/>
          </a:xfrm>
        </p:grpSpPr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82A93813-1BEA-4296-A587-795EA6E8B1A2}"/>
                </a:ext>
              </a:extLst>
            </p:cNvPr>
            <p:cNvSpPr/>
            <p:nvPr/>
          </p:nvSpPr>
          <p:spPr>
            <a:xfrm>
              <a:off x="7347962" y="1940609"/>
              <a:ext cx="1598063" cy="711437"/>
            </a:xfrm>
            <a:prstGeom prst="flowChartAlternateProcess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4B30789-423F-4649-BBD4-8EF6A4AAD2D5}"/>
                </a:ext>
              </a:extLst>
            </p:cNvPr>
            <p:cNvSpPr txBox="1"/>
            <p:nvPr/>
          </p:nvSpPr>
          <p:spPr>
            <a:xfrm>
              <a:off x="7389572" y="2127050"/>
              <a:ext cx="15148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err="1"/>
                <a:t>Course_Domain</a:t>
              </a:r>
              <a:endParaRPr lang="en-IN" sz="1600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6D480A54-97F4-4680-8205-599BB86C0F26}"/>
              </a:ext>
            </a:extLst>
          </p:cNvPr>
          <p:cNvSpPr txBox="1">
            <a:spLocks/>
          </p:cNvSpPr>
          <p:nvPr/>
        </p:nvSpPr>
        <p:spPr>
          <a:xfrm>
            <a:off x="1504700" y="503028"/>
            <a:ext cx="9144000" cy="971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The Dataset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4C18894-E2E9-444D-8D7C-9CAC584A6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73750" y="3251689"/>
            <a:ext cx="357187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Back Button Images, Stock Photos &amp; Vectors | Shutterstock">
            <a:hlinkClick r:id="rId3" action="ppaction://hlinksldjump"/>
            <a:extLst>
              <a:ext uri="{FF2B5EF4-FFF2-40B4-BE49-F238E27FC236}">
                <a16:creationId xmlns:a16="http://schemas.microsoft.com/office/drawing/2014/main" id="{01AB0A7E-2F0E-4E63-BB55-78DE36067F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8" t="15945" r="18671" b="20996"/>
          <a:stretch/>
        </p:blipFill>
        <p:spPr bwMode="auto">
          <a:xfrm>
            <a:off x="11357361" y="224349"/>
            <a:ext cx="466667" cy="50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85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-0.5819 -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E54A890-1FB7-45EE-BBB2-0C2C211E3D5B}"/>
              </a:ext>
            </a:extLst>
          </p:cNvPr>
          <p:cNvGrpSpPr/>
          <p:nvPr/>
        </p:nvGrpSpPr>
        <p:grpSpPr>
          <a:xfrm>
            <a:off x="10450082" y="1940609"/>
            <a:ext cx="1598063" cy="711437"/>
            <a:chOff x="10450082" y="1940609"/>
            <a:chExt cx="1598063" cy="711437"/>
          </a:xfrm>
        </p:grpSpPr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53E01779-34F3-4C7E-9805-86D8B984012C}"/>
                </a:ext>
              </a:extLst>
            </p:cNvPr>
            <p:cNvSpPr/>
            <p:nvPr/>
          </p:nvSpPr>
          <p:spPr>
            <a:xfrm>
              <a:off x="10450082" y="1940609"/>
              <a:ext cx="1598063" cy="711437"/>
            </a:xfrm>
            <a:prstGeom prst="flowChartAlternateProcess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66BC5B-C9BC-47F1-8AA4-43497F87DAF9}"/>
                </a:ext>
              </a:extLst>
            </p:cNvPr>
            <p:cNvSpPr txBox="1"/>
            <p:nvPr/>
          </p:nvSpPr>
          <p:spPr>
            <a:xfrm>
              <a:off x="10559760" y="2142438"/>
              <a:ext cx="1400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 err="1"/>
                <a:t>Long_Promotion</a:t>
              </a:r>
              <a:endParaRPr lang="en-IN" sz="1400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6D480A54-97F4-4680-8205-599BB86C0F26}"/>
              </a:ext>
            </a:extLst>
          </p:cNvPr>
          <p:cNvSpPr txBox="1">
            <a:spLocks/>
          </p:cNvSpPr>
          <p:nvPr/>
        </p:nvSpPr>
        <p:spPr>
          <a:xfrm>
            <a:off x="1504700" y="503028"/>
            <a:ext cx="9144000" cy="971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The Dataset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B10A5F-4230-4C59-BBE8-93BA8B35BE1B}"/>
              </a:ext>
            </a:extLst>
          </p:cNvPr>
          <p:cNvSpPr txBox="1"/>
          <p:nvPr/>
        </p:nvSpPr>
        <p:spPr>
          <a:xfrm>
            <a:off x="1966495" y="1976787"/>
            <a:ext cx="939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0 – Not on Long Promotion</a:t>
            </a:r>
            <a:br>
              <a:rPr lang="en-US" dirty="0"/>
            </a:br>
            <a:r>
              <a:rPr lang="en-US" dirty="0"/>
              <a:t>1 – On Long Promotion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Half of our courses are on Long Promotion all the time, while Half of them are not.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2486C2E-8E62-4128-A399-41ACCB9CB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3327315"/>
            <a:ext cx="354330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Back Button Images, Stock Photos &amp; Vectors | Shutterstock">
            <a:hlinkClick r:id="rId3" action="ppaction://hlinksldjump"/>
            <a:extLst>
              <a:ext uri="{FF2B5EF4-FFF2-40B4-BE49-F238E27FC236}">
                <a16:creationId xmlns:a16="http://schemas.microsoft.com/office/drawing/2014/main" id="{0F42E59A-8388-447C-ADA5-A141E76CA2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8" t="15945" r="18671" b="20996"/>
          <a:stretch/>
        </p:blipFill>
        <p:spPr bwMode="auto">
          <a:xfrm>
            <a:off x="11357361" y="224349"/>
            <a:ext cx="466667" cy="50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92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L -0.84467 -0.005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240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1402</Words>
  <Application>Microsoft Office PowerPoint</Application>
  <PresentationFormat>Widescreen</PresentationFormat>
  <Paragraphs>197</Paragraphs>
  <Slides>42</Slides>
  <Notes>1</Notes>
  <HiddenSlides>11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Wingdings</vt:lpstr>
      <vt:lpstr>Office Theme</vt:lpstr>
      <vt:lpstr>PowerPoint Presentation</vt:lpstr>
      <vt:lpstr>Problem Statement</vt:lpstr>
      <vt:lpstr>PowerPoint Presentation</vt:lpstr>
      <vt:lpstr>The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to be asked further</vt:lpstr>
      <vt:lpstr>Questions to be asked further</vt:lpstr>
      <vt:lpstr>Is Short Promotion causing an increase in Sales?</vt:lpstr>
      <vt:lpstr>Questions to be asked further</vt:lpstr>
      <vt:lpstr>Do Public Holidays contribute to more Sales?</vt:lpstr>
      <vt:lpstr>Questions to be asked further</vt:lpstr>
      <vt:lpstr>Do the courses which are being Long Promoted have Higher Sales?</vt:lpstr>
      <vt:lpstr>Questions to be asked further</vt:lpstr>
      <vt:lpstr>Is User Traffic More on Public Holidays?</vt:lpstr>
      <vt:lpstr>Questions to be asked further</vt:lpstr>
      <vt:lpstr>Does Higher User Traffic contributes to Higher Sales?</vt:lpstr>
      <vt:lpstr>Questions to be asked further</vt:lpstr>
      <vt:lpstr>Do Courses with Higher Competition Metric have Lower Sales?</vt:lpstr>
      <vt:lpstr>Questions to be asked further</vt:lpstr>
      <vt:lpstr>Does Course Type affect the Sale of a course?</vt:lpstr>
      <vt:lpstr>Questions to be asked further</vt:lpstr>
      <vt:lpstr>Do Course Domains affect the Sales?</vt:lpstr>
      <vt:lpstr>Questions to be asked further</vt:lpstr>
      <vt:lpstr>Do we observe any pattern of Sales wrt Day No.?</vt:lpstr>
      <vt:lpstr>Features Engineered</vt:lpstr>
      <vt:lpstr>Features Engineered</vt:lpstr>
      <vt:lpstr>Models</vt:lpstr>
      <vt:lpstr>Models</vt:lpstr>
      <vt:lpstr>Conclusion</vt:lpstr>
      <vt:lpstr>Conclusion – What more could have been done?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Sarthak Arora</dc:creator>
  <cp:lastModifiedBy>Sarthak Arora</cp:lastModifiedBy>
  <cp:revision>42</cp:revision>
  <dcterms:created xsi:type="dcterms:W3CDTF">2020-10-10T15:59:36Z</dcterms:created>
  <dcterms:modified xsi:type="dcterms:W3CDTF">2020-10-12T03:46:13Z</dcterms:modified>
</cp:coreProperties>
</file>