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3" r:id="rId7"/>
    <p:sldId id="261" r:id="rId8"/>
    <p:sldId id="262" r:id="rId9"/>
    <p:sldId id="264" r:id="rId10"/>
    <p:sldId id="269" r:id="rId11"/>
    <p:sldId id="272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FFF1-A14A-4EAC-8211-9EE612847BE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09" y="423471"/>
            <a:ext cx="7665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Rockwell" panose="02060603020205020403" pitchFamily="18" charset="0"/>
              </a:rPr>
              <a:t>New York Taxi Trip </a:t>
            </a:r>
            <a:r>
              <a:rPr lang="en-IN" sz="4000" b="1" dirty="0" smtClean="0">
                <a:latin typeface="Rockwell" panose="02060603020205020403" pitchFamily="18" charset="0"/>
              </a:rPr>
              <a:t>Duration</a:t>
            </a:r>
            <a:endParaRPr lang="en-IN" sz="4000" b="1" dirty="0">
              <a:latin typeface="Rockwell" panose="02060603020205020403" pitchFamily="18" charset="0"/>
            </a:endParaRPr>
          </a:p>
        </p:txBody>
      </p:sp>
      <p:pic>
        <p:nvPicPr>
          <p:cNvPr id="1028" name="Picture 4" descr="Free Cartoon Taxi Cab Clip Art Taxi Clipart - Taxi Clipa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8" y="4164226"/>
            <a:ext cx="4849588" cy="28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ut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12" y="1823736"/>
            <a:ext cx="3687376" cy="36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pwatch Timer graphy Countdown Clock, others free png | PNGFuel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7802" y1="5921" x2="42308" y2="3289"/>
                        <a14:foregroundMark x1="44725" y1="6250" x2="42527" y2="1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9" y="4164226"/>
            <a:ext cx="4031798" cy="26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3459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1. </a:t>
            </a:r>
            <a:r>
              <a:rPr lang="en-US" sz="3600" b="1" dirty="0" smtClean="0">
                <a:latin typeface="Bahnschrift SemiBold" panose="020B0502040204020203" pitchFamily="34" charset="0"/>
              </a:rPr>
              <a:t>Vendor</a:t>
            </a:r>
            <a:r>
              <a:rPr lang="en-US" sz="3600" b="1" dirty="0" smtClean="0"/>
              <a:t> </a:t>
            </a:r>
            <a:r>
              <a:rPr lang="en-US" sz="3600" b="1" dirty="0" smtClean="0"/>
              <a:t>Details</a:t>
            </a:r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75428" y="1359315"/>
            <a:ext cx="105568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Which </a:t>
            </a:r>
            <a:r>
              <a:rPr lang="en-US" sz="2000" dirty="0" smtClean="0">
                <a:latin typeface="Bahnschrift SemiLight" panose="020B0502040204020203" pitchFamily="34" charset="0"/>
              </a:rPr>
              <a:t>Vendor’s Taxis have </a:t>
            </a:r>
            <a:r>
              <a:rPr lang="en-US" sz="2000" dirty="0">
                <a:latin typeface="Bahnschrift SemiLight" panose="020B0502040204020203" pitchFamily="34" charset="0"/>
              </a:rPr>
              <a:t>the least average duration, and is there any specific reason for it </a:t>
            </a:r>
            <a:r>
              <a:rPr lang="en-US" sz="2000" dirty="0" smtClean="0">
                <a:latin typeface="Bahnschrift SemiLight" panose="020B0502040204020203" pitchFamily="34" charset="0"/>
              </a:rPr>
              <a:t>and vice versa?</a:t>
            </a:r>
            <a:endParaRPr lang="en-US" sz="2000" dirty="0" smtClean="0">
              <a:latin typeface="Bahnschrift SemiLight" panose="020B0502040204020203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</a:t>
            </a:r>
            <a:r>
              <a:rPr lang="en-US" sz="2000" dirty="0" smtClean="0">
                <a:latin typeface="Bahnschrift SemiLight" panose="020B0502040204020203" pitchFamily="34" charset="0"/>
              </a:rPr>
              <a:t>uring which hours do </a:t>
            </a:r>
            <a:r>
              <a:rPr lang="en-US" sz="2000" dirty="0" smtClean="0">
                <a:latin typeface="Bahnschrift SemiLight" panose="020B0502040204020203" pitchFamily="34" charset="0"/>
              </a:rPr>
              <a:t>Vendor 1 and 2 </a:t>
            </a:r>
            <a:r>
              <a:rPr lang="en-US" sz="2000" dirty="0" smtClean="0">
                <a:latin typeface="Bahnschrift SemiLight" panose="020B0502040204020203" pitchFamily="34" charset="0"/>
              </a:rPr>
              <a:t>taxi’s function ?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Average number of Passengers </a:t>
            </a:r>
            <a:r>
              <a:rPr lang="en-US" sz="2000" dirty="0" smtClean="0">
                <a:latin typeface="Bahnschrift SemiLight" panose="020B0502040204020203" pitchFamily="34" charset="0"/>
              </a:rPr>
              <a:t>per</a:t>
            </a:r>
            <a:r>
              <a:rPr lang="en-US" sz="2000" dirty="0" smtClean="0">
                <a:latin typeface="Bahnschrift SemiLight" panose="020B0502040204020203" pitchFamily="34" charset="0"/>
              </a:rPr>
              <a:t> </a:t>
            </a:r>
            <a:r>
              <a:rPr lang="en-US" sz="2000" dirty="0" smtClean="0">
                <a:latin typeface="Bahnschrift SemiLight" panose="020B0502040204020203" pitchFamily="34" charset="0"/>
              </a:rPr>
              <a:t>V</a:t>
            </a:r>
            <a:r>
              <a:rPr lang="en-US" sz="2000" dirty="0" smtClean="0">
                <a:latin typeface="Bahnschrift SemiLight" panose="020B0502040204020203" pitchFamily="34" charset="0"/>
              </a:rPr>
              <a:t>endor ?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Which </a:t>
            </a:r>
            <a:r>
              <a:rPr lang="en-US" sz="2000" dirty="0">
                <a:latin typeface="Bahnschrift SemiLight" panose="020B0502040204020203" pitchFamily="34" charset="0"/>
              </a:rPr>
              <a:t>Vendor took more long trips, and which one took more short </a:t>
            </a:r>
            <a:r>
              <a:rPr lang="en-US" sz="2000" dirty="0" smtClean="0">
                <a:latin typeface="Bahnschrift SemiLight" panose="020B0502040204020203" pitchFamily="34" charset="0"/>
              </a:rPr>
              <a:t>trips (in terms of Distance) </a:t>
            </a:r>
            <a:r>
              <a:rPr lang="en-US" sz="2000" dirty="0">
                <a:latin typeface="Bahnschrift SemiLight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Light" panose="020B0502040204020203" pitchFamily="34" charset="0"/>
            </a:endParaRPr>
          </a:p>
        </p:txBody>
      </p:sp>
      <p:pic>
        <p:nvPicPr>
          <p:cNvPr id="7" name="Picture 2" descr="Taxi Driver Royalty Free Cliparts, Vectors, And Stock Illustrati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97135" l="461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58" r="3959" b="5484"/>
          <a:stretch>
            <a:fillRect/>
          </a:stretch>
        </p:blipFill>
        <p:spPr bwMode="auto">
          <a:xfrm>
            <a:off x="7264743" y="3057218"/>
            <a:ext cx="4816044" cy="37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4414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2. Passenger Details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Free Cartoon Taxi Cab Clip Art Taxi Clipart - Taxi Clipa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61" y="3314724"/>
            <a:ext cx="4341541" cy="31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2513" y="1425815"/>
            <a:ext cx="105568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Count of passengers and duration. Does more passenger result in more trip time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Does passenger count and speed have</a:t>
            </a:r>
            <a:r>
              <a:rPr lang="en-US" sz="2000" b="1" dirty="0">
                <a:latin typeface="Bahnschrift SemiLight" panose="020B0502040204020203" pitchFamily="34" charset="0"/>
              </a:rPr>
              <a:t> </a:t>
            </a:r>
            <a:r>
              <a:rPr lang="en-US" sz="2000" dirty="0">
                <a:latin typeface="Bahnschrift SemiLight" panose="020B0502040204020203" pitchFamily="34" charset="0"/>
              </a:rPr>
              <a:t>any co-relation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Does distance of travel increase with passenger count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Number of passengers boarding at a particular pick up </a:t>
            </a:r>
            <a:r>
              <a:rPr lang="en-US" sz="2000" dirty="0" smtClean="0">
                <a:latin typeface="Bahnschrift SemiLight" panose="020B0502040204020203" pitchFamily="34" charset="0"/>
              </a:rPr>
              <a:t>point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Number of passengers dropping off at a particular drop off point ?</a:t>
            </a:r>
            <a:endParaRPr lang="en-US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61526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latin typeface="Bahnschrift SemiBold" panose="020B0502040204020203" pitchFamily="34" charset="0"/>
              </a:rPr>
              <a:t>3. </a:t>
            </a:r>
            <a:r>
              <a:rPr lang="en-IN" sz="3600" dirty="0" smtClean="0">
                <a:latin typeface="Bahnschrift SemiBold" panose="020B0502040204020203" pitchFamily="34" charset="0"/>
              </a:rPr>
              <a:t>Day or Time based Factors</a:t>
            </a:r>
          </a:p>
          <a:p>
            <a:endParaRPr lang="en-IN" sz="3600" b="1" dirty="0" smtClean="0">
              <a:latin typeface="Bahnschrift SemiBold" panose="020B0502040204020203" pitchFamily="34" charset="0"/>
            </a:endParaRPr>
          </a:p>
          <a:p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Number of rides started in an </a:t>
            </a:r>
            <a:r>
              <a:rPr lang="en-US" sz="2000" dirty="0" smtClean="0">
                <a:latin typeface="Bahnschrift SemiLight" panose="020B0502040204020203" pitchFamily="34" charset="0"/>
              </a:rPr>
              <a:t>hour or at a particular time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To </a:t>
            </a:r>
            <a:r>
              <a:rPr lang="en-US" sz="2000" dirty="0">
                <a:latin typeface="Bahnschrift SemiLight" panose="020B0502040204020203" pitchFamily="34" charset="0"/>
              </a:rPr>
              <a:t>check if office hours(9-6) take more time to commute</a:t>
            </a:r>
            <a:r>
              <a:rPr lang="en-US" sz="2000" dirty="0" smtClean="0">
                <a:latin typeface="Bahnschrift Semi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Does early morning and late night rides have lesser duration ?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Day, Month, week </a:t>
            </a:r>
            <a:r>
              <a:rPr lang="en-US" sz="2000" dirty="0">
                <a:latin typeface="Bahnschrift SemiLight" panose="020B0502040204020203" pitchFamily="34" charset="0"/>
              </a:rPr>
              <a:t>&amp; year wise analysis to find any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Weekday </a:t>
            </a:r>
            <a:r>
              <a:rPr lang="en-US" sz="2000" dirty="0">
                <a:latin typeface="Bahnschrift SemiLight" panose="020B0502040204020203" pitchFamily="34" charset="0"/>
              </a:rPr>
              <a:t>and week end analysis: Weekdays </a:t>
            </a:r>
            <a:r>
              <a:rPr lang="en-US" sz="2000" dirty="0" smtClean="0">
                <a:latin typeface="Bahnschrift SemiLight" panose="020B0502040204020203" pitchFamily="34" charset="0"/>
              </a:rPr>
              <a:t>may have</a:t>
            </a:r>
            <a:r>
              <a:rPr lang="en-US" sz="2000" dirty="0" smtClean="0">
                <a:latin typeface="Bahnschrift SemiLight" panose="020B0502040204020203" pitchFamily="34" charset="0"/>
              </a:rPr>
              <a:t> </a:t>
            </a:r>
            <a:r>
              <a:rPr lang="en-US" sz="2000" dirty="0">
                <a:latin typeface="Bahnschrift SemiLight" panose="020B0502040204020203" pitchFamily="34" charset="0"/>
              </a:rPr>
              <a:t>higher travel time and </a:t>
            </a:r>
            <a:r>
              <a:rPr lang="en-US" sz="2000" dirty="0" smtClean="0">
                <a:latin typeface="Bahnschrift SemiLight" panose="020B0502040204020203" pitchFamily="34" charset="0"/>
              </a:rPr>
              <a:t>weekends may have </a:t>
            </a:r>
            <a:r>
              <a:rPr lang="en-US" sz="2000" dirty="0">
                <a:latin typeface="Bahnschrift SemiLight" panose="020B0502040204020203" pitchFamily="34" charset="0"/>
              </a:rPr>
              <a:t>lesser travel </a:t>
            </a:r>
            <a:r>
              <a:rPr lang="en-US" sz="2000" dirty="0" smtClean="0">
                <a:latin typeface="Bahnschrift SemiLight" panose="020B0502040204020203" pitchFamily="34" charset="0"/>
              </a:rPr>
              <a:t>time ?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Does </a:t>
            </a:r>
            <a:r>
              <a:rPr lang="en-US" sz="2000" dirty="0">
                <a:latin typeface="Bahnschrift SemiLight" panose="020B0502040204020203" pitchFamily="34" charset="0"/>
              </a:rPr>
              <a:t>short duration trips span less than half an hour?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Does </a:t>
            </a:r>
            <a:r>
              <a:rPr lang="en-US" sz="2000" dirty="0">
                <a:latin typeface="Bahnschrift SemiLight" panose="020B0502040204020203" pitchFamily="34" charset="0"/>
              </a:rPr>
              <a:t>public holidays have lesser commute time </a:t>
            </a:r>
            <a:r>
              <a:rPr lang="en-US" sz="2000" dirty="0" smtClean="0">
                <a:latin typeface="Bahnschrift SemiLight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Weather conditions (Rain, Hail, Snow, Extreme Heat etc.) might influence the duration of the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Light" panose="020B0502040204020203" pitchFamily="34" charset="0"/>
            </a:endParaRPr>
          </a:p>
        </p:txBody>
      </p:sp>
      <p:pic>
        <p:nvPicPr>
          <p:cNvPr id="5" name="Picture 10" descr="Stopwatch Timer graphy Countdown Clock, others free png | PNGFue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802" y1="5921" x2="42308" y2="3289"/>
                        <a14:foregroundMark x1="44725" y1="6250" x2="42527" y2="1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53" y="4052942"/>
            <a:ext cx="3804148" cy="25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36567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4</a:t>
            </a:r>
            <a:r>
              <a:rPr lang="en-IN" sz="3600" b="1" dirty="0" smtClean="0">
                <a:latin typeface="Bahnschrift SemiBold" panose="020B0502040204020203" pitchFamily="34" charset="0"/>
              </a:rPr>
              <a:t>. </a:t>
            </a:r>
            <a:r>
              <a:rPr lang="en-IN" sz="3600" dirty="0" smtClean="0">
                <a:latin typeface="Bahnschrift SemiBold" panose="020B0502040204020203" pitchFamily="34" charset="0"/>
              </a:rPr>
              <a:t>Demographics</a:t>
            </a:r>
          </a:p>
          <a:p>
            <a:endParaRPr lang="en-IN" sz="3600" b="1" dirty="0" smtClean="0">
              <a:latin typeface="Bahnschrift SemiBold" panose="020B0502040204020203" pitchFamily="34" charset="0"/>
            </a:endParaRPr>
          </a:p>
          <a:p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Relationship between the Distance and Time taken by the ride ?</a:t>
            </a:r>
            <a:endParaRPr lang="en-US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Does </a:t>
            </a:r>
            <a:r>
              <a:rPr lang="en-US" sz="2000" dirty="0">
                <a:latin typeface="Bahnschrift SemiLight" panose="020B0502040204020203" pitchFamily="34" charset="0"/>
              </a:rPr>
              <a:t>pick up point affect the duration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Does </a:t>
            </a:r>
            <a:r>
              <a:rPr lang="en-US" sz="2000" dirty="0">
                <a:latin typeface="Bahnschrift SemiLight" panose="020B0502040204020203" pitchFamily="34" charset="0"/>
              </a:rPr>
              <a:t>drop point affect the duration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If </a:t>
            </a:r>
            <a:r>
              <a:rPr lang="en-US" sz="2000" dirty="0">
                <a:latin typeface="Bahnschrift SemiLight" panose="020B0502040204020203" pitchFamily="34" charset="0"/>
              </a:rPr>
              <a:t>store flag is true then the trip has a long </a:t>
            </a:r>
            <a:r>
              <a:rPr lang="en-US" sz="2000" dirty="0" smtClean="0">
                <a:latin typeface="Bahnschrift SemiLight" panose="020B0502040204020203" pitchFamily="34" charset="0"/>
              </a:rPr>
              <a:t>duration ? </a:t>
            </a:r>
            <a:endParaRPr lang="en-US" sz="2000" dirty="0" smtClean="0">
              <a:latin typeface="Bahnschrift SemiLight" panose="020B0502040204020203" pitchFamily="34" charset="0"/>
            </a:endParaRPr>
          </a:p>
        </p:txBody>
      </p:sp>
      <p:pic>
        <p:nvPicPr>
          <p:cNvPr id="2050" name="Picture 2" descr="Location Clipart Flat Map - Location Map Clip Art, HD Png Download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82" b="95641" l="1163" r="100000">
                        <a14:foregroundMark x1="6860" y1="73590" x2="31744" y2="27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83" y="3620530"/>
            <a:ext cx="6658120" cy="301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52693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latin typeface="Bahnschrift SemiBold" panose="020B0502040204020203" pitchFamily="34" charset="0"/>
              </a:rPr>
              <a:t>Details to ask the clients</a:t>
            </a:r>
            <a:endParaRPr lang="en-IN" sz="3600" dirty="0" smtClean="0">
              <a:latin typeface="Bahnschrift SemiBold" panose="020B0502040204020203" pitchFamily="34" charset="0"/>
            </a:endParaRPr>
          </a:p>
          <a:p>
            <a:endParaRPr lang="en-IN" sz="3600" b="1" dirty="0" smtClean="0">
              <a:latin typeface="Bahnschrift SemiBold" panose="020B0502040204020203" pitchFamily="34" charset="0"/>
            </a:endParaRPr>
          </a:p>
          <a:p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Pick up and drop Location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Route the taxi took, </a:t>
            </a:r>
            <a:r>
              <a:rPr lang="en-US" sz="2000" dirty="0" smtClean="0">
                <a:latin typeface="Bahnschrift SemiLight" panose="020B0502040204020203" pitchFamily="34" charset="0"/>
              </a:rPr>
              <a:t>if it was City Road </a:t>
            </a:r>
            <a:r>
              <a:rPr lang="en-US" sz="2000" dirty="0" smtClean="0">
                <a:latin typeface="Bahnschrift SemiLight" panose="020B0502040204020203" pitchFamily="34" charset="0"/>
              </a:rPr>
              <a:t>or a High way  </a:t>
            </a:r>
            <a:endParaRPr lang="en-US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Type/Model of the </a:t>
            </a:r>
            <a:r>
              <a:rPr lang="en-US" sz="2000" dirty="0" smtClean="0">
                <a:latin typeface="Bahnschrift SemiLight" panose="020B0502040204020203" pitchFamily="34" charset="0"/>
              </a:rPr>
              <a:t>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Details about the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If the ride was a Car Pool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If the ride was Inter City or Intra City?</a:t>
            </a:r>
            <a:endParaRPr lang="en-US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Bahnschrift SemiLight" panose="020B0502040204020203" pitchFamily="34" charset="0"/>
            </a:endParaRPr>
          </a:p>
        </p:txBody>
      </p:sp>
      <p:pic>
        <p:nvPicPr>
          <p:cNvPr id="1028" name="Picture 4" descr="Question Mark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76" y="3582787"/>
            <a:ext cx="2884515" cy="28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832" y="2480374"/>
            <a:ext cx="3131911" cy="1325563"/>
          </a:xfrm>
        </p:spPr>
        <p:txBody>
          <a:bodyPr/>
          <a:lstStyle/>
          <a:p>
            <a:r>
              <a:rPr lang="en-US" b="1" dirty="0" smtClean="0">
                <a:latin typeface="Bahnschrift SemiBold" pitchFamily="34" charset="0"/>
              </a:rPr>
              <a:t>THANK YOU</a:t>
            </a:r>
            <a:endParaRPr lang="en-US" b="1" dirty="0">
              <a:latin typeface="Bahnschrift SemiBold" pitchFamily="34" charset="0"/>
            </a:endParaRPr>
          </a:p>
        </p:txBody>
      </p:sp>
      <p:sp>
        <p:nvSpPr>
          <p:cNvPr id="4" name="AutoShape 4" descr="Funny Gif: Taking A Bow Animated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09" y="423471"/>
            <a:ext cx="7665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Rockwell" panose="02060603020205020403" pitchFamily="18" charset="0"/>
              </a:rPr>
              <a:t>New York Taxi Trip Durations</a:t>
            </a:r>
            <a:endParaRPr lang="en-IN" sz="4000" b="1" dirty="0">
              <a:latin typeface="Rockwell" panose="02060603020205020403" pitchFamily="18" charset="0"/>
            </a:endParaRPr>
          </a:p>
        </p:txBody>
      </p:sp>
      <p:pic>
        <p:nvPicPr>
          <p:cNvPr id="1028" name="Picture 4" descr="Free Cartoon Taxi Cab Clip Art Taxi Clipart - Taxi Clipa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8" y="4164226"/>
            <a:ext cx="4849588" cy="28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6209" y="1627527"/>
            <a:ext cx="6797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Bahnschrift SemiBold" panose="020B0502040204020203" pitchFamily="34" charset="0"/>
              </a:rPr>
              <a:t>Our Main Objective is to Predict the Duration of a Taxi Trip</a:t>
            </a:r>
          </a:p>
          <a:p>
            <a:r>
              <a:rPr lang="en-IN" sz="2000" b="1" dirty="0">
                <a:latin typeface="Bahnschrift SemiBold" panose="020B0502040204020203" pitchFamily="34" charset="0"/>
              </a:rPr>
              <a:t>i</a:t>
            </a:r>
            <a:r>
              <a:rPr lang="en-IN" sz="2000" b="1" dirty="0" smtClean="0">
                <a:latin typeface="Bahnschrift SemiBold" panose="020B0502040204020203" pitchFamily="34" charset="0"/>
              </a:rPr>
              <a:t>n the city of New York</a:t>
            </a:r>
            <a:endParaRPr lang="en-IN" sz="20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09" y="278908"/>
            <a:ext cx="953658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Rockwell" panose="02060603020205020403" pitchFamily="18" charset="0"/>
              </a:rPr>
              <a:t>Factors affecting Trip Duration</a:t>
            </a:r>
          </a:p>
          <a:p>
            <a:endParaRPr lang="en-IN" sz="3200" b="1" dirty="0" smtClean="0">
              <a:latin typeface="Bahnschrift SemiBold" panose="020B0502040204020203" pitchFamily="34" charset="0"/>
            </a:endParaRPr>
          </a:p>
          <a:p>
            <a:endParaRPr lang="en-IN" sz="2800" b="1" dirty="0" smtClean="0">
              <a:latin typeface="Bahnschrift SemiBold" panose="020B0502040204020203" pitchFamily="34" charset="0"/>
            </a:endParaRPr>
          </a:p>
          <a:p>
            <a:endParaRPr lang="en-IN" sz="2800" b="1" dirty="0">
              <a:latin typeface="Bahnschrift SemiBold" panose="020B0502040204020203" pitchFamily="34" charset="0"/>
            </a:endParaRPr>
          </a:p>
          <a:p>
            <a:r>
              <a:rPr lang="en-IN" sz="2800" b="1" dirty="0" smtClean="0">
                <a:latin typeface="Bahnschrift SemiBold" panose="020B0502040204020203" pitchFamily="34" charset="0"/>
              </a:rPr>
              <a:t>We are categorising </a:t>
            </a:r>
            <a:r>
              <a:rPr lang="en-IN" sz="2800" b="1" dirty="0" smtClean="0">
                <a:latin typeface="Bahnschrift SemiBold" panose="020B0502040204020203" pitchFamily="34" charset="0"/>
              </a:rPr>
              <a:t>the features </a:t>
            </a:r>
            <a:r>
              <a:rPr lang="en-IN" sz="2800" b="1" dirty="0" smtClean="0">
                <a:latin typeface="Bahnschrift SemiBold" panose="020B0502040204020203" pitchFamily="34" charset="0"/>
              </a:rPr>
              <a:t>into </a:t>
            </a:r>
            <a:r>
              <a:rPr lang="en-IN" sz="2800" b="1" dirty="0" smtClean="0">
                <a:latin typeface="Bahnschrift SemiBold" panose="020B0502040204020203" pitchFamily="34" charset="0"/>
              </a:rPr>
              <a:t>__ broad </a:t>
            </a:r>
            <a:r>
              <a:rPr lang="en-IN" sz="2800" b="1" dirty="0" smtClean="0">
                <a:latin typeface="Bahnschrift SemiBold" panose="020B0502040204020203" pitchFamily="34" charset="0"/>
              </a:rPr>
              <a:t>categories-</a:t>
            </a:r>
          </a:p>
          <a:p>
            <a:endParaRPr lang="en-IN" sz="2800" b="1" dirty="0" smtClean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 smtClean="0">
                <a:latin typeface="Bahnschrift SemiBold" panose="020B0502040204020203" pitchFamily="34" charset="0"/>
              </a:rPr>
              <a:t>Taxi </a:t>
            </a:r>
            <a:r>
              <a:rPr lang="en-IN" sz="2000" dirty="0" smtClean="0">
                <a:latin typeface="Bahnschrift SemiBold" panose="020B0502040204020203" pitchFamily="34" charset="0"/>
              </a:rPr>
              <a:t>Details</a:t>
            </a:r>
            <a:endParaRPr lang="en-IN" sz="2000" dirty="0" smtClean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Driver </a:t>
            </a:r>
            <a:r>
              <a:rPr lang="en-IN" sz="2000" dirty="0" smtClean="0">
                <a:latin typeface="Bahnschrift SemiBold" panose="020B0502040204020203" pitchFamily="34" charset="0"/>
              </a:rPr>
              <a:t>Details</a:t>
            </a:r>
            <a:endParaRPr lang="en-IN" sz="2000" dirty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Passenger </a:t>
            </a:r>
            <a:r>
              <a:rPr lang="en-IN" sz="2000" dirty="0" smtClean="0">
                <a:latin typeface="Bahnschrift SemiBold" panose="020B0502040204020203" pitchFamily="34" charset="0"/>
              </a:rPr>
              <a:t>Details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Day/Time Based Features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Demographics</a:t>
            </a:r>
          </a:p>
          <a:p>
            <a:endParaRPr lang="en-IN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3475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latin typeface="Bahnschrift SemiBold" panose="020B0502040204020203" pitchFamily="34" charset="0"/>
              </a:rPr>
              <a:t>1.  Taxi Features</a:t>
            </a:r>
            <a:endParaRPr lang="en-IN" sz="3600" b="1" dirty="0"/>
          </a:p>
        </p:txBody>
      </p:sp>
      <p:pic>
        <p:nvPicPr>
          <p:cNvPr id="5" name="Picture 4" descr="Free Cartoon Taxi Cab Clip Art Taxi Clipart - Taxi Clipa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12" y="4188940"/>
            <a:ext cx="4849588" cy="28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5428" y="1772720"/>
            <a:ext cx="95711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SemiLight" panose="020B0502040204020203" pitchFamily="34" charset="0"/>
              </a:rPr>
              <a:t>Condition of the Taxi – (Good or bad)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Light" panose="020B0502040204020203" pitchFamily="34" charset="0"/>
              </a:rPr>
              <a:t>Type of Taxi – (Small or Large</a:t>
            </a:r>
            <a:r>
              <a:rPr lang="en-IN" sz="2000" dirty="0" smtClean="0">
                <a:latin typeface="Bahnschrift Semi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SemiLight" panose="020B0502040204020203" pitchFamily="34" charset="0"/>
              </a:rPr>
              <a:t>What type of taxi used for short </a:t>
            </a:r>
            <a:r>
              <a:rPr lang="en-IN" sz="2000" dirty="0" smtClean="0">
                <a:latin typeface="Bahnschrift SemiLight" panose="020B0502040204020203" pitchFamily="34" charset="0"/>
              </a:rPr>
              <a:t>duration (Sedan/Hatchback/SUV) </a:t>
            </a:r>
            <a:r>
              <a:rPr lang="en-IN" sz="2000" dirty="0" smtClean="0">
                <a:latin typeface="Bahnschrift SemiLight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SemiLight" panose="020B0502040204020203" pitchFamily="34" charset="0"/>
              </a:rPr>
              <a:t>What type of taxi used for longer duration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SemiLight" panose="020B0502040204020203" pitchFamily="34" charset="0"/>
              </a:rPr>
              <a:t>Does smaller taxi have lesser commute time within city limits </a:t>
            </a:r>
            <a:r>
              <a:rPr lang="en-IN" sz="2000" dirty="0" smtClean="0">
                <a:latin typeface="Bahnschrift SemiLight" panose="020B0502040204020203" pitchFamily="34" charset="0"/>
              </a:rPr>
              <a:t>and </a:t>
            </a:r>
            <a:r>
              <a:rPr lang="en-IN" sz="2000" dirty="0" smtClean="0">
                <a:latin typeface="Bahnschrift SemiLight" panose="020B0502040204020203" pitchFamily="34" charset="0"/>
              </a:rPr>
              <a:t>visa </a:t>
            </a:r>
            <a:r>
              <a:rPr lang="en-IN" sz="2000" dirty="0" smtClean="0">
                <a:latin typeface="Bahnschrift SemiLight" panose="020B0502040204020203" pitchFamily="34" charset="0"/>
              </a:rPr>
              <a:t>versa ?</a:t>
            </a:r>
            <a:endParaRPr lang="en-IN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SemiLight" panose="020B0502040204020203" pitchFamily="34" charset="0"/>
              </a:rPr>
              <a:t>Larger taxi have fast travel time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6704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2</a:t>
            </a:r>
            <a:r>
              <a:rPr lang="en-IN" sz="3600" b="1" dirty="0" smtClean="0">
                <a:latin typeface="Bahnschrift SemiBold" panose="020B0502040204020203" pitchFamily="34" charset="0"/>
              </a:rPr>
              <a:t>. Driver and Passenger Details</a:t>
            </a:r>
          </a:p>
          <a:p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Age of the Driver and drivers experience affects the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If Passengers have any special requests (like if the passenger is Old Aged/ Pregnant/ Sick, the duration could be slow or someone would want to reach somewhere urgently in case of emergencies)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Number of </a:t>
            </a:r>
            <a:r>
              <a:rPr lang="en-US" sz="2000" dirty="0" smtClean="0">
                <a:latin typeface="Bahnschrift SemiLight" panose="020B0502040204020203" pitchFamily="34" charset="0"/>
              </a:rPr>
              <a:t>passengers, </a:t>
            </a:r>
            <a:r>
              <a:rPr lang="en-US" sz="2000" dirty="0" smtClean="0">
                <a:latin typeface="Bahnschrift SemiLight" panose="020B0502040204020203" pitchFamily="34" charset="0"/>
              </a:rPr>
              <a:t>cause more </a:t>
            </a:r>
            <a:r>
              <a:rPr lang="en-US" sz="2000" dirty="0" smtClean="0">
                <a:latin typeface="Bahnschrift SemiLight" panose="020B0502040204020203" pitchFamily="34" charset="0"/>
              </a:rPr>
              <a:t>passengers </a:t>
            </a:r>
            <a:r>
              <a:rPr lang="en-US" sz="2000" dirty="0" smtClean="0">
                <a:latin typeface="Bahnschrift SemiLight" panose="020B0502040204020203" pitchFamily="34" charset="0"/>
              </a:rPr>
              <a:t>tend to take bigger car which can take more time for within city commute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If it was a Car Pool or not?</a:t>
            </a:r>
            <a:br>
              <a:rPr lang="en-US" sz="2000" dirty="0" smtClean="0">
                <a:latin typeface="Bahnschrift SemiLight" panose="020B0502040204020203" pitchFamily="34" charset="0"/>
              </a:rPr>
            </a:br>
            <a:r>
              <a:rPr lang="en-US" sz="2000" dirty="0" smtClean="0">
                <a:latin typeface="Bahnschrift SemiLight" panose="020B0502040204020203" pitchFamily="34" charset="0"/>
              </a:rPr>
              <a:t>(Passengers with multiple destinations might hire the same cab.)</a:t>
            </a:r>
            <a:endParaRPr lang="en-IN" sz="2000" dirty="0">
              <a:latin typeface="Bahnschrift SemiLight" panose="020B0502040204020203" pitchFamily="34" charset="0"/>
            </a:endParaRPr>
          </a:p>
        </p:txBody>
      </p:sp>
      <p:pic>
        <p:nvPicPr>
          <p:cNvPr id="4098" name="Picture 2" descr="Taxi Driver Royalty Free Cliparts, Vectors, And Stock Illustrati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97135" l="461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58" r="3959" b="5484"/>
          <a:stretch>
            <a:fillRect/>
          </a:stretch>
        </p:blipFill>
        <p:spPr bwMode="auto">
          <a:xfrm>
            <a:off x="7264743" y="3057218"/>
            <a:ext cx="4816044" cy="37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6152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3. </a:t>
            </a:r>
            <a:r>
              <a:rPr lang="en-IN" sz="3600" dirty="0">
                <a:latin typeface="Bahnschrift SemiBold" panose="020B0502040204020203" pitchFamily="34" charset="0"/>
              </a:rPr>
              <a:t>Day or Time based Factors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Time of the Day when the taxi is called might have a major influence on the trip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Weather conditions (Rain, Hail, Snow, Extreme Heat etc.) might influence the duration of the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Public Holidays may see lesser number of drivers (the waiting time could be more) but the travelling time could be less if the traffic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If there is a Holiday season going on (Summers, Christmas, Thanksgiving etc.), the travelling time may be </a:t>
            </a:r>
            <a:r>
              <a:rPr lang="en-US" sz="2000" dirty="0" smtClean="0">
                <a:latin typeface="Bahnschrift SemiLight" panose="020B0502040204020203" pitchFamily="34" charset="0"/>
              </a:rPr>
              <a:t>lesser</a:t>
            </a:r>
            <a:endParaRPr lang="en-US" sz="2000" dirty="0">
              <a:latin typeface="Bahnschrift SemiLight" panose="020B0502040204020203" pitchFamily="34" charset="0"/>
            </a:endParaRPr>
          </a:p>
        </p:txBody>
      </p:sp>
      <p:pic>
        <p:nvPicPr>
          <p:cNvPr id="5" name="Picture 2" descr="Weather Clipart Png - Weather Clipart Png - Free Transparent PNG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5" b="100000" l="0" r="100000">
                        <a14:foregroundMark x1="69762" y1="84571" x2="69762" y2="84571"/>
                        <a14:foregroundMark x1="76667" y1="67238" x2="76667" y2="67238"/>
                        <a14:foregroundMark x1="86429" y1="61905" x2="86429" y2="61905"/>
                        <a14:foregroundMark x1="80952" y1="53524" x2="80952" y2="53524"/>
                        <a14:foregroundMark x1="87143" y1="48952" x2="87143" y2="48952"/>
                        <a14:foregroundMark x1="65714" y1="62286" x2="65714" y2="62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78" y="4136733"/>
            <a:ext cx="4034816" cy="25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513" y="352852"/>
            <a:ext cx="36567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4</a:t>
            </a:r>
            <a:r>
              <a:rPr lang="en-IN" sz="3600" b="1" dirty="0" smtClean="0">
                <a:latin typeface="Bahnschrift SemiBold" panose="020B0502040204020203" pitchFamily="34" charset="0"/>
              </a:rPr>
              <a:t>. </a:t>
            </a:r>
            <a:r>
              <a:rPr lang="en-IN" sz="3600" dirty="0" smtClean="0">
                <a:latin typeface="Bahnschrift SemiBold" panose="020B0502040204020203" pitchFamily="34" charset="0"/>
              </a:rPr>
              <a:t>Demographics</a:t>
            </a:r>
          </a:p>
          <a:p>
            <a:endParaRPr lang="en-IN" sz="3600" b="1" dirty="0" smtClean="0">
              <a:latin typeface="Bahnschrift SemiBold" panose="020B0502040204020203" pitchFamily="34" charset="0"/>
            </a:endParaRPr>
          </a:p>
          <a:p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62513" y="1460486"/>
            <a:ext cx="9571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Distance between the pick up point and drop point (Outstation rides might take more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Location of Pick Up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Location of Destination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SemiLight" panose="020B0502040204020203" pitchFamily="34" charset="0"/>
              </a:rPr>
              <a:t>Route taken (Highways, City Roads etc.)</a:t>
            </a:r>
          </a:p>
          <a:p>
            <a:endParaRPr lang="en-US" sz="2000" dirty="0" smtClean="0">
              <a:latin typeface="Bahnschrift SemiLight" panose="020B0502040204020203" pitchFamily="34" charset="0"/>
            </a:endParaRPr>
          </a:p>
        </p:txBody>
      </p:sp>
      <p:pic>
        <p:nvPicPr>
          <p:cNvPr id="2050" name="Picture 2" descr="Location Clipart Flat Map - Location Map Clip Art, HD Png Download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82" b="95641" l="1163" r="100000">
                        <a14:foregroundMark x1="6860" y1="73590" x2="31744" y2="27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83" y="3620530"/>
            <a:ext cx="6658120" cy="301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234497"/>
            <a:ext cx="8009709" cy="888909"/>
          </a:xfrm>
        </p:spPr>
        <p:txBody>
          <a:bodyPr/>
          <a:lstStyle/>
          <a:p>
            <a:r>
              <a:rPr lang="en-US" sz="4000" b="1" dirty="0" smtClean="0">
                <a:latin typeface="Bahnschrift SemiBold" pitchFamily="34" charset="0"/>
              </a:rPr>
              <a:t>The </a:t>
            </a:r>
            <a:r>
              <a:rPr lang="en-US" sz="4000" b="1" dirty="0">
                <a:latin typeface="Bahnschrift SemiBold" pitchFamily="34" charset="0"/>
              </a:rPr>
              <a:t>Dataset</a:t>
            </a:r>
          </a:p>
        </p:txBody>
      </p:sp>
      <p:pic>
        <p:nvPicPr>
          <p:cNvPr id="4" name="Content Placeholder 3" descr="kisspng-detective-magnifying-glass-private-investigator-cl-magnifying-glass-5aceac2069d877.4964741615234939204336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435" y="3810000"/>
            <a:ext cx="244475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685" y="1383753"/>
            <a:ext cx="9571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ahnschrift SemiLight" panose="020B0502040204020203" pitchFamily="34" charset="0"/>
              </a:rPr>
              <a:t>Our Dataset contains the following set of variables-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15208"/>
              </p:ext>
            </p:extLst>
          </p:nvPr>
        </p:nvGraphicFramePr>
        <p:xfrm>
          <a:off x="462513" y="2044211"/>
          <a:ext cx="8128000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392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907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vendor</a:t>
                      </a:r>
                      <a:r>
                        <a:rPr lang="en-IN" baseline="0" dirty="0" err="1" smtClean="0"/>
                        <a:t>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pickup_datetime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dropoff_datetime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passenger_count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store_and_fwd_flag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pickup_longitude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pickup_latitude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3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dropoff_longitude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dropoff_latitude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85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1884" y="4247546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</a:t>
            </a:r>
            <a:r>
              <a:rPr lang="en-IN" dirty="0" err="1" smtClean="0"/>
              <a:t>rip_duration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07871" y="4247546"/>
            <a:ext cx="158773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09" y="278908"/>
            <a:ext cx="1183849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Rockwell" panose="02060603020205020403" pitchFamily="18" charset="0"/>
              </a:rPr>
              <a:t>Factors affecting Trip Duration</a:t>
            </a:r>
          </a:p>
          <a:p>
            <a:endParaRPr lang="en-IN" sz="3200" b="1" dirty="0" smtClean="0">
              <a:latin typeface="Bahnschrift SemiBold" panose="020B0502040204020203" pitchFamily="34" charset="0"/>
            </a:endParaRPr>
          </a:p>
          <a:p>
            <a:endParaRPr lang="en-IN" sz="2800" b="1" dirty="0" smtClean="0">
              <a:latin typeface="Bahnschrift SemiBold" panose="020B0502040204020203" pitchFamily="34" charset="0"/>
            </a:endParaRPr>
          </a:p>
          <a:p>
            <a:endParaRPr lang="en-IN" sz="2800" b="1" dirty="0">
              <a:latin typeface="Bahnschrift SemiBold" panose="020B0502040204020203" pitchFamily="34" charset="0"/>
            </a:endParaRPr>
          </a:p>
          <a:p>
            <a:r>
              <a:rPr lang="en-IN" sz="2800" b="1" dirty="0" smtClean="0">
                <a:latin typeface="Bahnschrift SemiBold" panose="020B0502040204020203" pitchFamily="34" charset="0"/>
              </a:rPr>
              <a:t>Now, </a:t>
            </a:r>
            <a:r>
              <a:rPr lang="en-IN" sz="2800" b="1" dirty="0">
                <a:latin typeface="Bahnschrift SemiBold" panose="020B0502040204020203" pitchFamily="34" charset="0"/>
              </a:rPr>
              <a:t>w</a:t>
            </a:r>
            <a:r>
              <a:rPr lang="en-IN" sz="2800" b="1" dirty="0" smtClean="0">
                <a:latin typeface="Bahnschrift SemiBold" panose="020B0502040204020203" pitchFamily="34" charset="0"/>
              </a:rPr>
              <a:t>e </a:t>
            </a:r>
            <a:r>
              <a:rPr lang="en-IN" sz="2800" b="1" dirty="0" smtClean="0">
                <a:latin typeface="Bahnschrift SemiBold" panose="020B0502040204020203" pitchFamily="34" charset="0"/>
              </a:rPr>
              <a:t>are categorising these into 4 broad categories-</a:t>
            </a:r>
          </a:p>
          <a:p>
            <a:endParaRPr lang="en-IN" sz="2800" b="1" dirty="0" smtClean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 smtClean="0">
                <a:latin typeface="Bahnschrift SemiBold" panose="020B0502040204020203" pitchFamily="34" charset="0"/>
              </a:rPr>
              <a:t>Vendor </a:t>
            </a:r>
            <a:r>
              <a:rPr lang="en-IN" sz="2000" dirty="0" smtClean="0">
                <a:latin typeface="Bahnschrift SemiBold" panose="020B0502040204020203" pitchFamily="34" charset="0"/>
              </a:rPr>
              <a:t>Details</a:t>
            </a:r>
            <a:endParaRPr lang="en-IN" sz="2000" dirty="0" smtClean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Passenger Details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Day/Time Based Features</a:t>
            </a:r>
          </a:p>
          <a:p>
            <a:pPr marL="342900" indent="-342900">
              <a:buAutoNum type="arabicPeriod" startAt="2"/>
            </a:pPr>
            <a:r>
              <a:rPr lang="en-IN" sz="2000" dirty="0" smtClean="0">
                <a:latin typeface="Bahnschrift SemiBold" panose="020B0502040204020203" pitchFamily="34" charset="0"/>
              </a:rPr>
              <a:t>Demographics</a:t>
            </a:r>
          </a:p>
          <a:p>
            <a:pPr marL="342900" indent="-342900">
              <a:buAutoNum type="arabicPeriod" startAt="2"/>
            </a:pPr>
            <a:endParaRPr lang="en-IN" sz="2000" dirty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000" b="1" dirty="0" smtClean="0">
              <a:latin typeface="Bahnschrift SemiBold" panose="020B0502040204020203" pitchFamily="34" charset="0"/>
            </a:endParaRPr>
          </a:p>
          <a:p>
            <a:r>
              <a:rPr lang="en-IN" sz="2000" dirty="0" smtClean="0">
                <a:latin typeface="Bahnschrift SemiBold" panose="020B0502040204020203" pitchFamily="34" charset="0"/>
              </a:rPr>
              <a:t>Also from the given data set we can come up new features like speed, travel distance and other date -</a:t>
            </a:r>
          </a:p>
          <a:p>
            <a:r>
              <a:rPr lang="en-IN" sz="2000" dirty="0" smtClean="0">
                <a:latin typeface="Bahnschrift SemiBold" panose="020B0502040204020203" pitchFamily="34" charset="0"/>
              </a:rPr>
              <a:t>time parameters</a:t>
            </a:r>
          </a:p>
          <a:p>
            <a:endParaRPr lang="en-IN" sz="2000" dirty="0" smtClean="0">
              <a:latin typeface="Bahnschrift SemiBold" panose="020B0502040204020203" pitchFamily="34" charset="0"/>
            </a:endParaRPr>
          </a:p>
          <a:p>
            <a:endParaRPr lang="en-IN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738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SemiBold</vt:lpstr>
      <vt:lpstr>Bahnschrift SemiLight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Arora</dc:creator>
  <cp:lastModifiedBy>Sarthak Arora</cp:lastModifiedBy>
  <cp:revision>35</cp:revision>
  <dcterms:created xsi:type="dcterms:W3CDTF">2020-08-06T11:22:00Z</dcterms:created>
  <dcterms:modified xsi:type="dcterms:W3CDTF">2020-08-07T11:05:35Z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