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4"/>
  </p:notesMasterIdLst>
  <p:sldIdLst>
    <p:sldId id="256" r:id="rId5"/>
    <p:sldId id="258" r:id="rId6"/>
    <p:sldId id="260" r:id="rId7"/>
    <p:sldId id="259" r:id="rId8"/>
    <p:sldId id="261" r:id="rId9"/>
    <p:sldId id="262" r:id="rId10"/>
    <p:sldId id="265" r:id="rId11"/>
    <p:sldId id="269" r:id="rId12"/>
    <p:sldId id="267" r:id="rId13"/>
    <p:sldId id="271" r:id="rId14"/>
    <p:sldId id="272" r:id="rId15"/>
    <p:sldId id="273" r:id="rId16"/>
    <p:sldId id="266" r:id="rId17"/>
    <p:sldId id="275" r:id="rId18"/>
    <p:sldId id="276" r:id="rId19"/>
    <p:sldId id="279" r:id="rId20"/>
    <p:sldId id="280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73648" autoAdjust="0"/>
  </p:normalViewPr>
  <p:slideViewPr>
    <p:cSldViewPr snapToGrid="0">
      <p:cViewPr varScale="1">
        <p:scale>
          <a:sx n="71" d="100"/>
          <a:sy n="71" d="100"/>
        </p:scale>
        <p:origin x="1299" y="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Hey Everyone! Good Morning.</a:t>
            </a:r>
          </a:p>
          <a:p>
            <a:r>
              <a:rPr lang="en-IN" dirty="0"/>
              <a:t>I am Sarthak and for sometime I want you guys to assume that I work as a data scientist for Pizza Hut.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5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01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53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4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1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5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Well, we have a fantastic product that is still undersold. We have confidence in our product and we expect it to do really well.</a:t>
            </a:r>
          </a:p>
          <a:p>
            <a:endParaRPr lang="en-IN" dirty="0"/>
          </a:p>
          <a:p>
            <a:r>
              <a:rPr lang="en-IN" dirty="0"/>
              <a:t>Hence, I have been employed to solve this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2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have a customer base and we want to cluster it into….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..groups.</a:t>
            </a:r>
          </a:p>
          <a:p>
            <a:r>
              <a:rPr lang="en-IN" dirty="0"/>
              <a:t>So that we are able to identify the different type of customers we have and how we can target each group differently so as to market our chicken wings effectively.</a:t>
            </a:r>
          </a:p>
          <a:p>
            <a:endParaRPr lang="en-IN" dirty="0"/>
          </a:p>
          <a:p>
            <a:r>
              <a:rPr lang="en-IN" dirty="0"/>
              <a:t>This will help us to save a lot of resources- both time and money. And we can do targeted marketing, and hope to increase the sales of our chicken wings.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3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had most of these variables in our dataset. Hence, we proceeded with it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5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045C-9C5D-4237-8D86-673F5CDEB9E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2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B8F-408A-4799-8025-D8E6A24772E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780-22E9-4312-A599-46A93874FF0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4403-9862-4182-8204-7E0A97B81197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7E77-2DAA-4CB5-A4E8-D837BAC7CF0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3D21-3DB0-4757-A0C3-9BF1531E10F7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5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EB9-F8D2-4880-8A7F-2DBB73160BF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862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9A4F-B37D-4491-8B8B-837EBDB6A2F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2006-E458-484A-ACB8-9903F9ACB1A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988D-49FE-46D4-B507-CE81D11841F0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94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AD5F3C-E7D1-47CF-9B56-98BA1F779CE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5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0113EB9-F8D2-4880-8A7F-2DBB73160BF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with Sign Up - Pizza Hut Breadsticks or Cinnamon Sticks - Free Product  Samples">
            <a:extLst>
              <a:ext uri="{FF2B5EF4-FFF2-40B4-BE49-F238E27FC236}">
                <a16:creationId xmlns:a16="http://schemas.microsoft.com/office/drawing/2014/main" id="{B6577292-1CEE-4096-AAFC-7BEC20BA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02" y="2819399"/>
            <a:ext cx="1696634" cy="141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irthday cake with lit candles&#10;&#10;Description generated with high confidence">
            <a:extLst>
              <a:ext uri="{FF2B5EF4-FFF2-40B4-BE49-F238E27FC236}">
                <a16:creationId xmlns:a16="http://schemas.microsoft.com/office/drawing/2014/main" id="{3941C39B-5050-4673-A7FB-B0BEA4BF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12" y="2819399"/>
            <a:ext cx="4038601" cy="4038601"/>
          </a:xfrm>
          <a:prstGeom prst="rect">
            <a:avLst/>
          </a:prstGeom>
        </p:spPr>
      </p:pic>
      <p:pic>
        <p:nvPicPr>
          <p:cNvPr id="1028" name="Picture 4" descr="Bitmoji Image">
            <a:extLst>
              <a:ext uri="{FF2B5EF4-FFF2-40B4-BE49-F238E27FC236}">
                <a16:creationId xmlns:a16="http://schemas.microsoft.com/office/drawing/2014/main" id="{4411768D-1147-43F0-8FAE-495EFEC0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9" y="2965729"/>
            <a:ext cx="3892271" cy="38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D5651A-C281-4C7E-998A-D44CE3ABCF24}"/>
              </a:ext>
            </a:extLst>
          </p:cNvPr>
          <p:cNvSpPr txBox="1">
            <a:spLocks/>
          </p:cNvSpPr>
          <p:nvPr/>
        </p:nvSpPr>
        <p:spPr>
          <a:xfrm>
            <a:off x="2352674" y="190500"/>
            <a:ext cx="7486651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17ECC-421A-482A-BCFB-FDF9CA2A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83"/>
          <a:stretch/>
        </p:blipFill>
        <p:spPr>
          <a:xfrm>
            <a:off x="1232135" y="1143000"/>
            <a:ext cx="9727727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6403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D5651A-C281-4C7E-998A-D44CE3ABCF24}"/>
              </a:ext>
            </a:extLst>
          </p:cNvPr>
          <p:cNvSpPr txBox="1">
            <a:spLocks/>
          </p:cNvSpPr>
          <p:nvPr/>
        </p:nvSpPr>
        <p:spPr>
          <a:xfrm>
            <a:off x="2352674" y="190500"/>
            <a:ext cx="7486651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17ECC-421A-482A-BCFB-FDF9CA2A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9" b="49712"/>
          <a:stretch/>
        </p:blipFill>
        <p:spPr>
          <a:xfrm>
            <a:off x="1232135" y="1219200"/>
            <a:ext cx="9727727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07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D5651A-C281-4C7E-998A-D44CE3ABCF24}"/>
              </a:ext>
            </a:extLst>
          </p:cNvPr>
          <p:cNvSpPr txBox="1">
            <a:spLocks/>
          </p:cNvSpPr>
          <p:nvPr/>
        </p:nvSpPr>
        <p:spPr>
          <a:xfrm>
            <a:off x="2352674" y="190500"/>
            <a:ext cx="7486651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7CEB2-AE3D-48F3-8C81-7EE560D0F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43" y="1603192"/>
            <a:ext cx="7556111" cy="43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0062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8CF-2EFC-4366-B686-405FDA16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4792"/>
            <a:ext cx="7729728" cy="1188720"/>
          </a:xfrm>
        </p:spPr>
        <p:txBody>
          <a:bodyPr/>
          <a:lstStyle/>
          <a:p>
            <a:r>
              <a:rPr lang="en-IN" dirty="0"/>
              <a:t>FIVE Clusters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3ABD85-5090-46C0-A19F-6A73DD2C013D}"/>
              </a:ext>
            </a:extLst>
          </p:cNvPr>
          <p:cNvCxnSpPr>
            <a:cxnSpLocks/>
          </p:cNvCxnSpPr>
          <p:nvPr/>
        </p:nvCxnSpPr>
        <p:spPr>
          <a:xfrm>
            <a:off x="3949700" y="1905000"/>
            <a:ext cx="0" cy="4838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F0A97B-320B-49BD-9CE1-6DFB1036B90A}"/>
              </a:ext>
            </a:extLst>
          </p:cNvPr>
          <p:cNvCxnSpPr>
            <a:cxnSpLocks/>
          </p:cNvCxnSpPr>
          <p:nvPr/>
        </p:nvCxnSpPr>
        <p:spPr>
          <a:xfrm flipH="1">
            <a:off x="1092200" y="4203700"/>
            <a:ext cx="57512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DA6445-E79F-43B2-A823-1E7E3F1A0438}"/>
              </a:ext>
            </a:extLst>
          </p:cNvPr>
          <p:cNvSpPr txBox="1"/>
          <p:nvPr/>
        </p:nvSpPr>
        <p:spPr>
          <a:xfrm>
            <a:off x="5017598" y="2496312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Internet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8C109-369E-4F1A-A98B-68A80B452CE2}"/>
              </a:ext>
            </a:extLst>
          </p:cNvPr>
          <p:cNvSpPr txBox="1"/>
          <p:nvPr/>
        </p:nvSpPr>
        <p:spPr>
          <a:xfrm>
            <a:off x="4579831" y="2868192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Non- 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E3159-3FA3-4F10-AA0F-97024491D016}"/>
              </a:ext>
            </a:extLst>
          </p:cNvPr>
          <p:cNvSpPr txBox="1"/>
          <p:nvPr/>
        </p:nvSpPr>
        <p:spPr>
          <a:xfrm>
            <a:off x="4637366" y="51318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Non- Internet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4FDC-BD2C-4656-B0A8-7E00B36D4B41}"/>
              </a:ext>
            </a:extLst>
          </p:cNvPr>
          <p:cNvSpPr txBox="1"/>
          <p:nvPr/>
        </p:nvSpPr>
        <p:spPr>
          <a:xfrm>
            <a:off x="1551300" y="2860544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Internet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2913C-FF52-4EE6-9547-646FCBA10B18}"/>
              </a:ext>
            </a:extLst>
          </p:cNvPr>
          <p:cNvSpPr txBox="1"/>
          <p:nvPr/>
        </p:nvSpPr>
        <p:spPr>
          <a:xfrm>
            <a:off x="1838239" y="32705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3DDC50-D391-4BEF-95AD-3B282775525C}"/>
              </a:ext>
            </a:extLst>
          </p:cNvPr>
          <p:cNvSpPr txBox="1"/>
          <p:nvPr/>
        </p:nvSpPr>
        <p:spPr>
          <a:xfrm>
            <a:off x="5321155" y="32705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21%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09C8D-34C9-4CED-A812-34907177ED2B}"/>
              </a:ext>
            </a:extLst>
          </p:cNvPr>
          <p:cNvSpPr txBox="1"/>
          <p:nvPr/>
        </p:nvSpPr>
        <p:spPr>
          <a:xfrm>
            <a:off x="5303587" y="56073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29%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9309D-73EE-4167-954E-BAD903EF16C0}"/>
              </a:ext>
            </a:extLst>
          </p:cNvPr>
          <p:cNvSpPr txBox="1"/>
          <p:nvPr/>
        </p:nvSpPr>
        <p:spPr>
          <a:xfrm>
            <a:off x="1798965" y="560731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9.9%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CE0E0-1ED0-418C-AE06-C6774418ADAE}"/>
              </a:ext>
            </a:extLst>
          </p:cNvPr>
          <p:cNvSpPr txBox="1"/>
          <p:nvPr/>
        </p:nvSpPr>
        <p:spPr>
          <a:xfrm>
            <a:off x="9567967" y="394209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0.1%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3DF95-69EE-49EA-80D2-30B825270120}"/>
              </a:ext>
            </a:extLst>
          </p:cNvPr>
          <p:cNvSpPr txBox="1"/>
          <p:nvPr/>
        </p:nvSpPr>
        <p:spPr>
          <a:xfrm>
            <a:off x="8748799" y="3532122"/>
            <a:ext cx="250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Extreme Buyers</a:t>
            </a:r>
          </a:p>
        </p:txBody>
      </p:sp>
    </p:spTree>
    <p:extLst>
      <p:ext uri="{BB962C8B-B14F-4D97-AF65-F5344CB8AC3E}">
        <p14:creationId xmlns:p14="http://schemas.microsoft.com/office/powerpoint/2010/main" val="342382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A30B006-9F2E-4B92-9B6D-8A74FE0D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22" y="1278681"/>
            <a:ext cx="8157155" cy="47613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660D64E-728C-4665-B7F0-57FE7DA07133}"/>
              </a:ext>
            </a:extLst>
          </p:cNvPr>
          <p:cNvSpPr txBox="1"/>
          <p:nvPr/>
        </p:nvSpPr>
        <p:spPr>
          <a:xfrm>
            <a:off x="5894700" y="782536"/>
            <a:ext cx="1863011" cy="77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E081A9-81D6-4C97-B470-64FD5C8B1599}"/>
              </a:ext>
            </a:extLst>
          </p:cNvPr>
          <p:cNvSpPr txBox="1"/>
          <p:nvPr/>
        </p:nvSpPr>
        <p:spPr>
          <a:xfrm>
            <a:off x="382900" y="3608575"/>
            <a:ext cx="1863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/>
              <a:t>Non-</a:t>
            </a:r>
          </a:p>
          <a:p>
            <a:pPr algn="ctr"/>
            <a:r>
              <a:rPr lang="en-IN" sz="4000" dirty="0"/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1D777A-3675-4B55-BFAC-B5705DDB0780}"/>
              </a:ext>
            </a:extLst>
          </p:cNvPr>
          <p:cNvSpPr txBox="1"/>
          <p:nvPr/>
        </p:nvSpPr>
        <p:spPr>
          <a:xfrm>
            <a:off x="2656761" y="1688211"/>
            <a:ext cx="24176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/>
              <a:t>L6M Average</a:t>
            </a:r>
          </a:p>
          <a:p>
            <a:pPr algn="ctr"/>
            <a:r>
              <a:rPr lang="en-IN" sz="3200" dirty="0"/>
              <a:t>Wings Count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8918-58A8-4080-A2BC-1D4DE9957FBE}"/>
              </a:ext>
            </a:extLst>
          </p:cNvPr>
          <p:cNvSpPr txBox="1"/>
          <p:nvPr/>
        </p:nvSpPr>
        <p:spPr>
          <a:xfrm>
            <a:off x="8762725" y="493201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1.99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7CB324-686C-4EC2-95EC-7DBA14E1A92E}"/>
              </a:ext>
            </a:extLst>
          </p:cNvPr>
          <p:cNvSpPr txBox="1"/>
          <p:nvPr/>
        </p:nvSpPr>
        <p:spPr>
          <a:xfrm>
            <a:off x="6096000" y="493201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1.17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72918D-7D2A-4945-8BBE-1ACF9F4E5A7E}"/>
              </a:ext>
            </a:extLst>
          </p:cNvPr>
          <p:cNvSpPr txBox="1"/>
          <p:nvPr/>
        </p:nvSpPr>
        <p:spPr>
          <a:xfrm>
            <a:off x="6153105" y="344170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0.65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802B42-50D8-45A8-B09D-885F889EA500}"/>
              </a:ext>
            </a:extLst>
          </p:cNvPr>
          <p:cNvSpPr txBox="1"/>
          <p:nvPr/>
        </p:nvSpPr>
        <p:spPr>
          <a:xfrm>
            <a:off x="8762725" y="342900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0.93</a:t>
            </a:r>
          </a:p>
        </p:txBody>
      </p:sp>
    </p:spTree>
    <p:extLst>
      <p:ext uri="{BB962C8B-B14F-4D97-AF65-F5344CB8AC3E}">
        <p14:creationId xmlns:p14="http://schemas.microsoft.com/office/powerpoint/2010/main" val="332957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A30B006-9F2E-4B92-9B6D-8A74FE0D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22" y="1278681"/>
            <a:ext cx="8157155" cy="47613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660D64E-728C-4665-B7F0-57FE7DA07133}"/>
              </a:ext>
            </a:extLst>
          </p:cNvPr>
          <p:cNvSpPr txBox="1"/>
          <p:nvPr/>
        </p:nvSpPr>
        <p:spPr>
          <a:xfrm>
            <a:off x="5894700" y="782536"/>
            <a:ext cx="1863011" cy="77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E081A9-81D6-4C97-B470-64FD5C8B1599}"/>
              </a:ext>
            </a:extLst>
          </p:cNvPr>
          <p:cNvSpPr txBox="1"/>
          <p:nvPr/>
        </p:nvSpPr>
        <p:spPr>
          <a:xfrm>
            <a:off x="382900" y="3608575"/>
            <a:ext cx="1863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/>
              <a:t>Non-</a:t>
            </a:r>
          </a:p>
          <a:p>
            <a:pPr algn="ctr"/>
            <a:r>
              <a:rPr lang="en-IN" sz="4000" dirty="0"/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1D777A-3675-4B55-BFAC-B5705DDB0780}"/>
              </a:ext>
            </a:extLst>
          </p:cNvPr>
          <p:cNvSpPr txBox="1"/>
          <p:nvPr/>
        </p:nvSpPr>
        <p:spPr>
          <a:xfrm>
            <a:off x="2848328" y="1688211"/>
            <a:ext cx="2034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/>
              <a:t>Customers</a:t>
            </a:r>
          </a:p>
          <a:p>
            <a:pPr algn="ctr"/>
            <a:r>
              <a:rPr lang="en-IN" sz="3200" dirty="0"/>
              <a:t>In May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8918-58A8-4080-A2BC-1D4DE9957FBE}"/>
              </a:ext>
            </a:extLst>
          </p:cNvPr>
          <p:cNvSpPr txBox="1"/>
          <p:nvPr/>
        </p:nvSpPr>
        <p:spPr>
          <a:xfrm>
            <a:off x="8697803" y="4932014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3020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7CB324-686C-4EC2-95EC-7DBA14E1A92E}"/>
              </a:ext>
            </a:extLst>
          </p:cNvPr>
          <p:cNvSpPr txBox="1"/>
          <p:nvPr/>
        </p:nvSpPr>
        <p:spPr>
          <a:xfrm>
            <a:off x="6031078" y="4932013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2737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72918D-7D2A-4945-8BBE-1ACF9F4E5A7E}"/>
              </a:ext>
            </a:extLst>
          </p:cNvPr>
          <p:cNvSpPr txBox="1"/>
          <p:nvPr/>
        </p:nvSpPr>
        <p:spPr>
          <a:xfrm>
            <a:off x="6203600" y="34417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895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802B42-50D8-45A8-B09D-885F889EA500}"/>
              </a:ext>
            </a:extLst>
          </p:cNvPr>
          <p:cNvSpPr txBox="1"/>
          <p:nvPr/>
        </p:nvSpPr>
        <p:spPr>
          <a:xfrm>
            <a:off x="8697803" y="342900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3902</a:t>
            </a:r>
          </a:p>
        </p:txBody>
      </p:sp>
    </p:spTree>
    <p:extLst>
      <p:ext uri="{BB962C8B-B14F-4D97-AF65-F5344CB8AC3E}">
        <p14:creationId xmlns:p14="http://schemas.microsoft.com/office/powerpoint/2010/main" val="305917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8CF-2EFC-4366-B686-405FDA16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4792"/>
            <a:ext cx="7729728" cy="1188720"/>
          </a:xfrm>
        </p:spPr>
        <p:txBody>
          <a:bodyPr/>
          <a:lstStyle/>
          <a:p>
            <a:r>
              <a:rPr lang="en-IN" dirty="0"/>
              <a:t>Marketing techniques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3ABD85-5090-46C0-A19F-6A73DD2C013D}"/>
              </a:ext>
            </a:extLst>
          </p:cNvPr>
          <p:cNvCxnSpPr>
            <a:cxnSpLocks/>
          </p:cNvCxnSpPr>
          <p:nvPr/>
        </p:nvCxnSpPr>
        <p:spPr>
          <a:xfrm>
            <a:off x="3949700" y="1905000"/>
            <a:ext cx="0" cy="4838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F0A97B-320B-49BD-9CE1-6DFB1036B90A}"/>
              </a:ext>
            </a:extLst>
          </p:cNvPr>
          <p:cNvCxnSpPr>
            <a:cxnSpLocks/>
          </p:cNvCxnSpPr>
          <p:nvPr/>
        </p:nvCxnSpPr>
        <p:spPr>
          <a:xfrm flipH="1">
            <a:off x="1092200" y="4203700"/>
            <a:ext cx="57512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DA6445-E79F-43B2-A823-1E7E3F1A0438}"/>
              </a:ext>
            </a:extLst>
          </p:cNvPr>
          <p:cNvSpPr txBox="1"/>
          <p:nvPr/>
        </p:nvSpPr>
        <p:spPr>
          <a:xfrm>
            <a:off x="5017598" y="2496312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Internet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8C109-369E-4F1A-A98B-68A80B452CE2}"/>
              </a:ext>
            </a:extLst>
          </p:cNvPr>
          <p:cNvSpPr txBox="1"/>
          <p:nvPr/>
        </p:nvSpPr>
        <p:spPr>
          <a:xfrm>
            <a:off x="4579831" y="2868192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Non- Internet 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E3159-3FA3-4F10-AA0F-97024491D016}"/>
              </a:ext>
            </a:extLst>
          </p:cNvPr>
          <p:cNvSpPr txBox="1"/>
          <p:nvPr/>
        </p:nvSpPr>
        <p:spPr>
          <a:xfrm>
            <a:off x="4637366" y="51318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Non- Internet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4FDC-BD2C-4656-B0A8-7E00B36D4B41}"/>
              </a:ext>
            </a:extLst>
          </p:cNvPr>
          <p:cNvSpPr txBox="1"/>
          <p:nvPr/>
        </p:nvSpPr>
        <p:spPr>
          <a:xfrm>
            <a:off x="1551302" y="286618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Internet 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2913C-FF52-4EE6-9547-646FCBA10B18}"/>
              </a:ext>
            </a:extLst>
          </p:cNvPr>
          <p:cNvSpPr txBox="1"/>
          <p:nvPr/>
        </p:nvSpPr>
        <p:spPr>
          <a:xfrm>
            <a:off x="1838239" y="32705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3DDC50-D391-4BEF-95AD-3B282775525C}"/>
              </a:ext>
            </a:extLst>
          </p:cNvPr>
          <p:cNvSpPr txBox="1"/>
          <p:nvPr/>
        </p:nvSpPr>
        <p:spPr>
          <a:xfrm>
            <a:off x="5321155" y="32705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21%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09C8D-34C9-4CED-A812-34907177ED2B}"/>
              </a:ext>
            </a:extLst>
          </p:cNvPr>
          <p:cNvSpPr txBox="1"/>
          <p:nvPr/>
        </p:nvSpPr>
        <p:spPr>
          <a:xfrm>
            <a:off x="5303587" y="560731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29%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9309D-73EE-4167-954E-BAD903EF16C0}"/>
              </a:ext>
            </a:extLst>
          </p:cNvPr>
          <p:cNvSpPr txBox="1"/>
          <p:nvPr/>
        </p:nvSpPr>
        <p:spPr>
          <a:xfrm>
            <a:off x="1798965" y="560731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9.9%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CE0E0-1ED0-418C-AE06-C6774418ADAE}"/>
              </a:ext>
            </a:extLst>
          </p:cNvPr>
          <p:cNvSpPr txBox="1"/>
          <p:nvPr/>
        </p:nvSpPr>
        <p:spPr>
          <a:xfrm>
            <a:off x="9567967" y="394209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0.1%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3DF95-69EE-49EA-80D2-30B825270120}"/>
              </a:ext>
            </a:extLst>
          </p:cNvPr>
          <p:cNvSpPr txBox="1"/>
          <p:nvPr/>
        </p:nvSpPr>
        <p:spPr>
          <a:xfrm>
            <a:off x="8748799" y="3532122"/>
            <a:ext cx="250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Extreme Buyers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6DA774-CC7C-4911-B704-68162FC3FFB5}"/>
              </a:ext>
            </a:extLst>
          </p:cNvPr>
          <p:cNvSpPr txBox="1"/>
          <p:nvPr/>
        </p:nvSpPr>
        <p:spPr>
          <a:xfrm>
            <a:off x="1925438" y="5084092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2F4B1-5EC4-4D4D-B50A-402FF9F09C94}"/>
              </a:ext>
            </a:extLst>
          </p:cNvPr>
          <p:cNvSpPr txBox="1"/>
          <p:nvPr/>
        </p:nvSpPr>
        <p:spPr>
          <a:xfrm>
            <a:off x="6758463" y="513182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34830A-5BDB-46E2-B28C-5E3397F8D64C}"/>
              </a:ext>
            </a:extLst>
          </p:cNvPr>
          <p:cNvSpPr txBox="1"/>
          <p:nvPr/>
        </p:nvSpPr>
        <p:spPr>
          <a:xfrm>
            <a:off x="11066877" y="3532122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248868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D94A9D5-719A-4CCA-955B-460DF40D1FE4}"/>
              </a:ext>
            </a:extLst>
          </p:cNvPr>
          <p:cNvSpPr txBox="1">
            <a:spLocks/>
          </p:cNvSpPr>
          <p:nvPr/>
        </p:nvSpPr>
        <p:spPr>
          <a:xfrm>
            <a:off x="417146" y="659185"/>
            <a:ext cx="11357708" cy="41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/>
              <a:t>As there is high correlation between expenditure on Chicken Wings in L6M and:-</a:t>
            </a:r>
          </a:p>
          <a:p>
            <a:pPr marL="742950" indent="-742950">
              <a:buAutoNum type="arabicPeriod"/>
            </a:pPr>
            <a:r>
              <a:rPr lang="en-IN" sz="3600" dirty="0"/>
              <a:t>Pizza in L6M</a:t>
            </a:r>
          </a:p>
          <a:p>
            <a:pPr marL="742950" indent="-742950">
              <a:buAutoNum type="arabicPeriod"/>
            </a:pPr>
            <a:r>
              <a:rPr lang="en-IN" sz="3600" dirty="0"/>
              <a:t>Alcoholic Beverages in L6M</a:t>
            </a:r>
          </a:p>
          <a:p>
            <a:pPr marL="742950" indent="-742950">
              <a:buAutoNum type="arabicPeriod"/>
            </a:pPr>
            <a:r>
              <a:rPr lang="en-IN" sz="3600" dirty="0"/>
              <a:t>Expenditure during Lunch</a:t>
            </a:r>
          </a:p>
          <a:p>
            <a:pPr marL="742950" indent="-742950">
              <a:buAutoNum type="arabicPeriod"/>
            </a:pPr>
            <a:r>
              <a:rPr lang="en-IN" sz="3600" dirty="0"/>
              <a:t>Expenditure during Dinner</a:t>
            </a:r>
          </a:p>
          <a:p>
            <a:pPr marL="742950" indent="-742950">
              <a:buAutoNum type="arabi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346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65101C5-160F-4865-8302-6DEFA3EA7A76}"/>
              </a:ext>
            </a:extLst>
          </p:cNvPr>
          <p:cNvSpPr txBox="1">
            <a:spLocks/>
          </p:cNvSpPr>
          <p:nvPr/>
        </p:nvSpPr>
        <p:spPr>
          <a:xfrm>
            <a:off x="330200" y="1690816"/>
            <a:ext cx="11137900" cy="347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/>
              <a:t>Things needed to work on-</a:t>
            </a:r>
          </a:p>
          <a:p>
            <a:pPr marL="514350" indent="-514350">
              <a:buAutoNum type="arabicPeriod"/>
            </a:pPr>
            <a:r>
              <a:rPr lang="en-IN" sz="3600" dirty="0"/>
              <a:t>Marketing techniques </a:t>
            </a:r>
          </a:p>
          <a:p>
            <a:pPr marL="514350" indent="-514350">
              <a:buAutoNum type="arabicPeriod"/>
            </a:pPr>
            <a:r>
              <a:rPr lang="en-IN" sz="3600" dirty="0"/>
              <a:t>If there can be any more sub-clusters</a:t>
            </a:r>
          </a:p>
          <a:p>
            <a:pPr marL="514350" indent="-514350">
              <a:buAutoNum type="arabicPeriod"/>
            </a:pPr>
            <a:r>
              <a:rPr lang="en-IN" sz="3600" dirty="0"/>
              <a:t>Applying other techniques to come up with clusters</a:t>
            </a:r>
          </a:p>
        </p:txBody>
      </p:sp>
    </p:spTree>
    <p:extLst>
      <p:ext uri="{BB962C8B-B14F-4D97-AF65-F5344CB8AC3E}">
        <p14:creationId xmlns:p14="http://schemas.microsoft.com/office/powerpoint/2010/main" val="106116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65101C5-160F-4865-8302-6DEFA3EA7A76}"/>
              </a:ext>
            </a:extLst>
          </p:cNvPr>
          <p:cNvSpPr txBox="1">
            <a:spLocks/>
          </p:cNvSpPr>
          <p:nvPr/>
        </p:nvSpPr>
        <p:spPr>
          <a:xfrm>
            <a:off x="622300" y="2928208"/>
            <a:ext cx="11137900" cy="1001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6000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045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62328B-964F-4144-9824-F91EA82B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16" y="149629"/>
            <a:ext cx="5871168" cy="78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ustomer Segmentation Analysis: Segment &amp; Grow Customers">
            <a:extLst>
              <a:ext uri="{FF2B5EF4-FFF2-40B4-BE49-F238E27FC236}">
                <a16:creationId xmlns:a16="http://schemas.microsoft.com/office/drawing/2014/main" id="{BE1ED827-1D6A-41B2-B5E5-875CA4740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2" b="90000" l="9996" r="89963">
                        <a14:foregroundMark x1="12953" y1="9912" x2="36277" y2="14248"/>
                        <a14:backgroundMark x1="80050" y1="92832" x2="84465" y2="93717"/>
                        <a14:backgroundMark x1="84465" y1="93717" x2="81008" y2="91327"/>
                        <a14:backgroundMark x1="79758" y1="90531" x2="84965" y2="91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45" r="53545"/>
          <a:stretch/>
        </p:blipFill>
        <p:spPr bwMode="auto">
          <a:xfrm>
            <a:off x="3785062" y="560387"/>
            <a:ext cx="4621876" cy="57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rrows-curved-arrow | EDI2XML">
            <a:extLst>
              <a:ext uri="{FF2B5EF4-FFF2-40B4-BE49-F238E27FC236}">
                <a16:creationId xmlns:a16="http://schemas.microsoft.com/office/drawing/2014/main" id="{013A7DF8-8BF7-42A0-A637-1C252A72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36" y="2149575"/>
            <a:ext cx="5848795" cy="25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9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ustomer Segmentation Analysis: Segment &amp; Grow Customers">
            <a:extLst>
              <a:ext uri="{FF2B5EF4-FFF2-40B4-BE49-F238E27FC236}">
                <a16:creationId xmlns:a16="http://schemas.microsoft.com/office/drawing/2014/main" id="{BE1ED827-1D6A-41B2-B5E5-875CA4740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2" b="90000" l="9996" r="89963">
                        <a14:foregroundMark x1="12953" y1="9912" x2="36277" y2="14248"/>
                        <a14:backgroundMark x1="80050" y1="92832" x2="84465" y2="93717"/>
                        <a14:backgroundMark x1="84465" y1="93717" x2="81008" y2="91327"/>
                        <a14:backgroundMark x1="79758" y1="90531" x2="84965" y2="91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0000"/>
          <a:stretch/>
        </p:blipFill>
        <p:spPr bwMode="auto">
          <a:xfrm>
            <a:off x="3657600" y="560386"/>
            <a:ext cx="4876800" cy="57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rows-curved-arrow | EDI2XML">
            <a:extLst>
              <a:ext uri="{FF2B5EF4-FFF2-40B4-BE49-F238E27FC236}">
                <a16:creationId xmlns:a16="http://schemas.microsoft.com/office/drawing/2014/main" id="{D617F178-3E3D-4532-8745-DCA29B6B1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4398" y="2149575"/>
            <a:ext cx="5848795" cy="25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6841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D54A4-317A-428B-8518-08163FAC6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333" y1="22391" x2="52029" y2="20870"/>
                        <a14:foregroundMark x1="52029" y1="20870" x2="55797" y2="20870"/>
                        <a14:foregroundMark x1="39855" y1="37826" x2="40435" y2="33043"/>
                        <a14:foregroundMark x1="46667" y1="28696" x2="46667" y2="28696"/>
                        <a14:foregroundMark x1="54783" y1="31087" x2="54783" y2="31087"/>
                        <a14:foregroundMark x1="46957" y1="35217" x2="46957" y2="35217"/>
                        <a14:foregroundMark x1="52174" y1="31087" x2="52174" y2="31087"/>
                        <a14:foregroundMark x1="61449" y1="32609" x2="61449" y2="32609"/>
                        <a14:foregroundMark x1="58986" y1="51739" x2="58986" y2="51739"/>
                        <a14:backgroundMark x1="60435" y1="35652" x2="60435" y2="35652"/>
                        <a14:backgroundMark x1="60000" y1="32609" x2="60000" y2="32609"/>
                        <a14:backgroundMark x1="57826" y1="31522" x2="57826" y2="31522"/>
                        <a14:backgroundMark x1="63043" y1="83261" x2="65072" y2="82174"/>
                        <a14:backgroundMark x1="68116" y1="69130" x2="69275" y2="71739"/>
                        <a14:backgroundMark x1="73768" y1="82609" x2="74058" y2="78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08050" y="413808"/>
            <a:ext cx="8375650" cy="558376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24F7B1D-E9EB-43B5-9CEA-D047D0C267B2}"/>
              </a:ext>
            </a:extLst>
          </p:cNvPr>
          <p:cNvSpPr txBox="1">
            <a:spLocks/>
          </p:cNvSpPr>
          <p:nvPr/>
        </p:nvSpPr>
        <p:spPr>
          <a:xfrm>
            <a:off x="6565900" y="637117"/>
            <a:ext cx="5111749" cy="558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/>
              <a:t>Potential ways to segment our customers?</a:t>
            </a:r>
          </a:p>
          <a:p>
            <a:r>
              <a:rPr lang="en-IN" sz="2800" dirty="0"/>
              <a:t>Visit Frequency</a:t>
            </a:r>
          </a:p>
          <a:p>
            <a:r>
              <a:rPr lang="en-IN" sz="2800" dirty="0"/>
              <a:t>Average Expenditure</a:t>
            </a:r>
          </a:p>
          <a:p>
            <a:r>
              <a:rPr lang="en-IN" sz="2800" dirty="0"/>
              <a:t>Expenditure on Chicken Wings</a:t>
            </a:r>
          </a:p>
          <a:p>
            <a:r>
              <a:rPr lang="en-IN" sz="2800" dirty="0"/>
              <a:t>Expenditure on Other Items</a:t>
            </a:r>
          </a:p>
          <a:p>
            <a:r>
              <a:rPr lang="en-IN" sz="2800" dirty="0"/>
              <a:t>Location</a:t>
            </a:r>
          </a:p>
          <a:p>
            <a:r>
              <a:rPr lang="en-IN" sz="2800" dirty="0"/>
              <a:t>Age</a:t>
            </a:r>
          </a:p>
          <a:p>
            <a:r>
              <a:rPr lang="en-IN" sz="2800" dirty="0"/>
              <a:t>Type of Chicken Wings</a:t>
            </a:r>
          </a:p>
          <a:p>
            <a:r>
              <a:rPr lang="en-IN" sz="2800" dirty="0"/>
              <a:t>Gender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463679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624F7B1D-E9EB-43B5-9CEA-D047D0C267B2}"/>
              </a:ext>
            </a:extLst>
          </p:cNvPr>
          <p:cNvSpPr txBox="1">
            <a:spLocks/>
          </p:cNvSpPr>
          <p:nvPr/>
        </p:nvSpPr>
        <p:spPr>
          <a:xfrm>
            <a:off x="3632199" y="218017"/>
            <a:ext cx="4927599" cy="78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The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0A7E5-16C7-469C-BE04-079A9BDACF0E}"/>
              </a:ext>
            </a:extLst>
          </p:cNvPr>
          <p:cNvSpPr txBox="1"/>
          <p:nvPr/>
        </p:nvSpPr>
        <p:spPr>
          <a:xfrm>
            <a:off x="4443943" y="882134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(1,00,000 rows and 319 columns)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5ECAC0-3CF5-4AFB-8229-6BAC904F080D}"/>
              </a:ext>
            </a:extLst>
          </p:cNvPr>
          <p:cNvSpPr txBox="1">
            <a:spLocks/>
          </p:cNvSpPr>
          <p:nvPr/>
        </p:nvSpPr>
        <p:spPr>
          <a:xfrm>
            <a:off x="190500" y="1226066"/>
            <a:ext cx="9067800" cy="558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Data Variable Categories-</a:t>
            </a:r>
          </a:p>
          <a:p>
            <a:r>
              <a:rPr lang="en-IN" sz="2400" dirty="0"/>
              <a:t>Count and Avg. Bill at different time of the day</a:t>
            </a:r>
          </a:p>
          <a:p>
            <a:r>
              <a:rPr lang="en-IN" sz="2400" dirty="0"/>
              <a:t>L6M Carry Out and Delivery Average Bill</a:t>
            </a:r>
          </a:p>
          <a:p>
            <a:r>
              <a:rPr lang="en-IN" sz="2400" dirty="0"/>
              <a:t>Distinct Stores Count</a:t>
            </a:r>
          </a:p>
          <a:p>
            <a:r>
              <a:rPr lang="en-IN" sz="2400" dirty="0"/>
              <a:t>Execution Time</a:t>
            </a:r>
          </a:p>
          <a:p>
            <a:r>
              <a:rPr lang="en-IN" sz="2400" dirty="0"/>
              <a:t>Latest and L6M Sales(Discount/Coupons)</a:t>
            </a:r>
          </a:p>
          <a:p>
            <a:r>
              <a:rPr lang="en-IN" sz="2400" dirty="0"/>
              <a:t>Average Bill though various sources (Internet, Non-Internet, Bill etc.)</a:t>
            </a:r>
          </a:p>
          <a:p>
            <a:r>
              <a:rPr lang="en-IN" sz="2400" dirty="0"/>
              <a:t>Pizza Attributes (Topping and Size)</a:t>
            </a:r>
          </a:p>
          <a:p>
            <a:r>
              <a:rPr lang="en-IN" sz="2400" dirty="0"/>
              <a:t>Various Categories Spend (Latest and L6M)</a:t>
            </a:r>
          </a:p>
          <a:p>
            <a:r>
              <a:rPr lang="en-IN" sz="2400" dirty="0"/>
              <a:t>Spend and no. of visits to Wing Street stores</a:t>
            </a:r>
          </a:p>
          <a:p>
            <a:r>
              <a:rPr lang="en-IN" sz="2400" dirty="0"/>
              <a:t>Flag Variable- (March, April, May) Pizza/Wings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879820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D5651A-C281-4C7E-998A-D44CE3ABCF24}"/>
              </a:ext>
            </a:extLst>
          </p:cNvPr>
          <p:cNvSpPr txBox="1">
            <a:spLocks/>
          </p:cNvSpPr>
          <p:nvPr/>
        </p:nvSpPr>
        <p:spPr>
          <a:xfrm>
            <a:off x="2352674" y="190500"/>
            <a:ext cx="7486651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Pre-processing Done-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6BF32E-37E6-4E52-B43C-18152602F178}"/>
              </a:ext>
            </a:extLst>
          </p:cNvPr>
          <p:cNvSpPr txBox="1">
            <a:spLocks/>
          </p:cNvSpPr>
          <p:nvPr/>
        </p:nvSpPr>
        <p:spPr>
          <a:xfrm>
            <a:off x="317500" y="1298832"/>
            <a:ext cx="11137900" cy="347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N" sz="3200" dirty="0"/>
              <a:t>Sparse Vectors Removal</a:t>
            </a:r>
          </a:p>
          <a:p>
            <a:pPr marL="457200" indent="-457200">
              <a:buAutoNum type="arabicPeriod"/>
            </a:pPr>
            <a:r>
              <a:rPr lang="en-IN" sz="3200" dirty="0"/>
              <a:t>Removing Highly correlated variables (&gt;corr. higher than 0.90)</a:t>
            </a:r>
          </a:p>
          <a:p>
            <a:pPr marL="457200" indent="-457200">
              <a:buAutoNum type="arabicPeriod"/>
            </a:pPr>
            <a:r>
              <a:rPr lang="en-IN" sz="3200" dirty="0"/>
              <a:t>Removal of variables like Topping and Pizza attributes</a:t>
            </a:r>
          </a:p>
          <a:p>
            <a:pPr marL="457200" indent="-457200">
              <a:buAutoNum type="arabicPeriod"/>
            </a:pPr>
            <a:r>
              <a:rPr lang="en-IN" sz="3200" dirty="0"/>
              <a:t>Feature Engineering</a:t>
            </a:r>
          </a:p>
          <a:p>
            <a:pPr marL="457200" indent="-457200">
              <a:buAutoNum type="arabicPeriod"/>
            </a:pPr>
            <a:r>
              <a:rPr lang="en-IN" sz="3200" dirty="0"/>
              <a:t>Min-Max Scaling</a:t>
            </a:r>
          </a:p>
          <a:p>
            <a:pPr marL="457200" indent="-457200"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1744415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D5651A-C281-4C7E-998A-D44CE3ABCF24}"/>
              </a:ext>
            </a:extLst>
          </p:cNvPr>
          <p:cNvSpPr txBox="1">
            <a:spLocks/>
          </p:cNvSpPr>
          <p:nvPr/>
        </p:nvSpPr>
        <p:spPr>
          <a:xfrm>
            <a:off x="2352674" y="190500"/>
            <a:ext cx="7486651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Techniques Tried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65C664-128B-4F35-8043-8631F33C1DA0}"/>
              </a:ext>
            </a:extLst>
          </p:cNvPr>
          <p:cNvSpPr txBox="1">
            <a:spLocks/>
          </p:cNvSpPr>
          <p:nvPr/>
        </p:nvSpPr>
        <p:spPr>
          <a:xfrm>
            <a:off x="317500" y="1298832"/>
            <a:ext cx="11137900" cy="3476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N" sz="3200" dirty="0" err="1"/>
              <a:t>KMeans</a:t>
            </a:r>
            <a:r>
              <a:rPr lang="en-IN" sz="3200" dirty="0"/>
              <a:t> after doing PCA of 150+ variables</a:t>
            </a:r>
          </a:p>
          <a:p>
            <a:pPr marL="457200" indent="-457200">
              <a:buAutoNum type="arabicPeriod"/>
            </a:pPr>
            <a:r>
              <a:rPr lang="en-IN" sz="3200" dirty="0" err="1"/>
              <a:t>KMeans</a:t>
            </a:r>
            <a:r>
              <a:rPr lang="en-IN" sz="3200" dirty="0"/>
              <a:t> after doing Factor Analysis of 45 variables</a:t>
            </a:r>
          </a:p>
          <a:p>
            <a:pPr marL="457200" indent="-457200">
              <a:buAutoNum type="arabicPeriod"/>
            </a:pPr>
            <a:r>
              <a:rPr lang="en-IN" sz="3200" dirty="0"/>
              <a:t>Using Random Forest to select 35 variables and then using </a:t>
            </a:r>
            <a:r>
              <a:rPr lang="en-IN" sz="3200" dirty="0" err="1"/>
              <a:t>KMeans</a:t>
            </a:r>
            <a:r>
              <a:rPr lang="en-IN" sz="3200" dirty="0"/>
              <a:t> and DBSCAN</a:t>
            </a:r>
          </a:p>
          <a:p>
            <a:pPr marL="457200" indent="-457200">
              <a:buAutoNum type="arabicPeriod"/>
            </a:pPr>
            <a:r>
              <a:rPr lang="en-IN" sz="3200" dirty="0"/>
              <a:t>DBSCAN of 45 variables</a:t>
            </a:r>
          </a:p>
          <a:p>
            <a:pPr marL="457200" indent="-457200">
              <a:buAutoNum type="arabicPeriod"/>
            </a:pPr>
            <a:r>
              <a:rPr lang="en-IN" sz="3200" dirty="0" err="1"/>
              <a:t>KMeans</a:t>
            </a:r>
            <a:r>
              <a:rPr lang="en-IN" sz="3200" dirty="0"/>
              <a:t> of 10 variables, ultimately reducing to 4</a:t>
            </a:r>
          </a:p>
        </p:txBody>
      </p:sp>
    </p:spTree>
    <p:extLst>
      <p:ext uri="{BB962C8B-B14F-4D97-AF65-F5344CB8AC3E}">
        <p14:creationId xmlns:p14="http://schemas.microsoft.com/office/powerpoint/2010/main" val="337211852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D5651A-C281-4C7E-998A-D44CE3ABCF24}"/>
              </a:ext>
            </a:extLst>
          </p:cNvPr>
          <p:cNvSpPr txBox="1">
            <a:spLocks/>
          </p:cNvSpPr>
          <p:nvPr/>
        </p:nvSpPr>
        <p:spPr>
          <a:xfrm>
            <a:off x="2352674" y="190500"/>
            <a:ext cx="7486651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dirty="0"/>
              <a:t>Final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65C664-128B-4F35-8043-8631F33C1DA0}"/>
              </a:ext>
            </a:extLst>
          </p:cNvPr>
          <p:cNvSpPr txBox="1">
            <a:spLocks/>
          </p:cNvSpPr>
          <p:nvPr/>
        </p:nvSpPr>
        <p:spPr>
          <a:xfrm>
            <a:off x="317500" y="1298832"/>
            <a:ext cx="11137900" cy="347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N" sz="3200" dirty="0" err="1"/>
              <a:t>Flag_Internet</a:t>
            </a:r>
            <a:endParaRPr lang="en-IN" sz="3200" dirty="0"/>
          </a:p>
          <a:p>
            <a:pPr marL="457200" indent="-457200">
              <a:buAutoNum type="arabicPeriod"/>
            </a:pPr>
            <a:r>
              <a:rPr lang="en-IN" sz="3200" dirty="0" err="1"/>
              <a:t>Flag_Non_Internet</a:t>
            </a:r>
            <a:endParaRPr lang="en-IN" sz="3200" dirty="0"/>
          </a:p>
          <a:p>
            <a:pPr marL="457200" indent="-457200">
              <a:buAutoNum type="arabicPeriod"/>
            </a:pPr>
            <a:r>
              <a:rPr lang="en-US" sz="3200" dirty="0"/>
              <a:t>L6M_COUNT_ORDER_CLASS_Wings</a:t>
            </a:r>
          </a:p>
          <a:p>
            <a:pPr marL="457200" indent="-457200">
              <a:buAutoNum type="arabicPeriod"/>
            </a:pPr>
            <a:r>
              <a:rPr lang="en-US" sz="3200" dirty="0" err="1"/>
              <a:t>FL_WINGS_May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6686107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531</Words>
  <Application>Microsoft Office PowerPoint</Application>
  <PresentationFormat>Widescreen</PresentationFormat>
  <Paragraphs>128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 Clusters</vt:lpstr>
      <vt:lpstr>PowerPoint Presentation</vt:lpstr>
      <vt:lpstr>PowerPoint Presentation</vt:lpstr>
      <vt:lpstr>Marketing techniques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2020-11-24T07:59:31Z</dcterms:created>
  <dcterms:modified xsi:type="dcterms:W3CDTF">2020-11-25T06:22:27Z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