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 id="2147483924" r:id="rId2"/>
  </p:sldMasterIdLst>
  <p:notesMasterIdLst>
    <p:notesMasterId r:id="rId39"/>
  </p:notesMasterIdLst>
  <p:sldIdLst>
    <p:sldId id="262" r:id="rId3"/>
    <p:sldId id="279" r:id="rId4"/>
    <p:sldId id="306" r:id="rId5"/>
    <p:sldId id="307" r:id="rId6"/>
    <p:sldId id="310" r:id="rId7"/>
    <p:sldId id="311" r:id="rId8"/>
    <p:sldId id="312" r:id="rId9"/>
    <p:sldId id="340" r:id="rId10"/>
    <p:sldId id="265" r:id="rId11"/>
    <p:sldId id="333" r:id="rId12"/>
    <p:sldId id="313" r:id="rId13"/>
    <p:sldId id="314" r:id="rId14"/>
    <p:sldId id="315" r:id="rId15"/>
    <p:sldId id="316" r:id="rId16"/>
    <p:sldId id="317" r:id="rId17"/>
    <p:sldId id="334" r:id="rId18"/>
    <p:sldId id="318" r:id="rId19"/>
    <p:sldId id="335" r:id="rId20"/>
    <p:sldId id="319" r:id="rId21"/>
    <p:sldId id="321" r:id="rId22"/>
    <p:sldId id="336" r:id="rId23"/>
    <p:sldId id="322" r:id="rId24"/>
    <p:sldId id="341" r:id="rId25"/>
    <p:sldId id="323" r:id="rId26"/>
    <p:sldId id="324" r:id="rId27"/>
    <p:sldId id="325" r:id="rId28"/>
    <p:sldId id="337" r:id="rId29"/>
    <p:sldId id="338" r:id="rId30"/>
    <p:sldId id="339" r:id="rId31"/>
    <p:sldId id="331" r:id="rId32"/>
    <p:sldId id="326" r:id="rId33"/>
    <p:sldId id="327" r:id="rId34"/>
    <p:sldId id="328" r:id="rId35"/>
    <p:sldId id="329" r:id="rId36"/>
    <p:sldId id="332" r:id="rId37"/>
    <p:sldId id="33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ECABEF6-5C14-424B-AD67-C10F9A41158E}">
          <p14:sldIdLst>
            <p14:sldId id="262"/>
            <p14:sldId id="279"/>
            <p14:sldId id="306"/>
            <p14:sldId id="307"/>
            <p14:sldId id="310"/>
            <p14:sldId id="311"/>
            <p14:sldId id="312"/>
            <p14:sldId id="340"/>
            <p14:sldId id="265"/>
            <p14:sldId id="333"/>
            <p14:sldId id="313"/>
            <p14:sldId id="314"/>
            <p14:sldId id="315"/>
            <p14:sldId id="316"/>
            <p14:sldId id="317"/>
            <p14:sldId id="334"/>
            <p14:sldId id="318"/>
            <p14:sldId id="335"/>
            <p14:sldId id="319"/>
            <p14:sldId id="321"/>
            <p14:sldId id="336"/>
            <p14:sldId id="322"/>
            <p14:sldId id="341"/>
            <p14:sldId id="323"/>
            <p14:sldId id="324"/>
            <p14:sldId id="325"/>
            <p14:sldId id="337"/>
            <p14:sldId id="338"/>
            <p14:sldId id="339"/>
            <p14:sldId id="331"/>
            <p14:sldId id="326"/>
            <p14:sldId id="327"/>
            <p14:sldId id="328"/>
            <p14:sldId id="329"/>
            <p14:sldId id="332"/>
            <p14:sldId id="33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99" autoAdjust="0"/>
    <p:restoredTop sz="68163" autoAdjust="0"/>
  </p:normalViewPr>
  <p:slideViewPr>
    <p:cSldViewPr snapToGrid="0" snapToObjects="1">
      <p:cViewPr varScale="1">
        <p:scale>
          <a:sx n="85" d="100"/>
          <a:sy n="85" d="100"/>
        </p:scale>
        <p:origin x="292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1BD9-412E-4FA5-BC1B-DD0FBBA1F2A3}" type="datetimeFigureOut">
              <a:rPr lang="en-GB" smtClean="0"/>
              <a:t>17/06/2025</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50D49-3BE4-4D5C-A85C-021CDC8BA250}" type="slidenum">
              <a:rPr lang="en-GB" smtClean="0"/>
              <a:t>‹#›</a:t>
            </a:fld>
            <a:endParaRPr lang="en-GB" dirty="0"/>
          </a:p>
        </p:txBody>
      </p:sp>
    </p:spTree>
    <p:extLst>
      <p:ext uri="{BB962C8B-B14F-4D97-AF65-F5344CB8AC3E}">
        <p14:creationId xmlns:p14="http://schemas.microsoft.com/office/powerpoint/2010/main" val="3734559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legislation.gov.uk/ukpga/2015/30/part/1/enacted#section-3-5-a"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www.legislation.gov.uk/ukpga/2015/30/part/1/enacted#section-3-5" TargetMode="External"/><Relationship Id="rId5" Type="http://schemas.openxmlformats.org/officeDocument/2006/relationships/hyperlink" Target="http://www.legislation.gov.uk/ukpga/2015/30/part/1/enacted#section-3-5-c" TargetMode="External"/><Relationship Id="rId4" Type="http://schemas.openxmlformats.org/officeDocument/2006/relationships/hyperlink" Target="http://www.legislation.gov.uk/ukpga/2015/30/part/1/enacted#section-3-5-b"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550D49-3BE4-4D5C-A85C-021CDC8BA250}" type="slidenum">
              <a:rPr lang="en-GB" smtClean="0"/>
              <a:t>1</a:t>
            </a:fld>
            <a:endParaRPr lang="en-GB" dirty="0"/>
          </a:p>
        </p:txBody>
      </p:sp>
    </p:spTree>
    <p:extLst>
      <p:ext uri="{BB962C8B-B14F-4D97-AF65-F5344CB8AC3E}">
        <p14:creationId xmlns:p14="http://schemas.microsoft.com/office/powerpoint/2010/main" val="2141607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latin typeface="Arial" panose="020B0604020202020204" pitchFamily="34" charset="0"/>
              </a:rPr>
              <a:t>Just over half (5,866) of the referrals were for individuals who were potentially exploited as adults, whilst 43% (4,550) were for potential victims who were exploited as minors. Of the potential victims referred in 2019, one-third (3,391) were female; two-thirds (7,224) were male.</a:t>
            </a:r>
            <a:endParaRPr lang="en-GB" dirty="0"/>
          </a:p>
          <a:p>
            <a:endParaRPr lang="en-GB" dirty="0"/>
          </a:p>
          <a:p>
            <a:r>
              <a:rPr lang="en-GB" sz="1200" b="0" dirty="0"/>
              <a:t>The most common nationality of all referrals to the NRM in 2019 was UK nationals, accounting for 27% (2,836) of all potential victims. The second most commonly referred nationality was Albanian (1,705 referrals) followed by Vietnamese nationals (887 referrals).</a:t>
            </a:r>
          </a:p>
          <a:p>
            <a:r>
              <a:rPr lang="en-GB" sz="1200" b="0" dirty="0"/>
              <a:t>Labour, sexual and criminal exploitation account for majority of NRM referrals.</a:t>
            </a:r>
            <a:endParaRPr lang="en-GB" sz="1200" dirty="0"/>
          </a:p>
          <a:p>
            <a:endParaRPr lang="en-GB" dirty="0"/>
          </a:p>
        </p:txBody>
      </p:sp>
      <p:sp>
        <p:nvSpPr>
          <p:cNvPr id="4" name="Slide Number Placeholder 3"/>
          <p:cNvSpPr>
            <a:spLocks noGrp="1"/>
          </p:cNvSpPr>
          <p:nvPr>
            <p:ph type="sldNum" sz="quarter" idx="10"/>
          </p:nvPr>
        </p:nvSpPr>
        <p:spPr/>
        <p:txBody>
          <a:bodyPr/>
          <a:lstStyle/>
          <a:p>
            <a:fld id="{F5550D49-3BE4-4D5C-A85C-021CDC8BA250}" type="slidenum">
              <a:rPr lang="en-GB" smtClean="0"/>
              <a:t>10</a:t>
            </a:fld>
            <a:endParaRPr lang="en-GB" dirty="0"/>
          </a:p>
        </p:txBody>
      </p:sp>
    </p:spTree>
    <p:extLst>
      <p:ext uri="{BB962C8B-B14F-4D97-AF65-F5344CB8AC3E}">
        <p14:creationId xmlns:p14="http://schemas.microsoft.com/office/powerpoint/2010/main" val="1293453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Labour Exploitation.</a:t>
            </a:r>
          </a:p>
          <a:p>
            <a:endParaRPr lang="en-GB" dirty="0"/>
          </a:p>
        </p:txBody>
      </p:sp>
      <p:sp>
        <p:nvSpPr>
          <p:cNvPr id="4" name="Slide Number Placeholder 3"/>
          <p:cNvSpPr>
            <a:spLocks noGrp="1"/>
          </p:cNvSpPr>
          <p:nvPr>
            <p:ph type="sldNum" sz="quarter" idx="10"/>
          </p:nvPr>
        </p:nvSpPr>
        <p:spPr/>
        <p:txBody>
          <a:bodyPr/>
          <a:lstStyle/>
          <a:p>
            <a:fld id="{F5550D49-3BE4-4D5C-A85C-021CDC8BA250}" type="slidenum">
              <a:rPr lang="en-GB" smtClean="0"/>
              <a:t>11</a:t>
            </a:fld>
            <a:endParaRPr lang="en-GB" dirty="0"/>
          </a:p>
        </p:txBody>
      </p:sp>
    </p:spTree>
    <p:extLst>
      <p:ext uri="{BB962C8B-B14F-4D97-AF65-F5344CB8AC3E}">
        <p14:creationId xmlns:p14="http://schemas.microsoft.com/office/powerpoint/2010/main" val="32726365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the question “What if the Women are willing sex workers? Does that make a difference?”</a:t>
            </a:r>
          </a:p>
        </p:txBody>
      </p:sp>
      <p:sp>
        <p:nvSpPr>
          <p:cNvPr id="4" name="Slide Number Placeholder 3"/>
          <p:cNvSpPr>
            <a:spLocks noGrp="1"/>
          </p:cNvSpPr>
          <p:nvPr>
            <p:ph type="sldNum" sz="quarter" idx="10"/>
          </p:nvPr>
        </p:nvSpPr>
        <p:spPr/>
        <p:txBody>
          <a:bodyPr/>
          <a:lstStyle/>
          <a:p>
            <a:fld id="{F5550D49-3BE4-4D5C-A85C-021CDC8BA250}" type="slidenum">
              <a:rPr lang="en-GB" smtClean="0"/>
              <a:t>12</a:t>
            </a:fld>
            <a:endParaRPr lang="en-GB" dirty="0"/>
          </a:p>
        </p:txBody>
      </p:sp>
    </p:spTree>
    <p:extLst>
      <p:ext uri="{BB962C8B-B14F-4D97-AF65-F5344CB8AC3E}">
        <p14:creationId xmlns:p14="http://schemas.microsoft.com/office/powerpoint/2010/main" val="1668210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dirty="0"/>
              <a:t> </a:t>
            </a:r>
            <a:r>
              <a:rPr lang="en-GB" sz="1200" b="0" dirty="0"/>
              <a:t>It is important to remember that victims of Modern Slavery will present in many different ways and at a variety of locations.</a:t>
            </a:r>
          </a:p>
          <a:p>
            <a:pPr algn="just"/>
            <a:r>
              <a:rPr lang="en-GB" sz="1200" b="0" dirty="0"/>
              <a:t>Some victims may not realise they are being exploited and some will be too frightened to talk openly about their situation to law enforcement.</a:t>
            </a:r>
          </a:p>
          <a:p>
            <a:pPr algn="just"/>
            <a:r>
              <a:rPr lang="en-GB" sz="1200" b="0" dirty="0"/>
              <a:t>They might speak to an NGO or charity.</a:t>
            </a:r>
          </a:p>
          <a:p>
            <a:endParaRPr lang="en-GB" dirty="0"/>
          </a:p>
        </p:txBody>
      </p:sp>
      <p:sp>
        <p:nvSpPr>
          <p:cNvPr id="4" name="Slide Number Placeholder 3"/>
          <p:cNvSpPr>
            <a:spLocks noGrp="1"/>
          </p:cNvSpPr>
          <p:nvPr>
            <p:ph type="sldNum" sz="quarter" idx="10"/>
          </p:nvPr>
        </p:nvSpPr>
        <p:spPr/>
        <p:txBody>
          <a:bodyPr/>
          <a:lstStyle/>
          <a:p>
            <a:fld id="{F5550D49-3BE4-4D5C-A85C-021CDC8BA250}" type="slidenum">
              <a:rPr lang="en-GB" smtClean="0"/>
              <a:t>13</a:t>
            </a:fld>
            <a:endParaRPr lang="en-GB" dirty="0"/>
          </a:p>
        </p:txBody>
      </p:sp>
    </p:spTree>
    <p:extLst>
      <p:ext uri="{BB962C8B-B14F-4D97-AF65-F5344CB8AC3E}">
        <p14:creationId xmlns:p14="http://schemas.microsoft.com/office/powerpoint/2010/main" val="2490280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dirty="0"/>
          </a:p>
          <a:p>
            <a:pPr defTabSz="914400"/>
            <a:r>
              <a:rPr lang="en-GB" altLang="en-US" dirty="0"/>
              <a:t>Ask for examples from the audience before revealing the examples on the slide.</a:t>
            </a:r>
          </a:p>
        </p:txBody>
      </p:sp>
      <p:sp>
        <p:nvSpPr>
          <p:cNvPr id="4" name="Slide Number Placeholder 3"/>
          <p:cNvSpPr>
            <a:spLocks noGrp="1"/>
          </p:cNvSpPr>
          <p:nvPr>
            <p:ph type="sldNum" sz="quarter" idx="5"/>
          </p:nvPr>
        </p:nvSpPr>
        <p:spPr/>
        <p:txBody>
          <a:bodyPr/>
          <a:lstStyle/>
          <a:p>
            <a:pPr>
              <a:defRPr/>
            </a:pPr>
            <a:fld id="{C494A804-14C8-4811-84E5-920042D770F6}" type="slidenum">
              <a:rPr lang="en-US" smtClean="0"/>
              <a:pPr>
                <a:defRPr/>
              </a:pPr>
              <a:t>14</a:t>
            </a:fld>
            <a:endParaRPr lang="en-US" dirty="0"/>
          </a:p>
        </p:txBody>
      </p:sp>
    </p:spTree>
    <p:extLst>
      <p:ext uri="{BB962C8B-B14F-4D97-AF65-F5344CB8AC3E}">
        <p14:creationId xmlns:p14="http://schemas.microsoft.com/office/powerpoint/2010/main" val="2036230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14400"/>
            <a:endParaRPr lang="en-US" altLang="en-US" dirty="0"/>
          </a:p>
          <a:p>
            <a:pPr defTabSz="914400"/>
            <a:r>
              <a:rPr lang="en-GB" altLang="en-US" dirty="0"/>
              <a:t>Ask for examples from the audience before revealing the answers. Ask them to think of  examples from their own areas of work</a:t>
            </a:r>
          </a:p>
        </p:txBody>
      </p:sp>
      <p:sp>
        <p:nvSpPr>
          <p:cNvPr id="4" name="Slide Number Placeholder 3"/>
          <p:cNvSpPr>
            <a:spLocks noGrp="1"/>
          </p:cNvSpPr>
          <p:nvPr>
            <p:ph type="sldNum" sz="quarter" idx="5"/>
          </p:nvPr>
        </p:nvSpPr>
        <p:spPr/>
        <p:txBody>
          <a:bodyPr/>
          <a:lstStyle/>
          <a:p>
            <a:pPr>
              <a:defRPr/>
            </a:pPr>
            <a:fld id="{89BA7084-2FEC-4A56-B4C4-B44C5B3F5DD5}" type="slidenum">
              <a:rPr lang="en-US" smtClean="0"/>
              <a:pPr>
                <a:defRPr/>
              </a:pPr>
              <a:t>15</a:t>
            </a:fld>
            <a:endParaRPr lang="en-US" dirty="0"/>
          </a:p>
        </p:txBody>
      </p:sp>
    </p:spTree>
    <p:extLst>
      <p:ext uri="{BB962C8B-B14F-4D97-AF65-F5344CB8AC3E}">
        <p14:creationId xmlns:p14="http://schemas.microsoft.com/office/powerpoint/2010/main" val="546954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sz="1200" dirty="0">
                <a:solidFill>
                  <a:srgbClr val="000000"/>
                </a:solidFill>
                <a:latin typeface="Arial" panose="020B0604020202020204" pitchFamily="34" charset="0"/>
              </a:rPr>
              <a:t>Child victims may be identified in a range of contexts. They may be UK citizens or migrant children.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0000"/>
                </a:solidFill>
                <a:latin typeface="Arial" panose="020B0604020202020204" pitchFamily="34" charset="0"/>
              </a:rPr>
              <a:t> Some children arrive in the UK accompanied by adults who are either not related to them or in circumstances which raise child protection concerns.</a:t>
            </a:r>
            <a:r>
              <a:rPr lang="en-GB" dirty="0">
                <a:solidFill>
                  <a:srgbClr val="000000"/>
                </a:solidFill>
                <a:latin typeface="Arial" panose="020B0604020202020204" pitchFamily="34" charset="0"/>
              </a:rPr>
              <a:t>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000000"/>
                </a:solidFill>
                <a:latin typeface="Arial" panose="020B0604020202020204" pitchFamily="34" charset="0"/>
              </a:rPr>
              <a:t>Child victims may find it particularly hard to disclose and are often reluctant to give information. This may be because their stories are made up by their trafficker or exploiter, or the traffickers may have given them inaccurate information about the role of authorities, and they may have had bad experiences with corrupt authorities during their journey if trafficked. As a result, they may relate their experiences in an inconsistent way or with obvious errors. </a:t>
            </a:r>
          </a:p>
          <a:p>
            <a:endParaRPr lang="en-GB" dirty="0"/>
          </a:p>
        </p:txBody>
      </p:sp>
      <p:sp>
        <p:nvSpPr>
          <p:cNvPr id="4" name="Slide Number Placeholder 3"/>
          <p:cNvSpPr>
            <a:spLocks noGrp="1"/>
          </p:cNvSpPr>
          <p:nvPr>
            <p:ph type="sldNum" sz="quarter" idx="10"/>
          </p:nvPr>
        </p:nvSpPr>
        <p:spPr/>
        <p:txBody>
          <a:bodyPr/>
          <a:lstStyle/>
          <a:p>
            <a:fld id="{F5550D49-3BE4-4D5C-A85C-021CDC8BA250}" type="slidenum">
              <a:rPr lang="en-GB" smtClean="0"/>
              <a:t>16</a:t>
            </a:fld>
            <a:endParaRPr lang="en-GB" dirty="0"/>
          </a:p>
        </p:txBody>
      </p:sp>
    </p:spTree>
    <p:extLst>
      <p:ext uri="{BB962C8B-B14F-4D97-AF65-F5344CB8AC3E}">
        <p14:creationId xmlns:p14="http://schemas.microsoft.com/office/powerpoint/2010/main" val="2690219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the audience before revealing the slide</a:t>
            </a:r>
          </a:p>
        </p:txBody>
      </p:sp>
      <p:sp>
        <p:nvSpPr>
          <p:cNvPr id="4" name="Slide Number Placeholder 3"/>
          <p:cNvSpPr>
            <a:spLocks noGrp="1"/>
          </p:cNvSpPr>
          <p:nvPr>
            <p:ph type="sldNum" sz="quarter" idx="5"/>
          </p:nvPr>
        </p:nvSpPr>
        <p:spPr/>
        <p:txBody>
          <a:bodyPr/>
          <a:lstStyle/>
          <a:p>
            <a:fld id="{F5550D49-3BE4-4D5C-A85C-021CDC8BA250}" type="slidenum">
              <a:rPr lang="en-GB" smtClean="0"/>
              <a:t>17</a:t>
            </a:fld>
            <a:endParaRPr lang="en-GB" dirty="0"/>
          </a:p>
        </p:txBody>
      </p:sp>
    </p:spTree>
    <p:extLst>
      <p:ext uri="{BB962C8B-B14F-4D97-AF65-F5344CB8AC3E}">
        <p14:creationId xmlns:p14="http://schemas.microsoft.com/office/powerpoint/2010/main" val="3253615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sz="1200" b="0" dirty="0"/>
              <a:t>Victims of modern slavery may initially be unwilling to disclose details of their experience or identify themselves as a victim for a variety of reasons. </a:t>
            </a:r>
          </a:p>
          <a:p>
            <a:r>
              <a:rPr lang="en-GB" dirty="0"/>
              <a:t> </a:t>
            </a:r>
          </a:p>
          <a:p>
            <a:r>
              <a:rPr lang="en-GB" dirty="0"/>
              <a:t>Recognising the signs and indicators is probably the most important part of todays session.</a:t>
            </a:r>
          </a:p>
        </p:txBody>
      </p:sp>
      <p:sp>
        <p:nvSpPr>
          <p:cNvPr id="4" name="Slide Number Placeholder 3"/>
          <p:cNvSpPr>
            <a:spLocks noGrp="1"/>
          </p:cNvSpPr>
          <p:nvPr>
            <p:ph type="sldNum" sz="quarter" idx="10"/>
          </p:nvPr>
        </p:nvSpPr>
        <p:spPr/>
        <p:txBody>
          <a:bodyPr/>
          <a:lstStyle/>
          <a:p>
            <a:fld id="{F5550D49-3BE4-4D5C-A85C-021CDC8BA250}" type="slidenum">
              <a:rPr lang="en-GB" smtClean="0"/>
              <a:t>18</a:t>
            </a:fld>
            <a:endParaRPr lang="en-GB" dirty="0"/>
          </a:p>
        </p:txBody>
      </p:sp>
    </p:spTree>
    <p:extLst>
      <p:ext uri="{BB962C8B-B14F-4D97-AF65-F5344CB8AC3E}">
        <p14:creationId xmlns:p14="http://schemas.microsoft.com/office/powerpoint/2010/main" val="4099924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F5550D49-3BE4-4D5C-A85C-021CDC8BA250}" type="slidenum">
              <a:rPr lang="en-GB" smtClean="0"/>
              <a:t>19</a:t>
            </a:fld>
            <a:endParaRPr lang="en-GB" dirty="0"/>
          </a:p>
        </p:txBody>
      </p:sp>
    </p:spTree>
    <p:extLst>
      <p:ext uri="{BB962C8B-B14F-4D97-AF65-F5344CB8AC3E}">
        <p14:creationId xmlns:p14="http://schemas.microsoft.com/office/powerpoint/2010/main" val="181710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Modern Slavery? We won’t get too technical and law based, just a brief overview.</a:t>
            </a:r>
          </a:p>
          <a:p>
            <a:r>
              <a:rPr lang="en-GB" dirty="0"/>
              <a:t>Signs and Indicators- the most important part of the day. If you don’t recognise it you can’t do anything about it</a:t>
            </a:r>
          </a:p>
          <a:p>
            <a:r>
              <a:rPr lang="en-GB" dirty="0"/>
              <a:t>Who do you report to?</a:t>
            </a:r>
          </a:p>
          <a:p>
            <a:r>
              <a:rPr lang="en-GB" dirty="0"/>
              <a:t>Misconceptions</a:t>
            </a:r>
          </a:p>
          <a:p>
            <a:r>
              <a:rPr lang="en-GB" dirty="0"/>
              <a:t>Where to get more help.</a:t>
            </a:r>
          </a:p>
        </p:txBody>
      </p:sp>
      <p:sp>
        <p:nvSpPr>
          <p:cNvPr id="4" name="Slide Number Placeholder 3"/>
          <p:cNvSpPr>
            <a:spLocks noGrp="1"/>
          </p:cNvSpPr>
          <p:nvPr>
            <p:ph type="sldNum" sz="quarter" idx="10"/>
          </p:nvPr>
        </p:nvSpPr>
        <p:spPr/>
        <p:txBody>
          <a:bodyPr/>
          <a:lstStyle/>
          <a:p>
            <a:fld id="{F5550D49-3BE4-4D5C-A85C-021CDC8BA250}" type="slidenum">
              <a:rPr lang="en-GB" smtClean="0"/>
              <a:t>2</a:t>
            </a:fld>
            <a:endParaRPr lang="en-GB" dirty="0"/>
          </a:p>
        </p:txBody>
      </p:sp>
    </p:spTree>
    <p:extLst>
      <p:ext uri="{BB962C8B-B14F-4D97-AF65-F5344CB8AC3E}">
        <p14:creationId xmlns:p14="http://schemas.microsoft.com/office/powerpoint/2010/main" val="3305559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necessary for further explanation  “Identified”  i.e. they receive a reasonable grounds decision from the SCA within 5 days and a conclusive grounds decision after 45 days which can lead to a further 45 days support, totalling 90 days.)</a:t>
            </a:r>
          </a:p>
        </p:txBody>
      </p:sp>
      <p:sp>
        <p:nvSpPr>
          <p:cNvPr id="4" name="Slide Number Placeholder 3"/>
          <p:cNvSpPr>
            <a:spLocks noGrp="1"/>
          </p:cNvSpPr>
          <p:nvPr>
            <p:ph type="sldNum" sz="quarter" idx="10"/>
          </p:nvPr>
        </p:nvSpPr>
        <p:spPr/>
        <p:txBody>
          <a:bodyPr/>
          <a:lstStyle/>
          <a:p>
            <a:fld id="{F5550D49-3BE4-4D5C-A85C-021CDC8BA250}" type="slidenum">
              <a:rPr lang="en-GB" smtClean="0"/>
              <a:t>20</a:t>
            </a:fld>
            <a:endParaRPr lang="en-GB" dirty="0"/>
          </a:p>
        </p:txBody>
      </p:sp>
    </p:spTree>
    <p:extLst>
      <p:ext uri="{BB962C8B-B14F-4D97-AF65-F5344CB8AC3E}">
        <p14:creationId xmlns:p14="http://schemas.microsoft.com/office/powerpoint/2010/main" val="2110707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just">
              <a:buFont typeface="Wingdings" panose="05000000000000000000" pitchFamily="2" charset="2"/>
              <a:buChar char="Ø"/>
            </a:pPr>
            <a:r>
              <a:rPr lang="en-GB" dirty="0"/>
              <a:t>Ask the audience for examples or … ask what they would expect to be provided.</a:t>
            </a:r>
          </a:p>
          <a:p>
            <a:pPr marL="342900" indent="-342900" algn="just">
              <a:buFont typeface="Wingdings" panose="05000000000000000000" pitchFamily="2" charset="2"/>
              <a:buChar char="Ø"/>
            </a:pPr>
            <a:endParaRPr lang="en-GB" dirty="0"/>
          </a:p>
          <a:p>
            <a:pPr marL="342900" indent="-342900" algn="just">
              <a:buFont typeface="Wingdings" panose="05000000000000000000" pitchFamily="2" charset="2"/>
              <a:buChar char="Ø"/>
            </a:pPr>
            <a:r>
              <a:rPr lang="en-GB" b="0" dirty="0"/>
              <a:t>Emergency accommodation</a:t>
            </a:r>
          </a:p>
          <a:p>
            <a:pPr marL="342900" indent="-342900" algn="just">
              <a:buFont typeface="Wingdings" panose="05000000000000000000" pitchFamily="2" charset="2"/>
              <a:buChar char="Ø"/>
            </a:pPr>
            <a:r>
              <a:rPr lang="en-GB" b="0" dirty="0"/>
              <a:t>Outreach support</a:t>
            </a:r>
          </a:p>
          <a:p>
            <a:pPr marL="342900" indent="-342900" algn="just">
              <a:buFont typeface="Wingdings" panose="05000000000000000000" pitchFamily="2" charset="2"/>
              <a:buChar char="Ø"/>
            </a:pPr>
            <a:r>
              <a:rPr lang="en-GB" b="0" dirty="0"/>
              <a:t>Financial support</a:t>
            </a:r>
          </a:p>
          <a:p>
            <a:pPr marL="342900" indent="-342900" algn="just">
              <a:buFont typeface="Wingdings" panose="05000000000000000000" pitchFamily="2" charset="2"/>
              <a:buChar char="Ø"/>
            </a:pPr>
            <a:r>
              <a:rPr lang="en-GB" b="0" dirty="0"/>
              <a:t>Translation and interpretation services</a:t>
            </a:r>
          </a:p>
          <a:p>
            <a:pPr marL="342900" indent="-342900" algn="just">
              <a:buFont typeface="Wingdings" panose="05000000000000000000" pitchFamily="2" charset="2"/>
              <a:buChar char="Ø"/>
            </a:pPr>
            <a:r>
              <a:rPr lang="en-GB" b="0" dirty="0"/>
              <a:t>Information on rights and services </a:t>
            </a:r>
          </a:p>
          <a:p>
            <a:pPr marL="342900" indent="-342900" algn="just">
              <a:buFont typeface="Wingdings" panose="05000000000000000000" pitchFamily="2" charset="2"/>
              <a:buChar char="Ø"/>
            </a:pPr>
            <a:r>
              <a:rPr lang="en-GB" b="0" dirty="0"/>
              <a:t>Medical treatment, assistance and counselling</a:t>
            </a:r>
          </a:p>
          <a:p>
            <a:pPr marL="342900" indent="-342900" algn="just">
              <a:buFont typeface="Wingdings" panose="05000000000000000000" pitchFamily="2" charset="2"/>
              <a:buChar char="Ø"/>
            </a:pPr>
            <a:r>
              <a:rPr lang="en-GB" b="0" dirty="0"/>
              <a:t>Access to the labour market, vocational training and education</a:t>
            </a:r>
          </a:p>
          <a:p>
            <a:pPr marL="342900" indent="-342900" algn="just">
              <a:buFont typeface="Wingdings" panose="05000000000000000000" pitchFamily="2" charset="2"/>
              <a:buChar char="Ø"/>
            </a:pPr>
            <a:r>
              <a:rPr lang="en-GB" b="0" dirty="0"/>
              <a:t>Support in transitioning to alternative support </a:t>
            </a:r>
            <a:r>
              <a:rPr lang="en-GB" b="0" dirty="0" err="1"/>
              <a:t>servicesAccess</a:t>
            </a:r>
            <a:r>
              <a:rPr lang="en-GB" b="0" dirty="0"/>
              <a:t> to legal representation</a:t>
            </a:r>
          </a:p>
          <a:p>
            <a:pPr marL="342900" indent="-342900" algn="just">
              <a:buFont typeface="Wingdings" panose="05000000000000000000" pitchFamily="2" charset="2"/>
              <a:buChar char="Ø"/>
            </a:pPr>
            <a:r>
              <a:rPr lang="en-GB" b="0" dirty="0"/>
              <a:t>Voluntary returns </a:t>
            </a:r>
          </a:p>
          <a:p>
            <a:pPr marL="342900" indent="-342900" algn="just">
              <a:buFont typeface="Wingdings" panose="05000000000000000000" pitchFamily="2" charset="2"/>
              <a:buChar char="Ø"/>
            </a:pPr>
            <a:r>
              <a:rPr lang="en-GB" b="0" dirty="0"/>
              <a:t>Access to education for child victims</a:t>
            </a:r>
          </a:p>
          <a:p>
            <a:endParaRPr lang="en-GB" dirty="0"/>
          </a:p>
        </p:txBody>
      </p:sp>
      <p:sp>
        <p:nvSpPr>
          <p:cNvPr id="4" name="Slide Number Placeholder 3"/>
          <p:cNvSpPr>
            <a:spLocks noGrp="1"/>
          </p:cNvSpPr>
          <p:nvPr>
            <p:ph type="sldNum" sz="quarter" idx="10"/>
          </p:nvPr>
        </p:nvSpPr>
        <p:spPr/>
        <p:txBody>
          <a:bodyPr/>
          <a:lstStyle/>
          <a:p>
            <a:fld id="{F5550D49-3BE4-4D5C-A85C-021CDC8BA250}" type="slidenum">
              <a:rPr lang="en-GB" smtClean="0"/>
              <a:t>21</a:t>
            </a:fld>
            <a:endParaRPr lang="en-GB" dirty="0"/>
          </a:p>
        </p:txBody>
      </p:sp>
    </p:spTree>
    <p:extLst>
      <p:ext uri="{BB962C8B-B14F-4D97-AF65-F5344CB8AC3E}">
        <p14:creationId xmlns:p14="http://schemas.microsoft.com/office/powerpoint/2010/main" val="19100584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F5550D49-3BE4-4D5C-A85C-021CDC8BA250}" type="slidenum">
              <a:rPr lang="en-GB" smtClean="0"/>
              <a:t>22</a:t>
            </a:fld>
            <a:endParaRPr lang="en-GB" dirty="0"/>
          </a:p>
        </p:txBody>
      </p:sp>
    </p:spTree>
    <p:extLst>
      <p:ext uri="{BB962C8B-B14F-4D97-AF65-F5344CB8AC3E}">
        <p14:creationId xmlns:p14="http://schemas.microsoft.com/office/powerpoint/2010/main" val="2133139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May get further questions about the </a:t>
            </a:r>
            <a:r>
              <a:rPr lang="en-GB"/>
              <a:t>DTN system.</a:t>
            </a:r>
            <a:endParaRPr lang="en-GB" dirty="0"/>
          </a:p>
        </p:txBody>
      </p:sp>
      <p:sp>
        <p:nvSpPr>
          <p:cNvPr id="4" name="Slide Number Placeholder 3"/>
          <p:cNvSpPr>
            <a:spLocks noGrp="1"/>
          </p:cNvSpPr>
          <p:nvPr>
            <p:ph type="sldNum" sz="quarter" idx="5"/>
          </p:nvPr>
        </p:nvSpPr>
        <p:spPr/>
        <p:txBody>
          <a:bodyPr/>
          <a:lstStyle/>
          <a:p>
            <a:fld id="{F5550D49-3BE4-4D5C-A85C-021CDC8BA250}" type="slidenum">
              <a:rPr lang="en-GB" smtClean="0"/>
              <a:t>23</a:t>
            </a:fld>
            <a:endParaRPr lang="en-GB" dirty="0"/>
          </a:p>
        </p:txBody>
      </p:sp>
    </p:spTree>
    <p:extLst>
      <p:ext uri="{BB962C8B-B14F-4D97-AF65-F5344CB8AC3E}">
        <p14:creationId xmlns:p14="http://schemas.microsoft.com/office/powerpoint/2010/main" val="2353306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F5550D49-3BE4-4D5C-A85C-021CDC8BA250}" type="slidenum">
              <a:rPr lang="en-GB" smtClean="0"/>
              <a:t>24</a:t>
            </a:fld>
            <a:endParaRPr lang="en-GB" dirty="0"/>
          </a:p>
        </p:txBody>
      </p:sp>
    </p:spTree>
    <p:extLst>
      <p:ext uri="{BB962C8B-B14F-4D97-AF65-F5344CB8AC3E}">
        <p14:creationId xmlns:p14="http://schemas.microsoft.com/office/powerpoint/2010/main" val="4156447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Explain Evidence Based Policing in lay mans terms, use of surveillance, intelligence from partner agencies, CCTV, Financial Data, Phone Data, Social Media evidence. As seen in the </a:t>
            </a:r>
            <a:r>
              <a:rPr lang="en-GB" dirty="0" err="1"/>
              <a:t>Lancs</a:t>
            </a:r>
            <a:r>
              <a:rPr lang="en-GB" dirty="0"/>
              <a:t> Police Sexual Exploitation video.</a:t>
            </a:r>
          </a:p>
        </p:txBody>
      </p:sp>
      <p:sp>
        <p:nvSpPr>
          <p:cNvPr id="4" name="Slide Number Placeholder 3"/>
          <p:cNvSpPr>
            <a:spLocks noGrp="1"/>
          </p:cNvSpPr>
          <p:nvPr>
            <p:ph type="sldNum" sz="quarter" idx="10"/>
          </p:nvPr>
        </p:nvSpPr>
        <p:spPr/>
        <p:txBody>
          <a:bodyPr/>
          <a:lstStyle/>
          <a:p>
            <a:fld id="{F5550D49-3BE4-4D5C-A85C-021CDC8BA250}" type="slidenum">
              <a:rPr lang="en-GB" smtClean="0"/>
              <a:t>25</a:t>
            </a:fld>
            <a:endParaRPr lang="en-GB" dirty="0"/>
          </a:p>
        </p:txBody>
      </p:sp>
    </p:spTree>
    <p:extLst>
      <p:ext uri="{BB962C8B-B14F-4D97-AF65-F5344CB8AC3E}">
        <p14:creationId xmlns:p14="http://schemas.microsoft.com/office/powerpoint/2010/main" val="14600382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F5550D49-3BE4-4D5C-A85C-021CDC8BA250}" type="slidenum">
              <a:rPr lang="en-GB" smtClean="0"/>
              <a:t>26</a:t>
            </a:fld>
            <a:endParaRPr lang="en-GB" dirty="0"/>
          </a:p>
        </p:txBody>
      </p:sp>
    </p:spTree>
    <p:extLst>
      <p:ext uri="{BB962C8B-B14F-4D97-AF65-F5344CB8AC3E}">
        <p14:creationId xmlns:p14="http://schemas.microsoft.com/office/powerpoint/2010/main" val="12792508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5550D49-3BE4-4D5C-A85C-021CDC8BA250}" type="slidenum">
              <a:rPr lang="en-GB" smtClean="0"/>
              <a:t>27</a:t>
            </a:fld>
            <a:endParaRPr lang="en-GB" dirty="0"/>
          </a:p>
        </p:txBody>
      </p:sp>
    </p:spTree>
    <p:extLst>
      <p:ext uri="{BB962C8B-B14F-4D97-AF65-F5344CB8AC3E}">
        <p14:creationId xmlns:p14="http://schemas.microsoft.com/office/powerpoint/2010/main" val="21432218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r>
              <a:rPr lang="en-GB" dirty="0" err="1"/>
              <a:t>Caviate</a:t>
            </a:r>
            <a:r>
              <a:rPr lang="en-GB" dirty="0"/>
              <a:t> that they may be about to lose their funding. Good to use them at the moment.</a:t>
            </a:r>
          </a:p>
        </p:txBody>
      </p:sp>
      <p:sp>
        <p:nvSpPr>
          <p:cNvPr id="4" name="Slide Number Placeholder 3"/>
          <p:cNvSpPr>
            <a:spLocks noGrp="1"/>
          </p:cNvSpPr>
          <p:nvPr>
            <p:ph type="sldNum" sz="quarter" idx="10"/>
          </p:nvPr>
        </p:nvSpPr>
        <p:spPr/>
        <p:txBody>
          <a:bodyPr/>
          <a:lstStyle/>
          <a:p>
            <a:fld id="{F5550D49-3BE4-4D5C-A85C-021CDC8BA250}" type="slidenum">
              <a:rPr lang="en-GB" smtClean="0"/>
              <a:t>30</a:t>
            </a:fld>
            <a:endParaRPr lang="en-GB" dirty="0"/>
          </a:p>
        </p:txBody>
      </p:sp>
    </p:spTree>
    <p:extLst>
      <p:ext uri="{BB962C8B-B14F-4D97-AF65-F5344CB8AC3E}">
        <p14:creationId xmlns:p14="http://schemas.microsoft.com/office/powerpoint/2010/main" val="1887561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F5550D49-3BE4-4D5C-A85C-021CDC8BA250}" type="slidenum">
              <a:rPr lang="en-GB" smtClean="0"/>
              <a:t>31</a:t>
            </a:fld>
            <a:endParaRPr lang="en-GB" dirty="0"/>
          </a:p>
        </p:txBody>
      </p:sp>
    </p:spTree>
    <p:extLst>
      <p:ext uri="{BB962C8B-B14F-4D97-AF65-F5344CB8AC3E}">
        <p14:creationId xmlns:p14="http://schemas.microsoft.com/office/powerpoint/2010/main" val="324199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photos are two typical situations., Criminal Exploitation and Labour Exploitation</a:t>
            </a:r>
          </a:p>
        </p:txBody>
      </p:sp>
      <p:sp>
        <p:nvSpPr>
          <p:cNvPr id="4" name="Slide Number Placeholder 3"/>
          <p:cNvSpPr>
            <a:spLocks noGrp="1"/>
          </p:cNvSpPr>
          <p:nvPr>
            <p:ph type="sldNum" sz="quarter" idx="10"/>
          </p:nvPr>
        </p:nvSpPr>
        <p:spPr/>
        <p:txBody>
          <a:bodyPr/>
          <a:lstStyle/>
          <a:p>
            <a:fld id="{F5550D49-3BE4-4D5C-A85C-021CDC8BA250}" type="slidenum">
              <a:rPr lang="en-GB" smtClean="0"/>
              <a:t>3</a:t>
            </a:fld>
            <a:endParaRPr lang="en-GB" dirty="0"/>
          </a:p>
        </p:txBody>
      </p:sp>
    </p:spTree>
    <p:extLst>
      <p:ext uri="{BB962C8B-B14F-4D97-AF65-F5344CB8AC3E}">
        <p14:creationId xmlns:p14="http://schemas.microsoft.com/office/powerpoint/2010/main" val="1054051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F5550D49-3BE4-4D5C-A85C-021CDC8BA250}" type="slidenum">
              <a:rPr lang="en-GB" smtClean="0"/>
              <a:t>32</a:t>
            </a:fld>
            <a:endParaRPr lang="en-GB" dirty="0"/>
          </a:p>
        </p:txBody>
      </p:sp>
    </p:spTree>
    <p:extLst>
      <p:ext uri="{BB962C8B-B14F-4D97-AF65-F5344CB8AC3E}">
        <p14:creationId xmlns:p14="http://schemas.microsoft.com/office/powerpoint/2010/main" val="1106219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F5550D49-3BE4-4D5C-A85C-021CDC8BA250}" type="slidenum">
              <a:rPr lang="en-GB" smtClean="0"/>
              <a:t>33</a:t>
            </a:fld>
            <a:endParaRPr lang="en-GB" dirty="0"/>
          </a:p>
        </p:txBody>
      </p:sp>
    </p:spTree>
    <p:extLst>
      <p:ext uri="{BB962C8B-B14F-4D97-AF65-F5344CB8AC3E}">
        <p14:creationId xmlns:p14="http://schemas.microsoft.com/office/powerpoint/2010/main" val="54497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F5550D49-3BE4-4D5C-A85C-021CDC8BA250}" type="slidenum">
              <a:rPr lang="en-GB" smtClean="0"/>
              <a:t>34</a:t>
            </a:fld>
            <a:endParaRPr lang="en-GB" dirty="0"/>
          </a:p>
        </p:txBody>
      </p:sp>
    </p:spTree>
    <p:extLst>
      <p:ext uri="{BB962C8B-B14F-4D97-AF65-F5344CB8AC3E}">
        <p14:creationId xmlns:p14="http://schemas.microsoft.com/office/powerpoint/2010/main" val="17803181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F5550D49-3BE4-4D5C-A85C-021CDC8BA250}" type="slidenum">
              <a:rPr lang="en-GB" smtClean="0"/>
              <a:t>35</a:t>
            </a:fld>
            <a:endParaRPr lang="en-GB" dirty="0"/>
          </a:p>
        </p:txBody>
      </p:sp>
    </p:spTree>
    <p:extLst>
      <p:ext uri="{BB962C8B-B14F-4D97-AF65-F5344CB8AC3E}">
        <p14:creationId xmlns:p14="http://schemas.microsoft.com/office/powerpoint/2010/main" val="36377550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F5550D49-3BE4-4D5C-A85C-021CDC8BA250}" type="slidenum">
              <a:rPr lang="en-GB" smtClean="0"/>
              <a:t>36</a:t>
            </a:fld>
            <a:endParaRPr lang="en-GB" dirty="0"/>
          </a:p>
        </p:txBody>
      </p:sp>
    </p:spTree>
    <p:extLst>
      <p:ext uri="{BB962C8B-B14F-4D97-AF65-F5344CB8AC3E}">
        <p14:creationId xmlns:p14="http://schemas.microsoft.com/office/powerpoint/2010/main" val="333049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5550D49-3BE4-4D5C-A85C-021CDC8BA250}" type="slidenum">
              <a:rPr lang="en-GB" smtClean="0"/>
              <a:t>4</a:t>
            </a:fld>
            <a:endParaRPr lang="en-GB" dirty="0"/>
          </a:p>
        </p:txBody>
      </p:sp>
    </p:spTree>
    <p:extLst>
      <p:ext uri="{BB962C8B-B14F-4D97-AF65-F5344CB8AC3E}">
        <p14:creationId xmlns:p14="http://schemas.microsoft.com/office/powerpoint/2010/main" val="398401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GB" sz="1050" dirty="0"/>
              <a:t>The 1926 Slavery Convention defines </a:t>
            </a:r>
            <a:r>
              <a:rPr lang="en-GB" sz="1050" b="1" dirty="0"/>
              <a:t>slavery</a:t>
            </a:r>
            <a:r>
              <a:rPr lang="en-GB" sz="1050" dirty="0"/>
              <a:t> as -</a:t>
            </a:r>
          </a:p>
          <a:p>
            <a:pPr marL="0" indent="0" algn="l">
              <a:buNone/>
            </a:pPr>
            <a:r>
              <a:rPr lang="en-GB" sz="1200" dirty="0"/>
              <a:t>‘the status or condition of a person over whom any or all of the powers attaching to the right of ownership are exercised’.</a:t>
            </a:r>
          </a:p>
          <a:p>
            <a:pPr marL="0" indent="0" algn="l">
              <a:buNone/>
            </a:pPr>
            <a:r>
              <a:rPr lang="en-GB" sz="1000" dirty="0"/>
              <a:t>It is a form of servitude with the additional concept of ownership. </a:t>
            </a:r>
          </a:p>
          <a:p>
            <a:pPr marL="0" indent="0" algn="l">
              <a:buNone/>
            </a:pPr>
            <a:endParaRPr lang="en-GB" sz="1000" dirty="0"/>
          </a:p>
          <a:p>
            <a:pPr marL="0" indent="0" algn="l">
              <a:buNone/>
            </a:pPr>
            <a:r>
              <a:rPr lang="en-GB" sz="1000" b="1" dirty="0"/>
              <a:t>Servitude</a:t>
            </a:r>
            <a:r>
              <a:rPr lang="en-GB" sz="1000" dirty="0"/>
              <a:t> -</a:t>
            </a:r>
          </a:p>
          <a:p>
            <a:pPr marL="0" indent="0" algn="l">
              <a:buNone/>
            </a:pPr>
            <a:r>
              <a:rPr lang="en-GB" sz="1000" dirty="0"/>
              <a:t>An obligation to provide a service that is imposed by the use of coercion. </a:t>
            </a:r>
          </a:p>
          <a:p>
            <a:pPr marL="0" indent="0" algn="l">
              <a:buNone/>
            </a:pPr>
            <a:r>
              <a:rPr lang="en-GB" sz="1000" dirty="0"/>
              <a:t>Servitude is an ‘aggravated’ form of forced or compulsory labour. The fundamental distinguishing feature between servitude and forced or compulsory labour is in the victim feeling that their condition is permanent and that the situation is unlikely to change. </a:t>
            </a:r>
          </a:p>
          <a:p>
            <a:pPr marL="0" indent="0" algn="l">
              <a:buNone/>
            </a:pPr>
            <a:endParaRPr lang="en-GB" sz="1000" dirty="0"/>
          </a:p>
          <a:p>
            <a:pPr marL="0" indent="0" algn="l">
              <a:buNone/>
            </a:pPr>
            <a:r>
              <a:rPr lang="en-GB" sz="800" dirty="0"/>
              <a:t>UN Convention No. 29 defines </a:t>
            </a:r>
            <a:r>
              <a:rPr lang="en-GB" sz="800" b="1" dirty="0"/>
              <a:t>forced</a:t>
            </a:r>
            <a:r>
              <a:rPr lang="en-GB" sz="800" dirty="0"/>
              <a:t> or </a:t>
            </a:r>
            <a:r>
              <a:rPr lang="en-GB" sz="800" b="1" dirty="0"/>
              <a:t>compulsory labour </a:t>
            </a:r>
            <a:r>
              <a:rPr lang="en-GB" sz="800" dirty="0"/>
              <a:t>as –</a:t>
            </a:r>
          </a:p>
          <a:p>
            <a:pPr marL="0" indent="0" algn="l">
              <a:buNone/>
            </a:pPr>
            <a:r>
              <a:rPr lang="en-GB" sz="800" dirty="0"/>
              <a:t> </a:t>
            </a:r>
            <a:r>
              <a:rPr lang="en-GB" sz="1000" dirty="0"/>
              <a:t>‘all work or service which is exacted from any person under the </a:t>
            </a:r>
            <a:r>
              <a:rPr lang="en-GB" sz="1000" b="1" dirty="0"/>
              <a:t>menace of any penalty </a:t>
            </a:r>
            <a:r>
              <a:rPr lang="en-GB" sz="1000" dirty="0"/>
              <a:t>and for which the said person has </a:t>
            </a:r>
            <a:r>
              <a:rPr lang="en-GB" sz="1000" b="1" dirty="0"/>
              <a:t>not offered himself voluntarily</a:t>
            </a:r>
            <a:r>
              <a:rPr lang="en-GB" sz="1000" dirty="0"/>
              <a:t>’.</a:t>
            </a:r>
          </a:p>
          <a:p>
            <a:pPr marL="0" indent="0" algn="l">
              <a:buNone/>
            </a:pPr>
            <a:endParaRPr lang="en-GB" sz="1000" dirty="0"/>
          </a:p>
          <a:p>
            <a:pPr marL="0" indent="0" algn="l">
              <a:buNone/>
            </a:pPr>
            <a:endParaRPr lang="en-GB" sz="1000" dirty="0"/>
          </a:p>
          <a:p>
            <a:endParaRPr lang="en-GB" dirty="0"/>
          </a:p>
        </p:txBody>
      </p:sp>
      <p:sp>
        <p:nvSpPr>
          <p:cNvPr id="4" name="Slide Number Placeholder 3"/>
          <p:cNvSpPr>
            <a:spLocks noGrp="1"/>
          </p:cNvSpPr>
          <p:nvPr>
            <p:ph type="sldNum" sz="quarter" idx="10"/>
          </p:nvPr>
        </p:nvSpPr>
        <p:spPr/>
        <p:txBody>
          <a:bodyPr/>
          <a:lstStyle/>
          <a:p>
            <a:fld id="{F5550D49-3BE4-4D5C-A85C-021CDC8BA250}" type="slidenum">
              <a:rPr lang="en-GB" smtClean="0"/>
              <a:t>5</a:t>
            </a:fld>
            <a:endParaRPr lang="en-GB" dirty="0"/>
          </a:p>
        </p:txBody>
      </p:sp>
    </p:spTree>
    <p:extLst>
      <p:ext uri="{BB962C8B-B14F-4D97-AF65-F5344CB8AC3E}">
        <p14:creationId xmlns:p14="http://schemas.microsoft.com/office/powerpoint/2010/main" val="592171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mn-ea"/>
                <a:cs typeface="+mn-cs"/>
              </a:rPr>
              <a:t>Section 2 Human trafficking</a:t>
            </a:r>
          </a:p>
          <a:p>
            <a:r>
              <a:rPr lang="en-GB" sz="1200" kern="1200" dirty="0">
                <a:solidFill>
                  <a:schemeClr val="tx1"/>
                </a:solidFill>
                <a:effectLst/>
                <a:latin typeface="+mn-lt"/>
                <a:ea typeface="+mn-ea"/>
                <a:cs typeface="+mn-cs"/>
              </a:rPr>
              <a:t>(1) A person commits an offence if the person arranges or facilitates the travel of another person (“V”) with a view to V being exploited.</a:t>
            </a:r>
          </a:p>
          <a:p>
            <a:r>
              <a:rPr lang="en-GB" sz="1200" kern="1200" dirty="0">
                <a:solidFill>
                  <a:schemeClr val="tx1"/>
                </a:solidFill>
                <a:effectLst/>
                <a:latin typeface="+mn-lt"/>
                <a:ea typeface="+mn-ea"/>
                <a:cs typeface="+mn-cs"/>
              </a:rPr>
              <a:t>(2) It is irrelevant whether V consents to the travel (whether V is an adult or a child).</a:t>
            </a:r>
          </a:p>
          <a:p>
            <a:r>
              <a:rPr lang="en-GB" sz="1200" kern="1200" dirty="0">
                <a:solidFill>
                  <a:schemeClr val="tx1"/>
                </a:solidFill>
                <a:effectLst/>
                <a:latin typeface="+mn-lt"/>
                <a:ea typeface="+mn-ea"/>
                <a:cs typeface="+mn-cs"/>
              </a:rPr>
              <a:t>(3) A person may in particular arrange or facilitate V’s travel by recruiting V, transporting or transferring V, harbouring or receiving V, or transferring or exchanging control over V.</a:t>
            </a:r>
          </a:p>
          <a:p>
            <a:r>
              <a:rPr lang="en-GB" sz="1200" kern="1200" dirty="0">
                <a:solidFill>
                  <a:schemeClr val="tx1"/>
                </a:solidFill>
                <a:effectLst/>
                <a:latin typeface="+mn-lt"/>
                <a:ea typeface="+mn-ea"/>
                <a:cs typeface="+mn-cs"/>
              </a:rPr>
              <a:t>(4) A person arranges or facilitates V’s travel with a view to V being exploited only if:</a:t>
            </a:r>
          </a:p>
          <a:p>
            <a:r>
              <a:rPr lang="en-GB" sz="1200" kern="1200" dirty="0">
                <a:solidFill>
                  <a:schemeClr val="tx1"/>
                </a:solidFill>
                <a:effectLst/>
                <a:latin typeface="+mn-lt"/>
                <a:ea typeface="+mn-ea"/>
                <a:cs typeface="+mn-cs"/>
              </a:rPr>
              <a:t>(a) the person intends to exploit V (in any part of the world) during or after the travel, or</a:t>
            </a:r>
          </a:p>
          <a:p>
            <a:r>
              <a:rPr lang="en-GB" sz="1200" kern="1200" dirty="0">
                <a:solidFill>
                  <a:schemeClr val="tx1"/>
                </a:solidFill>
                <a:effectLst/>
                <a:latin typeface="+mn-lt"/>
                <a:ea typeface="+mn-ea"/>
                <a:cs typeface="+mn-cs"/>
              </a:rPr>
              <a:t>(b) the person knows or ought to know that another person is likely to exploit V (in any part of the world) during or after the travel.</a:t>
            </a:r>
          </a:p>
          <a:p>
            <a:r>
              <a:rPr lang="en-GB" sz="1200" kern="1200" dirty="0">
                <a:solidFill>
                  <a:schemeClr val="tx1"/>
                </a:solidFill>
                <a:effectLst/>
                <a:latin typeface="+mn-lt"/>
                <a:ea typeface="+mn-ea"/>
                <a:cs typeface="+mn-cs"/>
              </a:rPr>
              <a:t>(5) “Travel” means:</a:t>
            </a:r>
          </a:p>
          <a:p>
            <a:r>
              <a:rPr lang="en-GB" sz="1200" kern="1200" dirty="0">
                <a:solidFill>
                  <a:schemeClr val="tx1"/>
                </a:solidFill>
                <a:effectLst/>
                <a:latin typeface="+mn-lt"/>
                <a:ea typeface="+mn-ea"/>
                <a:cs typeface="+mn-cs"/>
              </a:rPr>
              <a:t>(a) arriving in, or entering, any country,</a:t>
            </a:r>
          </a:p>
          <a:p>
            <a:r>
              <a:rPr lang="en-GB" sz="1200" kern="1200" dirty="0">
                <a:solidFill>
                  <a:schemeClr val="tx1"/>
                </a:solidFill>
                <a:effectLst/>
                <a:latin typeface="+mn-lt"/>
                <a:ea typeface="+mn-ea"/>
                <a:cs typeface="+mn-cs"/>
              </a:rPr>
              <a:t>(b) departing from any country,</a:t>
            </a:r>
          </a:p>
          <a:p>
            <a:r>
              <a:rPr lang="en-GB" sz="1200" kern="1200" dirty="0">
                <a:solidFill>
                  <a:schemeClr val="tx1"/>
                </a:solidFill>
                <a:effectLst/>
                <a:latin typeface="+mn-lt"/>
                <a:ea typeface="+mn-ea"/>
                <a:cs typeface="+mn-cs"/>
              </a:rPr>
              <a:t>(c) travelling within any country.</a:t>
            </a:r>
          </a:p>
          <a:p>
            <a:r>
              <a:rPr lang="en-GB" sz="1200" kern="1200" dirty="0">
                <a:solidFill>
                  <a:schemeClr val="tx1"/>
                </a:solidFill>
                <a:effectLst/>
                <a:latin typeface="+mn-lt"/>
                <a:ea typeface="+mn-ea"/>
                <a:cs typeface="+mn-cs"/>
              </a:rPr>
              <a:t>(6) A person who is a UK national commits an offence under this section regardless of: </a:t>
            </a:r>
          </a:p>
          <a:p>
            <a:r>
              <a:rPr lang="en-GB" sz="1200" kern="1200" dirty="0">
                <a:solidFill>
                  <a:schemeClr val="tx1"/>
                </a:solidFill>
                <a:effectLst/>
                <a:latin typeface="+mn-lt"/>
                <a:ea typeface="+mn-ea"/>
                <a:cs typeface="+mn-cs"/>
              </a:rPr>
              <a:t>(a)where the arranging or facilitating takes place, or</a:t>
            </a:r>
          </a:p>
          <a:p>
            <a:r>
              <a:rPr lang="en-GB" sz="1200" kern="1200" dirty="0">
                <a:solidFill>
                  <a:schemeClr val="tx1"/>
                </a:solidFill>
                <a:effectLst/>
                <a:latin typeface="+mn-lt"/>
                <a:ea typeface="+mn-ea"/>
                <a:cs typeface="+mn-cs"/>
              </a:rPr>
              <a:t>(b)where the travel takes place.</a:t>
            </a:r>
          </a:p>
          <a:p>
            <a:r>
              <a:rPr lang="en-GB" sz="1200" kern="1200" dirty="0">
                <a:solidFill>
                  <a:schemeClr val="tx1"/>
                </a:solidFill>
                <a:effectLst/>
                <a:latin typeface="+mn-lt"/>
                <a:ea typeface="+mn-ea"/>
                <a:cs typeface="+mn-cs"/>
              </a:rPr>
              <a:t>(7) A person who is not a UK national commits an offence under this section if:</a:t>
            </a:r>
          </a:p>
          <a:p>
            <a:r>
              <a:rPr lang="en-GB" sz="1200" kern="1200" dirty="0">
                <a:solidFill>
                  <a:schemeClr val="tx1"/>
                </a:solidFill>
                <a:effectLst/>
                <a:latin typeface="+mn-lt"/>
                <a:ea typeface="+mn-ea"/>
                <a:cs typeface="+mn-cs"/>
              </a:rPr>
              <a:t>(a) any part of the arranging or facilitating takes place in the United Kingdom, or</a:t>
            </a:r>
          </a:p>
          <a:p>
            <a:r>
              <a:rPr lang="en-GB" sz="1200" kern="1200" dirty="0">
                <a:solidFill>
                  <a:schemeClr val="tx1"/>
                </a:solidFill>
                <a:effectLst/>
                <a:latin typeface="+mn-lt"/>
                <a:ea typeface="+mn-ea"/>
                <a:cs typeface="+mn-cs"/>
              </a:rPr>
              <a:t>(b) the travel consists of arrival in or entry into, departure from, or travel within, the United Kingdom.</a:t>
            </a:r>
          </a:p>
          <a:p>
            <a:endParaRPr lang="en-GB" dirty="0"/>
          </a:p>
          <a:p>
            <a:r>
              <a:rPr lang="en-GB" sz="1200" b="1" kern="1200" dirty="0">
                <a:solidFill>
                  <a:schemeClr val="tx1"/>
                </a:solidFill>
                <a:effectLst/>
                <a:latin typeface="+mn-lt"/>
                <a:ea typeface="+mn-ea"/>
                <a:cs typeface="+mn-cs"/>
              </a:rPr>
              <a:t>Section 3 Meaning of exploitation</a:t>
            </a:r>
          </a:p>
          <a:p>
            <a:pPr lvl="0"/>
            <a:r>
              <a:rPr lang="en-GB" sz="1200" kern="1200" dirty="0">
                <a:solidFill>
                  <a:schemeClr val="tx1"/>
                </a:solidFill>
                <a:effectLst/>
                <a:latin typeface="+mn-lt"/>
                <a:ea typeface="+mn-ea"/>
                <a:cs typeface="+mn-cs"/>
              </a:rPr>
              <a:t>For the purposes of section 2 a person is exploited only if one or more of the following subsections apply in relation to the person.</a:t>
            </a:r>
          </a:p>
          <a:p>
            <a:r>
              <a:rPr lang="en-GB" sz="1200" b="1" kern="1200" dirty="0">
                <a:solidFill>
                  <a:schemeClr val="tx1"/>
                </a:solidFill>
                <a:effectLst/>
                <a:latin typeface="+mn-lt"/>
                <a:ea typeface="+mn-ea"/>
                <a:cs typeface="+mn-cs"/>
              </a:rPr>
              <a:t>Slavery, servitude and forced or compulsory labour</a:t>
            </a:r>
          </a:p>
          <a:p>
            <a:r>
              <a:rPr lang="en-GB" sz="1200" kern="1200" dirty="0">
                <a:solidFill>
                  <a:schemeClr val="tx1"/>
                </a:solidFill>
                <a:effectLst/>
                <a:latin typeface="+mn-lt"/>
                <a:ea typeface="+mn-ea"/>
                <a:cs typeface="+mn-cs"/>
              </a:rPr>
              <a:t>(2) The person is the victim of behaviour:</a:t>
            </a:r>
          </a:p>
          <a:p>
            <a:r>
              <a:rPr lang="en-GB" sz="1200" kern="1200" dirty="0">
                <a:solidFill>
                  <a:schemeClr val="tx1"/>
                </a:solidFill>
                <a:effectLst/>
                <a:latin typeface="+mn-lt"/>
                <a:ea typeface="+mn-ea"/>
                <a:cs typeface="+mn-cs"/>
              </a:rPr>
              <a:t>(a) which involves the commission of an offence under section 1, or</a:t>
            </a:r>
          </a:p>
          <a:p>
            <a:r>
              <a:rPr lang="en-GB" sz="1200" kern="1200" dirty="0">
                <a:solidFill>
                  <a:schemeClr val="tx1"/>
                </a:solidFill>
                <a:effectLst/>
                <a:latin typeface="+mn-lt"/>
                <a:ea typeface="+mn-ea"/>
                <a:cs typeface="+mn-cs"/>
              </a:rPr>
              <a:t>(b) which would involve the commission of an offence under that section if it took place in England and Wales.</a:t>
            </a:r>
          </a:p>
          <a:p>
            <a:r>
              <a:rPr lang="en-GB" sz="1200" b="1" kern="1200" dirty="0">
                <a:solidFill>
                  <a:schemeClr val="tx1"/>
                </a:solidFill>
                <a:effectLst/>
                <a:latin typeface="+mn-lt"/>
                <a:ea typeface="+mn-ea"/>
                <a:cs typeface="+mn-cs"/>
              </a:rPr>
              <a:t>Sexual exploitation</a:t>
            </a:r>
          </a:p>
          <a:p>
            <a:r>
              <a:rPr lang="en-GB" sz="1200" kern="1200" dirty="0">
                <a:solidFill>
                  <a:schemeClr val="tx1"/>
                </a:solidFill>
                <a:effectLst/>
                <a:latin typeface="+mn-lt"/>
                <a:ea typeface="+mn-ea"/>
                <a:cs typeface="+mn-cs"/>
              </a:rPr>
              <a:t>(3) Something is done to or in respect of the person:</a:t>
            </a:r>
          </a:p>
          <a:p>
            <a:r>
              <a:rPr lang="en-GB" sz="1200" kern="1200" dirty="0">
                <a:solidFill>
                  <a:schemeClr val="tx1"/>
                </a:solidFill>
                <a:effectLst/>
                <a:latin typeface="+mn-lt"/>
                <a:ea typeface="+mn-ea"/>
                <a:cs typeface="+mn-cs"/>
              </a:rPr>
              <a:t>(a) which involves the commission of an offence under:</a:t>
            </a:r>
          </a:p>
          <a:p>
            <a:r>
              <a:rPr lang="en-GB" sz="1200" kern="1200" dirty="0">
                <a:solidFill>
                  <a:schemeClr val="tx1"/>
                </a:solidFill>
                <a:effectLst/>
                <a:latin typeface="+mn-lt"/>
                <a:ea typeface="+mn-ea"/>
                <a:cs typeface="+mn-cs"/>
              </a:rPr>
              <a:t>(</a:t>
            </a:r>
            <a:r>
              <a:rPr lang="en-GB" sz="1200" kern="1200" dirty="0" err="1">
                <a:solidFill>
                  <a:schemeClr val="tx1"/>
                </a:solidFill>
                <a:effectLst/>
                <a:latin typeface="+mn-lt"/>
                <a:ea typeface="+mn-ea"/>
                <a:cs typeface="+mn-cs"/>
              </a:rPr>
              <a:t>i</a:t>
            </a:r>
            <a:r>
              <a:rPr lang="en-GB" sz="1200" kern="1200" dirty="0">
                <a:solidFill>
                  <a:schemeClr val="tx1"/>
                </a:solidFill>
                <a:effectLst/>
                <a:latin typeface="+mn-lt"/>
                <a:ea typeface="+mn-ea"/>
                <a:cs typeface="+mn-cs"/>
              </a:rPr>
              <a:t>) section 1(1)(a) of the Protection of Children Act 1978 (indecent photographs of children), or</a:t>
            </a:r>
          </a:p>
          <a:p>
            <a:r>
              <a:rPr lang="en-GB" sz="1200" kern="1200" dirty="0">
                <a:solidFill>
                  <a:schemeClr val="tx1"/>
                </a:solidFill>
                <a:effectLst/>
                <a:latin typeface="+mn-lt"/>
                <a:ea typeface="+mn-ea"/>
                <a:cs typeface="+mn-cs"/>
              </a:rPr>
              <a:t>(ii) Part 1 of the Sexual Offences Act 2003 (sexual offences), as it has effect in England and Wales, or</a:t>
            </a:r>
          </a:p>
          <a:p>
            <a:r>
              <a:rPr lang="en-GB" sz="1200" kern="1200" dirty="0">
                <a:solidFill>
                  <a:schemeClr val="tx1"/>
                </a:solidFill>
                <a:effectLst/>
                <a:latin typeface="+mn-lt"/>
                <a:ea typeface="+mn-ea"/>
                <a:cs typeface="+mn-cs"/>
              </a:rPr>
              <a:t>(b) which would involve the commission of such an offence if it were done in England and Wales.</a:t>
            </a:r>
          </a:p>
          <a:p>
            <a:r>
              <a:rPr lang="en-GB" sz="1200" b="1" kern="1200" dirty="0">
                <a:solidFill>
                  <a:schemeClr val="tx1"/>
                </a:solidFill>
                <a:effectLst/>
                <a:latin typeface="+mn-lt"/>
                <a:ea typeface="+mn-ea"/>
                <a:cs typeface="+mn-cs"/>
              </a:rPr>
              <a:t>Removal of organs etc.</a:t>
            </a:r>
          </a:p>
          <a:p>
            <a:r>
              <a:rPr lang="en-GB" sz="1200" kern="1200" dirty="0">
                <a:solidFill>
                  <a:schemeClr val="tx1"/>
                </a:solidFill>
                <a:effectLst/>
                <a:latin typeface="+mn-lt"/>
                <a:ea typeface="+mn-ea"/>
                <a:cs typeface="+mn-cs"/>
              </a:rPr>
              <a:t>(4) The person is encouraged, required or expected to do anything:</a:t>
            </a:r>
          </a:p>
          <a:p>
            <a:r>
              <a:rPr lang="en-GB" sz="1200" kern="1200" dirty="0">
                <a:solidFill>
                  <a:schemeClr val="tx1"/>
                </a:solidFill>
                <a:effectLst/>
                <a:latin typeface="+mn-lt"/>
                <a:ea typeface="+mn-ea"/>
                <a:cs typeface="+mn-cs"/>
              </a:rPr>
              <a:t>(a) which involves the commission, by him or her or another person, of an offence under section 32 or 33 of the Human Tissue Act 2004 (prohibition of commercial dealings in organs and restrictions on use of live donors) as it has effect in England and Wales, or</a:t>
            </a:r>
          </a:p>
          <a:p>
            <a:r>
              <a:rPr lang="en-GB" sz="1200" kern="1200" dirty="0">
                <a:solidFill>
                  <a:schemeClr val="tx1"/>
                </a:solidFill>
                <a:effectLst/>
                <a:latin typeface="+mn-lt"/>
                <a:ea typeface="+mn-ea"/>
                <a:cs typeface="+mn-cs"/>
              </a:rPr>
              <a:t>(b) which would involve the commission of such an offence, by him or her or another person, if it were done in England and Wales.</a:t>
            </a:r>
          </a:p>
          <a:p>
            <a:r>
              <a:rPr lang="en-GB" sz="1200" b="1" kern="1200" dirty="0">
                <a:solidFill>
                  <a:schemeClr val="tx1"/>
                </a:solidFill>
                <a:effectLst/>
                <a:latin typeface="+mn-lt"/>
                <a:ea typeface="+mn-ea"/>
                <a:cs typeface="+mn-cs"/>
              </a:rPr>
              <a:t>Securing services etc. by force, threats or deception</a:t>
            </a:r>
          </a:p>
          <a:p>
            <a:r>
              <a:rPr lang="en-GB" sz="1200" kern="1200" dirty="0">
                <a:solidFill>
                  <a:schemeClr val="tx1"/>
                </a:solidFill>
                <a:effectLst/>
                <a:latin typeface="+mn-lt"/>
                <a:ea typeface="+mn-ea"/>
                <a:cs typeface="+mn-cs"/>
              </a:rPr>
              <a:t>(5) The person is subjected to force, threats or deception designed to induce him or her:</a:t>
            </a:r>
          </a:p>
          <a:p>
            <a:r>
              <a:rPr lang="en-GB" sz="1200" kern="1200" dirty="0">
                <a:solidFill>
                  <a:schemeClr val="tx1"/>
                </a:solidFill>
                <a:effectLst/>
                <a:latin typeface="+mn-lt"/>
                <a:ea typeface="+mn-ea"/>
                <a:cs typeface="+mn-cs"/>
              </a:rPr>
              <a:t>(a) to provide services of any kind,</a:t>
            </a:r>
          </a:p>
          <a:p>
            <a:r>
              <a:rPr lang="en-GB" sz="1200" kern="1200" dirty="0">
                <a:solidFill>
                  <a:schemeClr val="tx1"/>
                </a:solidFill>
                <a:effectLst/>
                <a:latin typeface="+mn-lt"/>
                <a:ea typeface="+mn-ea"/>
                <a:cs typeface="+mn-cs"/>
              </a:rPr>
              <a:t>(b) to provide another person with benefits of any kind, or</a:t>
            </a:r>
          </a:p>
          <a:p>
            <a:r>
              <a:rPr lang="en-GB" sz="1200" kern="1200" dirty="0">
                <a:solidFill>
                  <a:schemeClr val="tx1"/>
                </a:solidFill>
                <a:effectLst/>
                <a:latin typeface="+mn-lt"/>
                <a:ea typeface="+mn-ea"/>
                <a:cs typeface="+mn-cs"/>
              </a:rPr>
              <a:t>(c) to enable another person to acquire benefits of any kind.</a:t>
            </a:r>
          </a:p>
          <a:p>
            <a:r>
              <a:rPr lang="en-GB" sz="1200" b="1" kern="1200" dirty="0">
                <a:solidFill>
                  <a:schemeClr val="tx1"/>
                </a:solidFill>
                <a:effectLst/>
                <a:latin typeface="+mn-lt"/>
                <a:ea typeface="+mn-ea"/>
                <a:cs typeface="+mn-cs"/>
              </a:rPr>
              <a:t>Securing services etc. from children and vulnerable persons</a:t>
            </a:r>
          </a:p>
          <a:p>
            <a:r>
              <a:rPr lang="en-GB" sz="1200" kern="1200" dirty="0">
                <a:solidFill>
                  <a:schemeClr val="tx1"/>
                </a:solidFill>
                <a:effectLst/>
                <a:latin typeface="+mn-lt"/>
                <a:ea typeface="+mn-ea"/>
                <a:cs typeface="+mn-cs"/>
              </a:rPr>
              <a:t>(6) Another person uses or attempts to use the person for a purpose within paragraph </a:t>
            </a:r>
            <a:r>
              <a:rPr lang="en-GB" sz="1200" u="none" strike="noStrike" kern="1200" dirty="0">
                <a:solidFill>
                  <a:schemeClr val="tx1"/>
                </a:solidFill>
                <a:effectLst/>
                <a:latin typeface="+mn-lt"/>
                <a:ea typeface="+mn-ea"/>
                <a:cs typeface="+mn-cs"/>
                <a:hlinkClick r:id="rId3" tooltip="Go to 3 Meaning of exploitation (5)(a) in PART 1"/>
              </a:rPr>
              <a:t>(a)</a:t>
            </a:r>
            <a:r>
              <a:rPr lang="en-GB" sz="1200" kern="1200" dirty="0">
                <a:solidFill>
                  <a:schemeClr val="tx1"/>
                </a:solidFill>
                <a:effectLst/>
                <a:latin typeface="+mn-lt"/>
                <a:ea typeface="+mn-ea"/>
                <a:cs typeface="+mn-cs"/>
              </a:rPr>
              <a:t>, </a:t>
            </a:r>
            <a:r>
              <a:rPr lang="en-GB" sz="1200" u="none" strike="noStrike" kern="1200" dirty="0">
                <a:solidFill>
                  <a:schemeClr val="tx1"/>
                </a:solidFill>
                <a:effectLst/>
                <a:latin typeface="+mn-lt"/>
                <a:ea typeface="+mn-ea"/>
                <a:cs typeface="+mn-cs"/>
                <a:hlinkClick r:id="rId4" tooltip="Go to 3 Meaning of exploitation (5)(b) in PART 1"/>
              </a:rPr>
              <a:t>(b)</a:t>
            </a:r>
            <a:r>
              <a:rPr lang="en-GB" sz="1200" kern="1200" dirty="0">
                <a:solidFill>
                  <a:schemeClr val="tx1"/>
                </a:solidFill>
                <a:effectLst/>
                <a:latin typeface="+mn-lt"/>
                <a:ea typeface="+mn-ea"/>
                <a:cs typeface="+mn-cs"/>
              </a:rPr>
              <a:t> or </a:t>
            </a:r>
            <a:r>
              <a:rPr lang="en-GB" sz="1200" u="none" strike="noStrike" kern="1200" dirty="0">
                <a:solidFill>
                  <a:schemeClr val="tx1"/>
                </a:solidFill>
                <a:effectLst/>
                <a:latin typeface="+mn-lt"/>
                <a:ea typeface="+mn-ea"/>
                <a:cs typeface="+mn-cs"/>
                <a:hlinkClick r:id="rId5" tooltip="Go to 3 Meaning of exploitation (5)(c) in PART 1"/>
              </a:rPr>
              <a:t>(c)</a:t>
            </a:r>
            <a:r>
              <a:rPr lang="en-GB" sz="1200" kern="1200" dirty="0">
                <a:solidFill>
                  <a:schemeClr val="tx1"/>
                </a:solidFill>
                <a:effectLst/>
                <a:latin typeface="+mn-lt"/>
                <a:ea typeface="+mn-ea"/>
                <a:cs typeface="+mn-cs"/>
              </a:rPr>
              <a:t> of subsection </a:t>
            </a:r>
            <a:r>
              <a:rPr lang="en-GB" sz="1200" u="none" strike="noStrike" kern="1200" dirty="0">
                <a:solidFill>
                  <a:schemeClr val="tx1"/>
                </a:solidFill>
                <a:effectLst/>
                <a:latin typeface="+mn-lt"/>
                <a:ea typeface="+mn-ea"/>
                <a:cs typeface="+mn-cs"/>
                <a:hlinkClick r:id="rId6" tooltip="Go to 3 Meaning of exploitation (5) in PART 1"/>
              </a:rPr>
              <a:t>(5)</a:t>
            </a:r>
            <a:r>
              <a:rPr lang="en-GB" sz="1200" kern="1200" dirty="0">
                <a:solidFill>
                  <a:schemeClr val="tx1"/>
                </a:solidFill>
                <a:effectLst/>
                <a:latin typeface="+mn-lt"/>
                <a:ea typeface="+mn-ea"/>
                <a:cs typeface="+mn-cs"/>
              </a:rPr>
              <a:t>, having chosen him or her for that purpose on the grounds that:</a:t>
            </a:r>
          </a:p>
          <a:p>
            <a:r>
              <a:rPr lang="en-GB" sz="1200" kern="1200" dirty="0">
                <a:solidFill>
                  <a:schemeClr val="tx1"/>
                </a:solidFill>
                <a:effectLst/>
                <a:latin typeface="+mn-lt"/>
                <a:ea typeface="+mn-ea"/>
                <a:cs typeface="+mn-cs"/>
              </a:rPr>
              <a:t>(a) he or she is a child, is mentally or physically ill or disabled, or has a family relationship with a particular person, and</a:t>
            </a:r>
          </a:p>
          <a:p>
            <a:r>
              <a:rPr lang="en-GB" sz="1200" kern="1200" dirty="0">
                <a:solidFill>
                  <a:schemeClr val="tx1"/>
                </a:solidFill>
                <a:effectLst/>
                <a:latin typeface="+mn-lt"/>
                <a:ea typeface="+mn-ea"/>
                <a:cs typeface="+mn-cs"/>
              </a:rPr>
              <a:t>(b) an adult, or a person without the illness, disability, or family relationship, would be likely to refuse to be used for that purpose.</a:t>
            </a:r>
          </a:p>
          <a:p>
            <a:endParaRPr lang="en-GB" dirty="0"/>
          </a:p>
        </p:txBody>
      </p:sp>
      <p:sp>
        <p:nvSpPr>
          <p:cNvPr id="4" name="Slide Number Placeholder 3"/>
          <p:cNvSpPr>
            <a:spLocks noGrp="1"/>
          </p:cNvSpPr>
          <p:nvPr>
            <p:ph type="sldNum" sz="quarter" idx="10"/>
          </p:nvPr>
        </p:nvSpPr>
        <p:spPr/>
        <p:txBody>
          <a:bodyPr/>
          <a:lstStyle/>
          <a:p>
            <a:fld id="{F5550D49-3BE4-4D5C-A85C-021CDC8BA250}" type="slidenum">
              <a:rPr lang="en-GB" smtClean="0"/>
              <a:t>6</a:t>
            </a:fld>
            <a:endParaRPr lang="en-GB" dirty="0"/>
          </a:p>
        </p:txBody>
      </p:sp>
    </p:spTree>
    <p:extLst>
      <p:ext uri="{BB962C8B-B14F-4D97-AF65-F5344CB8AC3E}">
        <p14:creationId xmlns:p14="http://schemas.microsoft.com/office/powerpoint/2010/main" val="2536392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1">
              <a:spcBef>
                <a:spcPts val="300"/>
              </a:spcBef>
              <a:spcAft>
                <a:spcPts val="300"/>
              </a:spcAft>
              <a:defRPr/>
            </a:pPr>
            <a:r>
              <a:rPr lang="en-GB" sz="1800" dirty="0">
                <a:latin typeface="Arial" panose="020B0604020202020204" pitchFamily="34" charset="0"/>
                <a:ea typeface="Calibri Light" charset="0"/>
                <a:cs typeface="Arial" panose="020B0604020202020204" pitchFamily="34" charset="0"/>
              </a:rPr>
              <a:t>Sexual exploitation </a:t>
            </a:r>
          </a:p>
          <a:p>
            <a:pPr marL="285750" marR="0" lvl="1" indent="0" algn="l" defTabSz="914400" rtl="0" eaLnBrk="1" fontAlgn="auto" latinLnBrk="0" hangingPunct="1">
              <a:lnSpc>
                <a:spcPct val="100000"/>
              </a:lnSpc>
              <a:spcBef>
                <a:spcPts val="300"/>
              </a:spcBef>
              <a:spcAft>
                <a:spcPts val="300"/>
              </a:spcAft>
              <a:buClrTx/>
              <a:buSzTx/>
              <a:buFontTx/>
              <a:buNone/>
              <a:tabLst/>
              <a:defRPr/>
            </a:pPr>
            <a:r>
              <a:rPr lang="en-GB" sz="1800" dirty="0">
                <a:latin typeface="Arial" panose="020B0604020202020204" pitchFamily="34" charset="0"/>
                <a:ea typeface="Calibri Light" charset="0"/>
                <a:cs typeface="Arial" panose="020B0604020202020204" pitchFamily="34" charset="0"/>
              </a:rPr>
              <a:t>Child sexual exploitation </a:t>
            </a:r>
          </a:p>
          <a:p>
            <a:pPr marL="285750" marR="0" lvl="1" indent="0" algn="l" defTabSz="914400" rtl="0" eaLnBrk="1" fontAlgn="auto" latinLnBrk="0" hangingPunct="1">
              <a:lnSpc>
                <a:spcPct val="100000"/>
              </a:lnSpc>
              <a:spcBef>
                <a:spcPts val="300"/>
              </a:spcBef>
              <a:spcAft>
                <a:spcPts val="300"/>
              </a:spcAft>
              <a:buClrTx/>
              <a:buSzTx/>
              <a:buFontTx/>
              <a:buNone/>
              <a:tabLst/>
              <a:defRPr/>
            </a:pPr>
            <a:r>
              <a:rPr lang="en-GB" sz="1800" dirty="0">
                <a:latin typeface="Arial" panose="020B0604020202020204" pitchFamily="34" charset="0"/>
                <a:ea typeface="Calibri Light" charset="0"/>
                <a:cs typeface="Arial" panose="020B0604020202020204" pitchFamily="34" charset="0"/>
              </a:rPr>
              <a:t>Labour exploitation</a:t>
            </a:r>
          </a:p>
          <a:p>
            <a:pPr marL="285750" lvl="1">
              <a:spcBef>
                <a:spcPts val="300"/>
              </a:spcBef>
              <a:spcAft>
                <a:spcPts val="300"/>
              </a:spcAft>
              <a:defRPr/>
            </a:pPr>
            <a:r>
              <a:rPr lang="en-GB" sz="1800" dirty="0">
                <a:latin typeface="Arial" panose="020B0604020202020204" pitchFamily="34" charset="0"/>
                <a:ea typeface="Calibri Light" charset="0"/>
                <a:cs typeface="Arial" panose="020B0604020202020204" pitchFamily="34" charset="0"/>
              </a:rPr>
              <a:t>Financial exploitation</a:t>
            </a:r>
          </a:p>
          <a:p>
            <a:pPr marL="285750" lvl="1">
              <a:spcBef>
                <a:spcPts val="300"/>
              </a:spcBef>
              <a:spcAft>
                <a:spcPts val="300"/>
              </a:spcAft>
              <a:defRPr/>
            </a:pPr>
            <a:r>
              <a:rPr lang="en-GB" sz="1800" dirty="0">
                <a:latin typeface="Arial" panose="020B0604020202020204" pitchFamily="34" charset="0"/>
                <a:ea typeface="Calibri Light" charset="0"/>
                <a:cs typeface="Arial" panose="020B0604020202020204" pitchFamily="34" charset="0"/>
              </a:rPr>
              <a:t>Domestic servitude</a:t>
            </a:r>
          </a:p>
          <a:p>
            <a:pPr marL="285750" lvl="1">
              <a:spcBef>
                <a:spcPts val="300"/>
              </a:spcBef>
              <a:spcAft>
                <a:spcPts val="300"/>
              </a:spcAft>
              <a:defRPr/>
            </a:pPr>
            <a:r>
              <a:rPr lang="en-GB" sz="1800" dirty="0">
                <a:latin typeface="Arial" panose="020B0604020202020204" pitchFamily="34" charset="0"/>
                <a:ea typeface="Calibri Light" charset="0"/>
                <a:cs typeface="Arial" panose="020B0604020202020204" pitchFamily="34" charset="0"/>
              </a:rPr>
              <a:t>Sham/forced marriages</a:t>
            </a:r>
          </a:p>
          <a:p>
            <a:pPr marL="285750" lvl="1">
              <a:spcBef>
                <a:spcPts val="300"/>
              </a:spcBef>
              <a:spcAft>
                <a:spcPts val="300"/>
              </a:spcAft>
              <a:defRPr/>
            </a:pPr>
            <a:r>
              <a:rPr lang="en-US" sz="1800" dirty="0">
                <a:latin typeface="Arial" panose="020B0604020202020204" pitchFamily="34" charset="0"/>
                <a:ea typeface="Calibri Light" charset="0"/>
                <a:cs typeface="Arial" panose="020B0604020202020204" pitchFamily="34" charset="0"/>
              </a:rPr>
              <a:t>Coerced Criminality (also known as Forced Criminality)</a:t>
            </a:r>
            <a:endParaRPr lang="en-US" sz="1800" dirty="0">
              <a:latin typeface="Arial" panose="020B0604020202020204" pitchFamily="34" charset="0"/>
              <a:ea typeface="Arial"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r>
              <a:rPr lang="en-GB" sz="1200" dirty="0">
                <a:latin typeface="Arial" panose="020B0604020202020204" pitchFamily="34" charset="0"/>
                <a:ea typeface="Calibri Light" charset="0"/>
                <a:cs typeface="Arial" panose="020B0604020202020204" pitchFamily="34" charset="0"/>
              </a:rPr>
              <a:t>Trafficking for Organ Removal (not in the UK yet?)</a:t>
            </a:r>
          </a:p>
          <a:p>
            <a:endParaRPr lang="en-GB" dirty="0"/>
          </a:p>
        </p:txBody>
      </p:sp>
      <p:sp>
        <p:nvSpPr>
          <p:cNvPr id="4" name="Slide Number Placeholder 3"/>
          <p:cNvSpPr>
            <a:spLocks noGrp="1"/>
          </p:cNvSpPr>
          <p:nvPr>
            <p:ph type="sldNum" sz="quarter" idx="10"/>
          </p:nvPr>
        </p:nvSpPr>
        <p:spPr/>
        <p:txBody>
          <a:bodyPr/>
          <a:lstStyle/>
          <a:p>
            <a:fld id="{F5550D49-3BE4-4D5C-A85C-021CDC8BA250}" type="slidenum">
              <a:rPr lang="en-GB" smtClean="0"/>
              <a:t>7</a:t>
            </a:fld>
            <a:endParaRPr lang="en-GB" dirty="0"/>
          </a:p>
        </p:txBody>
      </p:sp>
    </p:spTree>
    <p:extLst>
      <p:ext uri="{BB962C8B-B14F-4D97-AF65-F5344CB8AC3E}">
        <p14:creationId xmlns:p14="http://schemas.microsoft.com/office/powerpoint/2010/main" val="3792082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The Modern Slavery Act 2015 </a:t>
            </a:r>
            <a:r>
              <a:rPr lang="en-GB" sz="1200" kern="1200" dirty="0">
                <a:solidFill>
                  <a:schemeClr val="tx1"/>
                </a:solidFill>
                <a:effectLst/>
                <a:latin typeface="+mn-lt"/>
                <a:ea typeface="+mn-ea"/>
                <a:cs typeface="+mn-cs"/>
              </a:rPr>
              <a:t>– In addition to the details in slide 4, MSA 2015 gives law enforcement agencies the tools to tackle modern slavery, including maximum life sentences for perpetrators and enhanced protection for victim. STPOs and STROs</a:t>
            </a:r>
          </a:p>
          <a:p>
            <a:pPr lvl="0"/>
            <a:endParaRPr lang="en-GB" sz="1200" kern="1200" dirty="0">
              <a:solidFill>
                <a:schemeClr val="tx1"/>
              </a:solidFill>
              <a:effectLst/>
              <a:latin typeface="+mn-lt"/>
              <a:ea typeface="+mn-ea"/>
              <a:cs typeface="+mn-cs"/>
            </a:endParaRPr>
          </a:p>
          <a:p>
            <a:pPr lvl="0"/>
            <a:r>
              <a:rPr lang="en-GB" sz="1200" b="1" kern="1200" dirty="0">
                <a:solidFill>
                  <a:schemeClr val="tx1"/>
                </a:solidFill>
                <a:effectLst/>
                <a:latin typeface="+mn-lt"/>
                <a:ea typeface="+mn-ea"/>
                <a:cs typeface="+mn-cs"/>
              </a:rPr>
              <a:t>Gangmasters (Licensing) Act 2004 </a:t>
            </a:r>
            <a:r>
              <a:rPr lang="en-GB" sz="1200" kern="1200" dirty="0">
                <a:solidFill>
                  <a:schemeClr val="tx1"/>
                </a:solidFill>
                <a:effectLst/>
                <a:latin typeface="+mn-lt"/>
                <a:ea typeface="+mn-ea"/>
                <a:cs typeface="+mn-cs"/>
              </a:rPr>
              <a:t>– created the Gangmasters Licensing Authority and established a licensing scheme which regulated the supply and use of labour in agricultural, horticulture, shellfish gathering, food processing and packaging sectors to protect workers from exploitation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tx1"/>
                </a:solidFill>
                <a:effectLst/>
                <a:latin typeface="+mn-lt"/>
                <a:ea typeface="+mn-ea"/>
                <a:cs typeface="+mn-cs"/>
              </a:rPr>
              <a:t>Trainer Note: </a:t>
            </a:r>
            <a:r>
              <a:rPr lang="en-GB" sz="1200" b="0" kern="1200" dirty="0">
                <a:solidFill>
                  <a:schemeClr val="tx1"/>
                </a:solidFill>
                <a:effectLst/>
                <a:latin typeface="+mn-lt"/>
                <a:ea typeface="+mn-ea"/>
                <a:cs typeface="+mn-cs"/>
              </a:rPr>
              <a:t>Briefly e</a:t>
            </a:r>
            <a:r>
              <a:rPr lang="en-GB" dirty="0"/>
              <a:t>xplain what the GLAA are, including the term gangmaster and the licenced sector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lvl="0"/>
            <a:r>
              <a:rPr lang="en-GB" sz="1200" b="1" kern="1200" dirty="0">
                <a:solidFill>
                  <a:schemeClr val="tx1"/>
                </a:solidFill>
                <a:effectLst/>
                <a:latin typeface="+mn-lt"/>
                <a:ea typeface="+mn-ea"/>
                <a:cs typeface="+mn-cs"/>
              </a:rPr>
              <a:t>Immigration Act 2016 </a:t>
            </a:r>
            <a:r>
              <a:rPr lang="en-GB" sz="1200" kern="1200" dirty="0">
                <a:solidFill>
                  <a:schemeClr val="tx1"/>
                </a:solidFill>
                <a:effectLst/>
                <a:latin typeface="+mn-lt"/>
                <a:ea typeface="+mn-ea"/>
                <a:cs typeface="+mn-cs"/>
              </a:rPr>
              <a:t>– reforms labour market landscape, creating a role of Director of Labour Market Enforcement, expands the remit of the GLA (renaming them the Gangmasters and Labour Abuse Authority) giving them police powers to investigate labour exploitation across all sectors of the labour market (not just the licensed sectors) and new tools to tackle businesses who deliberately or repeatedly break the law (through labour market enforcement undertakings and orders)</a:t>
            </a:r>
          </a:p>
          <a:p>
            <a:endParaRPr lang="en-GB" dirty="0"/>
          </a:p>
        </p:txBody>
      </p:sp>
      <p:sp>
        <p:nvSpPr>
          <p:cNvPr id="4" name="Slide Number Placeholder 3"/>
          <p:cNvSpPr>
            <a:spLocks noGrp="1"/>
          </p:cNvSpPr>
          <p:nvPr>
            <p:ph type="sldNum" sz="quarter" idx="5"/>
          </p:nvPr>
        </p:nvSpPr>
        <p:spPr/>
        <p:txBody>
          <a:bodyPr/>
          <a:lstStyle/>
          <a:p>
            <a:fld id="{F5550D49-3BE4-4D5C-A85C-021CDC8BA250}" type="slidenum">
              <a:rPr lang="en-GB" smtClean="0"/>
              <a:t>8</a:t>
            </a:fld>
            <a:endParaRPr lang="en-GB" dirty="0"/>
          </a:p>
        </p:txBody>
      </p:sp>
    </p:spTree>
    <p:extLst>
      <p:ext uri="{BB962C8B-B14F-4D97-AF65-F5344CB8AC3E}">
        <p14:creationId xmlns:p14="http://schemas.microsoft.com/office/powerpoint/2010/main" val="901843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1936FC05-E9AD-4C87-9F83-22B33458D2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77B98F32-478B-4FED-AACD-799C3FC8D40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4" name="Slide Number Placeholder 3">
            <a:extLst>
              <a:ext uri="{FF2B5EF4-FFF2-40B4-BE49-F238E27FC236}">
                <a16:creationId xmlns:a16="http://schemas.microsoft.com/office/drawing/2014/main" id="{A4162C21-E89F-4EB0-9541-1ABF16BB2BBB}"/>
              </a:ext>
            </a:extLst>
          </p:cNvPr>
          <p:cNvSpPr>
            <a:spLocks noGrp="1"/>
          </p:cNvSpPr>
          <p:nvPr>
            <p:ph type="sldNum" sz="quarter" idx="5"/>
          </p:nvPr>
        </p:nvSpPr>
        <p:spPr/>
        <p:txBody>
          <a:bodyPr/>
          <a:lstStyle/>
          <a:p>
            <a:pPr>
              <a:defRPr/>
            </a:pPr>
            <a:fld id="{BD07E1BD-3088-41D8-85C7-D0B162F37BFE}" type="slidenum">
              <a:rPr lang="en-GB" smtClean="0"/>
              <a:pPr>
                <a:defRPr/>
              </a:pPr>
              <a:t>9</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GB"/>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June 17,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June 17,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June 17,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GB"/>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solidFill>
                  <a:srgbClr val="000000"/>
                </a:solidFill>
              </a:rPr>
              <a:pPr/>
              <a:t>June 17, 2025</a:t>
            </a:fld>
            <a:endParaRPr lang="en-US" dirty="0">
              <a:solidFill>
                <a:srgbClr val="000000"/>
              </a:solidFill>
            </a:endParaRPr>
          </a:p>
        </p:txBody>
      </p:sp>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4191852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solidFill>
                  <a:srgbClr val="000000"/>
                </a:solidFill>
              </a:rPr>
              <a:pPr/>
              <a:t>June 17, 2025</a:t>
            </a:fld>
            <a:endParaRPr lang="en-US" dirty="0">
              <a:solidFill>
                <a:srgbClr val="000000"/>
              </a:solidFill>
            </a:endParaRPr>
          </a:p>
        </p:txBody>
      </p:sp>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F38DF745-7D3F-47F4-83A3-874385CFAA69}" type="slidenum">
              <a:rPr lang="en-US" smtClean="0">
                <a:solidFill>
                  <a:srgbClr val="D1282E"/>
                </a:solidFill>
              </a:rPr>
              <a:pPr/>
              <a:t>‹#›</a:t>
            </a:fld>
            <a:endParaRPr lang="en-US" dirty="0">
              <a:solidFill>
                <a:srgbClr val="D1282E"/>
              </a:solidFill>
            </a:endParaRPr>
          </a:p>
        </p:txBody>
      </p:sp>
    </p:spTree>
    <p:extLst>
      <p:ext uri="{BB962C8B-B14F-4D97-AF65-F5344CB8AC3E}">
        <p14:creationId xmlns:p14="http://schemas.microsoft.com/office/powerpoint/2010/main" val="2271218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GB"/>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solidFill>
                  <a:srgbClr val="000000"/>
                </a:solidFill>
              </a:rPr>
              <a:pPr/>
              <a:t>June 17, 2025</a:t>
            </a:fld>
            <a:endParaRPr lang="en-US" dirty="0">
              <a:solidFill>
                <a:srgbClr val="000000"/>
              </a:solidFill>
            </a:endParaRPr>
          </a:p>
        </p:txBody>
      </p:sp>
      <p:sp>
        <p:nvSpPr>
          <p:cNvPr id="8" name="Slide Number Placeholder 7"/>
          <p:cNvSpPr>
            <a:spLocks noGrp="1"/>
          </p:cNvSpPr>
          <p:nvPr>
            <p:ph type="sldNum" sz="quarter" idx="11"/>
          </p:nvPr>
        </p:nvSpPr>
        <p:spPr/>
        <p:txBody>
          <a:bodyPr/>
          <a:lstStyle/>
          <a:p>
            <a:fld id="{F38DF745-7D3F-47F4-83A3-874385CFAA69}" type="slidenum">
              <a:rPr lang="en-US" smtClean="0">
                <a:solidFill>
                  <a:srgbClr val="D1282E"/>
                </a:solidFill>
              </a:rPr>
              <a:pPr/>
              <a:t>‹#›</a:t>
            </a:fld>
            <a:endParaRPr lang="en-US" dirty="0">
              <a:solidFill>
                <a:srgbClr val="D1282E"/>
              </a:solidFill>
            </a:endParaRPr>
          </a:p>
        </p:txBody>
      </p:sp>
      <p:sp>
        <p:nvSpPr>
          <p:cNvPr id="9" name="Footer Placeholder 8"/>
          <p:cNvSpPr>
            <a:spLocks noGrp="1"/>
          </p:cNvSpPr>
          <p:nvPr>
            <p:ph type="ftr" sz="quarter" idx="12"/>
          </p:nvPr>
        </p:nvSpPr>
        <p:spPr/>
        <p:txBody>
          <a:bodyPr/>
          <a:lstStyle/>
          <a:p>
            <a:endParaRPr lang="en-US" dirty="0">
              <a:solidFill>
                <a:srgbClr val="000000"/>
              </a:solidFill>
            </a:endParaRPr>
          </a:p>
        </p:txBody>
      </p:sp>
    </p:spTree>
    <p:extLst>
      <p:ext uri="{BB962C8B-B14F-4D97-AF65-F5344CB8AC3E}">
        <p14:creationId xmlns:p14="http://schemas.microsoft.com/office/powerpoint/2010/main" val="19419329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solidFill>
                  <a:srgbClr val="000000"/>
                </a:solidFill>
              </a:rPr>
              <a:pPr/>
              <a:t>June 17, 2025</a:t>
            </a:fld>
            <a:endParaRPr lang="en-US" dirty="0">
              <a:solidFill>
                <a:srgbClr val="000000"/>
              </a:solidFill>
            </a:endParaRPr>
          </a:p>
        </p:txBody>
      </p:sp>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F38DF745-7D3F-47F4-83A3-874385CFAA69}" type="slidenum">
              <a:rPr lang="en-US" smtClean="0">
                <a:solidFill>
                  <a:srgbClr val="D1282E"/>
                </a:solidFill>
              </a:rPr>
              <a:pPr/>
              <a:t>‹#›</a:t>
            </a:fld>
            <a:endParaRPr lang="en-US" dirty="0">
              <a:solidFill>
                <a:srgbClr val="D1282E"/>
              </a:solidFill>
            </a:endParaRPr>
          </a:p>
        </p:txBody>
      </p:sp>
    </p:spTree>
    <p:extLst>
      <p:ext uri="{BB962C8B-B14F-4D97-AF65-F5344CB8AC3E}">
        <p14:creationId xmlns:p14="http://schemas.microsoft.com/office/powerpoint/2010/main" val="2805004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GB"/>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solidFill>
                  <a:srgbClr val="000000"/>
                </a:solidFill>
              </a:rPr>
              <a:pPr/>
              <a:t>June 17, 2025</a:t>
            </a:fld>
            <a:endParaRPr lang="en-US" dirty="0">
              <a:solidFill>
                <a:srgbClr val="000000"/>
              </a:solidFill>
            </a:endParaRPr>
          </a:p>
        </p:txBody>
      </p:sp>
      <p:sp>
        <p:nvSpPr>
          <p:cNvPr id="8" name="Footer Placeholder 7"/>
          <p:cNvSpPr>
            <a:spLocks noGrp="1"/>
          </p:cNvSpPr>
          <p:nvPr>
            <p:ph type="ftr" sz="quarter" idx="11"/>
          </p:nvPr>
        </p:nvSpPr>
        <p:spPr/>
        <p:txBody>
          <a:bodyPr/>
          <a:lstStyle/>
          <a:p>
            <a:endParaRPr lang="en-US" dirty="0">
              <a:solidFill>
                <a:srgbClr val="000000"/>
              </a:solidFill>
            </a:endParaRPr>
          </a:p>
        </p:txBody>
      </p:sp>
      <p:sp>
        <p:nvSpPr>
          <p:cNvPr id="9" name="Slide Number Placeholder 8"/>
          <p:cNvSpPr>
            <a:spLocks noGrp="1"/>
          </p:cNvSpPr>
          <p:nvPr>
            <p:ph type="sldNum" sz="quarter" idx="12"/>
          </p:nvPr>
        </p:nvSpPr>
        <p:spPr/>
        <p:txBody>
          <a:bodyPr/>
          <a:lstStyle/>
          <a:p>
            <a:fld id="{F38DF745-7D3F-47F4-83A3-874385CFAA69}" type="slidenum">
              <a:rPr lang="en-US" smtClean="0">
                <a:solidFill>
                  <a:srgbClr val="D1282E"/>
                </a:solidFill>
              </a:rPr>
              <a:pPr/>
              <a:t>‹#›</a:t>
            </a:fld>
            <a:endParaRPr lang="en-US" dirty="0">
              <a:solidFill>
                <a:srgbClr val="D1282E"/>
              </a:solidFill>
            </a:endParaRPr>
          </a:p>
        </p:txBody>
      </p:sp>
    </p:spTree>
    <p:extLst>
      <p:ext uri="{BB962C8B-B14F-4D97-AF65-F5344CB8AC3E}">
        <p14:creationId xmlns:p14="http://schemas.microsoft.com/office/powerpoint/2010/main" val="709568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solidFill>
                  <a:srgbClr val="000000"/>
                </a:solidFill>
              </a:rPr>
              <a:pPr/>
              <a:t>June 17, 2025</a:t>
            </a:fld>
            <a:endParaRPr lang="en-US" dirty="0">
              <a:solidFill>
                <a:srgbClr val="000000"/>
              </a:solidFill>
            </a:endParaRPr>
          </a:p>
        </p:txBody>
      </p:sp>
      <p:sp>
        <p:nvSpPr>
          <p:cNvPr id="4" name="Footer Placeholder 3"/>
          <p:cNvSpPr>
            <a:spLocks noGrp="1"/>
          </p:cNvSpPr>
          <p:nvPr>
            <p:ph type="ftr" sz="quarter" idx="11"/>
          </p:nvPr>
        </p:nvSpPr>
        <p:spPr/>
        <p:txBody>
          <a:bodyPr/>
          <a:lstStyle/>
          <a:p>
            <a:endParaRPr lang="en-US" dirty="0">
              <a:solidFill>
                <a:srgbClr val="000000"/>
              </a:solidFill>
            </a:endParaRPr>
          </a:p>
        </p:txBody>
      </p:sp>
      <p:sp>
        <p:nvSpPr>
          <p:cNvPr id="5" name="Slide Number Placeholder 4"/>
          <p:cNvSpPr>
            <a:spLocks noGrp="1"/>
          </p:cNvSpPr>
          <p:nvPr>
            <p:ph type="sldNum" sz="quarter" idx="12"/>
          </p:nvPr>
        </p:nvSpPr>
        <p:spPr/>
        <p:txBody>
          <a:bodyPr/>
          <a:lstStyle/>
          <a:p>
            <a:fld id="{F38DF745-7D3F-47F4-83A3-874385CFAA69}" type="slidenum">
              <a:rPr lang="en-US" smtClean="0">
                <a:solidFill>
                  <a:srgbClr val="D1282E"/>
                </a:solidFill>
              </a:rPr>
              <a:pPr/>
              <a:t>‹#›</a:t>
            </a:fld>
            <a:endParaRPr lang="en-US" dirty="0">
              <a:solidFill>
                <a:srgbClr val="D1282E"/>
              </a:solidFill>
            </a:endParaRPr>
          </a:p>
        </p:txBody>
      </p:sp>
    </p:spTree>
    <p:extLst>
      <p:ext uri="{BB962C8B-B14F-4D97-AF65-F5344CB8AC3E}">
        <p14:creationId xmlns:p14="http://schemas.microsoft.com/office/powerpoint/2010/main" val="931898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solidFill>
                  <a:srgbClr val="000000"/>
                </a:solidFill>
              </a:rPr>
              <a:pPr/>
              <a:t>June 17, 2025</a:t>
            </a:fld>
            <a:endParaRPr lang="en-US" dirty="0">
              <a:solidFill>
                <a:srgbClr val="000000"/>
              </a:solidFill>
            </a:endParaRPr>
          </a:p>
        </p:txBody>
      </p:sp>
      <p:sp>
        <p:nvSpPr>
          <p:cNvPr id="3" name="Footer Placeholder 2"/>
          <p:cNvSpPr>
            <a:spLocks noGrp="1"/>
          </p:cNvSpPr>
          <p:nvPr>
            <p:ph type="ftr" sz="quarter" idx="11"/>
          </p:nvPr>
        </p:nvSpPr>
        <p:spPr/>
        <p:txBody>
          <a:bodyPr/>
          <a:lstStyle/>
          <a:p>
            <a:endParaRPr lang="en-US" dirty="0">
              <a:solidFill>
                <a:srgbClr val="000000"/>
              </a:solidFill>
            </a:endParaRPr>
          </a:p>
        </p:txBody>
      </p:sp>
      <p:sp>
        <p:nvSpPr>
          <p:cNvPr id="4" name="Slide Number Placeholder 3"/>
          <p:cNvSpPr>
            <a:spLocks noGrp="1"/>
          </p:cNvSpPr>
          <p:nvPr>
            <p:ph type="sldNum" sz="quarter" idx="12"/>
          </p:nvPr>
        </p:nvSpPr>
        <p:spPr/>
        <p:txBody>
          <a:bodyPr/>
          <a:lstStyle/>
          <a:p>
            <a:fld id="{F38DF745-7D3F-47F4-83A3-874385CFAA69}" type="slidenum">
              <a:rPr lang="en-US" smtClean="0">
                <a:solidFill>
                  <a:srgbClr val="D1282E"/>
                </a:solidFill>
              </a:rPr>
              <a:pPr/>
              <a:t>‹#›</a:t>
            </a:fld>
            <a:endParaRPr lang="en-US" dirty="0">
              <a:solidFill>
                <a:srgbClr val="D1282E"/>
              </a:solidFill>
            </a:endParaRPr>
          </a:p>
        </p:txBody>
      </p:sp>
    </p:spTree>
    <p:extLst>
      <p:ext uri="{BB962C8B-B14F-4D97-AF65-F5344CB8AC3E}">
        <p14:creationId xmlns:p14="http://schemas.microsoft.com/office/powerpoint/2010/main" val="638917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solidFill>
                  <a:srgbClr val="000000"/>
                </a:solidFill>
              </a:rPr>
              <a:pPr/>
              <a:t>June 17, 2025</a:t>
            </a:fld>
            <a:endParaRPr lang="en-US" dirty="0">
              <a:solidFill>
                <a:srgbClr val="000000"/>
              </a:solidFill>
            </a:endParaRPr>
          </a:p>
        </p:txBody>
      </p:sp>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p>
            <a:fld id="{F38DF745-7D3F-47F4-83A3-874385CFAA69}" type="slidenum">
              <a:rPr lang="en-US" smtClean="0">
                <a:solidFill>
                  <a:srgbClr val="D1282E"/>
                </a:solidFill>
              </a:rPr>
              <a:pPr/>
              <a:t>‹#›</a:t>
            </a:fld>
            <a:endParaRPr lang="en-US" dirty="0">
              <a:solidFill>
                <a:srgbClr val="D1282E"/>
              </a:solidFill>
            </a:endParaRPr>
          </a:p>
        </p:txBody>
      </p:sp>
      <p:sp>
        <p:nvSpPr>
          <p:cNvPr id="8" name="Title 7"/>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9007191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June 17,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solidFill>
                  <a:srgbClr val="000000"/>
                </a:solidFill>
              </a:rPr>
              <a:pPr/>
              <a:t>June 17, 2025</a:t>
            </a:fld>
            <a:endParaRPr lang="en-US" dirty="0">
              <a:solidFill>
                <a:srgbClr val="000000"/>
              </a:solidFill>
            </a:endParaRPr>
          </a:p>
        </p:txBody>
      </p:sp>
      <p:sp>
        <p:nvSpPr>
          <p:cNvPr id="6" name="Footer Placeholder 5"/>
          <p:cNvSpPr>
            <a:spLocks noGrp="1"/>
          </p:cNvSpPr>
          <p:nvPr>
            <p:ph type="ftr" sz="quarter" idx="11"/>
          </p:nvPr>
        </p:nvSpPr>
        <p:spPr/>
        <p:txBody>
          <a:bodyPr/>
          <a:lstStyle/>
          <a:p>
            <a:endParaRPr lang="en-US" dirty="0">
              <a:solidFill>
                <a:srgbClr val="000000"/>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solidFill>
                  <a:srgbClr val="000000"/>
                </a:solidFill>
              </a:rPr>
              <a:pPr/>
              <a:t>‹#›</a:t>
            </a:fld>
            <a:endParaRPr lang="en-US" dirty="0">
              <a:solidFill>
                <a:srgbClr val="000000"/>
              </a:solidFill>
            </a:endParaRPr>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GB"/>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14477817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solidFill>
                  <a:srgbClr val="000000"/>
                </a:solidFill>
              </a:rPr>
              <a:pPr/>
              <a:t>June 17, 2025</a:t>
            </a:fld>
            <a:endParaRPr lang="en-US" dirty="0">
              <a:solidFill>
                <a:srgbClr val="000000"/>
              </a:solidFill>
            </a:endParaRPr>
          </a:p>
        </p:txBody>
      </p:sp>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F38DF745-7D3F-47F4-83A3-874385CFAA69}" type="slidenum">
              <a:rPr lang="en-US" smtClean="0">
                <a:solidFill>
                  <a:srgbClr val="D1282E"/>
                </a:solidFill>
              </a:rPr>
              <a:pPr/>
              <a:t>‹#›</a:t>
            </a:fld>
            <a:endParaRPr lang="en-US" dirty="0">
              <a:solidFill>
                <a:srgbClr val="D1282E"/>
              </a:solidFill>
            </a:endParaRPr>
          </a:p>
        </p:txBody>
      </p:sp>
    </p:spTree>
    <p:extLst>
      <p:ext uri="{BB962C8B-B14F-4D97-AF65-F5344CB8AC3E}">
        <p14:creationId xmlns:p14="http://schemas.microsoft.com/office/powerpoint/2010/main" val="18682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solidFill>
                  <a:srgbClr val="000000"/>
                </a:solidFill>
              </a:rPr>
              <a:pPr/>
              <a:t>June 17, 2025</a:t>
            </a:fld>
            <a:endParaRPr lang="en-US" dirty="0">
              <a:solidFill>
                <a:srgbClr val="000000"/>
              </a:solidFill>
            </a:endParaRPr>
          </a:p>
        </p:txBody>
      </p:sp>
      <p:sp>
        <p:nvSpPr>
          <p:cNvPr id="5" name="Footer Placeholder 4"/>
          <p:cNvSpPr>
            <a:spLocks noGrp="1"/>
          </p:cNvSpPr>
          <p:nvPr>
            <p:ph type="ftr" sz="quarter" idx="11"/>
          </p:nvPr>
        </p:nvSpPr>
        <p:spPr/>
        <p:txBody>
          <a:bodyPr/>
          <a:lstStyle/>
          <a:p>
            <a:endParaRPr lang="en-US" dirty="0">
              <a:solidFill>
                <a:srgbClr val="000000"/>
              </a:solidFill>
            </a:endParaRPr>
          </a:p>
        </p:txBody>
      </p:sp>
      <p:sp>
        <p:nvSpPr>
          <p:cNvPr id="6" name="Slide Number Placeholder 5"/>
          <p:cNvSpPr>
            <a:spLocks noGrp="1"/>
          </p:cNvSpPr>
          <p:nvPr>
            <p:ph type="sldNum" sz="quarter" idx="12"/>
          </p:nvPr>
        </p:nvSpPr>
        <p:spPr/>
        <p:txBody>
          <a:bodyPr/>
          <a:lstStyle/>
          <a:p>
            <a:fld id="{F38DF745-7D3F-47F4-83A3-874385CFAA69}" type="slidenum">
              <a:rPr lang="en-US" smtClean="0">
                <a:solidFill>
                  <a:srgbClr val="D1282E"/>
                </a:solidFill>
              </a:rPr>
              <a:pPr/>
              <a:t>‹#›</a:t>
            </a:fld>
            <a:endParaRPr lang="en-US" dirty="0">
              <a:solidFill>
                <a:srgbClr val="D1282E"/>
              </a:solidFill>
            </a:endParaRPr>
          </a:p>
        </p:txBody>
      </p:sp>
    </p:spTree>
    <p:extLst>
      <p:ext uri="{BB962C8B-B14F-4D97-AF65-F5344CB8AC3E}">
        <p14:creationId xmlns:p14="http://schemas.microsoft.com/office/powerpoint/2010/main" val="1751970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GB"/>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June 17, 2025</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June 17,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GB"/>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June 17, 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June 17, 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June 17, 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June 17,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dirty="0"/>
          </a:p>
        </p:txBody>
      </p:sp>
      <p:sp>
        <p:nvSpPr>
          <p:cNvPr id="8" name="Title 7"/>
          <p:cNvSpPr>
            <a:spLocks noGrp="1"/>
          </p:cNvSpPr>
          <p:nvPr>
            <p:ph type="title"/>
          </p:nvPr>
        </p:nvSpPr>
        <p:spPr/>
        <p:txBody>
          <a:bodyPr/>
          <a:lstStyle/>
          <a:p>
            <a:r>
              <a:rPr lang="en-GB"/>
              <a:t>Click to edit Master title style</a:t>
            </a: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a:t>
            </a:r>
            <a:endParaRPr lang="en-US" dirty="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June 17,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GB"/>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June 17, 2025</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solidFill>
                  <a:srgbClr val="000000"/>
                </a:solidFill>
              </a:rPr>
              <a:pPr/>
              <a:t>June 17, 2025</a:t>
            </a:fld>
            <a:endParaRPr lang="en-US" dirty="0">
              <a:solidFill>
                <a:srgbClr val="000000"/>
              </a:solidFill>
            </a:endParaRPr>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solidFill>
                <a:srgbClr val="000000"/>
              </a:solidFill>
            </a:endParaRPr>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solidFill>
                  <a:srgbClr val="D1282E"/>
                </a:solidFill>
              </a:rPr>
              <a:pPr/>
              <a:t>‹#›</a:t>
            </a:fld>
            <a:endParaRPr lang="en-US" dirty="0">
              <a:solidFill>
                <a:srgbClr val="D1282E"/>
              </a:solidFill>
            </a:endParaRPr>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421702122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k-I5Etcewd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34.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9ywPfLxnrak&amp;feature=youtu.be"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3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ssets.publishing.service.gov.uk/government/uploads/system/uploads/attachment_data/file/875281/March_2020_Statutory_Guidance_under_the_Modern_Slavery_Ac_2015.pd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intelligence@gla.gov.uk"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gov.uk/pay-and-work-right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gov.uk/government/publications/pay-and-work-rights-complain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ov.uk/government/collections/modern-slavery" TargetMode="External"/><Relationship Id="rId7" Type="http://schemas.openxmlformats.org/officeDocument/2006/relationships/hyperlink" Target="https://www.gla.gov.uk/"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www.policingslavery.co.uk/policing-modern-slavery/video-resources/" TargetMode="External"/><Relationship Id="rId5" Type="http://schemas.openxmlformats.org/officeDocument/2006/relationships/hyperlink" Target="https://www.policingslavery.co.uk/" TargetMode="External"/><Relationship Id="rId4" Type="http://schemas.openxmlformats.org/officeDocument/2006/relationships/hyperlink" Target="https://www.gov.uk/government/publications/modern-slavery-training-resource-page/modern-slavery-training-resource-page"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www.migranthelpuk.org/" TargetMode="External"/><Relationship Id="rId3" Type="http://schemas.openxmlformats.org/officeDocument/2006/relationships/hyperlink" Target="https://www.barnardos.org.uk/what-we-do/protecting-children/trafficked-children" TargetMode="External"/><Relationship Id="rId7" Type="http://schemas.openxmlformats.org/officeDocument/2006/relationships/hyperlink" Target="https://www.medaille-trust.org.uk/" TargetMode="External"/><Relationship Id="rId12" Type="http://schemas.openxmlformats.org/officeDocument/2006/relationships/hyperlink" Target="https://www.unseenuk.org/"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learning.nspcc.org.uk/" TargetMode="External"/><Relationship Id="rId11" Type="http://schemas.openxmlformats.org/officeDocument/2006/relationships/hyperlink" Target="https://www.salvationarmy.org.uk/modern-slavery" TargetMode="External"/><Relationship Id="rId5" Type="http://schemas.openxmlformats.org/officeDocument/2006/relationships/hyperlink" Target="http://www.kalayaan.org.uk/about-us/what-we-do/" TargetMode="External"/><Relationship Id="rId10" Type="http://schemas.openxmlformats.org/officeDocument/2006/relationships/hyperlink" Target="https://www.refugeecouncil.org.uk/" TargetMode="External"/><Relationship Id="rId4" Type="http://schemas.openxmlformats.org/officeDocument/2006/relationships/hyperlink" Target="http://www.bawso.org.uk/" TargetMode="External"/><Relationship Id="rId9" Type="http://schemas.openxmlformats.org/officeDocument/2006/relationships/hyperlink" Target="http://www.newpathways.org.uk/"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490471"/>
            <a:ext cx="7620000" cy="2075689"/>
          </a:xfrm>
        </p:spPr>
        <p:txBody>
          <a:bodyPr>
            <a:normAutofit fontScale="90000"/>
          </a:bodyPr>
          <a:lstStyle/>
          <a:p>
            <a:pPr algn="ctr"/>
            <a:br>
              <a:rPr lang="en-GB" dirty="0"/>
            </a:br>
            <a:br>
              <a:rPr lang="en-GB" dirty="0"/>
            </a:br>
            <a:br>
              <a:rPr lang="en-US" dirty="0"/>
            </a:br>
            <a:endParaRPr lang="en-GB" dirty="0"/>
          </a:p>
        </p:txBody>
      </p:sp>
      <p:sp>
        <p:nvSpPr>
          <p:cNvPr id="3" name="Content Placeholder 2"/>
          <p:cNvSpPr>
            <a:spLocks noGrp="1"/>
          </p:cNvSpPr>
          <p:nvPr>
            <p:ph idx="1"/>
          </p:nvPr>
        </p:nvSpPr>
        <p:spPr>
          <a:xfrm>
            <a:off x="536448" y="1617045"/>
            <a:ext cx="7620000" cy="4759692"/>
          </a:xfrm>
        </p:spPr>
        <p:txBody>
          <a:bodyPr>
            <a:normAutofit fontScale="92500" lnSpcReduction="10000"/>
          </a:bodyPr>
          <a:lstStyle/>
          <a:p>
            <a:pPr algn="ctr"/>
            <a:r>
              <a:rPr lang="en-GB" sz="5200" dirty="0">
                <a:solidFill>
                  <a:srgbClr val="7030A0"/>
                </a:solidFill>
              </a:rPr>
              <a:t>Modern Slavery</a:t>
            </a:r>
          </a:p>
          <a:p>
            <a:pPr algn="ctr"/>
            <a:r>
              <a:rPr lang="en-GB" sz="4400" dirty="0">
                <a:solidFill>
                  <a:srgbClr val="7030A0"/>
                </a:solidFill>
              </a:rPr>
              <a:t>–</a:t>
            </a:r>
          </a:p>
          <a:p>
            <a:pPr algn="ctr"/>
            <a:r>
              <a:rPr lang="en-GB" sz="4400" i="1" dirty="0"/>
              <a:t>General awareness information for professionals who may come into contact with victims of slavery and human trafficking. </a:t>
            </a:r>
          </a:p>
          <a:p>
            <a:pPr algn="ctr"/>
            <a:endParaRPr lang="en-GB" sz="6000" dirty="0"/>
          </a:p>
        </p:txBody>
      </p:sp>
    </p:spTree>
    <p:extLst>
      <p:ext uri="{BB962C8B-B14F-4D97-AF65-F5344CB8AC3E}">
        <p14:creationId xmlns:p14="http://schemas.microsoft.com/office/powerpoint/2010/main" val="131372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6517" y="4414797"/>
            <a:ext cx="7620000" cy="2354837"/>
          </a:xfrm>
        </p:spPr>
        <p:txBody>
          <a:bodyPr>
            <a:normAutofit/>
          </a:bodyPr>
          <a:lstStyle/>
          <a:p>
            <a:endParaRPr lang="en-GB" b="0" dirty="0"/>
          </a:p>
        </p:txBody>
      </p:sp>
      <p:sp>
        <p:nvSpPr>
          <p:cNvPr id="4" name="Title 1"/>
          <p:cNvSpPr>
            <a:spLocks noGrp="1"/>
          </p:cNvSpPr>
          <p:nvPr>
            <p:ph type="title"/>
          </p:nvPr>
        </p:nvSpPr>
        <p:spPr>
          <a:xfrm>
            <a:off x="457200" y="152718"/>
            <a:ext cx="7620000" cy="918845"/>
          </a:xfrm>
        </p:spPr>
        <p:txBody>
          <a:bodyPr>
            <a:normAutofit/>
          </a:bodyPr>
          <a:lstStyle/>
          <a:p>
            <a:r>
              <a:rPr lang="en-GB" b="1" dirty="0">
                <a:solidFill>
                  <a:srgbClr val="7030A0"/>
                </a:solidFill>
                <a:latin typeface="+mn-lt"/>
              </a:rPr>
              <a:t>What is modern slavery?</a:t>
            </a:r>
          </a:p>
        </p:txBody>
      </p:sp>
      <p:pic>
        <p:nvPicPr>
          <p:cNvPr id="2" name="Picture 1"/>
          <p:cNvPicPr>
            <a:picLocks noChangeAspect="1"/>
          </p:cNvPicPr>
          <p:nvPr/>
        </p:nvPicPr>
        <p:blipFill>
          <a:blip r:embed="rId3"/>
          <a:stretch>
            <a:fillRect/>
          </a:stretch>
        </p:blipFill>
        <p:spPr>
          <a:xfrm>
            <a:off x="376517" y="1554271"/>
            <a:ext cx="7953096" cy="5253272"/>
          </a:xfrm>
          <a:prstGeom prst="rect">
            <a:avLst/>
          </a:prstGeom>
        </p:spPr>
      </p:pic>
    </p:spTree>
    <p:extLst>
      <p:ext uri="{BB962C8B-B14F-4D97-AF65-F5344CB8AC3E}">
        <p14:creationId xmlns:p14="http://schemas.microsoft.com/office/powerpoint/2010/main" val="1762083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620000" cy="4886405"/>
          </a:xfrm>
        </p:spPr>
        <p:txBody>
          <a:bodyPr>
            <a:normAutofit lnSpcReduction="10000"/>
          </a:bodyPr>
          <a:lstStyle/>
          <a:p>
            <a:endParaRPr lang="en-GB" b="0" dirty="0"/>
          </a:p>
          <a:p>
            <a:pPr algn="just"/>
            <a:r>
              <a:rPr lang="en-GB" sz="2800" b="0" dirty="0"/>
              <a:t>The following video called ‘Horse Trading’, produced by the Gangmasters and Labour abuse Authority (GLAA), describes a form of </a:t>
            </a:r>
            <a:r>
              <a:rPr lang="en-GB" sz="2800" dirty="0"/>
              <a:t>labour exploitation</a:t>
            </a:r>
            <a:r>
              <a:rPr lang="en-GB" sz="2800" b="0" dirty="0"/>
              <a:t>.</a:t>
            </a:r>
          </a:p>
          <a:p>
            <a:pPr algn="just"/>
            <a:r>
              <a:rPr lang="en-GB" sz="2800" b="0" dirty="0"/>
              <a:t>Click on the below to watch the video (10 minutes)</a:t>
            </a:r>
          </a:p>
          <a:p>
            <a:pPr algn="just"/>
            <a:r>
              <a:rPr lang="en-GB" sz="2800" dirty="0">
                <a:hlinkClick r:id="rId3"/>
              </a:rPr>
              <a:t>https://www.youtube.com/watch?v=k-I5EtcewdM</a:t>
            </a:r>
            <a:endParaRPr lang="en-GB" sz="2800" b="0" dirty="0"/>
          </a:p>
          <a:p>
            <a:r>
              <a:rPr lang="en-GB" b="0" i="1" dirty="0"/>
              <a:t>Links to more resources can be found in the section ‘</a:t>
            </a:r>
            <a:r>
              <a:rPr lang="en-GB" b="0" i="1" dirty="0">
                <a:hlinkClick r:id="rId4" action="ppaction://hlinksldjump"/>
              </a:rPr>
              <a:t>Further sources of help and advice</a:t>
            </a:r>
            <a:r>
              <a:rPr lang="en-GB" b="0" i="1" dirty="0"/>
              <a:t>’</a:t>
            </a:r>
          </a:p>
          <a:p>
            <a:endParaRPr lang="en-GB" dirty="0"/>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What is modern slavery?</a:t>
            </a:r>
          </a:p>
        </p:txBody>
      </p:sp>
    </p:spTree>
    <p:extLst>
      <p:ext uri="{BB962C8B-B14F-4D97-AF65-F5344CB8AC3E}">
        <p14:creationId xmlns:p14="http://schemas.microsoft.com/office/powerpoint/2010/main" val="11702201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620000" cy="4886405"/>
          </a:xfrm>
        </p:spPr>
        <p:txBody>
          <a:bodyPr>
            <a:normAutofit lnSpcReduction="10000"/>
          </a:bodyPr>
          <a:lstStyle/>
          <a:p>
            <a:endParaRPr lang="en-GB" b="0" dirty="0"/>
          </a:p>
          <a:p>
            <a:pPr algn="just"/>
            <a:r>
              <a:rPr lang="en-GB" sz="2800" b="0" dirty="0"/>
              <a:t>The following video was produced by Lancashire Police and describes </a:t>
            </a:r>
            <a:r>
              <a:rPr lang="en-GB" sz="2800" dirty="0"/>
              <a:t>sexual exploitation</a:t>
            </a:r>
            <a:r>
              <a:rPr lang="en-GB" sz="2800" b="0" dirty="0"/>
              <a:t> and investigation undertaken by the police</a:t>
            </a:r>
          </a:p>
          <a:p>
            <a:pPr algn="just"/>
            <a:r>
              <a:rPr lang="en-GB" sz="2800" b="0" dirty="0"/>
              <a:t>Click on the below to watch the video (7 minutes)</a:t>
            </a:r>
          </a:p>
          <a:p>
            <a:r>
              <a:rPr lang="en-GB" sz="2800" dirty="0">
                <a:hlinkClick r:id="rId3"/>
              </a:rPr>
              <a:t>https://www.youtube.com/watch?v=9ywPfLxnrak&amp;feature=youtu.be</a:t>
            </a:r>
            <a:endParaRPr lang="en-GB" sz="2800" dirty="0"/>
          </a:p>
          <a:p>
            <a:r>
              <a:rPr lang="en-GB" b="0" i="1" dirty="0"/>
              <a:t>Links to more resources can be found in the section ‘</a:t>
            </a:r>
            <a:r>
              <a:rPr lang="en-GB" b="0" i="1" dirty="0">
                <a:hlinkClick r:id="rId4" action="ppaction://hlinksldjump"/>
              </a:rPr>
              <a:t>Further sources of help and advice</a:t>
            </a:r>
            <a:r>
              <a:rPr lang="en-GB" b="0" i="1" dirty="0"/>
              <a:t>’</a:t>
            </a:r>
          </a:p>
          <a:p>
            <a:endParaRPr lang="en-GB" b="0" dirty="0"/>
          </a:p>
          <a:p>
            <a:endParaRPr lang="en-GB" dirty="0"/>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What is modern slavery?</a:t>
            </a:r>
          </a:p>
        </p:txBody>
      </p:sp>
    </p:spTree>
    <p:extLst>
      <p:ext uri="{BB962C8B-B14F-4D97-AF65-F5344CB8AC3E}">
        <p14:creationId xmlns:p14="http://schemas.microsoft.com/office/powerpoint/2010/main" val="1494401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620000" cy="4886405"/>
          </a:xfrm>
        </p:spPr>
        <p:txBody>
          <a:bodyPr>
            <a:normAutofit/>
          </a:bodyPr>
          <a:lstStyle/>
          <a:p>
            <a:pPr algn="just"/>
            <a:r>
              <a:rPr lang="en-GB" sz="2400" b="0" dirty="0"/>
              <a:t>This section will look at;</a:t>
            </a:r>
          </a:p>
          <a:p>
            <a:pPr algn="just"/>
            <a:r>
              <a:rPr lang="en-GB" sz="2400" b="0" dirty="0"/>
              <a:t> </a:t>
            </a:r>
          </a:p>
          <a:p>
            <a:pPr marL="342900" indent="-342900" algn="just">
              <a:buFont typeface="Wingdings" panose="05000000000000000000" pitchFamily="2" charset="2"/>
              <a:buChar char="Ø"/>
            </a:pPr>
            <a:r>
              <a:rPr lang="en-GB" sz="2400" b="0" i="1" dirty="0"/>
              <a:t>Some of the locations where victims are found.</a:t>
            </a:r>
          </a:p>
          <a:p>
            <a:pPr marL="342900" indent="-342900" algn="just">
              <a:buFont typeface="Wingdings" panose="05000000000000000000" pitchFamily="2" charset="2"/>
              <a:buChar char="Ø"/>
            </a:pPr>
            <a:endParaRPr lang="en-GB" sz="2400" b="0" i="1" dirty="0"/>
          </a:p>
          <a:p>
            <a:pPr marL="342900" indent="-342900" algn="just">
              <a:buFont typeface="Wingdings" panose="05000000000000000000" pitchFamily="2" charset="2"/>
              <a:buChar char="Ø"/>
            </a:pPr>
            <a:r>
              <a:rPr lang="en-GB" sz="2400" b="0" i="1" dirty="0"/>
              <a:t>The indicators of exploitation.</a:t>
            </a:r>
          </a:p>
          <a:p>
            <a:pPr marL="342900" indent="-342900" algn="just">
              <a:buFont typeface="Wingdings" panose="05000000000000000000" pitchFamily="2" charset="2"/>
              <a:buChar char="Ø"/>
            </a:pPr>
            <a:endParaRPr lang="en-GB" sz="2400" b="0" i="1" dirty="0"/>
          </a:p>
          <a:p>
            <a:pPr marL="342900" indent="-342900" algn="just">
              <a:buFont typeface="Wingdings" panose="05000000000000000000" pitchFamily="2" charset="2"/>
              <a:buChar char="Ø"/>
            </a:pPr>
            <a:r>
              <a:rPr lang="en-GB" sz="2400" b="0" i="1" dirty="0"/>
              <a:t>The barriers victims may experience to reporting.</a:t>
            </a:r>
          </a:p>
          <a:p>
            <a:pPr algn="just"/>
            <a:endParaRPr lang="en-GB" sz="2400" b="0" dirty="0"/>
          </a:p>
          <a:p>
            <a:endParaRPr lang="en-GB" dirty="0"/>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Signs and Indicators</a:t>
            </a:r>
          </a:p>
        </p:txBody>
      </p:sp>
    </p:spTree>
    <p:extLst>
      <p:ext uri="{BB962C8B-B14F-4D97-AF65-F5344CB8AC3E}">
        <p14:creationId xmlns:p14="http://schemas.microsoft.com/office/powerpoint/2010/main" val="367164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b="1" dirty="0">
                <a:solidFill>
                  <a:srgbClr val="7030A0"/>
                </a:solidFill>
                <a:latin typeface="Arial" panose="020B0604020202020204" pitchFamily="34" charset="0"/>
                <a:cs typeface="Arial" panose="020B0604020202020204" pitchFamily="34" charset="0"/>
              </a:rPr>
              <a:t>Signs and indicators</a:t>
            </a:r>
          </a:p>
        </p:txBody>
      </p:sp>
      <p:sp>
        <p:nvSpPr>
          <p:cNvPr id="43012" name="Rectangle 4"/>
          <p:cNvSpPr>
            <a:spLocks noChangeArrowheads="1"/>
          </p:cNvSpPr>
          <p:nvPr/>
        </p:nvSpPr>
        <p:spPr bwMode="auto">
          <a:xfrm>
            <a:off x="457200" y="1589429"/>
            <a:ext cx="829786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16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Lucida Grande"/>
              <a:buChar char="—"/>
              <a:defRPr sz="1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9pPr>
          </a:lstStyle>
          <a:p>
            <a:pPr>
              <a:spcBef>
                <a:spcPct val="0"/>
              </a:spcBef>
            </a:pPr>
            <a:r>
              <a:rPr lang="en-US" altLang="en-US" sz="2200" dirty="0"/>
              <a:t>Where are some of the locations that victims are encountered?</a:t>
            </a:r>
          </a:p>
          <a:p>
            <a:pPr>
              <a:spcBef>
                <a:spcPct val="0"/>
              </a:spcBef>
            </a:pPr>
            <a:endParaRPr lang="en-US" altLang="en-US" sz="2200" dirty="0"/>
          </a:p>
        </p:txBody>
      </p:sp>
      <p:sp>
        <p:nvSpPr>
          <p:cNvPr id="6" name="Rounded Rectangle 5"/>
          <p:cNvSpPr/>
          <p:nvPr/>
        </p:nvSpPr>
        <p:spPr>
          <a:xfrm>
            <a:off x="863600" y="2482850"/>
            <a:ext cx="1733550" cy="7493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Car washes</a:t>
            </a:r>
          </a:p>
        </p:txBody>
      </p:sp>
      <p:sp>
        <p:nvSpPr>
          <p:cNvPr id="7" name="Rounded Rectangle 6"/>
          <p:cNvSpPr/>
          <p:nvPr/>
        </p:nvSpPr>
        <p:spPr>
          <a:xfrm>
            <a:off x="2692400" y="2482850"/>
            <a:ext cx="1765300" cy="7493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Restaurants</a:t>
            </a:r>
          </a:p>
        </p:txBody>
      </p:sp>
      <p:sp>
        <p:nvSpPr>
          <p:cNvPr id="8" name="Rounded Rectangle 7"/>
          <p:cNvSpPr/>
          <p:nvPr/>
        </p:nvSpPr>
        <p:spPr>
          <a:xfrm>
            <a:off x="4572000" y="2484438"/>
            <a:ext cx="1714500" cy="7493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Nail bars</a:t>
            </a:r>
          </a:p>
        </p:txBody>
      </p:sp>
      <p:sp>
        <p:nvSpPr>
          <p:cNvPr id="9" name="Rounded Rectangle 8"/>
          <p:cNvSpPr/>
          <p:nvPr/>
        </p:nvSpPr>
        <p:spPr>
          <a:xfrm>
            <a:off x="6400800" y="2482850"/>
            <a:ext cx="1727200" cy="7493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Traveller sites</a:t>
            </a:r>
          </a:p>
        </p:txBody>
      </p:sp>
      <p:sp>
        <p:nvSpPr>
          <p:cNvPr id="10" name="Rounded Rectangle 9"/>
          <p:cNvSpPr/>
          <p:nvPr/>
        </p:nvSpPr>
        <p:spPr>
          <a:xfrm>
            <a:off x="863600" y="3468688"/>
            <a:ext cx="1733550" cy="749300"/>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Factories</a:t>
            </a:r>
          </a:p>
        </p:txBody>
      </p:sp>
      <p:sp>
        <p:nvSpPr>
          <p:cNvPr id="11" name="Rounded Rectangle 10"/>
          <p:cNvSpPr/>
          <p:nvPr/>
        </p:nvSpPr>
        <p:spPr>
          <a:xfrm>
            <a:off x="2692400" y="3459163"/>
            <a:ext cx="1765300" cy="749300"/>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Brothels</a:t>
            </a:r>
          </a:p>
        </p:txBody>
      </p:sp>
      <p:sp>
        <p:nvSpPr>
          <p:cNvPr id="12" name="Rounded Rectangle 11"/>
          <p:cNvSpPr/>
          <p:nvPr/>
        </p:nvSpPr>
        <p:spPr>
          <a:xfrm>
            <a:off x="4572000" y="3449638"/>
            <a:ext cx="1714500" cy="749300"/>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Private dwellings</a:t>
            </a:r>
          </a:p>
        </p:txBody>
      </p:sp>
      <p:sp>
        <p:nvSpPr>
          <p:cNvPr id="13" name="Rounded Rectangle 12"/>
          <p:cNvSpPr/>
          <p:nvPr/>
        </p:nvSpPr>
        <p:spPr>
          <a:xfrm>
            <a:off x="6400800" y="3449638"/>
            <a:ext cx="1727200" cy="749300"/>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Farms</a:t>
            </a:r>
          </a:p>
        </p:txBody>
      </p:sp>
      <p:sp>
        <p:nvSpPr>
          <p:cNvPr id="14" name="Rounded Rectangle 13"/>
          <p:cNvSpPr/>
          <p:nvPr/>
        </p:nvSpPr>
        <p:spPr>
          <a:xfrm>
            <a:off x="863600" y="4425950"/>
            <a:ext cx="1733550" cy="7493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700" dirty="0">
                <a:latin typeface="Arial" panose="020B0604020202020204" pitchFamily="34" charset="0"/>
                <a:ea typeface="Calibri" charset="0"/>
                <a:cs typeface="Arial" panose="020B0604020202020204" pitchFamily="34" charset="0"/>
              </a:rPr>
              <a:t>Cannabis farms &amp; drug supply</a:t>
            </a:r>
          </a:p>
        </p:txBody>
      </p:sp>
      <p:sp>
        <p:nvSpPr>
          <p:cNvPr id="15" name="Rounded Rectangle 14"/>
          <p:cNvSpPr/>
          <p:nvPr/>
        </p:nvSpPr>
        <p:spPr>
          <a:xfrm>
            <a:off x="2724150" y="4425950"/>
            <a:ext cx="1733550" cy="7493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Care homes</a:t>
            </a:r>
          </a:p>
        </p:txBody>
      </p:sp>
      <p:sp>
        <p:nvSpPr>
          <p:cNvPr id="16" name="Rounded Rectangle 15"/>
          <p:cNvSpPr/>
          <p:nvPr/>
        </p:nvSpPr>
        <p:spPr>
          <a:xfrm>
            <a:off x="4584700" y="4386263"/>
            <a:ext cx="1701800" cy="7493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Vegetable picking</a:t>
            </a:r>
          </a:p>
        </p:txBody>
      </p:sp>
      <p:sp>
        <p:nvSpPr>
          <p:cNvPr id="17" name="Rounded Rectangle 16"/>
          <p:cNvSpPr/>
          <p:nvPr/>
        </p:nvSpPr>
        <p:spPr>
          <a:xfrm>
            <a:off x="6388100" y="4414838"/>
            <a:ext cx="1727200" cy="7493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Fishing industry</a:t>
            </a:r>
          </a:p>
        </p:txBody>
      </p:sp>
      <p:sp>
        <p:nvSpPr>
          <p:cNvPr id="18" name="Rounded Rectangle 17"/>
          <p:cNvSpPr/>
          <p:nvPr/>
        </p:nvSpPr>
        <p:spPr>
          <a:xfrm>
            <a:off x="863600" y="5354638"/>
            <a:ext cx="1733550" cy="749300"/>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Building sites</a:t>
            </a:r>
          </a:p>
        </p:txBody>
      </p:sp>
      <p:sp>
        <p:nvSpPr>
          <p:cNvPr id="19" name="Rounded Rectangle 18"/>
          <p:cNvSpPr/>
          <p:nvPr/>
        </p:nvSpPr>
        <p:spPr>
          <a:xfrm>
            <a:off x="2724150" y="5345113"/>
            <a:ext cx="1733550" cy="749300"/>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Cleaning companies</a:t>
            </a:r>
          </a:p>
        </p:txBody>
      </p:sp>
      <p:sp>
        <p:nvSpPr>
          <p:cNvPr id="20" name="Rounded Rectangle 19"/>
          <p:cNvSpPr/>
          <p:nvPr/>
        </p:nvSpPr>
        <p:spPr>
          <a:xfrm>
            <a:off x="4584700" y="5345113"/>
            <a:ext cx="1701800" cy="749300"/>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Employment agencies</a:t>
            </a:r>
          </a:p>
        </p:txBody>
      </p:sp>
      <p:sp>
        <p:nvSpPr>
          <p:cNvPr id="21" name="Rounded Rectangle 20"/>
          <p:cNvSpPr/>
          <p:nvPr/>
        </p:nvSpPr>
        <p:spPr>
          <a:xfrm>
            <a:off x="6400800" y="5354638"/>
            <a:ext cx="1714500" cy="749300"/>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latin typeface="Arial" panose="020B0604020202020204" pitchFamily="34" charset="0"/>
                <a:ea typeface="Calibri" charset="0"/>
                <a:cs typeface="Arial" panose="020B0604020202020204" pitchFamily="34" charset="0"/>
              </a:rPr>
              <a:t>Begging</a:t>
            </a:r>
          </a:p>
        </p:txBody>
      </p:sp>
    </p:spTree>
    <p:extLst>
      <p:ext uri="{BB962C8B-B14F-4D97-AF65-F5344CB8AC3E}">
        <p14:creationId xmlns:p14="http://schemas.microsoft.com/office/powerpoint/2010/main" val="3605929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heckerboard(across)">
                                      <p:cBhvr>
                                        <p:cTn id="24" dur="500"/>
                                        <p:tgtEl>
                                          <p:spTgt spid="10"/>
                                        </p:tgtEl>
                                      </p:cBhvr>
                                    </p:animEffect>
                                  </p:childTnLst>
                                </p:cTn>
                              </p:par>
                            </p:childTnLst>
                          </p:cTn>
                        </p:par>
                        <p:par>
                          <p:cTn id="25" fill="hold" nodeType="afterGroup">
                            <p:stCondLst>
                              <p:cond delay="500"/>
                            </p:stCondLst>
                            <p:childTnLst>
                              <p:par>
                                <p:cTn id="26" presetID="5" presetClass="entr" presetSubtype="1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heckerboard(across)">
                                      <p:cBhvr>
                                        <p:cTn id="28" dur="500"/>
                                        <p:tgtEl>
                                          <p:spTgt spid="11"/>
                                        </p:tgtEl>
                                      </p:cBhvr>
                                    </p:animEffect>
                                  </p:childTnLst>
                                </p:cTn>
                              </p:par>
                            </p:childTnLst>
                          </p:cTn>
                        </p:par>
                        <p:par>
                          <p:cTn id="29" fill="hold" nodeType="afterGroup">
                            <p:stCondLst>
                              <p:cond delay="1000"/>
                            </p:stCondLst>
                            <p:childTnLst>
                              <p:par>
                                <p:cTn id="30" presetID="5" presetClass="entr" presetSubtype="1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heckerboard(across)">
                                      <p:cBhvr>
                                        <p:cTn id="32" dur="500"/>
                                        <p:tgtEl>
                                          <p:spTgt spid="12"/>
                                        </p:tgtEl>
                                      </p:cBhvr>
                                    </p:animEffect>
                                  </p:childTnLst>
                                </p:cTn>
                              </p:par>
                            </p:childTnLst>
                          </p:cTn>
                        </p:par>
                        <p:par>
                          <p:cTn id="33" fill="hold" nodeType="afterGroup">
                            <p:stCondLst>
                              <p:cond delay="1500"/>
                            </p:stCondLst>
                            <p:childTnLst>
                              <p:par>
                                <p:cTn id="34" presetID="5" presetClass="entr" presetSubtype="1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heckerboard(across)">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dissolve">
                                      <p:cBhvr>
                                        <p:cTn id="41" dur="500"/>
                                        <p:tgtEl>
                                          <p:spTgt spid="14"/>
                                        </p:tgtEl>
                                      </p:cBhvr>
                                    </p:animEffect>
                                  </p:childTnLst>
                                </p:cTn>
                              </p:par>
                            </p:childTnLst>
                          </p:cTn>
                        </p:par>
                        <p:par>
                          <p:cTn id="42" fill="hold" nodeType="afterGroup">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childTnLst>
                          </p:cTn>
                        </p:par>
                        <p:par>
                          <p:cTn id="46" fill="hold" nodeType="afterGroup">
                            <p:stCondLst>
                              <p:cond delay="1000"/>
                            </p:stCondLst>
                            <p:childTnLst>
                              <p:par>
                                <p:cTn id="47" presetID="9"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par>
                          <p:cTn id="50" fill="hold" nodeType="afterGroup">
                            <p:stCondLst>
                              <p:cond delay="1500"/>
                            </p:stCondLst>
                            <p:childTnLst>
                              <p:par>
                                <p:cTn id="51" presetID="9" presetClass="entr" presetSubtype="0"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dissolve">
                                      <p:cBhvr>
                                        <p:cTn id="53" dur="500"/>
                                        <p:tgtEl>
                                          <p:spTgt spid="1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checkerboard(across)">
                                      <p:cBhvr>
                                        <p:cTn id="58" dur="500"/>
                                        <p:tgtEl>
                                          <p:spTgt spid="18"/>
                                        </p:tgtEl>
                                      </p:cBhvr>
                                    </p:animEffect>
                                  </p:childTnLst>
                                </p:cTn>
                              </p:par>
                            </p:childTnLst>
                          </p:cTn>
                        </p:par>
                        <p:par>
                          <p:cTn id="59" fill="hold" nodeType="afterGroup">
                            <p:stCondLst>
                              <p:cond delay="500"/>
                            </p:stCondLst>
                            <p:childTnLst>
                              <p:par>
                                <p:cTn id="60" presetID="5" presetClass="entr" presetSubtype="10"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checkerboard(across)">
                                      <p:cBhvr>
                                        <p:cTn id="62" dur="500"/>
                                        <p:tgtEl>
                                          <p:spTgt spid="19"/>
                                        </p:tgtEl>
                                      </p:cBhvr>
                                    </p:animEffect>
                                  </p:childTnLst>
                                </p:cTn>
                              </p:par>
                            </p:childTnLst>
                          </p:cTn>
                        </p:par>
                        <p:par>
                          <p:cTn id="63" fill="hold" nodeType="afterGroup">
                            <p:stCondLst>
                              <p:cond delay="1000"/>
                            </p:stCondLst>
                            <p:childTnLst>
                              <p:par>
                                <p:cTn id="64" presetID="5" presetClass="entr" presetSubtype="10"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checkerboard(across)">
                                      <p:cBhvr>
                                        <p:cTn id="66" dur="500"/>
                                        <p:tgtEl>
                                          <p:spTgt spid="20"/>
                                        </p:tgtEl>
                                      </p:cBhvr>
                                    </p:animEffect>
                                  </p:childTnLst>
                                </p:cTn>
                              </p:par>
                            </p:childTnLst>
                          </p:cTn>
                        </p:par>
                        <p:par>
                          <p:cTn id="67" fill="hold" nodeType="afterGroup">
                            <p:stCondLst>
                              <p:cond delay="1500"/>
                            </p:stCondLst>
                            <p:childTnLst>
                              <p:par>
                                <p:cTn id="68" presetID="5" presetClass="entr" presetSubtype="10" fill="hold" grpId="0"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checkerboard(across)">
                                      <p:cBhvr>
                                        <p:cTn id="7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1"/>
          <p:cNvSpPr>
            <a:spLocks noGrp="1"/>
          </p:cNvSpPr>
          <p:nvPr>
            <p:ph type="title"/>
          </p:nvPr>
        </p:nvSpPr>
        <p:spPr/>
        <p:txBody>
          <a:bodyPr/>
          <a:lstStyle/>
          <a:p>
            <a:pPr eaLnBrk="1" hangingPunct="1"/>
            <a:r>
              <a:rPr lang="en-US" altLang="en-US" b="1" dirty="0">
                <a:solidFill>
                  <a:srgbClr val="7030A0"/>
                </a:solidFill>
                <a:latin typeface="Arial" panose="020B0604020202020204" pitchFamily="34" charset="0"/>
                <a:cs typeface="Arial" panose="020B0604020202020204" pitchFamily="34" charset="0"/>
              </a:rPr>
              <a:t>Signs and indicators</a:t>
            </a:r>
          </a:p>
        </p:txBody>
      </p:sp>
      <p:sp>
        <p:nvSpPr>
          <p:cNvPr id="45060" name="Rectangle 5"/>
          <p:cNvSpPr>
            <a:spLocks noChangeArrowheads="1"/>
          </p:cNvSpPr>
          <p:nvPr/>
        </p:nvSpPr>
        <p:spPr bwMode="auto">
          <a:xfrm>
            <a:off x="457200" y="1616075"/>
            <a:ext cx="82978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16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Lucida Grande"/>
              <a:buChar char="—"/>
              <a:defRPr sz="1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9pPr>
          </a:lstStyle>
          <a:p>
            <a:pPr>
              <a:spcBef>
                <a:spcPct val="0"/>
              </a:spcBef>
            </a:pPr>
            <a:r>
              <a:rPr lang="en-GB" altLang="en-US" sz="2200" dirty="0"/>
              <a:t>What are the indicators of exploitation?</a:t>
            </a:r>
            <a:endParaRPr lang="en-US" altLang="en-US" sz="2200" dirty="0"/>
          </a:p>
        </p:txBody>
      </p:sp>
      <p:sp>
        <p:nvSpPr>
          <p:cNvPr id="7" name="Rounded Rectangle 6"/>
          <p:cNvSpPr/>
          <p:nvPr/>
        </p:nvSpPr>
        <p:spPr>
          <a:xfrm>
            <a:off x="863600" y="2127250"/>
            <a:ext cx="1733550" cy="9271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Illegal entrant</a:t>
            </a:r>
          </a:p>
        </p:txBody>
      </p:sp>
      <p:sp>
        <p:nvSpPr>
          <p:cNvPr id="8" name="Rounded Rectangle 7"/>
          <p:cNvSpPr/>
          <p:nvPr/>
        </p:nvSpPr>
        <p:spPr>
          <a:xfrm>
            <a:off x="2692400" y="2127250"/>
            <a:ext cx="1765300" cy="91757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No passport or ID</a:t>
            </a:r>
          </a:p>
        </p:txBody>
      </p:sp>
      <p:sp>
        <p:nvSpPr>
          <p:cNvPr id="9" name="Rounded Rectangle 8"/>
          <p:cNvSpPr/>
          <p:nvPr/>
        </p:nvSpPr>
        <p:spPr>
          <a:xfrm>
            <a:off x="4572000" y="2128838"/>
            <a:ext cx="1714500" cy="91598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Limited social contact</a:t>
            </a:r>
          </a:p>
        </p:txBody>
      </p:sp>
      <p:sp>
        <p:nvSpPr>
          <p:cNvPr id="10" name="Rounded Rectangle 9"/>
          <p:cNvSpPr/>
          <p:nvPr/>
        </p:nvSpPr>
        <p:spPr>
          <a:xfrm>
            <a:off x="6400800" y="2127250"/>
            <a:ext cx="1727200" cy="91757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Bonded by debt</a:t>
            </a:r>
          </a:p>
        </p:txBody>
      </p:sp>
      <p:sp>
        <p:nvSpPr>
          <p:cNvPr id="11" name="Rounded Rectangle 10"/>
          <p:cNvSpPr/>
          <p:nvPr/>
        </p:nvSpPr>
        <p:spPr>
          <a:xfrm>
            <a:off x="863600" y="3200400"/>
            <a:ext cx="1733550" cy="901700"/>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Restriction on movement</a:t>
            </a:r>
          </a:p>
        </p:txBody>
      </p:sp>
      <p:sp>
        <p:nvSpPr>
          <p:cNvPr id="12" name="Rounded Rectangle 11"/>
          <p:cNvSpPr/>
          <p:nvPr/>
        </p:nvSpPr>
        <p:spPr>
          <a:xfrm>
            <a:off x="2692400" y="3190875"/>
            <a:ext cx="1765300" cy="911225"/>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Lack of access to medical care</a:t>
            </a:r>
          </a:p>
        </p:txBody>
      </p:sp>
      <p:sp>
        <p:nvSpPr>
          <p:cNvPr id="13" name="Rounded Rectangle 12"/>
          <p:cNvSpPr/>
          <p:nvPr/>
        </p:nvSpPr>
        <p:spPr>
          <a:xfrm>
            <a:off x="4572000" y="3182938"/>
            <a:ext cx="1714500" cy="919162"/>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Poor accommodation</a:t>
            </a:r>
          </a:p>
        </p:txBody>
      </p:sp>
      <p:sp>
        <p:nvSpPr>
          <p:cNvPr id="14" name="Rounded Rectangle 13"/>
          <p:cNvSpPr/>
          <p:nvPr/>
        </p:nvSpPr>
        <p:spPr>
          <a:xfrm>
            <a:off x="6400800" y="3182938"/>
            <a:ext cx="1727200" cy="919162"/>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dirty="0">
                <a:latin typeface="Arial" panose="020B0604020202020204" pitchFamily="34" charset="0"/>
                <a:ea typeface="Calibri" charset="0"/>
                <a:cs typeface="Arial" panose="020B0604020202020204" pitchFamily="34" charset="0"/>
              </a:rPr>
              <a:t>Money deducted from salary for food or accommodation</a:t>
            </a:r>
          </a:p>
        </p:txBody>
      </p:sp>
      <p:sp>
        <p:nvSpPr>
          <p:cNvPr id="15" name="Rounded Rectangle 14"/>
          <p:cNvSpPr/>
          <p:nvPr/>
        </p:nvSpPr>
        <p:spPr>
          <a:xfrm>
            <a:off x="863600" y="4286250"/>
            <a:ext cx="1733550" cy="95885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Unexplained injuries</a:t>
            </a:r>
          </a:p>
        </p:txBody>
      </p:sp>
      <p:sp>
        <p:nvSpPr>
          <p:cNvPr id="16" name="Rounded Rectangle 15"/>
          <p:cNvSpPr/>
          <p:nvPr/>
        </p:nvSpPr>
        <p:spPr>
          <a:xfrm>
            <a:off x="2724150" y="4286250"/>
            <a:ext cx="1733550" cy="95885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Dependent on others</a:t>
            </a:r>
          </a:p>
        </p:txBody>
      </p:sp>
      <p:sp>
        <p:nvSpPr>
          <p:cNvPr id="17" name="Rounded Rectangle 16"/>
          <p:cNvSpPr/>
          <p:nvPr/>
        </p:nvSpPr>
        <p:spPr>
          <a:xfrm>
            <a:off x="4584700" y="4246563"/>
            <a:ext cx="1701800" cy="99853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Working in location likely to be involved in exploitation</a:t>
            </a:r>
          </a:p>
        </p:txBody>
      </p:sp>
      <p:sp>
        <p:nvSpPr>
          <p:cNvPr id="18" name="Rounded Rectangle 17"/>
          <p:cNvSpPr/>
          <p:nvPr/>
        </p:nvSpPr>
        <p:spPr>
          <a:xfrm>
            <a:off x="6400800" y="4224338"/>
            <a:ext cx="1727200" cy="102076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Poor language skills</a:t>
            </a:r>
          </a:p>
        </p:txBody>
      </p:sp>
      <p:sp>
        <p:nvSpPr>
          <p:cNvPr id="19" name="Rounded Rectangle 18"/>
          <p:cNvSpPr/>
          <p:nvPr/>
        </p:nvSpPr>
        <p:spPr>
          <a:xfrm>
            <a:off x="863600" y="5380038"/>
            <a:ext cx="1733550" cy="1147762"/>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dirty="0">
                <a:latin typeface="Arial" panose="020B0604020202020204" pitchFamily="34" charset="0"/>
                <a:ea typeface="Calibri" charset="0"/>
                <a:cs typeface="Arial" panose="020B0604020202020204" pitchFamily="34" charset="0"/>
              </a:rPr>
              <a:t>Vulnerable person i.e. homeless, substance dependent</a:t>
            </a:r>
          </a:p>
        </p:txBody>
      </p:sp>
      <p:sp>
        <p:nvSpPr>
          <p:cNvPr id="20" name="Rounded Rectangle 19"/>
          <p:cNvSpPr/>
          <p:nvPr/>
        </p:nvSpPr>
        <p:spPr>
          <a:xfrm>
            <a:off x="2724150" y="5370513"/>
            <a:ext cx="1733550" cy="1157287"/>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Being controlled by another</a:t>
            </a:r>
          </a:p>
        </p:txBody>
      </p:sp>
      <p:sp>
        <p:nvSpPr>
          <p:cNvPr id="21" name="Rounded Rectangle 20"/>
          <p:cNvSpPr/>
          <p:nvPr/>
        </p:nvSpPr>
        <p:spPr>
          <a:xfrm>
            <a:off x="4584700" y="5370513"/>
            <a:ext cx="1701800" cy="1157287"/>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Threats of being handed over to authorities</a:t>
            </a:r>
          </a:p>
        </p:txBody>
      </p:sp>
      <p:sp>
        <p:nvSpPr>
          <p:cNvPr id="22" name="Rounded Rectangle 21"/>
          <p:cNvSpPr/>
          <p:nvPr/>
        </p:nvSpPr>
        <p:spPr>
          <a:xfrm>
            <a:off x="6413500" y="5370513"/>
            <a:ext cx="1714500" cy="1157287"/>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dirty="0">
                <a:latin typeface="Arial" panose="020B0604020202020204" pitchFamily="34" charset="0"/>
                <a:ea typeface="Calibri" charset="0"/>
                <a:cs typeface="Arial" panose="020B0604020202020204" pitchFamily="34" charset="0"/>
              </a:rPr>
              <a:t>Unable or reluctant to give details of accommodation</a:t>
            </a:r>
          </a:p>
        </p:txBody>
      </p:sp>
    </p:spTree>
    <p:extLst>
      <p:ext uri="{BB962C8B-B14F-4D97-AF65-F5344CB8AC3E}">
        <p14:creationId xmlns:p14="http://schemas.microsoft.com/office/powerpoint/2010/main" val="3845882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dissolve">
                                      <p:cBhvr>
                                        <p:cTn id="11" dur="500"/>
                                        <p:tgtEl>
                                          <p:spTgt spid="8"/>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heckerboard(across)">
                                      <p:cBhvr>
                                        <p:cTn id="24" dur="500"/>
                                        <p:tgtEl>
                                          <p:spTgt spid="11"/>
                                        </p:tgtEl>
                                      </p:cBhvr>
                                    </p:animEffect>
                                  </p:childTnLst>
                                </p:cTn>
                              </p:par>
                            </p:childTnLst>
                          </p:cTn>
                        </p:par>
                        <p:par>
                          <p:cTn id="25" fill="hold" nodeType="afterGroup">
                            <p:stCondLst>
                              <p:cond delay="500"/>
                            </p:stCondLst>
                            <p:childTnLst>
                              <p:par>
                                <p:cTn id="26" presetID="5"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heckerboard(across)">
                                      <p:cBhvr>
                                        <p:cTn id="28" dur="500"/>
                                        <p:tgtEl>
                                          <p:spTgt spid="12"/>
                                        </p:tgtEl>
                                      </p:cBhvr>
                                    </p:animEffect>
                                  </p:childTnLst>
                                </p:cTn>
                              </p:par>
                            </p:childTnLst>
                          </p:cTn>
                        </p:par>
                        <p:par>
                          <p:cTn id="29" fill="hold" nodeType="afterGroup">
                            <p:stCondLst>
                              <p:cond delay="1000"/>
                            </p:stCondLst>
                            <p:childTnLst>
                              <p:par>
                                <p:cTn id="30" presetID="5" presetClass="entr" presetSubtype="1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checkerboard(across)">
                                      <p:cBhvr>
                                        <p:cTn id="32" dur="500"/>
                                        <p:tgtEl>
                                          <p:spTgt spid="13"/>
                                        </p:tgtEl>
                                      </p:cBhvr>
                                    </p:animEffect>
                                  </p:childTnLst>
                                </p:cTn>
                              </p:par>
                            </p:childTnLst>
                          </p:cTn>
                        </p:par>
                        <p:par>
                          <p:cTn id="33" fill="hold" nodeType="afterGroup">
                            <p:stCondLst>
                              <p:cond delay="1500"/>
                            </p:stCondLst>
                            <p:childTnLst>
                              <p:par>
                                <p:cTn id="34" presetID="5" presetClass="entr" presetSubtype="10"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checkerboard(across)">
                                      <p:cBhvr>
                                        <p:cTn id="36" dur="500"/>
                                        <p:tgtEl>
                                          <p:spTgt spid="1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dissolve">
                                      <p:cBhvr>
                                        <p:cTn id="41" dur="500"/>
                                        <p:tgtEl>
                                          <p:spTgt spid="15"/>
                                        </p:tgtEl>
                                      </p:cBhvr>
                                    </p:animEffect>
                                  </p:childTnLst>
                                </p:cTn>
                              </p:par>
                            </p:childTnLst>
                          </p:cTn>
                        </p:par>
                        <p:par>
                          <p:cTn id="42" fill="hold" nodeType="afterGroup">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dissolve">
                                      <p:cBhvr>
                                        <p:cTn id="45" dur="500"/>
                                        <p:tgtEl>
                                          <p:spTgt spid="16"/>
                                        </p:tgtEl>
                                      </p:cBhvr>
                                    </p:animEffect>
                                  </p:childTnLst>
                                </p:cTn>
                              </p:par>
                            </p:childTnLst>
                          </p:cTn>
                        </p:par>
                        <p:par>
                          <p:cTn id="46" fill="hold" nodeType="afterGroup">
                            <p:stCondLst>
                              <p:cond delay="1000"/>
                            </p:stCondLst>
                            <p:childTnLst>
                              <p:par>
                                <p:cTn id="47" presetID="9"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dissolve">
                                      <p:cBhvr>
                                        <p:cTn id="49" dur="500"/>
                                        <p:tgtEl>
                                          <p:spTgt spid="17"/>
                                        </p:tgtEl>
                                      </p:cBhvr>
                                    </p:animEffect>
                                  </p:childTnLst>
                                </p:cTn>
                              </p:par>
                            </p:childTnLst>
                          </p:cTn>
                        </p:par>
                        <p:par>
                          <p:cTn id="50" fill="hold" nodeType="afterGroup">
                            <p:stCondLst>
                              <p:cond delay="1500"/>
                            </p:stCondLst>
                            <p:childTnLst>
                              <p:par>
                                <p:cTn id="51" presetID="9" presetClass="entr" presetSubtype="0"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dissolve">
                                      <p:cBhvr>
                                        <p:cTn id="53" dur="500"/>
                                        <p:tgtEl>
                                          <p:spTgt spid="1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checkerboard(across)">
                                      <p:cBhvr>
                                        <p:cTn id="58" dur="500"/>
                                        <p:tgtEl>
                                          <p:spTgt spid="19"/>
                                        </p:tgtEl>
                                      </p:cBhvr>
                                    </p:animEffect>
                                  </p:childTnLst>
                                </p:cTn>
                              </p:par>
                            </p:childTnLst>
                          </p:cTn>
                        </p:par>
                        <p:par>
                          <p:cTn id="59" fill="hold" nodeType="afterGroup">
                            <p:stCondLst>
                              <p:cond delay="500"/>
                            </p:stCondLst>
                            <p:childTnLst>
                              <p:par>
                                <p:cTn id="60" presetID="5" presetClass="entr" presetSubtype="10" fill="hold" grpId="0" nodeType="after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checkerboard(across)">
                                      <p:cBhvr>
                                        <p:cTn id="62" dur="500"/>
                                        <p:tgtEl>
                                          <p:spTgt spid="20"/>
                                        </p:tgtEl>
                                      </p:cBhvr>
                                    </p:animEffect>
                                  </p:childTnLst>
                                </p:cTn>
                              </p:par>
                            </p:childTnLst>
                          </p:cTn>
                        </p:par>
                        <p:par>
                          <p:cTn id="63" fill="hold" nodeType="afterGroup">
                            <p:stCondLst>
                              <p:cond delay="1000"/>
                            </p:stCondLst>
                            <p:childTnLst>
                              <p:par>
                                <p:cTn id="64" presetID="5" presetClass="entr" presetSubtype="10"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checkerboard(across)">
                                      <p:cBhvr>
                                        <p:cTn id="66" dur="500"/>
                                        <p:tgtEl>
                                          <p:spTgt spid="21"/>
                                        </p:tgtEl>
                                      </p:cBhvr>
                                    </p:animEffect>
                                  </p:childTnLst>
                                </p:cTn>
                              </p:par>
                            </p:childTnLst>
                          </p:cTn>
                        </p:par>
                        <p:par>
                          <p:cTn id="67" fill="hold" nodeType="afterGroup">
                            <p:stCondLst>
                              <p:cond delay="1500"/>
                            </p:stCondLst>
                            <p:childTnLst>
                              <p:par>
                                <p:cTn id="68" presetID="5" presetClass="entr" presetSubtype="10" fill="hold" grpId="0" nodeType="after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checkerboard(across)">
                                      <p:cBhvr>
                                        <p:cTn id="7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stretch>
            <a:fillRect/>
          </a:stretch>
        </p:blipFill>
        <p:spPr>
          <a:xfrm>
            <a:off x="0" y="1167298"/>
            <a:ext cx="9048997" cy="4819165"/>
          </a:xfrm>
          <a:prstGeom prst="rect">
            <a:avLst/>
          </a:prstGeom>
        </p:spPr>
      </p:pic>
      <p:sp>
        <p:nvSpPr>
          <p:cNvPr id="4" name="Title 1"/>
          <p:cNvSpPr>
            <a:spLocks noGrp="1"/>
          </p:cNvSpPr>
          <p:nvPr>
            <p:ph type="title"/>
          </p:nvPr>
        </p:nvSpPr>
        <p:spPr>
          <a:xfrm>
            <a:off x="619846" y="20939"/>
            <a:ext cx="7620000" cy="924963"/>
          </a:xfrm>
        </p:spPr>
        <p:txBody>
          <a:bodyPr>
            <a:normAutofit/>
          </a:bodyPr>
          <a:lstStyle/>
          <a:p>
            <a:r>
              <a:rPr lang="en-GB" b="1" dirty="0">
                <a:solidFill>
                  <a:srgbClr val="7030A0"/>
                </a:solidFill>
                <a:latin typeface="+mn-lt"/>
              </a:rPr>
              <a:t>Signs and Indicators</a:t>
            </a:r>
          </a:p>
        </p:txBody>
      </p:sp>
      <p:sp>
        <p:nvSpPr>
          <p:cNvPr id="7" name="Rectangle 6"/>
          <p:cNvSpPr/>
          <p:nvPr/>
        </p:nvSpPr>
        <p:spPr>
          <a:xfrm>
            <a:off x="192102" y="4127012"/>
            <a:ext cx="8682958" cy="677108"/>
          </a:xfrm>
          <a:prstGeom prst="rect">
            <a:avLst/>
          </a:prstGeom>
        </p:spPr>
        <p:txBody>
          <a:bodyPr wrap="square">
            <a:spAutoFit/>
          </a:bodyPr>
          <a:lstStyle/>
          <a:p>
            <a:endParaRPr lang="en-GB" sz="2000" dirty="0">
              <a:solidFill>
                <a:srgbClr val="000000"/>
              </a:solidFill>
              <a:latin typeface="Arial" panose="020B0604020202020204" pitchFamily="34" charset="0"/>
            </a:endParaRPr>
          </a:p>
          <a:p>
            <a:endParaRPr lang="en-GB" dirty="0">
              <a:solidFill>
                <a:srgbClr val="000000"/>
              </a:solidFill>
              <a:latin typeface="Arial" panose="020B0604020202020204" pitchFamily="34" charset="0"/>
            </a:endParaRPr>
          </a:p>
        </p:txBody>
      </p:sp>
      <p:sp>
        <p:nvSpPr>
          <p:cNvPr id="8" name="Rectangle 7"/>
          <p:cNvSpPr/>
          <p:nvPr/>
        </p:nvSpPr>
        <p:spPr>
          <a:xfrm>
            <a:off x="192102" y="5044371"/>
            <a:ext cx="8475488" cy="646331"/>
          </a:xfrm>
          <a:prstGeom prst="rect">
            <a:avLst/>
          </a:prstGeom>
        </p:spPr>
        <p:txBody>
          <a:bodyPr wrap="square">
            <a:spAutoFit/>
          </a:bodyPr>
          <a:lstStyle/>
          <a:p>
            <a:endParaRPr lang="en-GB" sz="2000" dirty="0">
              <a:solidFill>
                <a:srgbClr val="000000"/>
              </a:solidFill>
              <a:latin typeface="Arial" panose="020B0604020202020204" pitchFamily="34" charset="0"/>
            </a:endParaRPr>
          </a:p>
          <a:p>
            <a:endParaRPr lang="en-GB" sz="16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900984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b="1" dirty="0">
                <a:solidFill>
                  <a:srgbClr val="7030A0"/>
                </a:solidFill>
                <a:latin typeface="Arial" panose="020B0604020202020204" pitchFamily="34" charset="0"/>
                <a:cs typeface="Arial" panose="020B0604020202020204" pitchFamily="34" charset="0"/>
              </a:rPr>
              <a:t>Signs and indicators</a:t>
            </a:r>
          </a:p>
        </p:txBody>
      </p:sp>
      <p:sp>
        <p:nvSpPr>
          <p:cNvPr id="47108" name="Rectangle 4"/>
          <p:cNvSpPr>
            <a:spLocks noChangeArrowheads="1"/>
          </p:cNvSpPr>
          <p:nvPr/>
        </p:nvSpPr>
        <p:spPr bwMode="auto">
          <a:xfrm>
            <a:off x="457200" y="1641475"/>
            <a:ext cx="829786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16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16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Lucida Grande"/>
              <a:buChar char="—"/>
              <a:defRPr sz="1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1000">
                <a:solidFill>
                  <a:schemeClr val="tx1"/>
                </a:solidFill>
                <a:latin typeface="Arial" panose="020B0604020202020204" pitchFamily="34" charset="0"/>
                <a:cs typeface="Arial" panose="020B0604020202020204" pitchFamily="34" charset="0"/>
              </a:defRPr>
            </a:lvl9pPr>
          </a:lstStyle>
          <a:p>
            <a:pPr>
              <a:spcBef>
                <a:spcPct val="0"/>
              </a:spcBef>
            </a:pPr>
            <a:r>
              <a:rPr lang="en-GB" altLang="en-US" sz="2200" dirty="0"/>
              <a:t>What are the barriers victims may experience to reporting?</a:t>
            </a:r>
          </a:p>
        </p:txBody>
      </p:sp>
      <p:sp>
        <p:nvSpPr>
          <p:cNvPr id="6" name="Rounded Rectangle 5"/>
          <p:cNvSpPr/>
          <p:nvPr/>
        </p:nvSpPr>
        <p:spPr>
          <a:xfrm>
            <a:off x="863600" y="2241550"/>
            <a:ext cx="1733550" cy="92710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Unaware they are a victim</a:t>
            </a:r>
          </a:p>
        </p:txBody>
      </p:sp>
      <p:sp>
        <p:nvSpPr>
          <p:cNvPr id="7" name="Rounded Rectangle 6"/>
          <p:cNvSpPr/>
          <p:nvPr/>
        </p:nvSpPr>
        <p:spPr>
          <a:xfrm>
            <a:off x="2692400" y="2241550"/>
            <a:ext cx="1765300" cy="91757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Unaware help is available</a:t>
            </a:r>
          </a:p>
        </p:txBody>
      </p:sp>
      <p:sp>
        <p:nvSpPr>
          <p:cNvPr id="8" name="Rounded Rectangle 7"/>
          <p:cNvSpPr/>
          <p:nvPr/>
        </p:nvSpPr>
        <p:spPr>
          <a:xfrm>
            <a:off x="4572000" y="2243138"/>
            <a:ext cx="1714500" cy="91598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Language barriers</a:t>
            </a:r>
          </a:p>
        </p:txBody>
      </p:sp>
      <p:sp>
        <p:nvSpPr>
          <p:cNvPr id="9" name="Rounded Rectangle 8"/>
          <p:cNvSpPr/>
          <p:nvPr/>
        </p:nvSpPr>
        <p:spPr>
          <a:xfrm>
            <a:off x="6400800" y="2241550"/>
            <a:ext cx="1727200" cy="917575"/>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Controlled movement</a:t>
            </a:r>
          </a:p>
        </p:txBody>
      </p:sp>
      <p:sp>
        <p:nvSpPr>
          <p:cNvPr id="10" name="Rounded Rectangle 9"/>
          <p:cNvSpPr/>
          <p:nvPr/>
        </p:nvSpPr>
        <p:spPr>
          <a:xfrm>
            <a:off x="863600" y="3327400"/>
            <a:ext cx="1733550" cy="901700"/>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400" dirty="0">
                <a:latin typeface="Arial" panose="020B0604020202020204" pitchFamily="34" charset="0"/>
                <a:ea typeface="Calibri" charset="0"/>
                <a:cs typeface="Arial" panose="020B0604020202020204" pitchFamily="34" charset="0"/>
              </a:rPr>
              <a:t>Fear of repercussions (family or themselves)</a:t>
            </a:r>
          </a:p>
        </p:txBody>
      </p:sp>
      <p:sp>
        <p:nvSpPr>
          <p:cNvPr id="11" name="Rounded Rectangle 10"/>
          <p:cNvSpPr/>
          <p:nvPr/>
        </p:nvSpPr>
        <p:spPr>
          <a:xfrm>
            <a:off x="2692400" y="3317875"/>
            <a:ext cx="1765300" cy="911225"/>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Always accompanied by a trafficker</a:t>
            </a:r>
          </a:p>
        </p:txBody>
      </p:sp>
      <p:sp>
        <p:nvSpPr>
          <p:cNvPr id="12" name="Rounded Rectangle 11"/>
          <p:cNvSpPr/>
          <p:nvPr/>
        </p:nvSpPr>
        <p:spPr>
          <a:xfrm>
            <a:off x="4572000" y="3309938"/>
            <a:ext cx="1714500" cy="919162"/>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Isolation</a:t>
            </a:r>
          </a:p>
        </p:txBody>
      </p:sp>
      <p:sp>
        <p:nvSpPr>
          <p:cNvPr id="13" name="Rounded Rectangle 12"/>
          <p:cNvSpPr/>
          <p:nvPr/>
        </p:nvSpPr>
        <p:spPr>
          <a:xfrm>
            <a:off x="6400800" y="3309938"/>
            <a:ext cx="1727200" cy="919162"/>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300" dirty="0">
                <a:latin typeface="Arial" panose="020B0604020202020204" pitchFamily="34" charset="0"/>
                <a:ea typeface="Calibri" charset="0"/>
                <a:cs typeface="Arial" panose="020B0604020202020204" pitchFamily="34" charset="0"/>
              </a:rPr>
              <a:t>Feel they are better off in current rather than previous situation</a:t>
            </a:r>
          </a:p>
        </p:txBody>
      </p:sp>
      <p:sp>
        <p:nvSpPr>
          <p:cNvPr id="14" name="Rounded Rectangle 13"/>
          <p:cNvSpPr/>
          <p:nvPr/>
        </p:nvSpPr>
        <p:spPr>
          <a:xfrm>
            <a:off x="863600" y="4413250"/>
            <a:ext cx="1733550" cy="95885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Immigration status</a:t>
            </a:r>
          </a:p>
        </p:txBody>
      </p:sp>
      <p:sp>
        <p:nvSpPr>
          <p:cNvPr id="15" name="Rounded Rectangle 14"/>
          <p:cNvSpPr/>
          <p:nvPr/>
        </p:nvSpPr>
        <p:spPr>
          <a:xfrm>
            <a:off x="2724150" y="4413250"/>
            <a:ext cx="1733550" cy="958850"/>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Involvement in criminal activity</a:t>
            </a:r>
          </a:p>
        </p:txBody>
      </p:sp>
      <p:sp>
        <p:nvSpPr>
          <p:cNvPr id="16" name="Rounded Rectangle 15"/>
          <p:cNvSpPr/>
          <p:nvPr/>
        </p:nvSpPr>
        <p:spPr>
          <a:xfrm>
            <a:off x="4584700" y="4373563"/>
            <a:ext cx="1701800" cy="998537"/>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Juju (witchcraft)</a:t>
            </a:r>
          </a:p>
        </p:txBody>
      </p:sp>
      <p:sp>
        <p:nvSpPr>
          <p:cNvPr id="17" name="Rounded Rectangle 16"/>
          <p:cNvSpPr/>
          <p:nvPr/>
        </p:nvSpPr>
        <p:spPr>
          <a:xfrm>
            <a:off x="6400800" y="4351338"/>
            <a:ext cx="1727200" cy="1020762"/>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Lack of trust in authorities</a:t>
            </a:r>
          </a:p>
        </p:txBody>
      </p:sp>
      <p:sp>
        <p:nvSpPr>
          <p:cNvPr id="18" name="Rounded Rectangle 17"/>
          <p:cNvSpPr/>
          <p:nvPr/>
        </p:nvSpPr>
        <p:spPr>
          <a:xfrm>
            <a:off x="1476375" y="5486400"/>
            <a:ext cx="1733550" cy="966788"/>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Self blame</a:t>
            </a:r>
          </a:p>
        </p:txBody>
      </p:sp>
      <p:sp>
        <p:nvSpPr>
          <p:cNvPr id="19" name="Rounded Rectangle 18"/>
          <p:cNvSpPr/>
          <p:nvPr/>
        </p:nvSpPr>
        <p:spPr>
          <a:xfrm>
            <a:off x="3502025" y="5511800"/>
            <a:ext cx="1733550" cy="941388"/>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Stigma</a:t>
            </a:r>
          </a:p>
        </p:txBody>
      </p:sp>
      <p:sp>
        <p:nvSpPr>
          <p:cNvPr id="20" name="Rounded Rectangle 19"/>
          <p:cNvSpPr/>
          <p:nvPr/>
        </p:nvSpPr>
        <p:spPr>
          <a:xfrm>
            <a:off x="5527675" y="5486400"/>
            <a:ext cx="1701800" cy="976313"/>
          </a:xfrm>
          <a:prstGeom prst="round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sz="1600" dirty="0">
                <a:latin typeface="Arial" panose="020B0604020202020204" pitchFamily="34" charset="0"/>
                <a:ea typeface="Calibri" charset="0"/>
                <a:cs typeface="Arial" panose="020B0604020202020204" pitchFamily="34" charset="0"/>
              </a:rPr>
              <a:t>‘Stockholm syndrome’</a:t>
            </a:r>
          </a:p>
        </p:txBody>
      </p:sp>
    </p:spTree>
    <p:extLst>
      <p:ext uri="{BB962C8B-B14F-4D97-AF65-F5344CB8AC3E}">
        <p14:creationId xmlns:p14="http://schemas.microsoft.com/office/powerpoint/2010/main" val="3254994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checkerboard(across)">
                                      <p:cBhvr>
                                        <p:cTn id="24" dur="500"/>
                                        <p:tgtEl>
                                          <p:spTgt spid="10"/>
                                        </p:tgtEl>
                                      </p:cBhvr>
                                    </p:animEffect>
                                  </p:childTnLst>
                                </p:cTn>
                              </p:par>
                            </p:childTnLst>
                          </p:cTn>
                        </p:par>
                        <p:par>
                          <p:cTn id="25" fill="hold" nodeType="afterGroup">
                            <p:stCondLst>
                              <p:cond delay="500"/>
                            </p:stCondLst>
                            <p:childTnLst>
                              <p:par>
                                <p:cTn id="26" presetID="5" presetClass="entr" presetSubtype="1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checkerboard(across)">
                                      <p:cBhvr>
                                        <p:cTn id="28" dur="500"/>
                                        <p:tgtEl>
                                          <p:spTgt spid="11"/>
                                        </p:tgtEl>
                                      </p:cBhvr>
                                    </p:animEffect>
                                  </p:childTnLst>
                                </p:cTn>
                              </p:par>
                            </p:childTnLst>
                          </p:cTn>
                        </p:par>
                        <p:par>
                          <p:cTn id="29" fill="hold" nodeType="afterGroup">
                            <p:stCondLst>
                              <p:cond delay="1000"/>
                            </p:stCondLst>
                            <p:childTnLst>
                              <p:par>
                                <p:cTn id="30" presetID="5" presetClass="entr" presetSubtype="1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heckerboard(across)">
                                      <p:cBhvr>
                                        <p:cTn id="32" dur="500"/>
                                        <p:tgtEl>
                                          <p:spTgt spid="12"/>
                                        </p:tgtEl>
                                      </p:cBhvr>
                                    </p:animEffect>
                                  </p:childTnLst>
                                </p:cTn>
                              </p:par>
                            </p:childTnLst>
                          </p:cTn>
                        </p:par>
                        <p:par>
                          <p:cTn id="33" fill="hold" nodeType="afterGroup">
                            <p:stCondLst>
                              <p:cond delay="1500"/>
                            </p:stCondLst>
                            <p:childTnLst>
                              <p:par>
                                <p:cTn id="34" presetID="5" presetClass="entr" presetSubtype="1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checkerboard(across)">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dissolve">
                                      <p:cBhvr>
                                        <p:cTn id="41" dur="500"/>
                                        <p:tgtEl>
                                          <p:spTgt spid="14"/>
                                        </p:tgtEl>
                                      </p:cBhvr>
                                    </p:animEffect>
                                  </p:childTnLst>
                                </p:cTn>
                              </p:par>
                            </p:childTnLst>
                          </p:cTn>
                        </p:par>
                        <p:par>
                          <p:cTn id="42" fill="hold" nodeType="afterGroup">
                            <p:stCondLst>
                              <p:cond delay="500"/>
                            </p:stCondLst>
                            <p:childTnLst>
                              <p:par>
                                <p:cTn id="43" presetID="9"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childTnLst>
                          </p:cTn>
                        </p:par>
                        <p:par>
                          <p:cTn id="46" fill="hold" nodeType="afterGroup">
                            <p:stCondLst>
                              <p:cond delay="1000"/>
                            </p:stCondLst>
                            <p:childTnLst>
                              <p:par>
                                <p:cTn id="47" presetID="9"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par>
                          <p:cTn id="50" fill="hold" nodeType="afterGroup">
                            <p:stCondLst>
                              <p:cond delay="1500"/>
                            </p:stCondLst>
                            <p:childTnLst>
                              <p:par>
                                <p:cTn id="51" presetID="9" presetClass="entr" presetSubtype="0"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dissolve">
                                      <p:cBhvr>
                                        <p:cTn id="53" dur="500"/>
                                        <p:tgtEl>
                                          <p:spTgt spid="1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checkerboard(across)">
                                      <p:cBhvr>
                                        <p:cTn id="58" dur="500"/>
                                        <p:tgtEl>
                                          <p:spTgt spid="18"/>
                                        </p:tgtEl>
                                      </p:cBhvr>
                                    </p:animEffect>
                                  </p:childTnLst>
                                </p:cTn>
                              </p:par>
                            </p:childTnLst>
                          </p:cTn>
                        </p:par>
                        <p:par>
                          <p:cTn id="59" fill="hold" nodeType="afterGroup">
                            <p:stCondLst>
                              <p:cond delay="500"/>
                            </p:stCondLst>
                            <p:childTnLst>
                              <p:par>
                                <p:cTn id="60" presetID="5" presetClass="entr" presetSubtype="10" fill="hold" grpId="0" nodeType="after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checkerboard(across)">
                                      <p:cBhvr>
                                        <p:cTn id="62" dur="500"/>
                                        <p:tgtEl>
                                          <p:spTgt spid="19"/>
                                        </p:tgtEl>
                                      </p:cBhvr>
                                    </p:animEffect>
                                  </p:childTnLst>
                                </p:cTn>
                              </p:par>
                            </p:childTnLst>
                          </p:cTn>
                        </p:par>
                        <p:par>
                          <p:cTn id="63" fill="hold" nodeType="afterGroup">
                            <p:stCondLst>
                              <p:cond delay="1000"/>
                            </p:stCondLst>
                            <p:childTnLst>
                              <p:par>
                                <p:cTn id="64" presetID="5" presetClass="entr" presetSubtype="10"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checkerboard(across)">
                                      <p:cBhvr>
                                        <p:cTn id="6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620000" cy="4886405"/>
          </a:xfrm>
        </p:spPr>
        <p:txBody>
          <a:bodyPr>
            <a:normAutofit/>
          </a:bodyPr>
          <a:lstStyle/>
          <a:p>
            <a:pPr algn="just"/>
            <a:endParaRPr lang="en-GB" sz="2400" b="0" dirty="0"/>
          </a:p>
          <a:p>
            <a:pPr algn="just"/>
            <a:r>
              <a:rPr lang="en-GB" sz="2400" b="0" dirty="0"/>
              <a:t>Victims may not recognise themselves as a victim of modern slavery or be reluctant to be identified as such. It is important that First Responders and other frontline staff are aware of the indicators of modern slavery in order to help identify potential victims who are reluctant or unable to self-identify. </a:t>
            </a:r>
          </a:p>
          <a:p>
            <a:endParaRPr lang="en-GB" b="0" dirty="0"/>
          </a:p>
          <a:p>
            <a:endParaRPr lang="en-GB" b="0" dirty="0"/>
          </a:p>
          <a:p>
            <a:endParaRPr lang="en-GB" b="0" dirty="0"/>
          </a:p>
          <a:p>
            <a:endParaRPr lang="en-GB" dirty="0"/>
          </a:p>
          <a:p>
            <a:endParaRPr lang="en-GB" dirty="0"/>
          </a:p>
          <a:p>
            <a:endParaRPr lang="en-GB" dirty="0"/>
          </a:p>
          <a:p>
            <a:endParaRPr lang="en-GB" dirty="0"/>
          </a:p>
          <a:p>
            <a:endParaRPr lang="en-GB" dirty="0"/>
          </a:p>
          <a:p>
            <a:endParaRPr lang="en-GB" dirty="0"/>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Signs and Indicators</a:t>
            </a:r>
          </a:p>
        </p:txBody>
      </p:sp>
    </p:spTree>
    <p:extLst>
      <p:ext uri="{BB962C8B-B14F-4D97-AF65-F5344CB8AC3E}">
        <p14:creationId xmlns:p14="http://schemas.microsoft.com/office/powerpoint/2010/main" val="388670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620000" cy="4886405"/>
          </a:xfrm>
        </p:spPr>
        <p:txBody>
          <a:bodyPr>
            <a:normAutofit/>
          </a:bodyPr>
          <a:lstStyle/>
          <a:p>
            <a:pPr algn="just"/>
            <a:endParaRPr lang="en-GB" b="0" dirty="0"/>
          </a:p>
          <a:p>
            <a:pPr algn="just"/>
            <a:r>
              <a:rPr lang="en-GB" b="0" dirty="0"/>
              <a:t>Victims are often described as being ‘</a:t>
            </a:r>
            <a:r>
              <a:rPr lang="en-GB" b="0" i="1" dirty="0"/>
              <a:t>hidden in plain sight</a:t>
            </a:r>
            <a:r>
              <a:rPr lang="en-GB" b="0" dirty="0"/>
              <a:t>’ and professionals must use there judgment and skill to spot potential victims.</a:t>
            </a:r>
          </a:p>
          <a:p>
            <a:endParaRPr lang="en-GB" dirty="0"/>
          </a:p>
          <a:p>
            <a:endParaRPr lang="en-GB" dirty="0"/>
          </a:p>
          <a:p>
            <a:endParaRPr lang="en-GB" dirty="0"/>
          </a:p>
          <a:p>
            <a:endParaRPr lang="en-GB" dirty="0"/>
          </a:p>
          <a:p>
            <a:endParaRPr lang="en-GB" dirty="0"/>
          </a:p>
          <a:p>
            <a:endParaRPr lang="en-GB" dirty="0"/>
          </a:p>
          <a:p>
            <a:r>
              <a:rPr lang="en-GB" b="0" dirty="0"/>
              <a:t>Professionals who may encounter victims are encouraged to trust their instincts, </a:t>
            </a:r>
            <a:r>
              <a:rPr lang="en-GB" dirty="0"/>
              <a:t>if something doesn’t feel right  - report it!</a:t>
            </a:r>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Signs and Indicators</a:t>
            </a:r>
          </a:p>
        </p:txBody>
      </p:sp>
      <p:pic>
        <p:nvPicPr>
          <p:cNvPr id="2" name="Picture 1"/>
          <p:cNvPicPr>
            <a:picLocks noChangeAspect="1"/>
          </p:cNvPicPr>
          <p:nvPr/>
        </p:nvPicPr>
        <p:blipFill>
          <a:blip r:embed="rId3"/>
          <a:stretch>
            <a:fillRect/>
          </a:stretch>
        </p:blipFill>
        <p:spPr>
          <a:xfrm>
            <a:off x="2590884" y="3011755"/>
            <a:ext cx="3352632" cy="2663290"/>
          </a:xfrm>
          <a:prstGeom prst="rect">
            <a:avLst/>
          </a:prstGeom>
        </p:spPr>
      </p:pic>
      <p:sp>
        <p:nvSpPr>
          <p:cNvPr id="5" name="TextBox 4"/>
          <p:cNvSpPr txBox="1"/>
          <p:nvPr/>
        </p:nvSpPr>
        <p:spPr>
          <a:xfrm>
            <a:off x="6056881" y="5028714"/>
            <a:ext cx="1906954" cy="646331"/>
          </a:xfrm>
          <a:prstGeom prst="rect">
            <a:avLst/>
          </a:prstGeom>
          <a:noFill/>
        </p:spPr>
        <p:txBody>
          <a:bodyPr wrap="square" rtlCol="0">
            <a:spAutoFit/>
          </a:bodyPr>
          <a:lstStyle/>
          <a:p>
            <a:r>
              <a:rPr lang="en-GB" sz="1200" dirty="0">
                <a:solidFill>
                  <a:schemeClr val="bg1">
                    <a:lumMod val="50000"/>
                  </a:schemeClr>
                </a:solidFill>
              </a:rPr>
              <a:t>NCA Invisible People Campaign - photograph exhibition.</a:t>
            </a:r>
          </a:p>
        </p:txBody>
      </p:sp>
    </p:spTree>
    <p:extLst>
      <p:ext uri="{BB962C8B-B14F-4D97-AF65-F5344CB8AC3E}">
        <p14:creationId xmlns:p14="http://schemas.microsoft.com/office/powerpoint/2010/main" val="1162020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2626"/>
            <a:ext cx="7620000" cy="2075689"/>
          </a:xfrm>
        </p:spPr>
        <p:txBody>
          <a:bodyPr>
            <a:normAutofit fontScale="90000"/>
          </a:bodyPr>
          <a:lstStyle/>
          <a:p>
            <a:pPr algn="ctr"/>
            <a:r>
              <a:rPr lang="en-GB" sz="4000" b="1" dirty="0">
                <a:solidFill>
                  <a:srgbClr val="7030A0"/>
                </a:solidFill>
                <a:latin typeface="+mn-lt"/>
              </a:rPr>
              <a:t>Topics covered in this presentation </a:t>
            </a:r>
            <a:br>
              <a:rPr lang="en-GB" sz="4000" dirty="0"/>
            </a:br>
            <a:br>
              <a:rPr lang="en-GB" dirty="0"/>
            </a:br>
            <a:endParaRPr lang="en-GB" dirty="0"/>
          </a:p>
        </p:txBody>
      </p:sp>
      <p:sp>
        <p:nvSpPr>
          <p:cNvPr id="3" name="Content Placeholder 2"/>
          <p:cNvSpPr>
            <a:spLocks noGrp="1"/>
          </p:cNvSpPr>
          <p:nvPr>
            <p:ph idx="1"/>
          </p:nvPr>
        </p:nvSpPr>
        <p:spPr>
          <a:xfrm>
            <a:off x="536448" y="1983972"/>
            <a:ext cx="7620000" cy="4270524"/>
          </a:xfrm>
        </p:spPr>
        <p:txBody>
          <a:bodyPr>
            <a:noAutofit/>
          </a:bodyPr>
          <a:lstStyle/>
          <a:p>
            <a:pPr>
              <a:spcBef>
                <a:spcPts val="600"/>
              </a:spcBef>
            </a:pPr>
            <a:endParaRPr lang="en-GB" altLang="en-US" sz="2400" dirty="0"/>
          </a:p>
          <a:p>
            <a:pPr marL="800100" lvl="1" indent="-342900">
              <a:lnSpc>
                <a:spcPct val="150000"/>
              </a:lnSpc>
              <a:spcBef>
                <a:spcPts val="600"/>
              </a:spcBef>
              <a:buClrTx/>
              <a:buFont typeface="Wingdings" panose="05000000000000000000" pitchFamily="2" charset="2"/>
              <a:buChar char="Ø"/>
            </a:pPr>
            <a:r>
              <a:rPr lang="en-GB" altLang="en-US" sz="2800" b="1" dirty="0"/>
              <a:t>What is Modern Slavery?</a:t>
            </a:r>
          </a:p>
          <a:p>
            <a:pPr marL="800100" lvl="1" indent="-342900">
              <a:lnSpc>
                <a:spcPct val="150000"/>
              </a:lnSpc>
              <a:spcBef>
                <a:spcPts val="600"/>
              </a:spcBef>
              <a:buClrTx/>
              <a:buFont typeface="Wingdings" panose="05000000000000000000" pitchFamily="2" charset="2"/>
              <a:buChar char="Ø"/>
            </a:pPr>
            <a:r>
              <a:rPr lang="en-GB" altLang="en-US" sz="2800" b="1" dirty="0"/>
              <a:t>Recognising the signs and indicators</a:t>
            </a:r>
          </a:p>
          <a:p>
            <a:pPr marL="800100" lvl="1" indent="-342900">
              <a:lnSpc>
                <a:spcPct val="150000"/>
              </a:lnSpc>
              <a:spcBef>
                <a:spcPts val="600"/>
              </a:spcBef>
              <a:buClrTx/>
              <a:buFont typeface="Wingdings" panose="05000000000000000000" pitchFamily="2" charset="2"/>
              <a:buChar char="Ø"/>
            </a:pPr>
            <a:r>
              <a:rPr lang="en-GB" altLang="en-US" sz="2800" b="1" dirty="0"/>
              <a:t>Reporting your concerns</a:t>
            </a:r>
          </a:p>
          <a:p>
            <a:pPr marL="800100" lvl="1" indent="-342900">
              <a:lnSpc>
                <a:spcPct val="150000"/>
              </a:lnSpc>
              <a:spcBef>
                <a:spcPts val="600"/>
              </a:spcBef>
              <a:buClrTx/>
              <a:buFont typeface="Wingdings" panose="05000000000000000000" pitchFamily="2" charset="2"/>
              <a:buChar char="Ø"/>
            </a:pPr>
            <a:r>
              <a:rPr lang="en-GB" altLang="en-US" sz="2800" b="1" dirty="0"/>
              <a:t>Common Myths about Modern Slavery</a:t>
            </a:r>
          </a:p>
          <a:p>
            <a:pPr marL="800100" lvl="1" indent="-342900">
              <a:lnSpc>
                <a:spcPct val="150000"/>
              </a:lnSpc>
              <a:spcBef>
                <a:spcPts val="600"/>
              </a:spcBef>
              <a:buClrTx/>
              <a:buFont typeface="Wingdings" panose="05000000000000000000" pitchFamily="2" charset="2"/>
              <a:buChar char="Ø"/>
            </a:pPr>
            <a:r>
              <a:rPr lang="en-US" altLang="en-US" sz="2800" b="1" dirty="0"/>
              <a:t>Further sources of help and advice</a:t>
            </a:r>
            <a:endParaRPr lang="en-GB" altLang="en-US" sz="2800" b="1" dirty="0"/>
          </a:p>
          <a:p>
            <a:pPr lvl="1" indent="0">
              <a:spcBef>
                <a:spcPts val="600"/>
              </a:spcBef>
              <a:buNone/>
            </a:pPr>
            <a:endParaRPr lang="en-US" altLang="en-US" sz="2400" b="1" dirty="0"/>
          </a:p>
        </p:txBody>
      </p:sp>
    </p:spTree>
    <p:extLst>
      <p:ext uri="{BB962C8B-B14F-4D97-AF65-F5344CB8AC3E}">
        <p14:creationId xmlns:p14="http://schemas.microsoft.com/office/powerpoint/2010/main" val="11093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65662"/>
            <a:ext cx="7620000" cy="2196935"/>
          </a:xfrm>
        </p:spPr>
        <p:txBody>
          <a:bodyPr>
            <a:normAutofit/>
          </a:bodyPr>
          <a:lstStyle/>
          <a:p>
            <a:pPr algn="just"/>
            <a:r>
              <a:rPr lang="en-GB" sz="2400" dirty="0">
                <a:solidFill>
                  <a:srgbClr val="7030A0"/>
                </a:solidFill>
              </a:rPr>
              <a:t>The National Referral Mechanism </a:t>
            </a:r>
          </a:p>
          <a:p>
            <a:pPr algn="just"/>
            <a:r>
              <a:rPr lang="en-GB" b="0" dirty="0"/>
              <a:t>The National Referral Mechanism (NRM) is the framework by which potential victims of Modern Slavery are </a:t>
            </a:r>
            <a:r>
              <a:rPr lang="en-GB" b="0" i="1" dirty="0"/>
              <a:t>identified</a:t>
            </a:r>
            <a:r>
              <a:rPr lang="en-GB" b="0" dirty="0"/>
              <a:t> and supported.</a:t>
            </a:r>
          </a:p>
          <a:p>
            <a:pPr algn="just"/>
            <a:endParaRPr lang="en-GB" sz="1000" b="0" dirty="0"/>
          </a:p>
          <a:p>
            <a:pPr algn="just"/>
            <a:endParaRPr lang="en-GB" b="0" dirty="0"/>
          </a:p>
        </p:txBody>
      </p:sp>
      <p:sp>
        <p:nvSpPr>
          <p:cNvPr id="4" name="Title 1"/>
          <p:cNvSpPr>
            <a:spLocks noGrp="1"/>
          </p:cNvSpPr>
          <p:nvPr>
            <p:ph type="title"/>
          </p:nvPr>
        </p:nvSpPr>
        <p:spPr>
          <a:xfrm>
            <a:off x="457200" y="152718"/>
            <a:ext cx="7620000" cy="916061"/>
          </a:xfrm>
        </p:spPr>
        <p:txBody>
          <a:bodyPr>
            <a:normAutofit/>
          </a:bodyPr>
          <a:lstStyle/>
          <a:p>
            <a:r>
              <a:rPr lang="en-GB" b="1" dirty="0">
                <a:solidFill>
                  <a:srgbClr val="7030A0"/>
                </a:solidFill>
                <a:latin typeface="+mn-lt"/>
              </a:rPr>
              <a:t>Reporting Concerns</a:t>
            </a:r>
          </a:p>
        </p:txBody>
      </p:sp>
      <p:sp>
        <p:nvSpPr>
          <p:cNvPr id="2" name="TextBox 1">
            <a:extLst>
              <a:ext uri="{FF2B5EF4-FFF2-40B4-BE49-F238E27FC236}">
                <a16:creationId xmlns:a16="http://schemas.microsoft.com/office/drawing/2014/main" id="{E090919C-6F33-4832-95C4-8A51DC8AB3DF}"/>
              </a:ext>
            </a:extLst>
          </p:cNvPr>
          <p:cNvSpPr txBox="1"/>
          <p:nvPr/>
        </p:nvSpPr>
        <p:spPr>
          <a:xfrm>
            <a:off x="457200" y="3241963"/>
            <a:ext cx="7620000" cy="1600438"/>
          </a:xfrm>
          <a:prstGeom prst="rect">
            <a:avLst/>
          </a:prstGeom>
          <a:noFill/>
        </p:spPr>
        <p:txBody>
          <a:bodyPr wrap="square" rtlCol="0">
            <a:spAutoFit/>
          </a:bodyPr>
          <a:lstStyle/>
          <a:p>
            <a:pPr algn="just"/>
            <a:r>
              <a:rPr lang="en-GB" sz="2000" dirty="0"/>
              <a:t>Potential victims can be referred in to the NRM by a wide range of ‘First Responders’. Where potential victims are encountered by professionals who are not First Responders, they should be referred to a First Responder as soon as possible. </a:t>
            </a:r>
          </a:p>
          <a:p>
            <a:pPr algn="just"/>
            <a:endParaRPr lang="en-GB" dirty="0"/>
          </a:p>
        </p:txBody>
      </p:sp>
      <p:sp>
        <p:nvSpPr>
          <p:cNvPr id="5" name="TextBox 4">
            <a:extLst>
              <a:ext uri="{FF2B5EF4-FFF2-40B4-BE49-F238E27FC236}">
                <a16:creationId xmlns:a16="http://schemas.microsoft.com/office/drawing/2014/main" id="{780D8B6A-97CC-4A3E-A08D-9C73A8AFF8B7}"/>
              </a:ext>
            </a:extLst>
          </p:cNvPr>
          <p:cNvSpPr txBox="1"/>
          <p:nvPr/>
        </p:nvSpPr>
        <p:spPr>
          <a:xfrm>
            <a:off x="457200" y="5073081"/>
            <a:ext cx="7620000" cy="707886"/>
          </a:xfrm>
          <a:prstGeom prst="rect">
            <a:avLst/>
          </a:prstGeom>
          <a:noFill/>
        </p:spPr>
        <p:txBody>
          <a:bodyPr wrap="square" rtlCol="0">
            <a:spAutoFit/>
          </a:bodyPr>
          <a:lstStyle/>
          <a:p>
            <a:pPr algn="just"/>
            <a:r>
              <a:rPr lang="en-GB" sz="2000" dirty="0"/>
              <a:t>Remember - NRM support is </a:t>
            </a:r>
            <a:r>
              <a:rPr lang="en-GB" sz="2000" i="1" dirty="0"/>
              <a:t>not</a:t>
            </a:r>
            <a:r>
              <a:rPr lang="en-GB" sz="2000" dirty="0"/>
              <a:t> dependant on victims of Modern Slavery supporting a criminal investigation.</a:t>
            </a:r>
          </a:p>
        </p:txBody>
      </p:sp>
    </p:spTree>
    <p:extLst>
      <p:ext uri="{BB962C8B-B14F-4D97-AF65-F5344CB8AC3E}">
        <p14:creationId xmlns:p14="http://schemas.microsoft.com/office/powerpoint/2010/main" val="29110045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6297"/>
            <a:ext cx="7620000" cy="4886405"/>
          </a:xfrm>
        </p:spPr>
        <p:txBody>
          <a:bodyPr>
            <a:normAutofit/>
          </a:bodyPr>
          <a:lstStyle/>
          <a:p>
            <a:pPr algn="just"/>
            <a:r>
              <a:rPr lang="en-GB" sz="2400" dirty="0">
                <a:solidFill>
                  <a:srgbClr val="7030A0"/>
                </a:solidFill>
              </a:rPr>
              <a:t>The National Referral Mechanism </a:t>
            </a:r>
          </a:p>
          <a:p>
            <a:pPr algn="just"/>
            <a:r>
              <a:rPr lang="en-GB" b="0" dirty="0"/>
              <a:t>Adults must consent, Children do not have to consent. </a:t>
            </a:r>
          </a:p>
          <a:p>
            <a:pPr algn="just"/>
            <a:endParaRPr lang="en-GB" b="0" dirty="0"/>
          </a:p>
          <a:p>
            <a:pPr algn="just"/>
            <a:r>
              <a:rPr lang="en-GB" b="0" dirty="0"/>
              <a:t>Victims who enter the NRM are entitled to support</a:t>
            </a:r>
          </a:p>
          <a:p>
            <a:pPr algn="just"/>
            <a:endParaRPr lang="en-GB" b="0" dirty="0"/>
          </a:p>
          <a:p>
            <a:pPr algn="just"/>
            <a:r>
              <a:rPr lang="en-GB" b="0" dirty="0"/>
              <a:t>Does anyone know what type of support is available?</a:t>
            </a:r>
          </a:p>
          <a:p>
            <a:pPr algn="just"/>
            <a:endParaRPr lang="en-GB" b="0" dirty="0"/>
          </a:p>
          <a:p>
            <a:pPr algn="just"/>
            <a:r>
              <a:rPr lang="en-GB" b="0" dirty="0"/>
              <a:t>Full details of all support can be found in annexes F &amp; G to the </a:t>
            </a:r>
            <a:r>
              <a:rPr lang="en-GB" dirty="0">
                <a:hlinkClick r:id="rId3"/>
              </a:rPr>
              <a:t>Home Office Statutory Guidance for England and Wales</a:t>
            </a:r>
            <a:r>
              <a:rPr lang="en-GB" b="0" dirty="0"/>
              <a:t>.</a:t>
            </a:r>
          </a:p>
          <a:p>
            <a:pPr marL="342900" indent="-342900" algn="just">
              <a:buFont typeface="Wingdings" panose="05000000000000000000" pitchFamily="2" charset="2"/>
              <a:buChar char="Ø"/>
            </a:pPr>
            <a:endParaRPr lang="en-GB" b="0" dirty="0"/>
          </a:p>
          <a:p>
            <a:pPr marL="342900" indent="-342900" algn="just">
              <a:buFont typeface="Wingdings" panose="05000000000000000000" pitchFamily="2" charset="2"/>
              <a:buChar char="Ø"/>
            </a:pPr>
            <a:endParaRPr lang="en-GB" b="0" dirty="0"/>
          </a:p>
        </p:txBody>
      </p:sp>
      <p:sp>
        <p:nvSpPr>
          <p:cNvPr id="4" name="Title 1"/>
          <p:cNvSpPr>
            <a:spLocks noGrp="1"/>
          </p:cNvSpPr>
          <p:nvPr>
            <p:ph type="title"/>
          </p:nvPr>
        </p:nvSpPr>
        <p:spPr>
          <a:xfrm>
            <a:off x="457200" y="152718"/>
            <a:ext cx="7620000" cy="923047"/>
          </a:xfrm>
        </p:spPr>
        <p:txBody>
          <a:bodyPr>
            <a:normAutofit/>
          </a:bodyPr>
          <a:lstStyle/>
          <a:p>
            <a:r>
              <a:rPr lang="en-GB" b="1" dirty="0">
                <a:solidFill>
                  <a:srgbClr val="7030A0"/>
                </a:solidFill>
                <a:latin typeface="+mn-lt"/>
              </a:rPr>
              <a:t>Reporting Concerns</a:t>
            </a:r>
          </a:p>
        </p:txBody>
      </p:sp>
    </p:spTree>
    <p:extLst>
      <p:ext uri="{BB962C8B-B14F-4D97-AF65-F5344CB8AC3E}">
        <p14:creationId xmlns:p14="http://schemas.microsoft.com/office/powerpoint/2010/main" val="2225785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314"/>
            <a:ext cx="7620000" cy="1512570"/>
          </a:xfrm>
        </p:spPr>
        <p:txBody>
          <a:bodyPr>
            <a:normAutofit fontScale="92500" lnSpcReduction="10000"/>
          </a:bodyPr>
          <a:lstStyle/>
          <a:p>
            <a:pPr algn="just"/>
            <a:r>
              <a:rPr lang="en-GB" sz="2900" dirty="0">
                <a:solidFill>
                  <a:srgbClr val="7030A0"/>
                </a:solidFill>
              </a:rPr>
              <a:t>Which agencies are First Responders?</a:t>
            </a:r>
          </a:p>
          <a:p>
            <a:pPr algn="just"/>
            <a:r>
              <a:rPr lang="en-GB" sz="2900" b="0" dirty="0"/>
              <a:t>In England and Wales, the agencies listed below are First Responders.</a:t>
            </a:r>
          </a:p>
          <a:p>
            <a:pPr algn="just"/>
            <a:endParaRPr lang="en-GB" b="0" dirty="0"/>
          </a:p>
        </p:txBody>
      </p:sp>
      <p:sp>
        <p:nvSpPr>
          <p:cNvPr id="4" name="Title 1"/>
          <p:cNvSpPr>
            <a:spLocks noGrp="1"/>
          </p:cNvSpPr>
          <p:nvPr>
            <p:ph type="title"/>
          </p:nvPr>
        </p:nvSpPr>
        <p:spPr>
          <a:xfrm>
            <a:off x="457200" y="152718"/>
            <a:ext cx="7620000" cy="904557"/>
          </a:xfrm>
        </p:spPr>
        <p:txBody>
          <a:bodyPr>
            <a:normAutofit/>
          </a:bodyPr>
          <a:lstStyle/>
          <a:p>
            <a:r>
              <a:rPr lang="en-GB" b="1" dirty="0">
                <a:solidFill>
                  <a:srgbClr val="7030A0"/>
                </a:solidFill>
                <a:latin typeface="+mn-lt"/>
              </a:rPr>
              <a:t>Reporting Concerns</a:t>
            </a:r>
          </a:p>
        </p:txBody>
      </p:sp>
      <p:sp>
        <p:nvSpPr>
          <p:cNvPr id="2" name="TextBox 1"/>
          <p:cNvSpPr txBox="1"/>
          <p:nvPr/>
        </p:nvSpPr>
        <p:spPr>
          <a:xfrm>
            <a:off x="523631" y="2869884"/>
            <a:ext cx="7682523" cy="3970318"/>
          </a:xfrm>
          <a:prstGeom prst="rect">
            <a:avLst/>
          </a:prstGeom>
          <a:noFill/>
        </p:spPr>
        <p:txBody>
          <a:bodyPr wrap="square" numCol="2" rtlCol="0">
            <a:spAutoFit/>
          </a:bodyPr>
          <a:lstStyle/>
          <a:p>
            <a:r>
              <a:rPr lang="en-GB" b="1" dirty="0">
                <a:solidFill>
                  <a:srgbClr val="7030A0"/>
                </a:solidFill>
              </a:rPr>
              <a:t>Public Authorities:</a:t>
            </a:r>
          </a:p>
          <a:p>
            <a:endParaRPr lang="en-GB" dirty="0"/>
          </a:p>
          <a:p>
            <a:pPr marL="342900" indent="-342900">
              <a:buFont typeface="Wingdings" panose="05000000000000000000" pitchFamily="2" charset="2"/>
              <a:buChar char="Ø"/>
            </a:pPr>
            <a:r>
              <a:rPr lang="en-GB" dirty="0"/>
              <a:t>Police</a:t>
            </a:r>
          </a:p>
          <a:p>
            <a:pPr marL="342900" indent="-342900">
              <a:buFont typeface="Wingdings" panose="05000000000000000000" pitchFamily="2" charset="2"/>
              <a:buChar char="Ø"/>
            </a:pPr>
            <a:r>
              <a:rPr lang="en-GB" dirty="0"/>
              <a:t>Gangmasters and Labour Abuse Authority (GLAA)</a:t>
            </a:r>
          </a:p>
          <a:p>
            <a:pPr marL="342900" indent="-342900">
              <a:buFont typeface="Wingdings" panose="05000000000000000000" pitchFamily="2" charset="2"/>
              <a:buChar char="Ø"/>
            </a:pPr>
            <a:r>
              <a:rPr lang="en-GB" dirty="0"/>
              <a:t>National Crime Agency (NCA)</a:t>
            </a:r>
          </a:p>
          <a:p>
            <a:pPr marL="342900" indent="-342900">
              <a:buFont typeface="Wingdings" panose="05000000000000000000" pitchFamily="2" charset="2"/>
              <a:buChar char="Ø"/>
            </a:pPr>
            <a:r>
              <a:rPr lang="en-GB" dirty="0"/>
              <a:t>Local Authorities</a:t>
            </a:r>
          </a:p>
          <a:p>
            <a:pPr marL="342900" indent="-342900">
              <a:buFont typeface="Wingdings" panose="05000000000000000000" pitchFamily="2" charset="2"/>
              <a:buChar char="Ø"/>
            </a:pPr>
            <a:r>
              <a:rPr lang="en-GB" dirty="0"/>
              <a:t>Immigration Enforcement (IE)</a:t>
            </a:r>
          </a:p>
          <a:p>
            <a:pPr marL="342900" indent="-342900">
              <a:buFont typeface="Wingdings" panose="05000000000000000000" pitchFamily="2" charset="2"/>
              <a:buChar char="Ø"/>
            </a:pPr>
            <a:r>
              <a:rPr lang="en-GB" dirty="0"/>
              <a:t>Border Force</a:t>
            </a:r>
          </a:p>
          <a:p>
            <a:pPr marL="342900" indent="-342900">
              <a:buFont typeface="Wingdings" panose="05000000000000000000" pitchFamily="2" charset="2"/>
              <a:buChar char="Ø"/>
            </a:pPr>
            <a:r>
              <a:rPr lang="en-GB" dirty="0"/>
              <a:t>UK Visa and Immigration</a:t>
            </a:r>
          </a:p>
          <a:p>
            <a:pPr marL="342900" indent="-342900">
              <a:buFont typeface="Wingdings" panose="05000000000000000000" pitchFamily="2" charset="2"/>
              <a:buChar char="Ø"/>
            </a:pPr>
            <a:endParaRPr lang="en-GB" dirty="0"/>
          </a:p>
          <a:p>
            <a:pPr marL="342900" indent="-342900">
              <a:buFont typeface="Wingdings" panose="05000000000000000000" pitchFamily="2" charset="2"/>
              <a:buChar char="Ø"/>
            </a:pPr>
            <a:endParaRPr lang="en-GB" dirty="0"/>
          </a:p>
          <a:p>
            <a:pPr marL="342900" indent="-342900">
              <a:buFont typeface="Wingdings" panose="05000000000000000000" pitchFamily="2" charset="2"/>
              <a:buChar char="Ø"/>
            </a:pPr>
            <a:endParaRPr lang="en-GB" dirty="0"/>
          </a:p>
          <a:p>
            <a:pPr marL="342900" indent="-342900">
              <a:buFont typeface="Wingdings" panose="05000000000000000000" pitchFamily="2" charset="2"/>
              <a:buChar char="Ø"/>
            </a:pPr>
            <a:endParaRPr lang="en-GB" dirty="0"/>
          </a:p>
          <a:p>
            <a:r>
              <a:rPr lang="en-GB" b="1" dirty="0">
                <a:solidFill>
                  <a:srgbClr val="7030A0"/>
                </a:solidFill>
              </a:rPr>
              <a:t>Charities:</a:t>
            </a:r>
          </a:p>
          <a:p>
            <a:endParaRPr lang="en-GB" dirty="0"/>
          </a:p>
          <a:p>
            <a:pPr marL="342900" indent="-342900">
              <a:buFont typeface="Wingdings" panose="05000000000000000000" pitchFamily="2" charset="2"/>
              <a:buChar char="Ø"/>
            </a:pPr>
            <a:r>
              <a:rPr lang="en-GB" dirty="0"/>
              <a:t>Barnardo’s </a:t>
            </a:r>
          </a:p>
          <a:p>
            <a:pPr marL="342900" indent="-342900">
              <a:buFont typeface="Wingdings" panose="05000000000000000000" pitchFamily="2" charset="2"/>
              <a:buChar char="Ø"/>
            </a:pPr>
            <a:r>
              <a:rPr lang="en-GB" dirty="0"/>
              <a:t>BAWSO </a:t>
            </a:r>
          </a:p>
          <a:p>
            <a:pPr marL="342900" indent="-342900">
              <a:buFont typeface="Wingdings" panose="05000000000000000000" pitchFamily="2" charset="2"/>
              <a:buChar char="Ø"/>
            </a:pPr>
            <a:r>
              <a:rPr lang="en-GB" dirty="0"/>
              <a:t>Kalayaan </a:t>
            </a:r>
          </a:p>
          <a:p>
            <a:pPr marL="342900" indent="-342900">
              <a:buFont typeface="Wingdings" panose="05000000000000000000" pitchFamily="2" charset="2"/>
              <a:buChar char="Ø"/>
            </a:pPr>
            <a:r>
              <a:rPr lang="en-GB" dirty="0"/>
              <a:t>Medaille Trust </a:t>
            </a:r>
          </a:p>
          <a:p>
            <a:pPr marL="342900" indent="-342900">
              <a:buFont typeface="Wingdings" panose="05000000000000000000" pitchFamily="2" charset="2"/>
              <a:buChar char="Ø"/>
            </a:pPr>
            <a:r>
              <a:rPr lang="en-GB" dirty="0"/>
              <a:t>Migrant Help </a:t>
            </a:r>
          </a:p>
          <a:p>
            <a:pPr marL="342900" indent="-342900">
              <a:buFont typeface="Wingdings" panose="05000000000000000000" pitchFamily="2" charset="2"/>
              <a:buChar char="Ø"/>
            </a:pPr>
            <a:r>
              <a:rPr lang="en-GB" dirty="0"/>
              <a:t>New Pathways </a:t>
            </a:r>
          </a:p>
          <a:p>
            <a:pPr marL="342900" indent="-342900">
              <a:buFont typeface="Wingdings" panose="05000000000000000000" pitchFamily="2" charset="2"/>
              <a:buChar char="Ø"/>
            </a:pPr>
            <a:r>
              <a:rPr lang="en-GB" dirty="0"/>
              <a:t>NSPCC </a:t>
            </a:r>
          </a:p>
          <a:p>
            <a:pPr marL="342900" indent="-342900">
              <a:buFont typeface="Wingdings" panose="05000000000000000000" pitchFamily="2" charset="2"/>
              <a:buChar char="Ø"/>
            </a:pPr>
            <a:r>
              <a:rPr lang="en-GB" dirty="0"/>
              <a:t>Refugee Council </a:t>
            </a:r>
          </a:p>
          <a:p>
            <a:pPr marL="342900" indent="-342900">
              <a:buFont typeface="Wingdings" panose="05000000000000000000" pitchFamily="2" charset="2"/>
              <a:buChar char="Ø"/>
            </a:pPr>
            <a:r>
              <a:rPr lang="en-GB" dirty="0"/>
              <a:t>The Salvation Army </a:t>
            </a:r>
          </a:p>
          <a:p>
            <a:pPr marL="342900" indent="-342900">
              <a:buFont typeface="Wingdings" panose="05000000000000000000" pitchFamily="2" charset="2"/>
              <a:buChar char="Ø"/>
            </a:pPr>
            <a:r>
              <a:rPr lang="en-GB" dirty="0"/>
              <a:t>Unseen UK </a:t>
            </a:r>
          </a:p>
        </p:txBody>
      </p:sp>
    </p:spTree>
    <p:extLst>
      <p:ext uri="{BB962C8B-B14F-4D97-AF65-F5344CB8AC3E}">
        <p14:creationId xmlns:p14="http://schemas.microsoft.com/office/powerpoint/2010/main" val="12848082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27FE-BF2E-4E07-B844-FCDE80FC6931}"/>
              </a:ext>
            </a:extLst>
          </p:cNvPr>
          <p:cNvSpPr>
            <a:spLocks noGrp="1"/>
          </p:cNvSpPr>
          <p:nvPr>
            <p:ph type="title"/>
          </p:nvPr>
        </p:nvSpPr>
        <p:spPr>
          <a:xfrm>
            <a:off x="457200" y="152718"/>
            <a:ext cx="7620000" cy="933132"/>
          </a:xfrm>
        </p:spPr>
        <p:txBody>
          <a:bodyPr/>
          <a:lstStyle/>
          <a:p>
            <a:r>
              <a:rPr lang="en-GB" b="1" dirty="0">
                <a:solidFill>
                  <a:srgbClr val="7030A0"/>
                </a:solidFill>
              </a:rPr>
              <a:t>Reporting Concerns</a:t>
            </a:r>
            <a:endParaRPr lang="en-GB" dirty="0"/>
          </a:p>
        </p:txBody>
      </p:sp>
      <p:sp>
        <p:nvSpPr>
          <p:cNvPr id="3" name="Content Placeholder 2">
            <a:extLst>
              <a:ext uri="{FF2B5EF4-FFF2-40B4-BE49-F238E27FC236}">
                <a16:creationId xmlns:a16="http://schemas.microsoft.com/office/drawing/2014/main" id="{9B5AE238-5082-4482-842F-E46287459AA7}"/>
              </a:ext>
            </a:extLst>
          </p:cNvPr>
          <p:cNvSpPr>
            <a:spLocks noGrp="1"/>
          </p:cNvSpPr>
          <p:nvPr>
            <p:ph idx="1"/>
          </p:nvPr>
        </p:nvSpPr>
        <p:spPr>
          <a:xfrm>
            <a:off x="457200" y="1314450"/>
            <a:ext cx="7620000" cy="4811713"/>
          </a:xfrm>
        </p:spPr>
        <p:txBody>
          <a:bodyPr>
            <a:noAutofit/>
          </a:bodyPr>
          <a:lstStyle/>
          <a:p>
            <a:r>
              <a:rPr lang="en-GB" sz="2400" b="0" dirty="0"/>
              <a:t>Any First Responder must notify the Home Office about when they encounter a potential victim of Modern Slavery.</a:t>
            </a:r>
          </a:p>
          <a:p>
            <a:endParaRPr lang="en-GB" sz="2400" b="0" dirty="0"/>
          </a:p>
          <a:p>
            <a:r>
              <a:rPr lang="en-GB" sz="2400" b="0" dirty="0"/>
              <a:t>This is usually done when that potential victim enters the NRM.</a:t>
            </a:r>
          </a:p>
          <a:p>
            <a:endParaRPr lang="en-GB" sz="2400" b="0" dirty="0"/>
          </a:p>
          <a:p>
            <a:r>
              <a:rPr lang="en-GB" sz="2400" b="0" dirty="0"/>
              <a:t>However, when an adult victim refuses the NRM the First Responder still has a </a:t>
            </a:r>
            <a:r>
              <a:rPr lang="en-GB" sz="2400" u="sng" dirty="0"/>
              <a:t>Duty to Notify </a:t>
            </a:r>
            <a:r>
              <a:rPr lang="en-GB" sz="2400" b="0" dirty="0"/>
              <a:t>the Home Office of the existence of that potential victim so there is an accurate record of Modern Slavery in the UK.</a:t>
            </a:r>
          </a:p>
        </p:txBody>
      </p:sp>
    </p:spTree>
    <p:extLst>
      <p:ext uri="{BB962C8B-B14F-4D97-AF65-F5344CB8AC3E}">
        <p14:creationId xmlns:p14="http://schemas.microsoft.com/office/powerpoint/2010/main" val="1775798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620000" cy="4718538"/>
          </a:xfrm>
        </p:spPr>
        <p:txBody>
          <a:bodyPr>
            <a:normAutofit lnSpcReduction="10000"/>
          </a:bodyPr>
          <a:lstStyle/>
          <a:p>
            <a:pPr algn="just"/>
            <a:r>
              <a:rPr lang="en-GB" sz="2900" dirty="0">
                <a:solidFill>
                  <a:srgbClr val="7030A0"/>
                </a:solidFill>
              </a:rPr>
              <a:t>Which first responder should I approach?</a:t>
            </a:r>
          </a:p>
          <a:p>
            <a:pPr algn="just"/>
            <a:r>
              <a:rPr lang="en-GB" b="0" dirty="0"/>
              <a:t>The individual circumstances of the victim may mean a professional encountering a victim feels it is more appropriate to approach a particular First Responder. (e.g. a child)</a:t>
            </a:r>
          </a:p>
          <a:p>
            <a:pPr algn="just"/>
            <a:endParaRPr lang="en-GB" b="0" dirty="0"/>
          </a:p>
          <a:p>
            <a:pPr algn="just"/>
            <a:r>
              <a:rPr lang="en-GB" b="0" dirty="0"/>
              <a:t>Remember, whilst any First Responder can refer a victim into the NRM, only law enforcement agencies can investigate Modern Slavery. </a:t>
            </a:r>
          </a:p>
          <a:p>
            <a:pPr algn="just"/>
            <a:endParaRPr lang="en-GB" b="0" dirty="0"/>
          </a:p>
          <a:p>
            <a:pPr algn="just"/>
            <a:r>
              <a:rPr lang="en-GB" dirty="0"/>
              <a:t>If you are in doubt about which First Responder to contact, it is advisable to contact the police. </a:t>
            </a:r>
            <a:r>
              <a:rPr lang="en-GB" u="sng" dirty="0"/>
              <a:t>If the individual is in immediate risk, you must always contact the police using 999.</a:t>
            </a:r>
          </a:p>
          <a:p>
            <a:pPr algn="just"/>
            <a:endParaRPr lang="en-GB" b="0" dirty="0"/>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Reporting Concerns</a:t>
            </a:r>
          </a:p>
        </p:txBody>
      </p:sp>
    </p:spTree>
    <p:extLst>
      <p:ext uri="{BB962C8B-B14F-4D97-AF65-F5344CB8AC3E}">
        <p14:creationId xmlns:p14="http://schemas.microsoft.com/office/powerpoint/2010/main" val="738676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620000" cy="4929554"/>
          </a:xfrm>
        </p:spPr>
        <p:txBody>
          <a:bodyPr>
            <a:normAutofit lnSpcReduction="10000"/>
          </a:bodyPr>
          <a:lstStyle/>
          <a:p>
            <a:pPr algn="just"/>
            <a:r>
              <a:rPr lang="en-GB" sz="2900" dirty="0">
                <a:solidFill>
                  <a:srgbClr val="7030A0"/>
                </a:solidFill>
              </a:rPr>
              <a:t>Reporting concerns to the police</a:t>
            </a:r>
          </a:p>
          <a:p>
            <a:pPr algn="just"/>
            <a:r>
              <a:rPr lang="en-GB" sz="2200" b="0" dirty="0"/>
              <a:t>The police will always prioritise the safety of a potential victims over anything else.</a:t>
            </a:r>
          </a:p>
          <a:p>
            <a:pPr algn="just"/>
            <a:r>
              <a:rPr lang="en-GB" sz="2200" b="0" dirty="0"/>
              <a:t>Victims can speak to the police in confidence and will be given time to decide if they wish to support a criminal investigation by providing a statement and attend potentially attend court at a later date. Police can still investigate Modern Slavery without the need for victims to provide a statement or go to court.</a:t>
            </a:r>
          </a:p>
          <a:p>
            <a:pPr algn="just"/>
            <a:r>
              <a:rPr lang="en-GB" sz="2200" b="0" dirty="0"/>
              <a:t>If the potential victim is worried about speaking to authorities, then the professional who identified the potential victim may be asked to assist in facilitating engagement between the police and the victim.</a:t>
            </a:r>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Reporting Concerns</a:t>
            </a:r>
          </a:p>
        </p:txBody>
      </p:sp>
    </p:spTree>
    <p:extLst>
      <p:ext uri="{BB962C8B-B14F-4D97-AF65-F5344CB8AC3E}">
        <p14:creationId xmlns:p14="http://schemas.microsoft.com/office/powerpoint/2010/main" val="3816188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620000" cy="4921738"/>
          </a:xfrm>
        </p:spPr>
        <p:txBody>
          <a:bodyPr>
            <a:normAutofit lnSpcReduction="10000"/>
          </a:bodyPr>
          <a:lstStyle/>
          <a:p>
            <a:pPr algn="just"/>
            <a:r>
              <a:rPr lang="en-GB" sz="2900" dirty="0">
                <a:solidFill>
                  <a:srgbClr val="7030A0"/>
                </a:solidFill>
              </a:rPr>
              <a:t>Reporting concerns to the police…(cont.)</a:t>
            </a:r>
          </a:p>
          <a:p>
            <a:pPr algn="just"/>
            <a:r>
              <a:rPr lang="en-GB" sz="2200" b="0" dirty="0"/>
              <a:t>When making a report to the police it is important to distinguish between </a:t>
            </a:r>
            <a:r>
              <a:rPr lang="en-GB" sz="2200" b="0" i="1" dirty="0"/>
              <a:t>intelligence</a:t>
            </a:r>
            <a:r>
              <a:rPr lang="en-GB" sz="2200" b="0" dirty="0"/>
              <a:t> and a </a:t>
            </a:r>
            <a:r>
              <a:rPr lang="en-GB" sz="2200" b="0" i="1" dirty="0"/>
              <a:t>Modern Slavery report</a:t>
            </a:r>
            <a:r>
              <a:rPr lang="en-GB" sz="2200" b="0" dirty="0"/>
              <a:t>, which is in effect the report of a crime.</a:t>
            </a:r>
          </a:p>
          <a:p>
            <a:pPr algn="just"/>
            <a:r>
              <a:rPr lang="en-GB" sz="2200" b="0" dirty="0"/>
              <a:t>When making a Modern Slavery report to the police, the person making the report will be expected to provide basic details, including the name of the potential victim, and a means by which they can be safely contacted (this can be via the reporting person in the first instance).</a:t>
            </a:r>
          </a:p>
          <a:p>
            <a:pPr algn="just"/>
            <a:r>
              <a:rPr lang="en-GB" sz="2200" b="0" dirty="0"/>
              <a:t>Less specific information can be passed to the police as intelligence. Whilst this will help the police, it may not result in immediate safeguarding or an NRM referral for an individual. </a:t>
            </a:r>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Reporting Concerns</a:t>
            </a:r>
          </a:p>
        </p:txBody>
      </p:sp>
    </p:spTree>
    <p:extLst>
      <p:ext uri="{BB962C8B-B14F-4D97-AF65-F5344CB8AC3E}">
        <p14:creationId xmlns:p14="http://schemas.microsoft.com/office/powerpoint/2010/main" val="177217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3D64-602D-4C89-BB8E-0E9E55B13F3E}"/>
              </a:ext>
            </a:extLst>
          </p:cNvPr>
          <p:cNvSpPr>
            <a:spLocks noGrp="1"/>
          </p:cNvSpPr>
          <p:nvPr>
            <p:ph type="title"/>
          </p:nvPr>
        </p:nvSpPr>
        <p:spPr>
          <a:xfrm>
            <a:off x="457199" y="152718"/>
            <a:ext cx="6843713" cy="918845"/>
          </a:xfrm>
        </p:spPr>
        <p:txBody>
          <a:bodyPr/>
          <a:lstStyle/>
          <a:p>
            <a:r>
              <a:rPr lang="en-GB" b="1" dirty="0">
                <a:solidFill>
                  <a:srgbClr val="7030A0"/>
                </a:solidFill>
              </a:rPr>
              <a:t>Reporting Concerns</a:t>
            </a:r>
            <a:endParaRPr lang="en-GB" dirty="0"/>
          </a:p>
        </p:txBody>
      </p:sp>
      <p:sp>
        <p:nvSpPr>
          <p:cNvPr id="3" name="Content Placeholder 2">
            <a:extLst>
              <a:ext uri="{FF2B5EF4-FFF2-40B4-BE49-F238E27FC236}">
                <a16:creationId xmlns:a16="http://schemas.microsoft.com/office/drawing/2014/main" id="{34EA667F-6949-43E7-8F71-FE4674E2F8F7}"/>
              </a:ext>
            </a:extLst>
          </p:cNvPr>
          <p:cNvSpPr>
            <a:spLocks noGrp="1"/>
          </p:cNvSpPr>
          <p:nvPr>
            <p:ph idx="1"/>
          </p:nvPr>
        </p:nvSpPr>
        <p:spPr/>
        <p:txBody>
          <a:bodyPr>
            <a:normAutofit fontScale="47500" lnSpcReduction="20000"/>
          </a:bodyPr>
          <a:lstStyle/>
          <a:p>
            <a:r>
              <a:rPr lang="en-GB" sz="4200" u="sng" dirty="0"/>
              <a:t>Concerns about Labour Exploitation</a:t>
            </a:r>
          </a:p>
          <a:p>
            <a:endParaRPr lang="en-GB" dirty="0"/>
          </a:p>
          <a:p>
            <a:r>
              <a:rPr lang="en-GB" sz="3200" dirty="0"/>
              <a:t>GLAA -  Contact details</a:t>
            </a:r>
          </a:p>
          <a:p>
            <a:r>
              <a:rPr lang="en-GB" sz="2600" dirty="0"/>
              <a:t> </a:t>
            </a:r>
          </a:p>
          <a:p>
            <a:endParaRPr lang="en-GB" sz="2600" dirty="0"/>
          </a:p>
          <a:p>
            <a:r>
              <a:rPr lang="en-GB" sz="3600" dirty="0"/>
              <a:t>By telephone - 0800 432 0804, to report your concerns in confidence. Lines are open Monday to Friday 9:00am - 5:00pm, You can also call 0115 959 7049 (and leave a message outside of office hours</a:t>
            </a:r>
          </a:p>
          <a:p>
            <a:endParaRPr lang="en-GB" sz="2600" dirty="0"/>
          </a:p>
          <a:p>
            <a:endParaRPr lang="en-GB" sz="2600" dirty="0"/>
          </a:p>
          <a:p>
            <a:r>
              <a:rPr lang="en-GB" sz="3600" dirty="0"/>
              <a:t>By email - </a:t>
            </a:r>
            <a:r>
              <a:rPr lang="en-GB" sz="3600" u="sng" dirty="0">
                <a:hlinkClick r:id="rId3"/>
              </a:rPr>
              <a:t>intelligence@gla.gov.uk</a:t>
            </a:r>
            <a:r>
              <a:rPr lang="en-GB" sz="3600" dirty="0"/>
              <a:t>, please give them as much information as you can</a:t>
            </a:r>
            <a:r>
              <a:rPr lang="en-GB" dirty="0"/>
              <a:t>.  </a:t>
            </a:r>
          </a:p>
          <a:p>
            <a:r>
              <a:rPr lang="en-GB" dirty="0"/>
              <a:t> </a:t>
            </a:r>
          </a:p>
          <a:p>
            <a:r>
              <a:rPr lang="en-GB" dirty="0"/>
              <a:t> </a:t>
            </a:r>
          </a:p>
          <a:p>
            <a:endParaRPr lang="en-GB" dirty="0"/>
          </a:p>
        </p:txBody>
      </p:sp>
    </p:spTree>
    <p:extLst>
      <p:ext uri="{BB962C8B-B14F-4D97-AF65-F5344CB8AC3E}">
        <p14:creationId xmlns:p14="http://schemas.microsoft.com/office/powerpoint/2010/main" val="2323667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8C148-9E63-4BC1-988C-CB5006D635D1}"/>
              </a:ext>
            </a:extLst>
          </p:cNvPr>
          <p:cNvSpPr>
            <a:spLocks noGrp="1"/>
          </p:cNvSpPr>
          <p:nvPr>
            <p:ph type="title"/>
          </p:nvPr>
        </p:nvSpPr>
        <p:spPr>
          <a:xfrm>
            <a:off x="457200" y="152718"/>
            <a:ext cx="6915150" cy="1371600"/>
          </a:xfrm>
        </p:spPr>
        <p:txBody>
          <a:bodyPr/>
          <a:lstStyle/>
          <a:p>
            <a:r>
              <a:rPr lang="en-GB" b="1" dirty="0">
                <a:solidFill>
                  <a:srgbClr val="7030A0"/>
                </a:solidFill>
              </a:rPr>
              <a:t>Reporting Concerns</a:t>
            </a:r>
            <a:endParaRPr lang="en-GB" dirty="0"/>
          </a:p>
        </p:txBody>
      </p:sp>
      <p:sp>
        <p:nvSpPr>
          <p:cNvPr id="3" name="Content Placeholder 2">
            <a:extLst>
              <a:ext uri="{FF2B5EF4-FFF2-40B4-BE49-F238E27FC236}">
                <a16:creationId xmlns:a16="http://schemas.microsoft.com/office/drawing/2014/main" id="{DC23F363-4B86-4206-BD69-3AD95D2A2AAC}"/>
              </a:ext>
            </a:extLst>
          </p:cNvPr>
          <p:cNvSpPr>
            <a:spLocks noGrp="1"/>
          </p:cNvSpPr>
          <p:nvPr>
            <p:ph idx="1"/>
          </p:nvPr>
        </p:nvSpPr>
        <p:spPr/>
        <p:txBody>
          <a:bodyPr/>
          <a:lstStyle/>
          <a:p>
            <a:r>
              <a:rPr lang="en-GB" u="sng" dirty="0"/>
              <a:t>Concerns about non payment of National Minimum Wage</a:t>
            </a:r>
          </a:p>
          <a:p>
            <a:endParaRPr lang="en-GB" dirty="0"/>
          </a:p>
          <a:p>
            <a:r>
              <a:rPr lang="en-GB" dirty="0"/>
              <a:t>ACAS - </a:t>
            </a:r>
          </a:p>
          <a:p>
            <a:r>
              <a:rPr lang="en-GB" b="0" dirty="0" err="1"/>
              <a:t>Acas</a:t>
            </a:r>
            <a:r>
              <a:rPr lang="en-GB" b="0" dirty="0"/>
              <a:t> helpline</a:t>
            </a:r>
            <a:r>
              <a:rPr lang="en-GB" dirty="0"/>
              <a:t> - Pay and work rights helpline and complaints</a:t>
            </a:r>
            <a:br>
              <a:rPr lang="en-GB" dirty="0"/>
            </a:br>
            <a:r>
              <a:rPr lang="en-GB" dirty="0"/>
              <a:t>Telephone: 0300 123 1100 </a:t>
            </a:r>
            <a:br>
              <a:rPr lang="en-GB" dirty="0"/>
            </a:br>
            <a:r>
              <a:rPr lang="en-GB" dirty="0"/>
              <a:t>Monday to Friday, 8am to 6pm</a:t>
            </a:r>
          </a:p>
          <a:p>
            <a:r>
              <a:rPr lang="en-GB" dirty="0"/>
              <a:t> </a:t>
            </a:r>
          </a:p>
          <a:p>
            <a:r>
              <a:rPr lang="en-GB" u="sng" dirty="0">
                <a:hlinkClick r:id="rId2"/>
              </a:rPr>
              <a:t>https://www.gov.uk/pay-and-work-rights</a:t>
            </a:r>
            <a:endParaRPr lang="en-GB" dirty="0"/>
          </a:p>
          <a:p>
            <a:endParaRPr lang="en-GB" dirty="0"/>
          </a:p>
        </p:txBody>
      </p:sp>
    </p:spTree>
    <p:extLst>
      <p:ext uri="{BB962C8B-B14F-4D97-AF65-F5344CB8AC3E}">
        <p14:creationId xmlns:p14="http://schemas.microsoft.com/office/powerpoint/2010/main" val="307621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F375-C0E7-409C-920C-A60FEA816F43}"/>
              </a:ext>
            </a:extLst>
          </p:cNvPr>
          <p:cNvSpPr>
            <a:spLocks noGrp="1"/>
          </p:cNvSpPr>
          <p:nvPr>
            <p:ph type="title"/>
          </p:nvPr>
        </p:nvSpPr>
        <p:spPr>
          <a:xfrm>
            <a:off x="457199" y="152718"/>
            <a:ext cx="6958013" cy="1061720"/>
          </a:xfrm>
        </p:spPr>
        <p:txBody>
          <a:bodyPr/>
          <a:lstStyle/>
          <a:p>
            <a:r>
              <a:rPr lang="en-GB" b="1" dirty="0">
                <a:solidFill>
                  <a:srgbClr val="7030A0"/>
                </a:solidFill>
              </a:rPr>
              <a:t>Reporting Concerns</a:t>
            </a:r>
            <a:endParaRPr lang="en-GB" dirty="0"/>
          </a:p>
        </p:txBody>
      </p:sp>
      <p:sp>
        <p:nvSpPr>
          <p:cNvPr id="3" name="Content Placeholder 2">
            <a:extLst>
              <a:ext uri="{FF2B5EF4-FFF2-40B4-BE49-F238E27FC236}">
                <a16:creationId xmlns:a16="http://schemas.microsoft.com/office/drawing/2014/main" id="{004B3A6F-985A-46EE-98F5-A205D6351143}"/>
              </a:ext>
            </a:extLst>
          </p:cNvPr>
          <p:cNvSpPr>
            <a:spLocks noGrp="1"/>
          </p:cNvSpPr>
          <p:nvPr>
            <p:ph idx="1"/>
          </p:nvPr>
        </p:nvSpPr>
        <p:spPr/>
        <p:txBody>
          <a:bodyPr/>
          <a:lstStyle/>
          <a:p>
            <a:endParaRPr lang="en-GB" dirty="0"/>
          </a:p>
          <a:p>
            <a:r>
              <a:rPr lang="en-GB" dirty="0"/>
              <a:t>HMRC - National Minimum Wage enquiries and complaints</a:t>
            </a:r>
          </a:p>
          <a:p>
            <a:endParaRPr lang="en-GB" dirty="0"/>
          </a:p>
          <a:p>
            <a:r>
              <a:rPr lang="en-GB" dirty="0"/>
              <a:t>Online complaints  - </a:t>
            </a:r>
            <a:r>
              <a:rPr lang="en-GB" u="sng" dirty="0">
                <a:hlinkClick r:id="rId2"/>
              </a:rPr>
              <a:t>https://www.gov.uk/government/publications/pay-and-work-rights-complaints</a:t>
            </a:r>
            <a:endParaRPr lang="en-GB" dirty="0"/>
          </a:p>
          <a:p>
            <a:endParaRPr lang="en-GB" dirty="0"/>
          </a:p>
        </p:txBody>
      </p:sp>
    </p:spTree>
    <p:extLst>
      <p:ext uri="{BB962C8B-B14F-4D97-AF65-F5344CB8AC3E}">
        <p14:creationId xmlns:p14="http://schemas.microsoft.com/office/powerpoint/2010/main" val="1956710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49096" cy="1371600"/>
          </a:xfrm>
        </p:spPr>
        <p:txBody>
          <a:bodyPr>
            <a:normAutofit/>
          </a:bodyPr>
          <a:lstStyle/>
          <a:p>
            <a:r>
              <a:rPr lang="en-GB" b="1" dirty="0">
                <a:solidFill>
                  <a:srgbClr val="7030A0"/>
                </a:solidFill>
                <a:latin typeface="+mn-lt"/>
              </a:rPr>
              <a:t>What is modern slavery?</a:t>
            </a:r>
          </a:p>
        </p:txBody>
      </p:sp>
      <p:sp>
        <p:nvSpPr>
          <p:cNvPr id="3" name="Content Placeholder 2"/>
          <p:cNvSpPr>
            <a:spLocks noGrp="1"/>
          </p:cNvSpPr>
          <p:nvPr>
            <p:ph idx="1"/>
          </p:nvPr>
        </p:nvSpPr>
        <p:spPr/>
        <p:txBody>
          <a:bodyPr>
            <a:normAutofit/>
          </a:bodyPr>
          <a:lstStyle/>
          <a:p>
            <a:endParaRPr lang="en-GB" b="0" dirty="0"/>
          </a:p>
          <a:p>
            <a:pPr algn="just"/>
            <a:r>
              <a:rPr lang="en-GB" dirty="0">
                <a:solidFill>
                  <a:srgbClr val="7030A0"/>
                </a:solidFill>
              </a:rPr>
              <a:t>Modern Slavery is a serious crime that violates human rights. </a:t>
            </a:r>
            <a:r>
              <a:rPr lang="en-GB" b="0" dirty="0"/>
              <a:t>Victims are forced, threatened or deceived into situations of subjugation, degradation and control which undermine their personal identity and sense of self. </a:t>
            </a:r>
          </a:p>
          <a:p>
            <a:endParaRPr lang="en-GB" b="0" dirty="0"/>
          </a:p>
          <a:p>
            <a:endParaRPr lang="en-GB" b="0" dirty="0"/>
          </a:p>
          <a:p>
            <a:r>
              <a:rPr lang="en-GB" b="0" dirty="0"/>
              <a:t>	</a:t>
            </a:r>
          </a:p>
          <a:p>
            <a:endParaRPr lang="en-GB" b="0" dirty="0"/>
          </a:p>
        </p:txBody>
      </p:sp>
      <p:pic>
        <p:nvPicPr>
          <p:cNvPr id="4" name="Picture 3"/>
          <p:cNvPicPr>
            <a:picLocks noChangeAspect="1"/>
          </p:cNvPicPr>
          <p:nvPr/>
        </p:nvPicPr>
        <p:blipFill>
          <a:blip r:embed="rId3"/>
          <a:stretch>
            <a:fillRect/>
          </a:stretch>
        </p:blipFill>
        <p:spPr>
          <a:xfrm>
            <a:off x="457199" y="3673325"/>
            <a:ext cx="3758625" cy="2452837"/>
          </a:xfrm>
          <a:prstGeom prst="rect">
            <a:avLst/>
          </a:prstGeom>
        </p:spPr>
      </p:pic>
      <p:pic>
        <p:nvPicPr>
          <p:cNvPr id="5" name="Picture 4"/>
          <p:cNvPicPr>
            <a:picLocks noChangeAspect="1"/>
          </p:cNvPicPr>
          <p:nvPr/>
        </p:nvPicPr>
        <p:blipFill>
          <a:blip r:embed="rId4"/>
          <a:stretch>
            <a:fillRect/>
          </a:stretch>
        </p:blipFill>
        <p:spPr>
          <a:xfrm>
            <a:off x="4662712" y="3673325"/>
            <a:ext cx="3843584" cy="2452838"/>
          </a:xfrm>
          <a:prstGeom prst="rect">
            <a:avLst/>
          </a:prstGeom>
        </p:spPr>
      </p:pic>
    </p:spTree>
    <p:extLst>
      <p:ext uri="{BB962C8B-B14F-4D97-AF65-F5344CB8AC3E}">
        <p14:creationId xmlns:p14="http://schemas.microsoft.com/office/powerpoint/2010/main" val="249939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10062" cy="4921738"/>
          </a:xfrm>
        </p:spPr>
        <p:txBody>
          <a:bodyPr>
            <a:normAutofit/>
          </a:bodyPr>
          <a:lstStyle/>
          <a:p>
            <a:pPr algn="just"/>
            <a:r>
              <a:rPr lang="en-GB" sz="2900" dirty="0">
                <a:solidFill>
                  <a:srgbClr val="7030A0"/>
                </a:solidFill>
              </a:rPr>
              <a:t>Modern Slavery Helpline 08000 121 700</a:t>
            </a:r>
          </a:p>
          <a:p>
            <a:pPr algn="just"/>
            <a:r>
              <a:rPr lang="en-GB" sz="1800" b="0" dirty="0"/>
              <a:t>The Modern Slavery Helpline provides a 24/7 service to victims and people who may come into contact with victims.</a:t>
            </a:r>
          </a:p>
          <a:p>
            <a:pPr algn="just"/>
            <a:r>
              <a:rPr lang="en-GB" sz="1800" b="0" dirty="0"/>
              <a:t>For professionals who are unsure whether a person they have come into contact with is a victim, this is an invaluable resource to be able to talk through the circumstances with an expert, who can then provide advice on what steps should be taken. In an emergency or where there is immediate risk the police should be called on 999.</a:t>
            </a:r>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Reporting Concerns</a:t>
            </a:r>
          </a:p>
        </p:txBody>
      </p:sp>
      <p:pic>
        <p:nvPicPr>
          <p:cNvPr id="2" name="Picture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003768" y="4656680"/>
            <a:ext cx="3726017" cy="1772155"/>
          </a:xfrm>
          <a:prstGeom prst="rect">
            <a:avLst/>
          </a:prstGeom>
        </p:spPr>
      </p:pic>
      <p:sp>
        <p:nvSpPr>
          <p:cNvPr id="5" name="TextBox 4"/>
          <p:cNvSpPr txBox="1"/>
          <p:nvPr/>
        </p:nvSpPr>
        <p:spPr>
          <a:xfrm>
            <a:off x="326260" y="4656680"/>
            <a:ext cx="4677508" cy="2215991"/>
          </a:xfrm>
          <a:prstGeom prst="rect">
            <a:avLst/>
          </a:prstGeom>
          <a:noFill/>
        </p:spPr>
        <p:txBody>
          <a:bodyPr wrap="square" rtlCol="0">
            <a:spAutoFit/>
          </a:bodyPr>
          <a:lstStyle/>
          <a:p>
            <a:r>
              <a:rPr lang="en-GB" sz="1500" i="1" dirty="0">
                <a:solidFill>
                  <a:schemeClr val="bg1">
                    <a:lumMod val="50000"/>
                  </a:schemeClr>
                </a:solidFill>
              </a:rPr>
              <a:t>"The Modern Slavery Helpline is a unique one-stop phone number for everything from general enquiries to reporting actual or suspected abuse. One phone call to the Modern Slavery Helpline creates the opportunity for anyone to add their own eyes and ears to thousands of others and help bring an end to modern slavery in the UK” </a:t>
            </a:r>
            <a:r>
              <a:rPr lang="en-GB" sz="1500" dirty="0">
                <a:solidFill>
                  <a:schemeClr val="bg1">
                    <a:lumMod val="50000"/>
                  </a:schemeClr>
                </a:solidFill>
              </a:rPr>
              <a:t>James </a:t>
            </a:r>
            <a:r>
              <a:rPr lang="en-GB" sz="1500" dirty="0" err="1">
                <a:solidFill>
                  <a:schemeClr val="bg1">
                    <a:lumMod val="50000"/>
                  </a:schemeClr>
                </a:solidFill>
              </a:rPr>
              <a:t>Ewins</a:t>
            </a:r>
            <a:r>
              <a:rPr lang="en-GB" sz="1500" dirty="0">
                <a:solidFill>
                  <a:schemeClr val="bg1">
                    <a:lumMod val="50000"/>
                  </a:schemeClr>
                </a:solidFill>
              </a:rPr>
              <a:t> QC, Ambassador for the Modern Slavery Helpline</a:t>
            </a:r>
          </a:p>
          <a:p>
            <a:endParaRPr lang="en-GB" dirty="0"/>
          </a:p>
        </p:txBody>
      </p:sp>
    </p:spTree>
    <p:extLst>
      <p:ext uri="{BB962C8B-B14F-4D97-AF65-F5344CB8AC3E}">
        <p14:creationId xmlns:p14="http://schemas.microsoft.com/office/powerpoint/2010/main" val="2204989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097768494"/>
              </p:ext>
            </p:extLst>
          </p:nvPr>
        </p:nvGraphicFramePr>
        <p:xfrm>
          <a:off x="250092" y="1752600"/>
          <a:ext cx="8510954" cy="4935945"/>
        </p:xfrm>
        <a:graphic>
          <a:graphicData uri="http://schemas.openxmlformats.org/drawingml/2006/table">
            <a:tbl>
              <a:tblPr firstRow="1" bandRow="1">
                <a:tableStyleId>{5C22544A-7EE6-4342-B048-85BDC9FD1C3A}</a:tableStyleId>
              </a:tblPr>
              <a:tblGrid>
                <a:gridCol w="3190517">
                  <a:extLst>
                    <a:ext uri="{9D8B030D-6E8A-4147-A177-3AD203B41FA5}">
                      <a16:colId xmlns:a16="http://schemas.microsoft.com/office/drawing/2014/main" val="20000"/>
                    </a:ext>
                  </a:extLst>
                </a:gridCol>
                <a:gridCol w="5320437">
                  <a:extLst>
                    <a:ext uri="{9D8B030D-6E8A-4147-A177-3AD203B41FA5}">
                      <a16:colId xmlns:a16="http://schemas.microsoft.com/office/drawing/2014/main" val="20001"/>
                    </a:ext>
                  </a:extLst>
                </a:gridCol>
              </a:tblGrid>
              <a:tr h="351553">
                <a:tc>
                  <a:txBody>
                    <a:bodyPr/>
                    <a:lstStyle/>
                    <a:p>
                      <a:r>
                        <a:rPr lang="en-GB" dirty="0"/>
                        <a:t>Myth</a:t>
                      </a:r>
                    </a:p>
                  </a:txBody>
                  <a:tcPr>
                    <a:solidFill>
                      <a:srgbClr val="7030A0"/>
                    </a:solidFill>
                  </a:tcPr>
                </a:tc>
                <a:tc>
                  <a:txBody>
                    <a:bodyPr/>
                    <a:lstStyle/>
                    <a:p>
                      <a:r>
                        <a:rPr lang="en-GB" dirty="0"/>
                        <a:t>Reality</a:t>
                      </a:r>
                    </a:p>
                  </a:txBody>
                  <a:tcPr>
                    <a:solidFill>
                      <a:srgbClr val="7030A0"/>
                    </a:solidFill>
                  </a:tcPr>
                </a:tc>
                <a:extLst>
                  <a:ext uri="{0D108BD9-81ED-4DB2-BD59-A6C34878D82A}">
                    <a16:rowId xmlns:a16="http://schemas.microsoft.com/office/drawing/2014/main" val="10000"/>
                  </a:ext>
                </a:extLst>
              </a:tr>
              <a:tr h="45701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700" b="0" i="0" u="none" strike="noStrike" kern="1200" baseline="0" dirty="0">
                          <a:solidFill>
                            <a:schemeClr val="dk1"/>
                          </a:solidFill>
                          <a:latin typeface="+mn-lt"/>
                          <a:ea typeface="+mn-ea"/>
                          <a:cs typeface="+mn-cs"/>
                        </a:rPr>
                        <a:t>The person did not take opportunities to escape so is not being coerced. 	</a:t>
                      </a:r>
                    </a:p>
                    <a:p>
                      <a:endParaRPr lang="en-GB" sz="1700" dirty="0"/>
                    </a:p>
                  </a:txBody>
                  <a:tcPr/>
                </a:tc>
                <a:tc>
                  <a:txBody>
                    <a:bodyPr/>
                    <a:lstStyle/>
                    <a:p>
                      <a:r>
                        <a:rPr lang="en-GB" sz="1700" b="0" i="0" u="none" strike="noStrike" kern="1200" baseline="0" dirty="0">
                          <a:solidFill>
                            <a:schemeClr val="dk1"/>
                          </a:solidFill>
                          <a:latin typeface="+mn-lt"/>
                          <a:ea typeface="+mn-ea"/>
                          <a:cs typeface="+mn-cs"/>
                        </a:rPr>
                        <a:t>Remaining in an exploitative situation could indicate a willingness to remain there and/or an absence of coercion. But there are many reasons why someone may choose not to escape an exploitative situation, for example: </a:t>
                      </a:r>
                    </a:p>
                    <a:p>
                      <a:r>
                        <a:rPr lang="en-GB" sz="1700" b="0" i="0" u="none" strike="noStrike" kern="1200" baseline="0" dirty="0">
                          <a:solidFill>
                            <a:schemeClr val="dk1"/>
                          </a:solidFill>
                          <a:latin typeface="+mn-lt"/>
                          <a:ea typeface="+mn-ea"/>
                          <a:cs typeface="+mn-cs"/>
                        </a:rPr>
                        <a:t>• fear of reprisal against the person or family members </a:t>
                      </a:r>
                    </a:p>
                    <a:p>
                      <a:r>
                        <a:rPr lang="en-GB" sz="1700" b="0" i="0" u="none" strike="noStrike" kern="1200" baseline="0" dirty="0">
                          <a:solidFill>
                            <a:schemeClr val="dk1"/>
                          </a:solidFill>
                          <a:latin typeface="+mn-lt"/>
                          <a:ea typeface="+mn-ea"/>
                          <a:cs typeface="+mn-cs"/>
                        </a:rPr>
                        <a:t>• vulnerability </a:t>
                      </a:r>
                    </a:p>
                    <a:p>
                      <a:r>
                        <a:rPr lang="en-GB" sz="1700" b="0" i="0" u="none" strike="noStrike" kern="1200" baseline="0" dirty="0">
                          <a:solidFill>
                            <a:schemeClr val="dk1"/>
                          </a:solidFill>
                          <a:latin typeface="+mn-lt"/>
                          <a:ea typeface="+mn-ea"/>
                          <a:cs typeface="+mn-cs"/>
                        </a:rPr>
                        <a:t>• Stockholm syndrome (psychological dependency on the person exploiting them) or grooming </a:t>
                      </a:r>
                    </a:p>
                    <a:p>
                      <a:r>
                        <a:rPr lang="en-GB" sz="1700" b="0" i="0" u="none" strike="noStrike" kern="1200" baseline="0" dirty="0">
                          <a:solidFill>
                            <a:schemeClr val="dk1"/>
                          </a:solidFill>
                          <a:latin typeface="+mn-lt"/>
                          <a:ea typeface="+mn-ea"/>
                          <a:cs typeface="+mn-cs"/>
                        </a:rPr>
                        <a:t>• lack of knowledge of their environment </a:t>
                      </a:r>
                    </a:p>
                    <a:p>
                      <a:r>
                        <a:rPr lang="en-GB" sz="1700" b="0" i="0" u="none" strike="noStrike" kern="1200" baseline="0" dirty="0">
                          <a:solidFill>
                            <a:schemeClr val="dk1"/>
                          </a:solidFill>
                          <a:latin typeface="+mn-lt"/>
                          <a:ea typeface="+mn-ea"/>
                          <a:cs typeface="+mn-cs"/>
                        </a:rPr>
                        <a:t>• belief that the trafficker or exploiter will fulfil their promise </a:t>
                      </a:r>
                    </a:p>
                    <a:p>
                      <a:r>
                        <a:rPr lang="en-GB" sz="1700" b="0" i="0" u="none" strike="noStrike" kern="1200" baseline="0" dirty="0">
                          <a:solidFill>
                            <a:schemeClr val="dk1"/>
                          </a:solidFill>
                          <a:latin typeface="+mn-lt"/>
                          <a:ea typeface="+mn-ea"/>
                          <a:cs typeface="+mn-cs"/>
                        </a:rPr>
                        <a:t>• fear of witchcraft </a:t>
                      </a:r>
                    </a:p>
                    <a:p>
                      <a:r>
                        <a:rPr lang="en-GB" sz="1700" b="0" i="0" u="none" strike="noStrike" kern="1200" baseline="0" dirty="0">
                          <a:solidFill>
                            <a:schemeClr val="dk1"/>
                          </a:solidFill>
                          <a:latin typeface="+mn-lt"/>
                          <a:ea typeface="+mn-ea"/>
                          <a:cs typeface="+mn-cs"/>
                        </a:rPr>
                        <a:t>• violence or threats of violence </a:t>
                      </a:r>
                    </a:p>
                    <a:p>
                      <a:r>
                        <a:rPr lang="en-GB" sz="1700" b="0" i="0" u="none" strike="noStrike" kern="1200" baseline="0" dirty="0">
                          <a:solidFill>
                            <a:schemeClr val="dk1"/>
                          </a:solidFill>
                          <a:latin typeface="+mn-lt"/>
                          <a:ea typeface="+mn-ea"/>
                          <a:cs typeface="+mn-cs"/>
                        </a:rPr>
                        <a:t>• not knowing how and where to seek help 	</a:t>
                      </a:r>
                    </a:p>
                    <a:p>
                      <a:endParaRPr lang="en-GB" sz="1700" dirty="0"/>
                    </a:p>
                  </a:txBody>
                  <a:tcPr/>
                </a:tc>
                <a:extLst>
                  <a:ext uri="{0D108BD9-81ED-4DB2-BD59-A6C34878D82A}">
                    <a16:rowId xmlns:a16="http://schemas.microsoft.com/office/drawing/2014/main" val="10001"/>
                  </a:ext>
                </a:extLst>
              </a:tr>
            </a:tbl>
          </a:graphicData>
        </a:graphic>
      </p:graphicFrame>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Common Myths about modern slavery</a:t>
            </a:r>
          </a:p>
        </p:txBody>
      </p:sp>
    </p:spTree>
    <p:extLst>
      <p:ext uri="{BB962C8B-B14F-4D97-AF65-F5344CB8AC3E}">
        <p14:creationId xmlns:p14="http://schemas.microsoft.com/office/powerpoint/2010/main" val="4004081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4259099276"/>
              </p:ext>
            </p:extLst>
          </p:nvPr>
        </p:nvGraphicFramePr>
        <p:xfrm>
          <a:off x="250092" y="1752601"/>
          <a:ext cx="8510954" cy="4284784"/>
        </p:xfrm>
        <a:graphic>
          <a:graphicData uri="http://schemas.openxmlformats.org/drawingml/2006/table">
            <a:tbl>
              <a:tblPr firstRow="1" bandRow="1">
                <a:tableStyleId>{5C22544A-7EE6-4342-B048-85BDC9FD1C3A}</a:tableStyleId>
              </a:tblPr>
              <a:tblGrid>
                <a:gridCol w="3190517">
                  <a:extLst>
                    <a:ext uri="{9D8B030D-6E8A-4147-A177-3AD203B41FA5}">
                      <a16:colId xmlns:a16="http://schemas.microsoft.com/office/drawing/2014/main" val="20000"/>
                    </a:ext>
                  </a:extLst>
                </a:gridCol>
                <a:gridCol w="5320437">
                  <a:extLst>
                    <a:ext uri="{9D8B030D-6E8A-4147-A177-3AD203B41FA5}">
                      <a16:colId xmlns:a16="http://schemas.microsoft.com/office/drawing/2014/main" val="20001"/>
                    </a:ext>
                  </a:extLst>
                </a:gridCol>
              </a:tblGrid>
              <a:tr h="0">
                <a:tc>
                  <a:txBody>
                    <a:bodyPr/>
                    <a:lstStyle/>
                    <a:p>
                      <a:r>
                        <a:rPr lang="en-GB" dirty="0"/>
                        <a:t>Myth</a:t>
                      </a:r>
                    </a:p>
                  </a:txBody>
                  <a:tcPr>
                    <a:solidFill>
                      <a:srgbClr val="7030A0"/>
                    </a:solidFill>
                  </a:tcPr>
                </a:tc>
                <a:tc>
                  <a:txBody>
                    <a:bodyPr/>
                    <a:lstStyle/>
                    <a:p>
                      <a:r>
                        <a:rPr lang="en-GB" dirty="0"/>
                        <a:t>Reality</a:t>
                      </a:r>
                    </a:p>
                  </a:txBody>
                  <a:tcPr>
                    <a:solidFill>
                      <a:srgbClr val="7030A0"/>
                    </a:solidFill>
                  </a:tcPr>
                </a:tc>
                <a:extLst>
                  <a:ext uri="{0D108BD9-81ED-4DB2-BD59-A6C34878D82A}">
                    <a16:rowId xmlns:a16="http://schemas.microsoft.com/office/drawing/2014/main" val="10000"/>
                  </a:ext>
                </a:extLst>
              </a:tr>
              <a:tr h="7889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UK nationals cannot be victims of modern slavery. 	</a:t>
                      </a:r>
                      <a:endParaRPr lang="en-GB" sz="1700" b="0" i="0" u="none" strike="noStrike" kern="1200" baseline="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UK nationals can and have been victims of modern slavery. 	</a:t>
                      </a:r>
                      <a:r>
                        <a:rPr lang="en-GB" sz="1700" b="0"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val="10001"/>
                  </a:ext>
                </a:extLst>
              </a:tr>
              <a:tr h="8440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Crossing a border is required in order to be trafficked.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Trafficking does not have to occur across borders; it can occur within a country. 	</a:t>
                      </a:r>
                    </a:p>
                  </a:txBody>
                  <a:tcPr/>
                </a:tc>
                <a:extLst>
                  <a:ext uri="{0D108BD9-81ED-4DB2-BD59-A6C34878D82A}">
                    <a16:rowId xmlns:a16="http://schemas.microsoft.com/office/drawing/2014/main" val="10002"/>
                  </a:ext>
                </a:extLst>
              </a:tr>
              <a:tr h="10619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It cannot be modern slavery when organiser and victim are related, married, living together or lovers.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i="0" u="none" strike="noStrike" kern="1200" baseline="0" dirty="0">
                        <a:solidFill>
                          <a:schemeClr val="dk1"/>
                        </a:solidFill>
                        <a:latin typeface="+mn-lt"/>
                        <a:ea typeface="+mn-ea"/>
                        <a:cs typeface="+mn-cs"/>
                      </a:endParaRPr>
                    </a:p>
                  </a:txBody>
                  <a:tcPr/>
                </a:tc>
                <a:tc>
                  <a:txBody>
                    <a:bodyPr/>
                    <a:lstStyle/>
                    <a:p>
                      <a:r>
                        <a:rPr lang="en-GB" sz="1800" b="0" i="0" u="none" strike="noStrike" kern="1200" baseline="0" dirty="0">
                          <a:solidFill>
                            <a:schemeClr val="dk1"/>
                          </a:solidFill>
                          <a:latin typeface="+mn-lt"/>
                          <a:ea typeface="+mn-ea"/>
                          <a:cs typeface="+mn-cs"/>
                        </a:rPr>
                        <a:t>Close relationships are often used to exploit and control others. This is especially relevant in child modern slavery. There have been numerous incidents where ‘boyfriends’ have groomed women and children into sexual exploitation or family members have colluded (intentionally or unintentionally) in the exploitation. </a:t>
                      </a:r>
                    </a:p>
                    <a:p>
                      <a:r>
                        <a:rPr lang="en-GB" sz="1800" b="0"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val="10003"/>
                  </a:ext>
                </a:extLst>
              </a:tr>
            </a:tbl>
          </a:graphicData>
        </a:graphic>
      </p:graphicFrame>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Common Myths about modern slavery …. (cont.)</a:t>
            </a:r>
          </a:p>
        </p:txBody>
      </p:sp>
    </p:spTree>
    <p:extLst>
      <p:ext uri="{BB962C8B-B14F-4D97-AF65-F5344CB8AC3E}">
        <p14:creationId xmlns:p14="http://schemas.microsoft.com/office/powerpoint/2010/main" val="357382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600789663"/>
              </p:ext>
            </p:extLst>
          </p:nvPr>
        </p:nvGraphicFramePr>
        <p:xfrm>
          <a:off x="250092" y="1752601"/>
          <a:ext cx="8510954" cy="3291840"/>
        </p:xfrm>
        <a:graphic>
          <a:graphicData uri="http://schemas.openxmlformats.org/drawingml/2006/table">
            <a:tbl>
              <a:tblPr firstRow="1" bandRow="1">
                <a:tableStyleId>{5C22544A-7EE6-4342-B048-85BDC9FD1C3A}</a:tableStyleId>
              </a:tblPr>
              <a:tblGrid>
                <a:gridCol w="3190517">
                  <a:extLst>
                    <a:ext uri="{9D8B030D-6E8A-4147-A177-3AD203B41FA5}">
                      <a16:colId xmlns:a16="http://schemas.microsoft.com/office/drawing/2014/main" val="20000"/>
                    </a:ext>
                  </a:extLst>
                </a:gridCol>
                <a:gridCol w="5320437">
                  <a:extLst>
                    <a:ext uri="{9D8B030D-6E8A-4147-A177-3AD203B41FA5}">
                      <a16:colId xmlns:a16="http://schemas.microsoft.com/office/drawing/2014/main" val="20001"/>
                    </a:ext>
                  </a:extLst>
                </a:gridCol>
              </a:tblGrid>
              <a:tr h="0">
                <a:tc>
                  <a:txBody>
                    <a:bodyPr/>
                    <a:lstStyle/>
                    <a:p>
                      <a:r>
                        <a:rPr lang="en-GB" dirty="0"/>
                        <a:t>Myth</a:t>
                      </a:r>
                    </a:p>
                  </a:txBody>
                  <a:tcPr>
                    <a:solidFill>
                      <a:srgbClr val="7030A0"/>
                    </a:solidFill>
                  </a:tcPr>
                </a:tc>
                <a:tc>
                  <a:txBody>
                    <a:bodyPr/>
                    <a:lstStyle/>
                    <a:p>
                      <a:r>
                        <a:rPr lang="en-GB" dirty="0"/>
                        <a:t>Reality</a:t>
                      </a:r>
                    </a:p>
                  </a:txBody>
                  <a:tcPr>
                    <a:solidFill>
                      <a:srgbClr val="7030A0"/>
                    </a:solidFill>
                  </a:tcPr>
                </a:tc>
                <a:extLst>
                  <a:ext uri="{0D108BD9-81ED-4DB2-BD59-A6C34878D82A}">
                    <a16:rowId xmlns:a16="http://schemas.microsoft.com/office/drawing/2014/main" val="10000"/>
                  </a:ext>
                </a:extLst>
              </a:tr>
              <a:tr h="788962">
                <a:tc>
                  <a:txBody>
                    <a:bodyPr/>
                    <a:lstStyle/>
                    <a:p>
                      <a:r>
                        <a:rPr lang="en-GB" sz="1800" b="0" i="0" u="none" strike="noStrike" kern="1200" baseline="0" dirty="0">
                          <a:solidFill>
                            <a:schemeClr val="dk1"/>
                          </a:solidFill>
                          <a:latin typeface="+mn-lt"/>
                          <a:ea typeface="+mn-ea"/>
                          <a:cs typeface="+mn-cs"/>
                        </a:rPr>
                        <a:t>A person is not a victim of modern slavery when they say they have a better life than previously.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Some people are willing to tolerate their situation because they may perceive it as a ‘stepping stone’ to a better future and may compare it favourably to experiences at home. This doesn’t mean they are not a victim of modern slavery.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	</a:t>
                      </a:r>
                      <a:r>
                        <a:rPr lang="en-GB" sz="1700" b="0"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val="10001"/>
                  </a:ext>
                </a:extLst>
              </a:tr>
              <a:tr h="8440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A person is not a victim of modern slavery when they reject an offer of help.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800" b="0" i="0" u="none" strike="noStrike" kern="1200" baseline="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It is not uncommon for victims to reject offers of help at first. This is not unique to victims of modern slavery.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u="none" strike="noStrike" kern="1200" baseline="0" dirty="0">
                          <a:solidFill>
                            <a:schemeClr val="dk1"/>
                          </a:solidFill>
                          <a:latin typeface="+mn-lt"/>
                          <a:ea typeface="+mn-ea"/>
                          <a:cs typeface="+mn-cs"/>
                        </a:rPr>
                        <a:t> 	</a:t>
                      </a:r>
                    </a:p>
                  </a:txBody>
                  <a:tcPr/>
                </a:tc>
                <a:extLst>
                  <a:ext uri="{0D108BD9-81ED-4DB2-BD59-A6C34878D82A}">
                    <a16:rowId xmlns:a16="http://schemas.microsoft.com/office/drawing/2014/main" val="10002"/>
                  </a:ext>
                </a:extLst>
              </a:tr>
            </a:tbl>
          </a:graphicData>
        </a:graphic>
      </p:graphicFrame>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Common Myths about modern slavery …. (cont.)</a:t>
            </a:r>
          </a:p>
        </p:txBody>
      </p:sp>
    </p:spTree>
    <p:extLst>
      <p:ext uri="{BB962C8B-B14F-4D97-AF65-F5344CB8AC3E}">
        <p14:creationId xmlns:p14="http://schemas.microsoft.com/office/powerpoint/2010/main" val="2737386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620000" cy="4921738"/>
          </a:xfrm>
        </p:spPr>
        <p:txBody>
          <a:bodyPr>
            <a:normAutofit/>
          </a:bodyPr>
          <a:lstStyle/>
          <a:p>
            <a:r>
              <a:rPr lang="en-GB" sz="1800" b="0" dirty="0"/>
              <a:t>Home Office published guidance and information on Modern Slavery - </a:t>
            </a:r>
            <a:r>
              <a:rPr lang="en-GB" sz="1800" b="0" dirty="0">
                <a:hlinkClick r:id="rId3"/>
              </a:rPr>
              <a:t>https://www.gov.uk/government/collections/modern-slavery</a:t>
            </a:r>
            <a:endParaRPr lang="en-GB" sz="1800" b="0" dirty="0"/>
          </a:p>
          <a:p>
            <a:r>
              <a:rPr lang="en-GB" sz="1800" b="0" dirty="0"/>
              <a:t>Home Office training material - </a:t>
            </a:r>
            <a:r>
              <a:rPr lang="en-GB" sz="1800" b="0" dirty="0">
                <a:hlinkClick r:id="rId4"/>
              </a:rPr>
              <a:t>https://www.gov.uk/government/publications/modern-slavery-training-resource-page/modern-slavery-training-resource-page</a:t>
            </a:r>
            <a:endParaRPr lang="en-GB" sz="1800" b="0" dirty="0"/>
          </a:p>
          <a:p>
            <a:r>
              <a:rPr lang="en-GB" sz="1800" b="0" dirty="0"/>
              <a:t>Modern Slavery Police Transformation Unit (MSPTU) - </a:t>
            </a:r>
            <a:r>
              <a:rPr lang="en-GB" sz="1800" b="0" dirty="0">
                <a:hlinkClick r:id="rId5"/>
              </a:rPr>
              <a:t>https://www.policingslavery.co.uk/</a:t>
            </a:r>
            <a:endParaRPr lang="en-GB" sz="1800" b="0" dirty="0"/>
          </a:p>
          <a:p>
            <a:r>
              <a:rPr lang="en-GB" sz="1800" b="0" dirty="0"/>
              <a:t>MSPTU links to further video resources - </a:t>
            </a:r>
            <a:r>
              <a:rPr lang="en-GB" sz="1800" b="0" dirty="0">
                <a:hlinkClick r:id="rId6"/>
              </a:rPr>
              <a:t>https://www.policingslavery.co.uk/policing-modern-slavery/video-resources/</a:t>
            </a:r>
            <a:endParaRPr lang="en-GB" sz="1800" b="0" dirty="0"/>
          </a:p>
          <a:p>
            <a:r>
              <a:rPr lang="en-GB" sz="1800" b="0" dirty="0"/>
              <a:t>Gangmasters and Labour Abuse Authority (GLAA) - </a:t>
            </a:r>
            <a:r>
              <a:rPr lang="en-GB" sz="1800" b="0" dirty="0">
                <a:hlinkClick r:id="rId7"/>
              </a:rPr>
              <a:t>https://www.gla.gov.uk/</a:t>
            </a:r>
            <a:endParaRPr lang="en-GB" sz="1800" b="0" dirty="0"/>
          </a:p>
          <a:p>
            <a:pPr marL="72000"/>
            <a:endParaRPr lang="en-GB" sz="1800" b="0" dirty="0"/>
          </a:p>
          <a:p>
            <a:pPr marL="72000"/>
            <a:endParaRPr lang="en-GB" sz="1800" b="0" dirty="0"/>
          </a:p>
          <a:p>
            <a:pPr marL="72000"/>
            <a:endParaRPr lang="en-GB" sz="1800" b="0" dirty="0"/>
          </a:p>
          <a:p>
            <a:pPr marL="72000"/>
            <a:endParaRPr lang="en-GB" sz="1800" b="0" dirty="0"/>
          </a:p>
          <a:p>
            <a:pPr algn="just"/>
            <a:endParaRPr lang="en-GB" sz="2200" dirty="0"/>
          </a:p>
          <a:p>
            <a:pPr algn="just"/>
            <a:endParaRPr lang="en-GB" sz="2200" b="0" dirty="0"/>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Further sources of help and advice</a:t>
            </a:r>
          </a:p>
        </p:txBody>
      </p:sp>
    </p:spTree>
    <p:extLst>
      <p:ext uri="{BB962C8B-B14F-4D97-AF65-F5344CB8AC3E}">
        <p14:creationId xmlns:p14="http://schemas.microsoft.com/office/powerpoint/2010/main" val="39817594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620000" cy="4921738"/>
          </a:xfrm>
        </p:spPr>
        <p:txBody>
          <a:bodyPr>
            <a:normAutofit/>
          </a:bodyPr>
          <a:lstStyle/>
          <a:p>
            <a:r>
              <a:rPr lang="en-GB" sz="1800" b="0" dirty="0"/>
              <a:t>Barnardo’s - </a:t>
            </a:r>
            <a:r>
              <a:rPr lang="en-GB" sz="1800" b="0" dirty="0">
                <a:hlinkClick r:id="rId3"/>
              </a:rPr>
              <a:t>https://www.barnardos.org.uk/what-we-do/protecting-children/trafficked-children</a:t>
            </a:r>
            <a:endParaRPr lang="en-GB" sz="1800" b="0" dirty="0"/>
          </a:p>
          <a:p>
            <a:r>
              <a:rPr lang="en-GB" sz="1800" b="0" dirty="0"/>
              <a:t>BAWSO - </a:t>
            </a:r>
            <a:r>
              <a:rPr lang="en-GB" sz="1800" b="0" dirty="0">
                <a:hlinkClick r:id="rId4"/>
              </a:rPr>
              <a:t>http://www.bawso.org.uk/</a:t>
            </a:r>
            <a:endParaRPr lang="en-GB" sz="1800" b="0" dirty="0"/>
          </a:p>
          <a:p>
            <a:r>
              <a:rPr lang="en-GB" sz="1800" b="0" dirty="0" err="1"/>
              <a:t>Kalayaan</a:t>
            </a:r>
            <a:r>
              <a:rPr lang="en-GB" sz="1800" b="0" dirty="0"/>
              <a:t> - </a:t>
            </a:r>
            <a:r>
              <a:rPr lang="en-GB" sz="1800" b="0" dirty="0">
                <a:hlinkClick r:id="rId5"/>
              </a:rPr>
              <a:t>http://www.kalayaan.org.uk/about-us/what-we-do/</a:t>
            </a:r>
            <a:endParaRPr lang="en-GB" sz="1800" b="0" dirty="0"/>
          </a:p>
          <a:p>
            <a:r>
              <a:rPr lang="en-GB" sz="1800" b="0" dirty="0"/>
              <a:t>NSPCC - </a:t>
            </a:r>
            <a:r>
              <a:rPr lang="en-GB" sz="1800" b="0" dirty="0">
                <a:hlinkClick r:id="rId6"/>
              </a:rPr>
              <a:t>https://learning.nspcc.org.uk/</a:t>
            </a:r>
            <a:endParaRPr lang="en-GB" sz="1800" b="0" dirty="0"/>
          </a:p>
          <a:p>
            <a:r>
              <a:rPr lang="en-GB" sz="1800" b="0" dirty="0"/>
              <a:t>The </a:t>
            </a:r>
            <a:r>
              <a:rPr lang="en-GB" sz="1800" b="0" dirty="0" err="1"/>
              <a:t>Medaille</a:t>
            </a:r>
            <a:r>
              <a:rPr lang="en-GB" sz="1800" b="0" dirty="0"/>
              <a:t> Trust - </a:t>
            </a:r>
            <a:r>
              <a:rPr lang="en-GB" sz="1800" b="0" dirty="0">
                <a:hlinkClick r:id="rId7"/>
              </a:rPr>
              <a:t>https://www.medaille-trust.org.uk/</a:t>
            </a:r>
            <a:endParaRPr lang="en-GB" sz="1800" b="0" dirty="0"/>
          </a:p>
          <a:p>
            <a:r>
              <a:rPr lang="en-GB" sz="1800" b="0" dirty="0"/>
              <a:t>Migrant Help - </a:t>
            </a:r>
            <a:r>
              <a:rPr lang="en-GB" sz="1800" b="0" dirty="0">
                <a:hlinkClick r:id="rId8"/>
              </a:rPr>
              <a:t>https://www.migranthelpuk.org/</a:t>
            </a:r>
            <a:endParaRPr lang="en-GB" sz="1800" b="0" dirty="0"/>
          </a:p>
          <a:p>
            <a:r>
              <a:rPr lang="en-GB" sz="1800" b="0" dirty="0"/>
              <a:t>New Pathways - </a:t>
            </a:r>
            <a:r>
              <a:rPr lang="en-GB" sz="1800" b="0" dirty="0">
                <a:hlinkClick r:id="rId9"/>
              </a:rPr>
              <a:t>http://www.newpathways.org.uk/</a:t>
            </a:r>
            <a:endParaRPr lang="en-GB" sz="1800" b="0" dirty="0"/>
          </a:p>
          <a:p>
            <a:r>
              <a:rPr lang="en-GB" sz="1800" b="0" dirty="0"/>
              <a:t>Refugee Council - </a:t>
            </a:r>
            <a:r>
              <a:rPr lang="en-GB" sz="1800" b="0" dirty="0">
                <a:hlinkClick r:id="rId10"/>
              </a:rPr>
              <a:t>https://www.refugeecouncil.org.uk/</a:t>
            </a:r>
            <a:endParaRPr lang="en-GB" sz="1800" b="0" dirty="0"/>
          </a:p>
          <a:p>
            <a:r>
              <a:rPr lang="en-GB" sz="1800" b="0" dirty="0"/>
              <a:t>The Salvation Army - </a:t>
            </a:r>
            <a:r>
              <a:rPr lang="en-GB" sz="1800" b="0" dirty="0">
                <a:hlinkClick r:id="rId11"/>
              </a:rPr>
              <a:t>https://www.salvationarmy.org.uk/modern-slavery</a:t>
            </a:r>
            <a:endParaRPr lang="en-GB" sz="1800" b="0" dirty="0"/>
          </a:p>
          <a:p>
            <a:r>
              <a:rPr lang="en-GB" sz="1800" b="0" dirty="0"/>
              <a:t>Unseen UK - </a:t>
            </a:r>
            <a:r>
              <a:rPr lang="en-GB" sz="1800" b="0" dirty="0">
                <a:hlinkClick r:id="rId12"/>
              </a:rPr>
              <a:t>https://www.unseenuk.org/</a:t>
            </a:r>
            <a:endParaRPr lang="en-GB" sz="1800" b="0" dirty="0"/>
          </a:p>
          <a:p>
            <a:pPr marL="72000"/>
            <a:endParaRPr lang="en-GB" sz="1800" b="0" dirty="0"/>
          </a:p>
          <a:p>
            <a:pPr marL="72000"/>
            <a:endParaRPr lang="en-GB" sz="1800" b="0" dirty="0"/>
          </a:p>
          <a:p>
            <a:pPr marL="72000"/>
            <a:endParaRPr lang="en-GB" sz="1800" b="0" dirty="0"/>
          </a:p>
          <a:p>
            <a:pPr marL="72000"/>
            <a:endParaRPr lang="en-GB" sz="1800" b="0" dirty="0"/>
          </a:p>
          <a:p>
            <a:pPr algn="just"/>
            <a:endParaRPr lang="en-GB" sz="2200" dirty="0"/>
          </a:p>
          <a:p>
            <a:pPr algn="just"/>
            <a:endParaRPr lang="en-GB" sz="2200" b="0" dirty="0"/>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Further sources of help and advice…(cont.)</a:t>
            </a:r>
          </a:p>
        </p:txBody>
      </p:sp>
    </p:spTree>
    <p:extLst>
      <p:ext uri="{BB962C8B-B14F-4D97-AF65-F5344CB8AC3E}">
        <p14:creationId xmlns:p14="http://schemas.microsoft.com/office/powerpoint/2010/main" val="874422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620000" cy="4921738"/>
          </a:xfrm>
        </p:spPr>
        <p:txBody>
          <a:bodyPr>
            <a:normAutofit/>
          </a:bodyPr>
          <a:lstStyle/>
          <a:p>
            <a:pPr marL="72000"/>
            <a:endParaRPr lang="en-GB" sz="1800" b="0" dirty="0"/>
          </a:p>
          <a:p>
            <a:pPr marL="72000"/>
            <a:endParaRPr lang="en-GB" sz="1800" b="0" dirty="0"/>
          </a:p>
          <a:p>
            <a:pPr marL="72000"/>
            <a:endParaRPr lang="en-GB" sz="1800" b="0" dirty="0"/>
          </a:p>
          <a:p>
            <a:pPr marL="72000"/>
            <a:endParaRPr lang="en-GB" sz="1800" b="0" dirty="0"/>
          </a:p>
          <a:p>
            <a:pPr algn="just"/>
            <a:endParaRPr lang="en-GB" sz="2200" dirty="0"/>
          </a:p>
          <a:p>
            <a:pPr algn="just"/>
            <a:endParaRPr lang="en-GB" sz="2200" b="0" dirty="0"/>
          </a:p>
        </p:txBody>
      </p:sp>
      <p:sp>
        <p:nvSpPr>
          <p:cNvPr id="4" name="Title 1"/>
          <p:cNvSpPr>
            <a:spLocks noGrp="1"/>
          </p:cNvSpPr>
          <p:nvPr>
            <p:ph type="title"/>
          </p:nvPr>
        </p:nvSpPr>
        <p:spPr>
          <a:xfrm>
            <a:off x="457200" y="152718"/>
            <a:ext cx="7620000" cy="1355651"/>
          </a:xfrm>
        </p:spPr>
        <p:txBody>
          <a:bodyPr>
            <a:normAutofit/>
          </a:bodyPr>
          <a:lstStyle/>
          <a:p>
            <a:pPr algn="just"/>
            <a:r>
              <a:rPr lang="en-GB" sz="2000" b="1" cap="none" dirty="0">
                <a:solidFill>
                  <a:schemeClr val="tx1"/>
                </a:solidFill>
                <a:latin typeface="+mn-lt"/>
              </a:rPr>
              <a:t>This presentation has been created by the Home Office Modern Slavery Unit, in collaboration with the Modern Slavery Police Transformation Unit.</a:t>
            </a: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7619" y="1980345"/>
            <a:ext cx="2804257" cy="162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4328195" y="1752599"/>
            <a:ext cx="3746521" cy="1615831"/>
          </a:xfrm>
          <a:prstGeom prst="rect">
            <a:avLst/>
          </a:prstGeom>
          <a:solidFill>
            <a:schemeClr val="accent1"/>
          </a:solidFill>
        </p:spPr>
      </p:pic>
    </p:spTree>
    <p:extLst>
      <p:ext uri="{BB962C8B-B14F-4D97-AF65-F5344CB8AC3E}">
        <p14:creationId xmlns:p14="http://schemas.microsoft.com/office/powerpoint/2010/main" val="555873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620000" cy="4827954"/>
          </a:xfrm>
        </p:spPr>
        <p:txBody>
          <a:bodyPr>
            <a:normAutofit fontScale="62500" lnSpcReduction="20000"/>
          </a:bodyPr>
          <a:lstStyle/>
          <a:p>
            <a:endParaRPr lang="en-GB" b="0" dirty="0"/>
          </a:p>
          <a:p>
            <a:r>
              <a:rPr lang="en-GB" sz="3600" b="0" dirty="0"/>
              <a:t>Modern Slavery encompasses:</a:t>
            </a:r>
          </a:p>
          <a:p>
            <a:endParaRPr lang="en-GB" sz="3600" b="0" dirty="0"/>
          </a:p>
          <a:p>
            <a:pPr marL="342900" indent="-342900">
              <a:buFont typeface="Wingdings" panose="05000000000000000000" pitchFamily="2" charset="2"/>
              <a:buChar char="Ø"/>
            </a:pPr>
            <a:r>
              <a:rPr lang="en-GB" sz="3600" b="0" i="1" dirty="0"/>
              <a:t>slavery, servitude and forced or compulsory labour</a:t>
            </a:r>
          </a:p>
          <a:p>
            <a:pPr marL="342900" indent="-342900">
              <a:buFont typeface="Wingdings" panose="05000000000000000000" pitchFamily="2" charset="2"/>
              <a:buChar char="Ø"/>
            </a:pPr>
            <a:r>
              <a:rPr lang="en-GB" sz="3600" b="0" i="1" dirty="0"/>
              <a:t>human trafficking </a:t>
            </a:r>
          </a:p>
          <a:p>
            <a:endParaRPr lang="en-GB" sz="3600" b="0" dirty="0"/>
          </a:p>
          <a:p>
            <a:pPr algn="just"/>
            <a:r>
              <a:rPr lang="en-GB" sz="3600" b="0" dirty="0"/>
              <a:t>The essence of Modern Slavery is that the victim is coerced or deceived into a situation where they are exploited.</a:t>
            </a:r>
          </a:p>
          <a:p>
            <a:pPr algn="just"/>
            <a:endParaRPr lang="en-GB" sz="3600" b="0" dirty="0"/>
          </a:p>
          <a:p>
            <a:pPr algn="just"/>
            <a:r>
              <a:rPr lang="en-GB" sz="3600" b="0" dirty="0"/>
              <a:t>Often the exploitation is for financial gain, but not always. </a:t>
            </a:r>
          </a:p>
          <a:p>
            <a:endParaRPr lang="en-GB" b="0" dirty="0"/>
          </a:p>
          <a:p>
            <a:endParaRPr lang="en-GB" b="0" dirty="0"/>
          </a:p>
          <a:p>
            <a:endParaRPr lang="en-GB" dirty="0"/>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What is modern slavery?</a:t>
            </a:r>
          </a:p>
        </p:txBody>
      </p:sp>
    </p:spTree>
    <p:extLst>
      <p:ext uri="{BB962C8B-B14F-4D97-AF65-F5344CB8AC3E}">
        <p14:creationId xmlns:p14="http://schemas.microsoft.com/office/powerpoint/2010/main" val="20990240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0050" y="1599882"/>
            <a:ext cx="7620000" cy="5105400"/>
          </a:xfrm>
        </p:spPr>
        <p:txBody>
          <a:bodyPr>
            <a:normAutofit/>
          </a:bodyPr>
          <a:lstStyle/>
          <a:p>
            <a:endParaRPr lang="en-GB" b="0" dirty="0"/>
          </a:p>
          <a:p>
            <a:pPr algn="just"/>
            <a:r>
              <a:rPr lang="en-GB" sz="2400" dirty="0"/>
              <a:t>Slavery, Servitude and Forced or Compulsory Labour</a:t>
            </a:r>
          </a:p>
          <a:p>
            <a:pPr algn="just"/>
            <a:endParaRPr lang="en-GB" sz="2400" b="0" dirty="0"/>
          </a:p>
          <a:p>
            <a:pPr algn="just"/>
            <a:endParaRPr lang="en-GB" sz="2400" b="0" i="1" dirty="0"/>
          </a:p>
          <a:p>
            <a:pPr algn="just"/>
            <a:r>
              <a:rPr lang="en-GB" sz="2400" b="0" dirty="0"/>
              <a:t>Slavery and servitude are aggravated forms of forced or compulsory labour.</a:t>
            </a:r>
          </a:p>
          <a:p>
            <a:r>
              <a:rPr lang="en-GB" b="0" dirty="0"/>
              <a:t>	</a:t>
            </a:r>
          </a:p>
          <a:p>
            <a:endParaRPr lang="en-GB" dirty="0"/>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What is modern slavery?</a:t>
            </a:r>
          </a:p>
        </p:txBody>
      </p:sp>
    </p:spTree>
    <p:extLst>
      <p:ext uri="{BB962C8B-B14F-4D97-AF65-F5344CB8AC3E}">
        <p14:creationId xmlns:p14="http://schemas.microsoft.com/office/powerpoint/2010/main" val="1569005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7620000" cy="4886405"/>
          </a:xfrm>
        </p:spPr>
        <p:txBody>
          <a:bodyPr>
            <a:normAutofit lnSpcReduction="10000"/>
          </a:bodyPr>
          <a:lstStyle/>
          <a:p>
            <a:r>
              <a:rPr lang="en-GB" sz="2400" dirty="0"/>
              <a:t>Human Trafficking</a:t>
            </a:r>
          </a:p>
          <a:p>
            <a:r>
              <a:rPr lang="en-GB" sz="2400" b="0" dirty="0"/>
              <a:t>When a person arranges or facilitates the </a:t>
            </a:r>
            <a:r>
              <a:rPr lang="en-GB" sz="2400" i="1" u="sng" dirty="0"/>
              <a:t>travel</a:t>
            </a:r>
            <a:r>
              <a:rPr lang="en-GB" sz="2400" b="0" dirty="0"/>
              <a:t> of another person, with a view to that person being </a:t>
            </a:r>
            <a:r>
              <a:rPr lang="en-GB" sz="2400" i="1" u="sng" dirty="0"/>
              <a:t>exploited</a:t>
            </a:r>
            <a:r>
              <a:rPr lang="en-GB" sz="2400" b="0" i="1" u="sng" dirty="0"/>
              <a:t>.</a:t>
            </a:r>
            <a:r>
              <a:rPr lang="en-GB" sz="2400" b="0" dirty="0"/>
              <a:t> (includes recruiting, transporting, transferring, harbouring, receiving, exchanging control of the person)</a:t>
            </a:r>
          </a:p>
          <a:p>
            <a:r>
              <a:rPr lang="en-GB" sz="2400" b="0" dirty="0"/>
              <a:t>It is irrelevant whether that person (adult or child) consents to the travel.</a:t>
            </a:r>
          </a:p>
          <a:p>
            <a:r>
              <a:rPr lang="en-GB" sz="2400" b="0" dirty="0"/>
              <a:t>Travel means arriving in or entering any country, departing from any country, travelling within any country.</a:t>
            </a:r>
          </a:p>
          <a:p>
            <a:r>
              <a:rPr lang="en-GB" b="0" dirty="0"/>
              <a:t>	</a:t>
            </a:r>
          </a:p>
          <a:p>
            <a:endParaRPr lang="en-GB" dirty="0"/>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What is modern slavery?</a:t>
            </a:r>
          </a:p>
        </p:txBody>
      </p:sp>
    </p:spTree>
    <p:extLst>
      <p:ext uri="{BB962C8B-B14F-4D97-AF65-F5344CB8AC3E}">
        <p14:creationId xmlns:p14="http://schemas.microsoft.com/office/powerpoint/2010/main" val="3652760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599"/>
            <a:ext cx="7620000" cy="1371601"/>
          </a:xfrm>
        </p:spPr>
        <p:txBody>
          <a:bodyPr>
            <a:normAutofit/>
          </a:bodyPr>
          <a:lstStyle/>
          <a:p>
            <a:pPr algn="ctr"/>
            <a:r>
              <a:rPr lang="en-GB" sz="2400" b="0" dirty="0"/>
              <a:t>Modern Slavery can happen in wide variety of settings and industries. Depending on the setting, Modern Slavery is often referred to by typology. </a:t>
            </a:r>
          </a:p>
          <a:p>
            <a:pPr algn="just"/>
            <a:endParaRPr lang="en-GB" b="0" dirty="0"/>
          </a:p>
          <a:p>
            <a:pPr marL="342900" indent="-342900" algn="just">
              <a:buFont typeface="Arial" panose="020B0604020202020204" pitchFamily="34" charset="0"/>
              <a:buChar char="•"/>
            </a:pPr>
            <a:endParaRPr lang="en-GB" dirty="0"/>
          </a:p>
          <a:p>
            <a:endParaRPr lang="en-GB" dirty="0"/>
          </a:p>
        </p:txBody>
      </p:sp>
      <p:sp>
        <p:nvSpPr>
          <p:cNvPr id="4" name="Title 1"/>
          <p:cNvSpPr>
            <a:spLocks noGrp="1"/>
          </p:cNvSpPr>
          <p:nvPr>
            <p:ph type="title"/>
          </p:nvPr>
        </p:nvSpPr>
        <p:spPr>
          <a:xfrm>
            <a:off x="457200" y="152718"/>
            <a:ext cx="7620000" cy="1371600"/>
          </a:xfrm>
        </p:spPr>
        <p:txBody>
          <a:bodyPr>
            <a:normAutofit/>
          </a:bodyPr>
          <a:lstStyle/>
          <a:p>
            <a:r>
              <a:rPr lang="en-GB" b="1" dirty="0">
                <a:solidFill>
                  <a:srgbClr val="7030A0"/>
                </a:solidFill>
                <a:latin typeface="+mn-lt"/>
              </a:rPr>
              <a:t>What is modern slavery?</a:t>
            </a:r>
          </a:p>
        </p:txBody>
      </p:sp>
      <p:sp>
        <p:nvSpPr>
          <p:cNvPr id="2" name="TextBox 1">
            <a:extLst>
              <a:ext uri="{FF2B5EF4-FFF2-40B4-BE49-F238E27FC236}">
                <a16:creationId xmlns:a16="http://schemas.microsoft.com/office/drawing/2014/main" id="{47D66E0F-719A-4FEB-A554-2E59BE01366C}"/>
              </a:ext>
            </a:extLst>
          </p:cNvPr>
          <p:cNvSpPr txBox="1"/>
          <p:nvPr/>
        </p:nvSpPr>
        <p:spPr>
          <a:xfrm>
            <a:off x="457200" y="3429000"/>
            <a:ext cx="7620000" cy="1107996"/>
          </a:xfrm>
          <a:prstGeom prst="rect">
            <a:avLst/>
          </a:prstGeom>
          <a:noFill/>
        </p:spPr>
        <p:txBody>
          <a:bodyPr wrap="square" rtlCol="0">
            <a:spAutoFit/>
          </a:bodyPr>
          <a:lstStyle/>
          <a:p>
            <a:pPr algn="ctr"/>
            <a:endParaRPr lang="en-GB" sz="2400" b="1" dirty="0"/>
          </a:p>
          <a:p>
            <a:pPr algn="ctr"/>
            <a:r>
              <a:rPr lang="en-GB" sz="2400" b="1" dirty="0"/>
              <a:t>What are the most common types seen in the UK?</a:t>
            </a:r>
          </a:p>
          <a:p>
            <a:pPr marL="342900" lvl="1" indent="-342900" algn="just">
              <a:buClrTx/>
            </a:pPr>
            <a:endParaRPr lang="en-GB" dirty="0"/>
          </a:p>
        </p:txBody>
      </p:sp>
      <p:sp>
        <p:nvSpPr>
          <p:cNvPr id="5" name="TextBox 4">
            <a:extLst>
              <a:ext uri="{FF2B5EF4-FFF2-40B4-BE49-F238E27FC236}">
                <a16:creationId xmlns:a16="http://schemas.microsoft.com/office/drawing/2014/main" id="{B897E5BF-D43D-4C5D-9B2E-902BA189D271}"/>
              </a:ext>
            </a:extLst>
          </p:cNvPr>
          <p:cNvSpPr txBox="1"/>
          <p:nvPr/>
        </p:nvSpPr>
        <p:spPr>
          <a:xfrm>
            <a:off x="457201" y="4984967"/>
            <a:ext cx="7619999" cy="1200329"/>
          </a:xfrm>
          <a:prstGeom prst="rect">
            <a:avLst/>
          </a:prstGeom>
          <a:noFill/>
        </p:spPr>
        <p:txBody>
          <a:bodyPr wrap="square" rtlCol="0">
            <a:spAutoFit/>
          </a:bodyPr>
          <a:lstStyle/>
          <a:p>
            <a:pPr marL="342900" lvl="1" indent="-342900" algn="ctr">
              <a:buClrTx/>
            </a:pPr>
            <a:r>
              <a:rPr lang="en-GB" sz="2400" dirty="0"/>
              <a:t>Whilst victims of different types of exploitation may present very differently, they are all victims and must be treated with compassion.</a:t>
            </a:r>
            <a:r>
              <a:rPr lang="en-GB" dirty="0"/>
              <a:t> </a:t>
            </a:r>
          </a:p>
        </p:txBody>
      </p:sp>
    </p:spTree>
    <p:extLst>
      <p:ext uri="{BB962C8B-B14F-4D97-AF65-F5344CB8AC3E}">
        <p14:creationId xmlns:p14="http://schemas.microsoft.com/office/powerpoint/2010/main" val="2006621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35C45-5C00-4BA4-A0A1-BD9F7C90724C}"/>
              </a:ext>
            </a:extLst>
          </p:cNvPr>
          <p:cNvSpPr>
            <a:spLocks noGrp="1"/>
          </p:cNvSpPr>
          <p:nvPr>
            <p:ph type="title"/>
          </p:nvPr>
        </p:nvSpPr>
        <p:spPr>
          <a:xfrm>
            <a:off x="457200" y="152718"/>
            <a:ext cx="7620000" cy="990282"/>
          </a:xfrm>
        </p:spPr>
        <p:txBody>
          <a:bodyPr/>
          <a:lstStyle/>
          <a:p>
            <a:r>
              <a:rPr lang="en-GB" b="1" dirty="0">
                <a:solidFill>
                  <a:srgbClr val="7030A0"/>
                </a:solidFill>
              </a:rPr>
              <a:t>What is modern slavery?</a:t>
            </a:r>
            <a:endParaRPr lang="en-GB" dirty="0"/>
          </a:p>
        </p:txBody>
      </p:sp>
      <p:sp>
        <p:nvSpPr>
          <p:cNvPr id="3" name="Content Placeholder 2">
            <a:extLst>
              <a:ext uri="{FF2B5EF4-FFF2-40B4-BE49-F238E27FC236}">
                <a16:creationId xmlns:a16="http://schemas.microsoft.com/office/drawing/2014/main" id="{AAAD67ED-57AB-4927-9FE2-0819EDCB8432}"/>
              </a:ext>
            </a:extLst>
          </p:cNvPr>
          <p:cNvSpPr>
            <a:spLocks noGrp="1"/>
          </p:cNvSpPr>
          <p:nvPr>
            <p:ph idx="1"/>
          </p:nvPr>
        </p:nvSpPr>
        <p:spPr/>
        <p:txBody>
          <a:bodyPr>
            <a:normAutofit/>
          </a:bodyPr>
          <a:lstStyle/>
          <a:p>
            <a:r>
              <a:rPr lang="en-GB" sz="2800" dirty="0"/>
              <a:t>Main areas of Legislation:</a:t>
            </a:r>
          </a:p>
          <a:p>
            <a:endParaRPr lang="en-GB" sz="2800" dirty="0"/>
          </a:p>
          <a:p>
            <a:r>
              <a:rPr lang="en-GB" sz="2800" dirty="0"/>
              <a:t>Modern Slavery Act 2015 </a:t>
            </a:r>
          </a:p>
          <a:p>
            <a:endParaRPr lang="en-GB" sz="2800" dirty="0"/>
          </a:p>
          <a:p>
            <a:r>
              <a:rPr lang="en-GB" sz="2800" dirty="0"/>
              <a:t>Gangmasters (Licensing) Act 2004</a:t>
            </a:r>
          </a:p>
          <a:p>
            <a:endParaRPr lang="en-GB" sz="2800" dirty="0"/>
          </a:p>
          <a:p>
            <a:r>
              <a:rPr lang="en-GB" sz="2800" dirty="0"/>
              <a:t>Immigration Act 2016 </a:t>
            </a:r>
          </a:p>
        </p:txBody>
      </p:sp>
    </p:spTree>
    <p:extLst>
      <p:ext uri="{BB962C8B-B14F-4D97-AF65-F5344CB8AC3E}">
        <p14:creationId xmlns:p14="http://schemas.microsoft.com/office/powerpoint/2010/main" val="3749809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A57BCF12-891D-4B01-97D6-E9CA8D87170B}"/>
              </a:ext>
            </a:extLst>
          </p:cNvPr>
          <p:cNvSpPr>
            <a:spLocks noGrp="1" noChangeArrowheads="1"/>
          </p:cNvSpPr>
          <p:nvPr>
            <p:ph type="title"/>
          </p:nvPr>
        </p:nvSpPr>
        <p:spPr>
          <a:xfrm>
            <a:off x="0" y="263769"/>
            <a:ext cx="9144000" cy="373674"/>
          </a:xfrm>
        </p:spPr>
        <p:txBody>
          <a:bodyPr anchor="ctr"/>
          <a:lstStyle/>
          <a:p>
            <a:pPr algn="ctr" eaLnBrk="1" hangingPunct="1"/>
            <a:r>
              <a:rPr lang="en-GB" altLang="en-US" sz="1662"/>
              <a:t>Modern Slavery: Facts and Figures</a:t>
            </a:r>
          </a:p>
        </p:txBody>
      </p:sp>
      <p:sp>
        <p:nvSpPr>
          <p:cNvPr id="14339" name="AutoShape 22" descr="Image result for criminal justice symbol">
            <a:extLst>
              <a:ext uri="{FF2B5EF4-FFF2-40B4-BE49-F238E27FC236}">
                <a16:creationId xmlns:a16="http://schemas.microsoft.com/office/drawing/2014/main" id="{670263B3-FFBA-408E-B888-AD240092F162}"/>
              </a:ext>
            </a:extLst>
          </p:cNvPr>
          <p:cNvSpPr>
            <a:spLocks noChangeAspect="1" noChangeArrowheads="1"/>
          </p:cNvSpPr>
          <p:nvPr/>
        </p:nvSpPr>
        <p:spPr bwMode="auto">
          <a:xfrm>
            <a:off x="155331" y="130419"/>
            <a:ext cx="304800" cy="28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GB" altLang="en-US" sz="1662"/>
          </a:p>
        </p:txBody>
      </p:sp>
      <p:sp>
        <p:nvSpPr>
          <p:cNvPr id="14340" name="AutoShape 24" descr="Image result for criminal justice symbol">
            <a:extLst>
              <a:ext uri="{FF2B5EF4-FFF2-40B4-BE49-F238E27FC236}">
                <a16:creationId xmlns:a16="http://schemas.microsoft.com/office/drawing/2014/main" id="{8F2AB490-C993-44D5-870D-03A0AC664F97}"/>
              </a:ext>
            </a:extLst>
          </p:cNvPr>
          <p:cNvSpPr>
            <a:spLocks noChangeAspect="1" noChangeArrowheads="1"/>
          </p:cNvSpPr>
          <p:nvPr/>
        </p:nvSpPr>
        <p:spPr bwMode="auto">
          <a:xfrm>
            <a:off x="155331" y="130419"/>
            <a:ext cx="304800" cy="28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GB" altLang="en-US" sz="1662"/>
          </a:p>
        </p:txBody>
      </p:sp>
      <p:sp>
        <p:nvSpPr>
          <p:cNvPr id="14341" name="AutoShape 26" descr="Image result for criminal justice symbol">
            <a:extLst>
              <a:ext uri="{FF2B5EF4-FFF2-40B4-BE49-F238E27FC236}">
                <a16:creationId xmlns:a16="http://schemas.microsoft.com/office/drawing/2014/main" id="{3E20704C-753E-4E54-9CB0-1593FE604F72}"/>
              </a:ext>
            </a:extLst>
          </p:cNvPr>
          <p:cNvSpPr>
            <a:spLocks noChangeAspect="1" noChangeArrowheads="1"/>
          </p:cNvSpPr>
          <p:nvPr/>
        </p:nvSpPr>
        <p:spPr bwMode="auto">
          <a:xfrm>
            <a:off x="155331" y="130419"/>
            <a:ext cx="304800" cy="28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GB" altLang="en-US" sz="1662"/>
          </a:p>
        </p:txBody>
      </p:sp>
      <p:sp>
        <p:nvSpPr>
          <p:cNvPr id="14342" name="AutoShape 28" descr="Image result for criminal justice symbol">
            <a:extLst>
              <a:ext uri="{FF2B5EF4-FFF2-40B4-BE49-F238E27FC236}">
                <a16:creationId xmlns:a16="http://schemas.microsoft.com/office/drawing/2014/main" id="{C29089B7-1B23-4108-97D4-A09A830998E1}"/>
              </a:ext>
            </a:extLst>
          </p:cNvPr>
          <p:cNvSpPr>
            <a:spLocks noChangeAspect="1" noChangeArrowheads="1"/>
          </p:cNvSpPr>
          <p:nvPr/>
        </p:nvSpPr>
        <p:spPr bwMode="auto">
          <a:xfrm>
            <a:off x="155331" y="130419"/>
            <a:ext cx="304800" cy="28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GB" altLang="en-US" sz="1662"/>
          </a:p>
        </p:txBody>
      </p:sp>
      <p:sp>
        <p:nvSpPr>
          <p:cNvPr id="14343" name="AutoShape 30" descr="Image result for criminal justice symbol">
            <a:extLst>
              <a:ext uri="{FF2B5EF4-FFF2-40B4-BE49-F238E27FC236}">
                <a16:creationId xmlns:a16="http://schemas.microsoft.com/office/drawing/2014/main" id="{F9C79AD6-B198-49AA-93FC-30D7398A96D1}"/>
              </a:ext>
            </a:extLst>
          </p:cNvPr>
          <p:cNvSpPr>
            <a:spLocks noChangeAspect="1" noChangeArrowheads="1"/>
          </p:cNvSpPr>
          <p:nvPr/>
        </p:nvSpPr>
        <p:spPr bwMode="auto">
          <a:xfrm>
            <a:off x="155331" y="130419"/>
            <a:ext cx="304800" cy="28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GB" altLang="en-US" sz="1662"/>
          </a:p>
        </p:txBody>
      </p:sp>
      <p:sp>
        <p:nvSpPr>
          <p:cNvPr id="14344" name="AutoShape 2" descr="Image result for outline of world">
            <a:extLst>
              <a:ext uri="{FF2B5EF4-FFF2-40B4-BE49-F238E27FC236}">
                <a16:creationId xmlns:a16="http://schemas.microsoft.com/office/drawing/2014/main" id="{436F7EEA-05DC-43C5-A516-C89DA38A9D17}"/>
              </a:ext>
            </a:extLst>
          </p:cNvPr>
          <p:cNvSpPr>
            <a:spLocks noChangeAspect="1" noChangeArrowheads="1"/>
          </p:cNvSpPr>
          <p:nvPr/>
        </p:nvSpPr>
        <p:spPr bwMode="auto">
          <a:xfrm>
            <a:off x="155331" y="130419"/>
            <a:ext cx="304800" cy="28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en-GB" altLang="en-US" sz="1662"/>
          </a:p>
        </p:txBody>
      </p:sp>
      <p:sp>
        <p:nvSpPr>
          <p:cNvPr id="66" name="Rectangle 65">
            <a:extLst>
              <a:ext uri="{FF2B5EF4-FFF2-40B4-BE49-F238E27FC236}">
                <a16:creationId xmlns:a16="http://schemas.microsoft.com/office/drawing/2014/main" id="{86BC33E4-5A0F-4A3D-9AC4-4E83219C8F6F}"/>
              </a:ext>
            </a:extLst>
          </p:cNvPr>
          <p:cNvSpPr/>
          <p:nvPr/>
        </p:nvSpPr>
        <p:spPr>
          <a:xfrm>
            <a:off x="1" y="637443"/>
            <a:ext cx="184638" cy="5956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sz="1662"/>
          </a:p>
        </p:txBody>
      </p:sp>
      <p:grpSp>
        <p:nvGrpSpPr>
          <p:cNvPr id="14346" name="Group 2">
            <a:extLst>
              <a:ext uri="{FF2B5EF4-FFF2-40B4-BE49-F238E27FC236}">
                <a16:creationId xmlns:a16="http://schemas.microsoft.com/office/drawing/2014/main" id="{393F0899-48C5-4F9C-A44C-F3D94B3B898C}"/>
              </a:ext>
            </a:extLst>
          </p:cNvPr>
          <p:cNvGrpSpPr>
            <a:grpSpLocks/>
          </p:cNvGrpSpPr>
          <p:nvPr/>
        </p:nvGrpSpPr>
        <p:grpSpPr bwMode="auto">
          <a:xfrm>
            <a:off x="219808" y="2529255"/>
            <a:ext cx="8704385" cy="1992923"/>
            <a:chOff x="212540" y="658007"/>
            <a:chExt cx="9429755" cy="2159000"/>
          </a:xfrm>
        </p:grpSpPr>
        <p:sp>
          <p:nvSpPr>
            <p:cNvPr id="79" name="Rounded Rectangle 78">
              <a:extLst>
                <a:ext uri="{FF2B5EF4-FFF2-40B4-BE49-F238E27FC236}">
                  <a16:creationId xmlns:a16="http://schemas.microsoft.com/office/drawing/2014/main" id="{3363DDEB-A5FA-4047-A867-E82D01EDC3F9}"/>
                </a:ext>
              </a:extLst>
            </p:cNvPr>
            <p:cNvSpPr/>
            <p:nvPr/>
          </p:nvSpPr>
          <p:spPr>
            <a:xfrm rot="16200000">
              <a:off x="3908243" y="-2904346"/>
              <a:ext cx="2159000" cy="9283705"/>
            </a:xfrm>
            <a:prstGeom prst="roundRect">
              <a:avLst>
                <a:gd name="adj" fmla="val 9266"/>
              </a:avLst>
            </a:prstGeom>
            <a:solidFill>
              <a:schemeClr val="bg1"/>
            </a:solidFill>
            <a:ln w="12700" cap="flat" cmpd="sng" algn="ctr">
              <a:solidFill>
                <a:srgbClr val="8F23B3"/>
              </a:solidFill>
              <a:prstDash val="solid"/>
            </a:ln>
            <a:effectLst/>
          </p:spPr>
          <p:txBody>
            <a:bodyPr anchor="ctr"/>
            <a:lstStyle/>
            <a:p>
              <a:pPr algn="ctr">
                <a:defRPr/>
              </a:pPr>
              <a:endParaRPr lang="en-GB" sz="1662" kern="0" dirty="0">
                <a:solidFill>
                  <a:srgbClr val="FFFFFF"/>
                </a:solidFill>
                <a:latin typeface="Gill Sans MT"/>
              </a:endParaRPr>
            </a:p>
          </p:txBody>
        </p:sp>
        <p:grpSp>
          <p:nvGrpSpPr>
            <p:cNvPr id="14373" name="Group 1">
              <a:extLst>
                <a:ext uri="{FF2B5EF4-FFF2-40B4-BE49-F238E27FC236}">
                  <a16:creationId xmlns:a16="http://schemas.microsoft.com/office/drawing/2014/main" id="{C5D6B420-5E15-4F97-8245-96E63E34BBE0}"/>
                </a:ext>
              </a:extLst>
            </p:cNvPr>
            <p:cNvGrpSpPr>
              <a:grpSpLocks/>
            </p:cNvGrpSpPr>
            <p:nvPr/>
          </p:nvGrpSpPr>
          <p:grpSpPr bwMode="auto">
            <a:xfrm>
              <a:off x="212540" y="731031"/>
              <a:ext cx="9429755" cy="2081213"/>
              <a:chOff x="212540" y="731031"/>
              <a:chExt cx="9429755" cy="2081213"/>
            </a:xfrm>
          </p:grpSpPr>
          <p:sp>
            <p:nvSpPr>
              <p:cNvPr id="14374" name="Rectangle 56">
                <a:extLst>
                  <a:ext uri="{FF2B5EF4-FFF2-40B4-BE49-F238E27FC236}">
                    <a16:creationId xmlns:a16="http://schemas.microsoft.com/office/drawing/2014/main" id="{9A6BB9F4-D9E7-4D5C-AB3C-A89C1AF10216}"/>
                  </a:ext>
                </a:extLst>
              </p:cNvPr>
              <p:cNvSpPr>
                <a:spLocks noChangeArrowheads="1"/>
              </p:cNvSpPr>
              <p:nvPr/>
            </p:nvSpPr>
            <p:spPr bwMode="auto">
              <a:xfrm>
                <a:off x="658627" y="793697"/>
                <a:ext cx="3366756" cy="56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GB" altLang="en-US" sz="1477" b="1">
                    <a:solidFill>
                      <a:srgbClr val="8F23B3"/>
                    </a:solidFill>
                  </a:rPr>
                  <a:t>10,627</a:t>
                </a:r>
                <a:r>
                  <a:rPr lang="en-GB" altLang="en-US" sz="1108">
                    <a:solidFill>
                      <a:srgbClr val="8F23B3"/>
                    </a:solidFill>
                  </a:rPr>
                  <a:t> potential victims referred to UK NRM in 2019. </a:t>
                </a:r>
                <a:r>
                  <a:rPr lang="en-GB" altLang="en-US" sz="1292" b="1">
                    <a:solidFill>
                      <a:srgbClr val="8F23B3"/>
                    </a:solidFill>
                  </a:rPr>
                  <a:t>43% exploited as children.</a:t>
                </a:r>
                <a:endParaRPr lang="en-GB" altLang="en-US" sz="1108" b="1">
                  <a:solidFill>
                    <a:srgbClr val="8F23B3"/>
                  </a:solidFill>
                </a:endParaRPr>
              </a:p>
            </p:txBody>
          </p:sp>
          <p:pic>
            <p:nvPicPr>
              <p:cNvPr id="14375" name="Picture 6" descr="Flag of United Kingdom">
                <a:extLst>
                  <a:ext uri="{FF2B5EF4-FFF2-40B4-BE49-F238E27FC236}">
                    <a16:creationId xmlns:a16="http://schemas.microsoft.com/office/drawing/2014/main" id="{618E13F8-BEB7-4313-A212-96103642FDC6}"/>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176652" y="1281814"/>
                <a:ext cx="530225"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4" name="TextBox 37">
                <a:extLst>
                  <a:ext uri="{FF2B5EF4-FFF2-40B4-BE49-F238E27FC236}">
                    <a16:creationId xmlns:a16="http://schemas.microsoft.com/office/drawing/2014/main" id="{E322ED13-4A6B-4ABC-A983-975EAF1C2757}"/>
                  </a:ext>
                </a:extLst>
              </p:cNvPr>
              <p:cNvSpPr txBox="1">
                <a:spLocks noChangeArrowheads="1"/>
              </p:cNvSpPr>
              <p:nvPr/>
            </p:nvSpPr>
            <p:spPr bwMode="auto">
              <a:xfrm>
                <a:off x="3932055" y="737381"/>
                <a:ext cx="3232151" cy="507848"/>
              </a:xfrm>
              <a:prstGeom prst="rect">
                <a:avLst/>
              </a:prstGeom>
              <a:noFill/>
              <a:ln w="9525">
                <a:noFill/>
                <a:miter lim="800000"/>
                <a:headEnd/>
                <a:tailEnd/>
              </a:ln>
            </p:spPr>
            <p:txBody>
              <a:bodyPr>
                <a:spAutoFit/>
              </a:bodyPr>
              <a:lstStyle/>
              <a:p>
                <a:pPr eaLnBrk="1" hangingPunct="1">
                  <a:defRPr/>
                </a:pPr>
                <a:r>
                  <a:rPr lang="en-GB" sz="1477" b="1" dirty="0">
                    <a:solidFill>
                      <a:srgbClr val="8F23B3"/>
                    </a:solidFill>
                    <a:latin typeface="Arial" charset="0"/>
                    <a:cs typeface="Arial" charset="0"/>
                  </a:rPr>
                  <a:t>1. UK</a:t>
                </a:r>
                <a:r>
                  <a:rPr lang="en-GB" sz="1292" b="1" dirty="0">
                    <a:solidFill>
                      <a:srgbClr val="8F23B3"/>
                    </a:solidFill>
                    <a:latin typeface="Arial" charset="0"/>
                    <a:cs typeface="Arial" charset="0"/>
                  </a:rPr>
                  <a:t> </a:t>
                </a:r>
                <a:r>
                  <a:rPr lang="en-GB" sz="969" dirty="0">
                    <a:solidFill>
                      <a:srgbClr val="8F23B3"/>
                    </a:solidFill>
                    <a:latin typeface="Arial" charset="0"/>
                    <a:cs typeface="Arial" charset="0"/>
                  </a:rPr>
                  <a:t>is the most common reported nationality </a:t>
                </a:r>
                <a:br>
                  <a:rPr lang="en-GB" sz="969" dirty="0">
                    <a:solidFill>
                      <a:srgbClr val="8F23B3"/>
                    </a:solidFill>
                    <a:latin typeface="Arial" charset="0"/>
                    <a:cs typeface="Arial" charset="0"/>
                  </a:rPr>
                </a:br>
                <a:r>
                  <a:rPr lang="en-GB" sz="969" dirty="0">
                    <a:solidFill>
                      <a:srgbClr val="8F23B3"/>
                    </a:solidFill>
                    <a:latin typeface="Arial" charset="0"/>
                    <a:cs typeface="Arial" charset="0"/>
                  </a:rPr>
                  <a:t>(2,870* potential victims +1,211 referrals on 2018)</a:t>
                </a:r>
              </a:p>
            </p:txBody>
          </p:sp>
          <p:sp>
            <p:nvSpPr>
              <p:cNvPr id="14377" name="TextBox 37">
                <a:extLst>
                  <a:ext uri="{FF2B5EF4-FFF2-40B4-BE49-F238E27FC236}">
                    <a16:creationId xmlns:a16="http://schemas.microsoft.com/office/drawing/2014/main" id="{B0912FD3-8A3B-434A-B1B3-0530588B9270}"/>
                  </a:ext>
                </a:extLst>
              </p:cNvPr>
              <p:cNvSpPr txBox="1">
                <a:spLocks noChangeArrowheads="1"/>
              </p:cNvSpPr>
              <p:nvPr/>
            </p:nvSpPr>
            <p:spPr bwMode="auto">
              <a:xfrm>
                <a:off x="4442139" y="2478401"/>
                <a:ext cx="1873250" cy="25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GB" altLang="en-US" sz="923" i="1">
                    <a:solidFill>
                      <a:srgbClr val="8F23B3"/>
                    </a:solidFill>
                  </a:rPr>
                  <a:t>Includes dual-nationals</a:t>
                </a:r>
              </a:p>
            </p:txBody>
          </p:sp>
          <p:sp>
            <p:nvSpPr>
              <p:cNvPr id="121" name="TextBox 37">
                <a:extLst>
                  <a:ext uri="{FF2B5EF4-FFF2-40B4-BE49-F238E27FC236}">
                    <a16:creationId xmlns:a16="http://schemas.microsoft.com/office/drawing/2014/main" id="{D80CD8AE-72E5-4866-80E2-FB7DE8FE502C}"/>
                  </a:ext>
                </a:extLst>
              </p:cNvPr>
              <p:cNvSpPr txBox="1">
                <a:spLocks noChangeArrowheads="1"/>
              </p:cNvSpPr>
              <p:nvPr/>
            </p:nvSpPr>
            <p:spPr bwMode="auto">
              <a:xfrm>
                <a:off x="4298767" y="1658131"/>
                <a:ext cx="1482725" cy="261599"/>
              </a:xfrm>
              <a:prstGeom prst="rect">
                <a:avLst/>
              </a:prstGeom>
              <a:noFill/>
              <a:ln w="9525">
                <a:noFill/>
                <a:miter lim="800000"/>
                <a:headEnd/>
                <a:tailEnd/>
              </a:ln>
            </p:spPr>
            <p:txBody>
              <a:bodyPr>
                <a:spAutoFit/>
              </a:bodyPr>
              <a:lstStyle/>
              <a:p>
                <a:pPr eaLnBrk="1" hangingPunct="1">
                  <a:defRPr/>
                </a:pPr>
                <a:r>
                  <a:rPr lang="en-GB" sz="969" b="1" dirty="0">
                    <a:solidFill>
                      <a:srgbClr val="8F23B3"/>
                    </a:solidFill>
                    <a:latin typeface="Arial" charset="0"/>
                    <a:cs typeface="Arial" charset="0"/>
                  </a:rPr>
                  <a:t>2. Albania </a:t>
                </a:r>
                <a:r>
                  <a:rPr lang="en-GB" sz="738" dirty="0">
                    <a:solidFill>
                      <a:srgbClr val="8F23B3"/>
                    </a:solidFill>
                    <a:latin typeface="Arial" charset="0"/>
                    <a:cs typeface="Arial" charset="0"/>
                  </a:rPr>
                  <a:t>(1705)</a:t>
                </a:r>
                <a:endParaRPr lang="en-GB" sz="1015" b="1" dirty="0">
                  <a:solidFill>
                    <a:srgbClr val="8F23B3"/>
                  </a:solidFill>
                  <a:latin typeface="Arial" charset="0"/>
                  <a:cs typeface="Arial" charset="0"/>
                </a:endParaRPr>
              </a:p>
            </p:txBody>
          </p:sp>
          <p:sp>
            <p:nvSpPr>
              <p:cNvPr id="122" name="TextBox 37">
                <a:extLst>
                  <a:ext uri="{FF2B5EF4-FFF2-40B4-BE49-F238E27FC236}">
                    <a16:creationId xmlns:a16="http://schemas.microsoft.com/office/drawing/2014/main" id="{4217E720-A3A5-428A-8EBD-8BCD19322EEC}"/>
                  </a:ext>
                </a:extLst>
              </p:cNvPr>
              <p:cNvSpPr txBox="1">
                <a:spLocks noChangeArrowheads="1"/>
              </p:cNvSpPr>
              <p:nvPr/>
            </p:nvSpPr>
            <p:spPr bwMode="auto">
              <a:xfrm>
                <a:off x="5356043" y="1656544"/>
                <a:ext cx="1482725" cy="261599"/>
              </a:xfrm>
              <a:prstGeom prst="rect">
                <a:avLst/>
              </a:prstGeom>
              <a:noFill/>
              <a:ln w="9525">
                <a:noFill/>
                <a:miter lim="800000"/>
                <a:headEnd/>
                <a:tailEnd/>
              </a:ln>
            </p:spPr>
            <p:txBody>
              <a:bodyPr>
                <a:spAutoFit/>
              </a:bodyPr>
              <a:lstStyle/>
              <a:p>
                <a:pPr eaLnBrk="1" hangingPunct="1">
                  <a:defRPr/>
                </a:pPr>
                <a:r>
                  <a:rPr lang="en-GB" sz="969" b="1" dirty="0">
                    <a:solidFill>
                      <a:srgbClr val="8F23B3"/>
                    </a:solidFill>
                    <a:latin typeface="Arial" charset="0"/>
                    <a:cs typeface="Arial" charset="0"/>
                  </a:rPr>
                  <a:t>3. Vietnam </a:t>
                </a:r>
                <a:r>
                  <a:rPr lang="en-GB" sz="738" dirty="0">
                    <a:solidFill>
                      <a:srgbClr val="8F23B3"/>
                    </a:solidFill>
                    <a:latin typeface="Arial" charset="0"/>
                    <a:cs typeface="Arial" charset="0"/>
                  </a:rPr>
                  <a:t>(887)</a:t>
                </a:r>
                <a:endParaRPr lang="en-GB" sz="738" b="1" dirty="0">
                  <a:solidFill>
                    <a:srgbClr val="8F23B3"/>
                  </a:solidFill>
                  <a:latin typeface="Arial" charset="0"/>
                  <a:cs typeface="Arial" charset="0"/>
                </a:endParaRPr>
              </a:p>
            </p:txBody>
          </p:sp>
          <p:sp>
            <p:nvSpPr>
              <p:cNvPr id="123" name="TextBox 37">
                <a:extLst>
                  <a:ext uri="{FF2B5EF4-FFF2-40B4-BE49-F238E27FC236}">
                    <a16:creationId xmlns:a16="http://schemas.microsoft.com/office/drawing/2014/main" id="{80D1D3CA-6F4B-482E-BC91-3C55A43830E1}"/>
                  </a:ext>
                </a:extLst>
              </p:cNvPr>
              <p:cNvSpPr txBox="1">
                <a:spLocks noChangeArrowheads="1"/>
              </p:cNvSpPr>
              <p:nvPr/>
            </p:nvSpPr>
            <p:spPr bwMode="auto">
              <a:xfrm>
                <a:off x="4298767" y="1910544"/>
                <a:ext cx="1482725" cy="261599"/>
              </a:xfrm>
              <a:prstGeom prst="rect">
                <a:avLst/>
              </a:prstGeom>
              <a:noFill/>
              <a:ln w="9525">
                <a:noFill/>
                <a:miter lim="800000"/>
                <a:headEnd/>
                <a:tailEnd/>
              </a:ln>
            </p:spPr>
            <p:txBody>
              <a:bodyPr>
                <a:spAutoFit/>
              </a:bodyPr>
              <a:lstStyle/>
              <a:p>
                <a:pPr eaLnBrk="1" hangingPunct="1">
                  <a:defRPr/>
                </a:pPr>
                <a:r>
                  <a:rPr lang="en-GB" sz="969" b="1" dirty="0">
                    <a:solidFill>
                      <a:srgbClr val="8F23B3"/>
                    </a:solidFill>
                    <a:latin typeface="Arial" charset="0"/>
                    <a:cs typeface="Arial" charset="0"/>
                  </a:rPr>
                  <a:t>4. China </a:t>
                </a:r>
                <a:r>
                  <a:rPr lang="en-GB" sz="738" dirty="0">
                    <a:solidFill>
                      <a:srgbClr val="8F23B3"/>
                    </a:solidFill>
                    <a:latin typeface="Arial" charset="0"/>
                    <a:cs typeface="Arial" charset="0"/>
                  </a:rPr>
                  <a:t>(798)</a:t>
                </a:r>
                <a:endParaRPr lang="en-GB" sz="738" b="1" dirty="0">
                  <a:solidFill>
                    <a:srgbClr val="8F23B3"/>
                  </a:solidFill>
                  <a:latin typeface="Arial" charset="0"/>
                  <a:cs typeface="Arial" charset="0"/>
                </a:endParaRPr>
              </a:p>
            </p:txBody>
          </p:sp>
          <p:sp>
            <p:nvSpPr>
              <p:cNvPr id="124" name="TextBox 37">
                <a:extLst>
                  <a:ext uri="{FF2B5EF4-FFF2-40B4-BE49-F238E27FC236}">
                    <a16:creationId xmlns:a16="http://schemas.microsoft.com/office/drawing/2014/main" id="{B17CD796-EB28-4CF7-BFCB-2D365055342E}"/>
                  </a:ext>
                </a:extLst>
              </p:cNvPr>
              <p:cNvSpPr txBox="1">
                <a:spLocks noChangeArrowheads="1"/>
              </p:cNvSpPr>
              <p:nvPr/>
            </p:nvSpPr>
            <p:spPr bwMode="auto">
              <a:xfrm>
                <a:off x="4298767" y="2148669"/>
                <a:ext cx="1482725" cy="261599"/>
              </a:xfrm>
              <a:prstGeom prst="rect">
                <a:avLst/>
              </a:prstGeom>
              <a:noFill/>
              <a:ln w="9525">
                <a:noFill/>
                <a:miter lim="800000"/>
                <a:headEnd/>
                <a:tailEnd/>
              </a:ln>
            </p:spPr>
            <p:txBody>
              <a:bodyPr>
                <a:spAutoFit/>
              </a:bodyPr>
              <a:lstStyle/>
              <a:p>
                <a:pPr eaLnBrk="1" hangingPunct="1">
                  <a:defRPr/>
                </a:pPr>
                <a:r>
                  <a:rPr lang="en-GB" sz="969" b="1" dirty="0">
                    <a:solidFill>
                      <a:srgbClr val="8F23B3"/>
                    </a:solidFill>
                    <a:latin typeface="Arial" charset="0"/>
                    <a:cs typeface="Arial" charset="0"/>
                  </a:rPr>
                  <a:t>6. Eritrea </a:t>
                </a:r>
                <a:r>
                  <a:rPr lang="en-GB" sz="738" dirty="0">
                    <a:solidFill>
                      <a:srgbClr val="8F23B3"/>
                    </a:solidFill>
                    <a:latin typeface="Arial" charset="0"/>
                    <a:cs typeface="Arial" charset="0"/>
                  </a:rPr>
                  <a:t>(468)</a:t>
                </a:r>
              </a:p>
            </p:txBody>
          </p:sp>
          <p:sp>
            <p:nvSpPr>
              <p:cNvPr id="125" name="TextBox 37">
                <a:extLst>
                  <a:ext uri="{FF2B5EF4-FFF2-40B4-BE49-F238E27FC236}">
                    <a16:creationId xmlns:a16="http://schemas.microsoft.com/office/drawing/2014/main" id="{E01693B1-C46B-4F96-8F1F-F42983C2E19D}"/>
                  </a:ext>
                </a:extLst>
              </p:cNvPr>
              <p:cNvSpPr txBox="1">
                <a:spLocks noChangeArrowheads="1"/>
              </p:cNvSpPr>
              <p:nvPr/>
            </p:nvSpPr>
            <p:spPr bwMode="auto">
              <a:xfrm>
                <a:off x="5356043" y="1905781"/>
                <a:ext cx="1482725" cy="261599"/>
              </a:xfrm>
              <a:prstGeom prst="rect">
                <a:avLst/>
              </a:prstGeom>
              <a:noFill/>
              <a:ln w="9525">
                <a:noFill/>
                <a:miter lim="800000"/>
                <a:headEnd/>
                <a:tailEnd/>
              </a:ln>
            </p:spPr>
            <p:txBody>
              <a:bodyPr>
                <a:spAutoFit/>
              </a:bodyPr>
              <a:lstStyle/>
              <a:p>
                <a:pPr eaLnBrk="1" hangingPunct="1">
                  <a:defRPr/>
                </a:pPr>
                <a:r>
                  <a:rPr lang="en-GB" sz="969" b="1" dirty="0">
                    <a:solidFill>
                      <a:srgbClr val="8F23B3"/>
                    </a:solidFill>
                    <a:latin typeface="Arial" charset="0"/>
                    <a:cs typeface="Arial" charset="0"/>
                  </a:rPr>
                  <a:t>5. India </a:t>
                </a:r>
                <a:r>
                  <a:rPr lang="en-GB" sz="738" dirty="0">
                    <a:solidFill>
                      <a:srgbClr val="8F23B3"/>
                    </a:solidFill>
                    <a:latin typeface="Arial" charset="0"/>
                    <a:cs typeface="Arial" charset="0"/>
                  </a:rPr>
                  <a:t>(469)</a:t>
                </a:r>
              </a:p>
            </p:txBody>
          </p:sp>
          <p:sp>
            <p:nvSpPr>
              <p:cNvPr id="80" name="Rounded Rectangle 79">
                <a:extLst>
                  <a:ext uri="{FF2B5EF4-FFF2-40B4-BE49-F238E27FC236}">
                    <a16:creationId xmlns:a16="http://schemas.microsoft.com/office/drawing/2014/main" id="{23FB71A5-E5D5-4A0D-871C-99815084DD75}"/>
                  </a:ext>
                </a:extLst>
              </p:cNvPr>
              <p:cNvSpPr/>
              <p:nvPr/>
            </p:nvSpPr>
            <p:spPr>
              <a:xfrm rot="16200000">
                <a:off x="-532791" y="1538275"/>
                <a:ext cx="1809750" cy="319088"/>
              </a:xfrm>
              <a:prstGeom prst="roundRect">
                <a:avLst/>
              </a:prstGeom>
              <a:solidFill>
                <a:srgbClr val="8F23B3"/>
              </a:solidFill>
              <a:ln w="25400" cap="flat" cmpd="sng" algn="ctr">
                <a:solidFill>
                  <a:srgbClr val="8F23B3"/>
                </a:solidFill>
                <a:prstDash val="solid"/>
              </a:ln>
              <a:effectLst/>
            </p:spPr>
            <p:txBody>
              <a:bodyPr anchor="ctr"/>
              <a:lstStyle/>
              <a:p>
                <a:pPr algn="ctr">
                  <a:defRPr/>
                </a:pPr>
                <a:r>
                  <a:rPr lang="en-GB" sz="1662" b="1" kern="0" dirty="0">
                    <a:solidFill>
                      <a:srgbClr val="FFFFFF"/>
                    </a:solidFill>
                  </a:rPr>
                  <a:t>Victims</a:t>
                </a:r>
              </a:p>
            </p:txBody>
          </p:sp>
          <p:sp>
            <p:nvSpPr>
              <p:cNvPr id="70" name="TextBox 37">
                <a:extLst>
                  <a:ext uri="{FF2B5EF4-FFF2-40B4-BE49-F238E27FC236}">
                    <a16:creationId xmlns:a16="http://schemas.microsoft.com/office/drawing/2014/main" id="{91D5AA68-F31E-4A6D-9DC9-6F9BEDF9F520}"/>
                  </a:ext>
                </a:extLst>
              </p:cNvPr>
              <p:cNvSpPr txBox="1">
                <a:spLocks noChangeArrowheads="1"/>
              </p:cNvSpPr>
              <p:nvPr/>
            </p:nvSpPr>
            <p:spPr bwMode="auto">
              <a:xfrm>
                <a:off x="5360806" y="2148669"/>
                <a:ext cx="1482725" cy="261599"/>
              </a:xfrm>
              <a:prstGeom prst="rect">
                <a:avLst/>
              </a:prstGeom>
              <a:noFill/>
              <a:ln w="9525">
                <a:noFill/>
                <a:miter lim="800000"/>
                <a:headEnd/>
                <a:tailEnd/>
              </a:ln>
            </p:spPr>
            <p:txBody>
              <a:bodyPr>
                <a:spAutoFit/>
              </a:bodyPr>
              <a:lstStyle/>
              <a:p>
                <a:pPr eaLnBrk="1" hangingPunct="1">
                  <a:defRPr/>
                </a:pPr>
                <a:r>
                  <a:rPr lang="en-GB" sz="969" b="1" dirty="0">
                    <a:solidFill>
                      <a:srgbClr val="8F23B3"/>
                    </a:solidFill>
                    <a:latin typeface="Arial" charset="0"/>
                    <a:cs typeface="Arial" charset="0"/>
                  </a:rPr>
                  <a:t>7. Sudan </a:t>
                </a:r>
                <a:r>
                  <a:rPr lang="en-GB" sz="738" dirty="0">
                    <a:solidFill>
                      <a:srgbClr val="8F23B3"/>
                    </a:solidFill>
                    <a:latin typeface="Arial" charset="0"/>
                    <a:cs typeface="Arial" charset="0"/>
                  </a:rPr>
                  <a:t>(373)</a:t>
                </a:r>
                <a:endParaRPr lang="en-GB" sz="738" b="1" dirty="0">
                  <a:solidFill>
                    <a:srgbClr val="8F23B3"/>
                  </a:solidFill>
                  <a:latin typeface="Arial" charset="0"/>
                  <a:cs typeface="Arial" charset="0"/>
                </a:endParaRPr>
              </a:p>
            </p:txBody>
          </p:sp>
          <p:pic>
            <p:nvPicPr>
              <p:cNvPr id="14385" name="Picture 64" descr="Bar chart showing a sustained increase in the number of National Referral Mechanism referrals per year, from 2338 in 2014 to 10627 in 2019. ">
                <a:extLst>
                  <a:ext uri="{FF2B5EF4-FFF2-40B4-BE49-F238E27FC236}">
                    <a16:creationId xmlns:a16="http://schemas.microsoft.com/office/drawing/2014/main" id="{B99EA56A-3A7A-4480-902F-9568FD7F3B32}"/>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45008" y="1312109"/>
                <a:ext cx="2766760" cy="147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TextBox 37">
                <a:extLst>
                  <a:ext uri="{FF2B5EF4-FFF2-40B4-BE49-F238E27FC236}">
                    <a16:creationId xmlns:a16="http://schemas.microsoft.com/office/drawing/2014/main" id="{B0A2CB3A-265F-4510-A41D-5E94C2CAFB98}"/>
                  </a:ext>
                </a:extLst>
              </p:cNvPr>
              <p:cNvSpPr txBox="1">
                <a:spLocks noChangeArrowheads="1"/>
              </p:cNvSpPr>
              <p:nvPr/>
            </p:nvSpPr>
            <p:spPr bwMode="auto">
              <a:xfrm>
                <a:off x="7037207" y="1216806"/>
                <a:ext cx="2500313" cy="1315708"/>
              </a:xfrm>
              <a:prstGeom prst="rect">
                <a:avLst/>
              </a:prstGeom>
              <a:noFill/>
              <a:ln w="9525">
                <a:noFill/>
                <a:miter lim="800000"/>
                <a:headEnd/>
                <a:tailEnd/>
              </a:ln>
            </p:spPr>
            <p:txBody>
              <a:bodyPr>
                <a:spAutoFit/>
              </a:bodyPr>
              <a:lstStyle/>
              <a:p>
                <a:pPr eaLnBrk="1" hangingPunct="1">
                  <a:defRPr/>
                </a:pPr>
                <a:r>
                  <a:rPr lang="en-GB" sz="1477" b="1" dirty="0">
                    <a:solidFill>
                      <a:srgbClr val="8F23B3"/>
                    </a:solidFill>
                    <a:latin typeface="Arial" charset="0"/>
                    <a:cs typeface="Arial" charset="0"/>
                  </a:rPr>
                  <a:t>In Q4 2019</a:t>
                </a:r>
                <a:r>
                  <a:rPr lang="en-GB" sz="1015" dirty="0">
                    <a:solidFill>
                      <a:srgbClr val="8F23B3"/>
                    </a:solidFill>
                    <a:latin typeface="Arial" charset="0"/>
                    <a:cs typeface="Arial" charset="0"/>
                  </a:rPr>
                  <a:t>, </a:t>
                </a:r>
                <a:r>
                  <a:rPr lang="en-GB" sz="969" dirty="0">
                    <a:solidFill>
                      <a:srgbClr val="8F23B3"/>
                    </a:solidFill>
                    <a:latin typeface="Arial" charset="0"/>
                    <a:cs typeface="Arial" charset="0"/>
                  </a:rPr>
                  <a:t>criminal exploitation was reported separately to labour for the first time. This showed:</a:t>
                </a:r>
              </a:p>
              <a:p>
                <a:pPr marL="158265" indent="-158265">
                  <a:buFont typeface="Arial" panose="020B0604020202020204" pitchFamily="34" charset="0"/>
                  <a:buChar char="•"/>
                  <a:defRPr/>
                </a:pPr>
                <a:r>
                  <a:rPr lang="en-GB" sz="969" dirty="0">
                    <a:solidFill>
                      <a:srgbClr val="8F23B3"/>
                    </a:solidFill>
                    <a:latin typeface="Arial" charset="0"/>
                    <a:cs typeface="Arial" charset="0"/>
                  </a:rPr>
                  <a:t>Labour exploitation was most common for adults </a:t>
                </a:r>
                <a:r>
                  <a:rPr lang="en-GB" sz="738" dirty="0">
                    <a:solidFill>
                      <a:srgbClr val="8F23B3"/>
                    </a:solidFill>
                    <a:latin typeface="Arial" charset="0"/>
                    <a:cs typeface="Arial" charset="0"/>
                  </a:rPr>
                  <a:t>(657)</a:t>
                </a:r>
              </a:p>
              <a:p>
                <a:pPr marL="158265" indent="-158265">
                  <a:buFont typeface="Arial" panose="020B0604020202020204" pitchFamily="34" charset="0"/>
                  <a:buChar char="•"/>
                  <a:defRPr/>
                </a:pPr>
                <a:r>
                  <a:rPr lang="en-GB" sz="969" dirty="0">
                    <a:solidFill>
                      <a:srgbClr val="8F23B3"/>
                    </a:solidFill>
                    <a:latin typeface="Arial" charset="0"/>
                    <a:cs typeface="Arial" charset="0"/>
                  </a:rPr>
                  <a:t>Criminal exploitation was most common for minors </a:t>
                </a:r>
                <a:r>
                  <a:rPr lang="en-GB" sz="738" dirty="0">
                    <a:solidFill>
                      <a:srgbClr val="8F23B3"/>
                    </a:solidFill>
                    <a:latin typeface="Arial" charset="0"/>
                    <a:cs typeface="Arial" charset="0"/>
                  </a:rPr>
                  <a:t>(664)</a:t>
                </a:r>
              </a:p>
            </p:txBody>
          </p:sp>
          <p:pic>
            <p:nvPicPr>
              <p:cNvPr id="14387" name="Graphic 4" descr="Handcuffs">
                <a:extLst>
                  <a:ext uri="{FF2B5EF4-FFF2-40B4-BE49-F238E27FC236}">
                    <a16:creationId xmlns:a16="http://schemas.microsoft.com/office/drawing/2014/main" id="{B2BBCA90-CA0D-4112-9670-DAE04EA6623A}"/>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8697732" y="2297894"/>
                <a:ext cx="512762"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 name="TextBox 37">
                <a:extLst>
                  <a:ext uri="{FF2B5EF4-FFF2-40B4-BE49-F238E27FC236}">
                    <a16:creationId xmlns:a16="http://schemas.microsoft.com/office/drawing/2014/main" id="{1A367195-FA1D-4741-8213-A6C705A3B394}"/>
                  </a:ext>
                </a:extLst>
              </p:cNvPr>
              <p:cNvSpPr txBox="1">
                <a:spLocks noChangeArrowheads="1"/>
              </p:cNvSpPr>
              <p:nvPr/>
            </p:nvSpPr>
            <p:spPr bwMode="auto">
              <a:xfrm>
                <a:off x="7027682" y="731031"/>
                <a:ext cx="2614613" cy="507848"/>
              </a:xfrm>
              <a:prstGeom prst="rect">
                <a:avLst/>
              </a:prstGeom>
              <a:noFill/>
              <a:ln w="9525">
                <a:noFill/>
                <a:miter lim="800000"/>
                <a:headEnd/>
                <a:tailEnd/>
              </a:ln>
            </p:spPr>
            <p:txBody>
              <a:bodyPr>
                <a:spAutoFit/>
              </a:bodyPr>
              <a:lstStyle/>
              <a:p>
                <a:pPr eaLnBrk="1" hangingPunct="1">
                  <a:defRPr/>
                </a:pPr>
                <a:r>
                  <a:rPr lang="en-GB" sz="1477" b="1" dirty="0">
                    <a:solidFill>
                      <a:srgbClr val="8F23B3"/>
                    </a:solidFill>
                    <a:latin typeface="Arial" charset="0"/>
                    <a:cs typeface="Arial" charset="0"/>
                  </a:rPr>
                  <a:t>In Q1-Q3 2019, </a:t>
                </a:r>
                <a:r>
                  <a:rPr lang="en-GB" sz="969" dirty="0">
                    <a:solidFill>
                      <a:srgbClr val="8F23B3"/>
                    </a:solidFill>
                    <a:latin typeface="Arial" charset="0"/>
                    <a:cs typeface="Arial" charset="0"/>
                  </a:rPr>
                  <a:t>labour was the most common exploitation type </a:t>
                </a:r>
                <a:r>
                  <a:rPr lang="en-GB" sz="738" dirty="0">
                    <a:solidFill>
                      <a:srgbClr val="8F23B3"/>
                    </a:solidFill>
                    <a:latin typeface="Arial" charset="0"/>
                    <a:cs typeface="Arial" charset="0"/>
                  </a:rPr>
                  <a:t>(4,727)</a:t>
                </a:r>
              </a:p>
            </p:txBody>
          </p:sp>
          <p:pic>
            <p:nvPicPr>
              <p:cNvPr id="14389" name="Picture 59">
                <a:extLst>
                  <a:ext uri="{FF2B5EF4-FFF2-40B4-BE49-F238E27FC236}">
                    <a16:creationId xmlns:a16="http://schemas.microsoft.com/office/drawing/2014/main" id="{A083D98F-DDA1-4382-AB2C-DCB7B62CE01E}"/>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9179253" y="2046401"/>
                <a:ext cx="432000" cy="4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14347" name="Group 26">
            <a:extLst>
              <a:ext uri="{FF2B5EF4-FFF2-40B4-BE49-F238E27FC236}">
                <a16:creationId xmlns:a16="http://schemas.microsoft.com/office/drawing/2014/main" id="{495C1A78-E37D-44BA-8725-516058A323CD}"/>
              </a:ext>
            </a:extLst>
          </p:cNvPr>
          <p:cNvGrpSpPr>
            <a:grpSpLocks/>
          </p:cNvGrpSpPr>
          <p:nvPr/>
        </p:nvGrpSpPr>
        <p:grpSpPr bwMode="auto">
          <a:xfrm>
            <a:off x="184638" y="805962"/>
            <a:ext cx="8727832" cy="1600200"/>
            <a:chOff x="265111" y="476249"/>
            <a:chExt cx="9447214" cy="1728788"/>
          </a:xfrm>
        </p:grpSpPr>
        <p:sp>
          <p:nvSpPr>
            <p:cNvPr id="28" name="Rounded Rectangle 67">
              <a:extLst>
                <a:ext uri="{FF2B5EF4-FFF2-40B4-BE49-F238E27FC236}">
                  <a16:creationId xmlns:a16="http://schemas.microsoft.com/office/drawing/2014/main" id="{894E0A17-66A1-413E-B7C9-CE8BD315039D}"/>
                </a:ext>
              </a:extLst>
            </p:cNvPr>
            <p:cNvSpPr/>
            <p:nvPr/>
          </p:nvSpPr>
          <p:spPr>
            <a:xfrm rot="16200000">
              <a:off x="4206013" y="-3301276"/>
              <a:ext cx="1728788" cy="9283837"/>
            </a:xfrm>
            <a:prstGeom prst="roundRect">
              <a:avLst>
                <a:gd name="adj" fmla="val 9266"/>
              </a:avLst>
            </a:prstGeom>
            <a:solidFill>
              <a:schemeClr val="bg1"/>
            </a:solidFill>
            <a:ln w="12700" cap="flat" cmpd="sng" algn="ctr">
              <a:solidFill>
                <a:srgbClr val="8F23B3"/>
              </a:solidFill>
              <a:prstDash val="solid"/>
            </a:ln>
            <a:effectLst/>
          </p:spPr>
          <p:txBody>
            <a:bodyPr anchor="ctr"/>
            <a:lstStyle/>
            <a:p>
              <a:pPr algn="ctr">
                <a:defRPr/>
              </a:pPr>
              <a:endParaRPr lang="en-GB" sz="1662" kern="0" dirty="0">
                <a:solidFill>
                  <a:srgbClr val="FFFFFF"/>
                </a:solidFill>
                <a:latin typeface="Gill Sans MT"/>
              </a:endParaRPr>
            </a:p>
          </p:txBody>
        </p:sp>
        <p:grpSp>
          <p:nvGrpSpPr>
            <p:cNvPr id="14359" name="Group 93">
              <a:extLst>
                <a:ext uri="{FF2B5EF4-FFF2-40B4-BE49-F238E27FC236}">
                  <a16:creationId xmlns:a16="http://schemas.microsoft.com/office/drawing/2014/main" id="{B63D8D33-F2B3-4AC3-A856-9F0516FB3DB5}"/>
                </a:ext>
              </a:extLst>
            </p:cNvPr>
            <p:cNvGrpSpPr>
              <a:grpSpLocks/>
            </p:cNvGrpSpPr>
            <p:nvPr/>
          </p:nvGrpSpPr>
          <p:grpSpPr bwMode="auto">
            <a:xfrm>
              <a:off x="741363" y="620315"/>
              <a:ext cx="2886075" cy="1389459"/>
              <a:chOff x="539552" y="526895"/>
              <a:chExt cx="2448272" cy="1317929"/>
            </a:xfrm>
          </p:grpSpPr>
          <p:pic>
            <p:nvPicPr>
              <p:cNvPr id="39" name="Picture 38" descr="mapa-mundi-sem-fronteiras-8300.jpg">
                <a:extLst>
                  <a:ext uri="{FF2B5EF4-FFF2-40B4-BE49-F238E27FC236}">
                    <a16:creationId xmlns:a16="http://schemas.microsoft.com/office/drawing/2014/main" id="{E94F3920-9354-4016-B0EC-AD00EC92DB24}"/>
                  </a:ext>
                </a:extLst>
              </p:cNvPr>
              <p:cNvPicPr>
                <a:picLocks noChangeAspect="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a:ext>
                </a:extLst>
              </a:blip>
              <a:srcRect r="-1564"/>
              <a:stretch>
                <a:fillRect/>
              </a:stretch>
            </p:blipFill>
            <p:spPr>
              <a:xfrm>
                <a:off x="683568" y="599280"/>
                <a:ext cx="2304256" cy="1245544"/>
              </a:xfrm>
              <a:prstGeom prst="rect">
                <a:avLst/>
              </a:prstGeom>
              <a:noFill/>
              <a:ln>
                <a:noFill/>
              </a:ln>
              <a:effectLst>
                <a:outerShdw blurRad="50800" dist="50800" dir="5400000" algn="ctr" rotWithShape="0">
                  <a:schemeClr val="bg1">
                    <a:alpha val="0"/>
                  </a:schemeClr>
                </a:outerShdw>
              </a:effectLst>
            </p:spPr>
          </p:pic>
          <p:sp>
            <p:nvSpPr>
              <p:cNvPr id="40" name="Rectangle 39">
                <a:extLst>
                  <a:ext uri="{FF2B5EF4-FFF2-40B4-BE49-F238E27FC236}">
                    <a16:creationId xmlns:a16="http://schemas.microsoft.com/office/drawing/2014/main" id="{9190E902-95CE-44AE-8DA2-BECAF07C93DA}"/>
                  </a:ext>
                </a:extLst>
              </p:cNvPr>
              <p:cNvSpPr/>
              <p:nvPr/>
            </p:nvSpPr>
            <p:spPr>
              <a:xfrm>
                <a:off x="683187" y="526895"/>
                <a:ext cx="2160959" cy="124636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sz="1662"/>
              </a:p>
            </p:txBody>
          </p:sp>
          <p:sp>
            <p:nvSpPr>
              <p:cNvPr id="14371" name="Rectangle 35">
                <a:extLst>
                  <a:ext uri="{FF2B5EF4-FFF2-40B4-BE49-F238E27FC236}">
                    <a16:creationId xmlns:a16="http://schemas.microsoft.com/office/drawing/2014/main" id="{8355E393-14F0-4E88-9CE3-5300B2CFE38A}"/>
                  </a:ext>
                </a:extLst>
              </p:cNvPr>
              <p:cNvSpPr>
                <a:spLocks noChangeArrowheads="1"/>
              </p:cNvSpPr>
              <p:nvPr/>
            </p:nvSpPr>
            <p:spPr bwMode="auto">
              <a:xfrm>
                <a:off x="539552" y="671288"/>
                <a:ext cx="2448272" cy="8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GB" altLang="en-US" sz="1292">
                    <a:solidFill>
                      <a:srgbClr val="8F23B3"/>
                    </a:solidFill>
                  </a:rPr>
                  <a:t>Estimated </a:t>
                </a:r>
                <a:r>
                  <a:rPr lang="en-GB" altLang="en-US" sz="1662" b="1">
                    <a:solidFill>
                      <a:srgbClr val="8F23B3"/>
                    </a:solidFill>
                  </a:rPr>
                  <a:t>40.3 million modern slavery victims </a:t>
                </a:r>
                <a:r>
                  <a:rPr lang="en-GB" altLang="en-US" sz="1292">
                    <a:solidFill>
                      <a:srgbClr val="8F23B3"/>
                    </a:solidFill>
                  </a:rPr>
                  <a:t>globally in 2016</a:t>
                </a:r>
              </a:p>
            </p:txBody>
          </p:sp>
        </p:grpSp>
        <p:grpSp>
          <p:nvGrpSpPr>
            <p:cNvPr id="14360" name="Group 94">
              <a:extLst>
                <a:ext uri="{FF2B5EF4-FFF2-40B4-BE49-F238E27FC236}">
                  <a16:creationId xmlns:a16="http://schemas.microsoft.com/office/drawing/2014/main" id="{A7D1D3BE-54C7-41F0-AF8E-1EBAF49281C6}"/>
                </a:ext>
              </a:extLst>
            </p:cNvPr>
            <p:cNvGrpSpPr>
              <a:grpSpLocks/>
            </p:cNvGrpSpPr>
            <p:nvPr/>
          </p:nvGrpSpPr>
          <p:grpSpPr bwMode="auto">
            <a:xfrm>
              <a:off x="3938588" y="549074"/>
              <a:ext cx="2184400" cy="1584723"/>
              <a:chOff x="3347863" y="476425"/>
              <a:chExt cx="1953608" cy="1944704"/>
            </a:xfrm>
          </p:grpSpPr>
          <p:pic>
            <p:nvPicPr>
              <p:cNvPr id="36" name="Picture 8" descr="http://www.clker.com/cliparts/D/M/w/P/o/O/uk-map-vantage-hi.png">
                <a:extLst>
                  <a:ext uri="{FF2B5EF4-FFF2-40B4-BE49-F238E27FC236}">
                    <a16:creationId xmlns:a16="http://schemas.microsoft.com/office/drawing/2014/main" id="{431A6C15-96A1-403C-BDD6-F86CC220ADD8}"/>
                  </a:ext>
                </a:extLst>
              </p:cNvPr>
              <p:cNvPicPr>
                <a:picLocks noChangeAspect="1" noChangeArrowheads="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bwMode="auto">
              <a:xfrm>
                <a:off x="3635898" y="476672"/>
                <a:ext cx="1157918" cy="1800200"/>
              </a:xfrm>
              <a:prstGeom prst="rect">
                <a:avLst/>
              </a:prstGeom>
              <a:noFill/>
              <a:ln>
                <a:noFill/>
              </a:ln>
              <a:effectLst>
                <a:outerShdw blurRad="50800" dist="50800" dir="5400000" algn="ctr" rotWithShape="0">
                  <a:srgbClr val="000000">
                    <a:alpha val="0"/>
                  </a:srgbClr>
                </a:outerShdw>
              </a:effectLst>
            </p:spPr>
          </p:pic>
          <p:sp>
            <p:nvSpPr>
              <p:cNvPr id="37" name="Rectangle 36">
                <a:extLst>
                  <a:ext uri="{FF2B5EF4-FFF2-40B4-BE49-F238E27FC236}">
                    <a16:creationId xmlns:a16="http://schemas.microsoft.com/office/drawing/2014/main" id="{F1A346C7-5E37-4620-BC09-9C12C5C3C1E9}"/>
                  </a:ext>
                </a:extLst>
              </p:cNvPr>
              <p:cNvSpPr/>
              <p:nvPr/>
            </p:nvSpPr>
            <p:spPr>
              <a:xfrm>
                <a:off x="3347942" y="476425"/>
                <a:ext cx="1656903" cy="1944704"/>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sz="1662"/>
              </a:p>
            </p:txBody>
          </p:sp>
          <p:sp>
            <p:nvSpPr>
              <p:cNvPr id="14368" name="Rectangle 35">
                <a:extLst>
                  <a:ext uri="{FF2B5EF4-FFF2-40B4-BE49-F238E27FC236}">
                    <a16:creationId xmlns:a16="http://schemas.microsoft.com/office/drawing/2014/main" id="{F1019C4F-F971-45BA-BD41-8666891B4FB4}"/>
                  </a:ext>
                </a:extLst>
              </p:cNvPr>
              <p:cNvSpPr>
                <a:spLocks noChangeArrowheads="1"/>
              </p:cNvSpPr>
              <p:nvPr/>
            </p:nvSpPr>
            <p:spPr bwMode="auto">
              <a:xfrm>
                <a:off x="3347863" y="561204"/>
                <a:ext cx="1953608" cy="1515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GB" altLang="en-US" sz="1292">
                    <a:solidFill>
                      <a:srgbClr val="8F23B3"/>
                    </a:solidFill>
                  </a:rPr>
                  <a:t>Home Office estimated </a:t>
                </a:r>
                <a:r>
                  <a:rPr lang="en-GB" altLang="en-US" sz="1662" b="1">
                    <a:solidFill>
                      <a:srgbClr val="8F23B3"/>
                    </a:solidFill>
                  </a:rPr>
                  <a:t>10,000-13,000</a:t>
                </a:r>
                <a:r>
                  <a:rPr lang="en-GB" altLang="en-US" sz="1292" b="1">
                    <a:solidFill>
                      <a:srgbClr val="8F23B3"/>
                    </a:solidFill>
                  </a:rPr>
                  <a:t> potential victims of modern slavery in the UK </a:t>
                </a:r>
                <a:r>
                  <a:rPr lang="en-GB" altLang="en-US" sz="1292">
                    <a:solidFill>
                      <a:srgbClr val="8F23B3"/>
                    </a:solidFill>
                  </a:rPr>
                  <a:t>in 2013</a:t>
                </a:r>
              </a:p>
            </p:txBody>
          </p:sp>
        </p:grpSp>
        <p:sp>
          <p:nvSpPr>
            <p:cNvPr id="14361" name="TextBox 64">
              <a:extLst>
                <a:ext uri="{FF2B5EF4-FFF2-40B4-BE49-F238E27FC236}">
                  <a16:creationId xmlns:a16="http://schemas.microsoft.com/office/drawing/2014/main" id="{61B4C273-C0BD-4BA1-8364-04CFB5C4FDCA}"/>
                </a:ext>
              </a:extLst>
            </p:cNvPr>
            <p:cNvSpPr txBox="1">
              <a:spLocks noChangeArrowheads="1"/>
            </p:cNvSpPr>
            <p:nvPr/>
          </p:nvSpPr>
          <p:spPr bwMode="auto">
            <a:xfrm>
              <a:off x="6278563" y="541338"/>
              <a:ext cx="32369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GB" altLang="en-US" sz="1292">
                  <a:solidFill>
                    <a:srgbClr val="8F23B3"/>
                  </a:solidFill>
                </a:rPr>
                <a:t>Total social and economic cost to UK of modern slavery in 2016/17 was</a:t>
              </a:r>
              <a:r>
                <a:rPr lang="en-GB" altLang="en-US" sz="1292" b="1">
                  <a:solidFill>
                    <a:srgbClr val="8F23B3"/>
                  </a:solidFill>
                </a:rPr>
                <a:t> </a:t>
              </a:r>
              <a:r>
                <a:rPr lang="en-GB" altLang="en-US" sz="1662" b="1">
                  <a:solidFill>
                    <a:srgbClr val="8F23B3"/>
                  </a:solidFill>
                </a:rPr>
                <a:t>£3.4 - 4.3 billion</a:t>
              </a:r>
              <a:endParaRPr lang="en-GB" altLang="en-US" sz="1292">
                <a:solidFill>
                  <a:srgbClr val="8F23B3"/>
                </a:solidFill>
              </a:endParaRPr>
            </a:p>
          </p:txBody>
        </p:sp>
        <p:sp>
          <p:nvSpPr>
            <p:cNvPr id="14362" name="TextBox 64">
              <a:extLst>
                <a:ext uri="{FF2B5EF4-FFF2-40B4-BE49-F238E27FC236}">
                  <a16:creationId xmlns:a16="http://schemas.microsoft.com/office/drawing/2014/main" id="{791C0A55-E7C5-4233-BCA0-87AF7980964A}"/>
                </a:ext>
              </a:extLst>
            </p:cNvPr>
            <p:cNvSpPr txBox="1">
              <a:spLocks noChangeArrowheads="1"/>
            </p:cNvSpPr>
            <p:nvPr/>
          </p:nvSpPr>
          <p:spPr bwMode="auto">
            <a:xfrm>
              <a:off x="7526339" y="1341438"/>
              <a:ext cx="2185986" cy="805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GB" altLang="en-US" sz="1292">
                  <a:solidFill>
                    <a:srgbClr val="8F23B3"/>
                  </a:solidFill>
                </a:rPr>
                <a:t>Average cost per modern slavery crime: </a:t>
              </a:r>
              <a:r>
                <a:rPr lang="en-GB" altLang="en-US" sz="1662" b="1">
                  <a:solidFill>
                    <a:srgbClr val="8F23B3"/>
                  </a:solidFill>
                </a:rPr>
                <a:t>£328,720</a:t>
              </a:r>
              <a:endParaRPr lang="en-GB" altLang="en-US" sz="1292" b="1">
                <a:solidFill>
                  <a:srgbClr val="8F23B3"/>
                </a:solidFill>
              </a:endParaRPr>
            </a:p>
          </p:txBody>
        </p:sp>
        <p:sp>
          <p:nvSpPr>
            <p:cNvPr id="33" name="Rounded Rectangle 71">
              <a:extLst>
                <a:ext uri="{FF2B5EF4-FFF2-40B4-BE49-F238E27FC236}">
                  <a16:creationId xmlns:a16="http://schemas.microsoft.com/office/drawing/2014/main" id="{C5CEBFB8-A17B-4B08-9279-6AF6D099E985}"/>
                </a:ext>
              </a:extLst>
            </p:cNvPr>
            <p:cNvSpPr/>
            <p:nvPr/>
          </p:nvSpPr>
          <p:spPr>
            <a:xfrm rot="16200000">
              <a:off x="-331428" y="1145613"/>
              <a:ext cx="1511898" cy="318820"/>
            </a:xfrm>
            <a:prstGeom prst="roundRect">
              <a:avLst/>
            </a:prstGeom>
            <a:solidFill>
              <a:srgbClr val="8F23B3"/>
            </a:solidFill>
            <a:ln w="25400" cap="flat" cmpd="sng" algn="ctr">
              <a:solidFill>
                <a:srgbClr val="8F23B3"/>
              </a:solidFill>
              <a:prstDash val="solid"/>
            </a:ln>
            <a:effectLst/>
          </p:spPr>
          <p:txBody>
            <a:bodyPr anchor="ctr"/>
            <a:lstStyle/>
            <a:p>
              <a:pPr algn="ctr">
                <a:defRPr/>
              </a:pPr>
              <a:r>
                <a:rPr lang="en-GB" sz="1662" b="1" kern="0" dirty="0">
                  <a:solidFill>
                    <a:srgbClr val="FFFFFF"/>
                  </a:solidFill>
                </a:rPr>
                <a:t>Scale</a:t>
              </a:r>
            </a:p>
          </p:txBody>
        </p:sp>
        <p:pic>
          <p:nvPicPr>
            <p:cNvPr id="34" name="Picture 2">
              <a:extLst>
                <a:ext uri="{FF2B5EF4-FFF2-40B4-BE49-F238E27FC236}">
                  <a16:creationId xmlns:a16="http://schemas.microsoft.com/office/drawing/2014/main" id="{204E1E5F-A888-4673-AEA8-58785E8B9711}"/>
                </a:ext>
              </a:extLst>
            </p:cNvPr>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512744" y="1286856"/>
              <a:ext cx="769625" cy="846000"/>
            </a:xfrm>
            <a:prstGeom prst="rect">
              <a:avLst/>
            </a:prstGeom>
            <a:solidFill>
              <a:srgbClr val="8F23B3"/>
            </a:solidFill>
            <a:ln w="9525">
              <a:noFill/>
              <a:miter lim="800000"/>
              <a:headEnd/>
              <a:tailEnd/>
            </a:ln>
          </p:spPr>
        </p:pic>
        <p:cxnSp>
          <p:nvCxnSpPr>
            <p:cNvPr id="35" name="Elbow Connector 101">
              <a:extLst>
                <a:ext uri="{FF2B5EF4-FFF2-40B4-BE49-F238E27FC236}">
                  <a16:creationId xmlns:a16="http://schemas.microsoft.com/office/drawing/2014/main" id="{926BB7B2-4AA2-4B28-BB47-BC817B52CA64}"/>
                </a:ext>
              </a:extLst>
            </p:cNvPr>
            <p:cNvCxnSpPr/>
            <p:nvPr/>
          </p:nvCxnSpPr>
          <p:spPr>
            <a:xfrm>
              <a:off x="7215698" y="1342227"/>
              <a:ext cx="388612" cy="357789"/>
            </a:xfrm>
            <a:prstGeom prst="bentConnector3">
              <a:avLst>
                <a:gd name="adj1" fmla="val -794"/>
              </a:avLst>
            </a:prstGeom>
            <a:ln w="28575">
              <a:solidFill>
                <a:srgbClr val="8F23B3"/>
              </a:solidFill>
              <a:tailEnd type="arrow"/>
            </a:ln>
          </p:spPr>
          <p:style>
            <a:lnRef idx="1">
              <a:schemeClr val="accent1"/>
            </a:lnRef>
            <a:fillRef idx="0">
              <a:schemeClr val="accent1"/>
            </a:fillRef>
            <a:effectRef idx="0">
              <a:schemeClr val="accent1"/>
            </a:effectRef>
            <a:fontRef idx="minor">
              <a:schemeClr val="tx1"/>
            </a:fontRef>
          </p:style>
        </p:cxnSp>
      </p:grpSp>
      <p:sp>
        <p:nvSpPr>
          <p:cNvPr id="44" name="Rounded Rectangle 86">
            <a:extLst>
              <a:ext uri="{FF2B5EF4-FFF2-40B4-BE49-F238E27FC236}">
                <a16:creationId xmlns:a16="http://schemas.microsoft.com/office/drawing/2014/main" id="{26E7B3D8-0893-4C08-B2CD-AF2E6A88AD90}"/>
              </a:ext>
            </a:extLst>
          </p:cNvPr>
          <p:cNvSpPr/>
          <p:nvPr/>
        </p:nvSpPr>
        <p:spPr>
          <a:xfrm rot="16200000">
            <a:off x="3733801" y="1295401"/>
            <a:ext cx="1861038" cy="8569569"/>
          </a:xfrm>
          <a:prstGeom prst="roundRect">
            <a:avLst>
              <a:gd name="adj" fmla="val 9266"/>
            </a:avLst>
          </a:prstGeom>
          <a:solidFill>
            <a:schemeClr val="bg1"/>
          </a:solidFill>
          <a:ln w="12700" cap="flat" cmpd="sng" algn="ctr">
            <a:solidFill>
              <a:srgbClr val="8F23B3"/>
            </a:solidFill>
            <a:prstDash val="solid"/>
          </a:ln>
          <a:effectLst/>
        </p:spPr>
        <p:txBody>
          <a:bodyPr anchor="ctr"/>
          <a:lstStyle/>
          <a:p>
            <a:pPr algn="ctr">
              <a:defRPr/>
            </a:pPr>
            <a:endParaRPr lang="en-GB" sz="1662" kern="0" dirty="0">
              <a:solidFill>
                <a:srgbClr val="FFFFFF"/>
              </a:solidFill>
              <a:latin typeface="Gill Sans MT"/>
            </a:endParaRPr>
          </a:p>
        </p:txBody>
      </p:sp>
      <p:sp>
        <p:nvSpPr>
          <p:cNvPr id="46" name="Rounded Rectangle 88">
            <a:extLst>
              <a:ext uri="{FF2B5EF4-FFF2-40B4-BE49-F238E27FC236}">
                <a16:creationId xmlns:a16="http://schemas.microsoft.com/office/drawing/2014/main" id="{FE7AB012-A300-4263-89B8-C230909C6488}"/>
              </a:ext>
            </a:extLst>
          </p:cNvPr>
          <p:cNvSpPr/>
          <p:nvPr/>
        </p:nvSpPr>
        <p:spPr>
          <a:xfrm rot="16200000">
            <a:off x="-418367" y="5418260"/>
            <a:ext cx="1595804" cy="296008"/>
          </a:xfrm>
          <a:prstGeom prst="roundRect">
            <a:avLst/>
          </a:prstGeom>
          <a:solidFill>
            <a:srgbClr val="8F23B3"/>
          </a:solidFill>
          <a:ln w="25400" cap="flat" cmpd="sng" algn="ctr">
            <a:solidFill>
              <a:srgbClr val="8F23B3"/>
            </a:solidFill>
            <a:prstDash val="solid"/>
          </a:ln>
          <a:effectLst/>
        </p:spPr>
        <p:txBody>
          <a:bodyPr anchor="ctr"/>
          <a:lstStyle/>
          <a:p>
            <a:pPr algn="ctr">
              <a:defRPr/>
            </a:pPr>
            <a:r>
              <a:rPr lang="en-GB" sz="1662" b="1" kern="0" dirty="0">
                <a:solidFill>
                  <a:srgbClr val="FFFFFF"/>
                </a:solidFill>
              </a:rPr>
              <a:t>Offenders</a:t>
            </a:r>
          </a:p>
        </p:txBody>
      </p:sp>
      <p:sp>
        <p:nvSpPr>
          <p:cNvPr id="14350" name="TextBox 37">
            <a:extLst>
              <a:ext uri="{FF2B5EF4-FFF2-40B4-BE49-F238E27FC236}">
                <a16:creationId xmlns:a16="http://schemas.microsoft.com/office/drawing/2014/main" id="{72B981F7-BF92-4A65-A4EE-8B3C552B28FA}"/>
              </a:ext>
            </a:extLst>
          </p:cNvPr>
          <p:cNvSpPr txBox="1">
            <a:spLocks noChangeArrowheads="1"/>
          </p:cNvSpPr>
          <p:nvPr/>
        </p:nvSpPr>
        <p:spPr bwMode="auto">
          <a:xfrm>
            <a:off x="4404947" y="4618893"/>
            <a:ext cx="4346331" cy="34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Tx/>
              <a:buNone/>
            </a:pPr>
            <a:r>
              <a:rPr lang="en-GB" altLang="en-US" sz="1662" b="1">
                <a:solidFill>
                  <a:srgbClr val="8F23B3"/>
                </a:solidFill>
              </a:rPr>
              <a:t>Case study: Europe’s largest slavery ring</a:t>
            </a:r>
            <a:endParaRPr lang="en-GB" altLang="en-US" sz="1292">
              <a:solidFill>
                <a:srgbClr val="8F23B3"/>
              </a:solidFill>
            </a:endParaRPr>
          </a:p>
        </p:txBody>
      </p:sp>
      <p:pic>
        <p:nvPicPr>
          <p:cNvPr id="14351" name="Picture 49">
            <a:extLst>
              <a:ext uri="{FF2B5EF4-FFF2-40B4-BE49-F238E27FC236}">
                <a16:creationId xmlns:a16="http://schemas.microsoft.com/office/drawing/2014/main" id="{9EB3D01D-D237-4567-99AA-DF547DE852D0}"/>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7356231" y="4928089"/>
            <a:ext cx="1565031" cy="116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2" name="TextBox 50">
            <a:extLst>
              <a:ext uri="{FF2B5EF4-FFF2-40B4-BE49-F238E27FC236}">
                <a16:creationId xmlns:a16="http://schemas.microsoft.com/office/drawing/2014/main" id="{386515A6-CC88-4166-BB28-153BE433E170}"/>
              </a:ext>
            </a:extLst>
          </p:cNvPr>
          <p:cNvSpPr txBox="1">
            <a:spLocks noChangeArrowheads="1"/>
          </p:cNvSpPr>
          <p:nvPr/>
        </p:nvSpPr>
        <p:spPr bwMode="auto">
          <a:xfrm>
            <a:off x="4550020" y="4909039"/>
            <a:ext cx="2967403" cy="14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pPr>
            <a:r>
              <a:rPr lang="en-GB" altLang="en-US" sz="1108">
                <a:solidFill>
                  <a:srgbClr val="7030A0"/>
                </a:solidFill>
              </a:rPr>
              <a:t>Polish crime gang recruited vulnerable Poles to the UK</a:t>
            </a:r>
          </a:p>
          <a:p>
            <a:pPr eaLnBrk="1" hangingPunct="1">
              <a:spcBef>
                <a:spcPct val="0"/>
              </a:spcBef>
              <a:buClrTx/>
            </a:pPr>
            <a:r>
              <a:rPr lang="en-GB" altLang="en-US" sz="1108">
                <a:solidFill>
                  <a:srgbClr val="7030A0"/>
                </a:solidFill>
              </a:rPr>
              <a:t>400 suspected victims forced to work in agricultural and recycling sectors</a:t>
            </a:r>
          </a:p>
          <a:p>
            <a:pPr eaLnBrk="1" hangingPunct="1">
              <a:spcBef>
                <a:spcPct val="0"/>
              </a:spcBef>
              <a:buClrTx/>
            </a:pPr>
            <a:r>
              <a:rPr lang="en-GB" altLang="en-US" sz="1108">
                <a:solidFill>
                  <a:srgbClr val="7030A0"/>
                </a:solidFill>
              </a:rPr>
              <a:t>Bank accounts and benefits controlled by gang – £2m profits generated, victims paid as little as 50p a day </a:t>
            </a:r>
          </a:p>
          <a:p>
            <a:pPr eaLnBrk="1" hangingPunct="1">
              <a:spcBef>
                <a:spcPct val="0"/>
              </a:spcBef>
              <a:buClrTx/>
            </a:pPr>
            <a:r>
              <a:rPr lang="en-GB" altLang="en-US" sz="1108">
                <a:solidFill>
                  <a:srgbClr val="7030A0"/>
                </a:solidFill>
              </a:rPr>
              <a:t>8 gang members sentenced to 3-11 years</a:t>
            </a:r>
            <a:endParaRPr lang="en-GB" altLang="en-US" sz="1662">
              <a:solidFill>
                <a:srgbClr val="7030A0"/>
              </a:solidFill>
            </a:endParaRPr>
          </a:p>
        </p:txBody>
      </p:sp>
      <p:sp>
        <p:nvSpPr>
          <p:cNvPr id="14353" name="TextBox 64">
            <a:extLst>
              <a:ext uri="{FF2B5EF4-FFF2-40B4-BE49-F238E27FC236}">
                <a16:creationId xmlns:a16="http://schemas.microsoft.com/office/drawing/2014/main" id="{37E0D316-9D49-42D8-B579-9DEC4D3857A1}"/>
              </a:ext>
            </a:extLst>
          </p:cNvPr>
          <p:cNvSpPr txBox="1">
            <a:spLocks noChangeArrowheads="1"/>
          </p:cNvSpPr>
          <p:nvPr/>
        </p:nvSpPr>
        <p:spPr bwMode="auto">
          <a:xfrm>
            <a:off x="625720" y="5325208"/>
            <a:ext cx="3855426" cy="490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GB" altLang="en-US" sz="1477" b="1">
                <a:solidFill>
                  <a:srgbClr val="8F23B3"/>
                </a:solidFill>
              </a:rPr>
              <a:t>349 prosecutions </a:t>
            </a:r>
            <a:r>
              <a:rPr lang="en-GB" altLang="en-US" sz="1108">
                <a:solidFill>
                  <a:srgbClr val="8F23B3"/>
                </a:solidFill>
              </a:rPr>
              <a:t>for modern slavery offences 2019, increase of 19% on prosecutions in 2018</a:t>
            </a:r>
          </a:p>
        </p:txBody>
      </p:sp>
      <p:sp>
        <p:nvSpPr>
          <p:cNvPr id="14354" name="TextBox 37">
            <a:extLst>
              <a:ext uri="{FF2B5EF4-FFF2-40B4-BE49-F238E27FC236}">
                <a16:creationId xmlns:a16="http://schemas.microsoft.com/office/drawing/2014/main" id="{ACBA9034-F079-4AEA-B0B4-BDF84D3746E7}"/>
              </a:ext>
            </a:extLst>
          </p:cNvPr>
          <p:cNvSpPr txBox="1">
            <a:spLocks noChangeArrowheads="1"/>
          </p:cNvSpPr>
          <p:nvPr/>
        </p:nvSpPr>
        <p:spPr bwMode="auto">
          <a:xfrm>
            <a:off x="986205" y="4806462"/>
            <a:ext cx="3600450" cy="490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GB" altLang="en-US" sz="1477" b="1">
                <a:solidFill>
                  <a:srgbClr val="8F23B3"/>
                </a:solidFill>
              </a:rPr>
              <a:t>7,283 modern slavery offences</a:t>
            </a:r>
            <a:r>
              <a:rPr lang="en-GB" altLang="en-US" sz="1108"/>
              <a:t> </a:t>
            </a:r>
            <a:r>
              <a:rPr lang="en-GB" altLang="en-US" sz="1108">
                <a:solidFill>
                  <a:srgbClr val="8F23B3"/>
                </a:solidFill>
              </a:rPr>
              <a:t>recorded in 2019, increase of 67% on offences recorded in 2018</a:t>
            </a:r>
          </a:p>
        </p:txBody>
      </p:sp>
      <p:sp>
        <p:nvSpPr>
          <p:cNvPr id="54" name="Down Arrow 66">
            <a:extLst>
              <a:ext uri="{FF2B5EF4-FFF2-40B4-BE49-F238E27FC236}">
                <a16:creationId xmlns:a16="http://schemas.microsoft.com/office/drawing/2014/main" id="{AAEED8C2-5FCB-492E-AD02-78C7B05AE5C8}"/>
              </a:ext>
            </a:extLst>
          </p:cNvPr>
          <p:cNvSpPr/>
          <p:nvPr/>
        </p:nvSpPr>
        <p:spPr>
          <a:xfrm flipV="1">
            <a:off x="662354" y="4797669"/>
            <a:ext cx="331177" cy="398585"/>
          </a:xfrm>
          <a:prstGeom prst="downArrow">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sz="1662"/>
          </a:p>
        </p:txBody>
      </p:sp>
      <p:sp>
        <p:nvSpPr>
          <p:cNvPr id="14356" name="TextBox 64">
            <a:extLst>
              <a:ext uri="{FF2B5EF4-FFF2-40B4-BE49-F238E27FC236}">
                <a16:creationId xmlns:a16="http://schemas.microsoft.com/office/drawing/2014/main" id="{D44255A2-93AE-43D4-8A38-D28BDCD24B3E}"/>
              </a:ext>
            </a:extLst>
          </p:cNvPr>
          <p:cNvSpPr txBox="1">
            <a:spLocks noChangeArrowheads="1"/>
          </p:cNvSpPr>
          <p:nvPr/>
        </p:nvSpPr>
        <p:spPr bwMode="auto">
          <a:xfrm>
            <a:off x="794238" y="5841024"/>
            <a:ext cx="3952143" cy="71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8F23B3"/>
              </a:buClr>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lr>
                <a:srgbClr val="8F23B3"/>
              </a:buClr>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8F23B3"/>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GB" altLang="en-US" sz="1477" b="1">
                <a:solidFill>
                  <a:srgbClr val="8F23B3"/>
                </a:solidFill>
              </a:rPr>
              <a:t>170 Slavery and Trafficking Prevention and Risk Orders </a:t>
            </a:r>
            <a:r>
              <a:rPr lang="en-GB" altLang="en-US" sz="1108">
                <a:solidFill>
                  <a:srgbClr val="8F23B3"/>
                </a:solidFill>
              </a:rPr>
              <a:t>granted since 2016 to prevent modern slavery</a:t>
            </a:r>
          </a:p>
        </p:txBody>
      </p:sp>
      <p:pic>
        <p:nvPicPr>
          <p:cNvPr id="14357" name="Picture 5">
            <a:extLst>
              <a:ext uri="{FF2B5EF4-FFF2-40B4-BE49-F238E27FC236}">
                <a16:creationId xmlns:a16="http://schemas.microsoft.com/office/drawing/2014/main" id="{662CC94C-E2AF-4497-9711-989266622BEE}"/>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4031274" y="5292969"/>
            <a:ext cx="593480" cy="587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1_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Essential.thmx</Template>
  <TotalTime>4201</TotalTime>
  <Words>4591</Words>
  <Application>Microsoft Macintosh PowerPoint</Application>
  <PresentationFormat>On-screen Show (4:3)</PresentationFormat>
  <Paragraphs>491</Paragraphs>
  <Slides>36</Slides>
  <Notes>34</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Arial Black</vt:lpstr>
      <vt:lpstr>Calibri</vt:lpstr>
      <vt:lpstr>Gill Sans MT</vt:lpstr>
      <vt:lpstr>Wingdings</vt:lpstr>
      <vt:lpstr>Essential</vt:lpstr>
      <vt:lpstr>1_Essential</vt:lpstr>
      <vt:lpstr>   </vt:lpstr>
      <vt:lpstr>Topics covered in this presentation   </vt:lpstr>
      <vt:lpstr>What is modern slavery?</vt:lpstr>
      <vt:lpstr>What is modern slavery?</vt:lpstr>
      <vt:lpstr>What is modern slavery?</vt:lpstr>
      <vt:lpstr>What is modern slavery?</vt:lpstr>
      <vt:lpstr>What is modern slavery?</vt:lpstr>
      <vt:lpstr>What is modern slavery?</vt:lpstr>
      <vt:lpstr>Modern Slavery: Facts and Figures</vt:lpstr>
      <vt:lpstr>What is modern slavery?</vt:lpstr>
      <vt:lpstr>What is modern slavery?</vt:lpstr>
      <vt:lpstr>What is modern slavery?</vt:lpstr>
      <vt:lpstr>Signs and Indicators</vt:lpstr>
      <vt:lpstr>Signs and indicators</vt:lpstr>
      <vt:lpstr>Signs and indicators</vt:lpstr>
      <vt:lpstr>Signs and Indicators</vt:lpstr>
      <vt:lpstr>Signs and indicators</vt:lpstr>
      <vt:lpstr>Signs and Indicators</vt:lpstr>
      <vt:lpstr>Signs and Indicators</vt:lpstr>
      <vt:lpstr>Reporting Concerns</vt:lpstr>
      <vt:lpstr>Reporting Concerns</vt:lpstr>
      <vt:lpstr>Reporting Concerns</vt:lpstr>
      <vt:lpstr>Reporting Concerns</vt:lpstr>
      <vt:lpstr>Reporting Concerns</vt:lpstr>
      <vt:lpstr>Reporting Concerns</vt:lpstr>
      <vt:lpstr>Reporting Concerns</vt:lpstr>
      <vt:lpstr>Reporting Concerns</vt:lpstr>
      <vt:lpstr>Reporting Concerns</vt:lpstr>
      <vt:lpstr>Reporting Concerns</vt:lpstr>
      <vt:lpstr>Reporting Concerns</vt:lpstr>
      <vt:lpstr>Common Myths about modern slavery</vt:lpstr>
      <vt:lpstr>Common Myths about modern slavery …. (cont.)</vt:lpstr>
      <vt:lpstr>Common Myths about modern slavery …. (cont.)</vt:lpstr>
      <vt:lpstr>Further sources of help and advice</vt:lpstr>
      <vt:lpstr>Further sources of help and advice…(cont.)</vt:lpstr>
      <vt:lpstr>This presentation has been created by the Home Office Modern Slavery Unit, in collaboration with the Modern Slavery Police Transformation Unit.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Mike Gardner (staff)</cp:lastModifiedBy>
  <cp:revision>162</cp:revision>
  <dcterms:created xsi:type="dcterms:W3CDTF">2017-03-27T10:13:33Z</dcterms:created>
  <dcterms:modified xsi:type="dcterms:W3CDTF">2025-06-17T10:01:29Z</dcterms:modified>
</cp:coreProperties>
</file>