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7" r:id="rId2"/>
    <p:sldMasterId id="2147483691" r:id="rId3"/>
  </p:sldMasterIdLst>
  <p:notesMasterIdLst>
    <p:notesMasterId r:id="rId52"/>
  </p:notesMasterIdLst>
  <p:handoutMasterIdLst>
    <p:handoutMasterId r:id="rId53"/>
  </p:handoutMasterIdLst>
  <p:sldIdLst>
    <p:sldId id="352" r:id="rId4"/>
    <p:sldId id="300" r:id="rId5"/>
    <p:sldId id="329" r:id="rId6"/>
    <p:sldId id="301" r:id="rId7"/>
    <p:sldId id="258" r:id="rId8"/>
    <p:sldId id="350" r:id="rId9"/>
    <p:sldId id="265" r:id="rId10"/>
    <p:sldId id="303" r:id="rId11"/>
    <p:sldId id="330" r:id="rId12"/>
    <p:sldId id="331" r:id="rId13"/>
    <p:sldId id="351" r:id="rId14"/>
    <p:sldId id="332" r:id="rId15"/>
    <p:sldId id="333" r:id="rId16"/>
    <p:sldId id="323" r:id="rId17"/>
    <p:sldId id="324" r:id="rId18"/>
    <p:sldId id="334" r:id="rId19"/>
    <p:sldId id="355" r:id="rId20"/>
    <p:sldId id="356" r:id="rId21"/>
    <p:sldId id="357" r:id="rId22"/>
    <p:sldId id="358" r:id="rId23"/>
    <p:sldId id="335" r:id="rId24"/>
    <p:sldId id="327" r:id="rId25"/>
    <p:sldId id="321" r:id="rId26"/>
    <p:sldId id="347" r:id="rId27"/>
    <p:sldId id="353" r:id="rId28"/>
    <p:sldId id="274" r:id="rId29"/>
    <p:sldId id="275" r:id="rId30"/>
    <p:sldId id="336" r:id="rId31"/>
    <p:sldId id="278" r:id="rId32"/>
    <p:sldId id="280" r:id="rId33"/>
    <p:sldId id="305" r:id="rId34"/>
    <p:sldId id="291" r:id="rId35"/>
    <p:sldId id="346" r:id="rId36"/>
    <p:sldId id="294" r:id="rId37"/>
    <p:sldId id="339" r:id="rId38"/>
    <p:sldId id="315" r:id="rId39"/>
    <p:sldId id="325" r:id="rId40"/>
    <p:sldId id="354" r:id="rId41"/>
    <p:sldId id="328" r:id="rId42"/>
    <p:sldId id="322" r:id="rId43"/>
    <p:sldId id="297" r:id="rId44"/>
    <p:sldId id="338" r:id="rId45"/>
    <p:sldId id="320" r:id="rId46"/>
    <p:sldId id="317" r:id="rId47"/>
    <p:sldId id="337" r:id="rId48"/>
    <p:sldId id="318" r:id="rId49"/>
    <p:sldId id="342" r:id="rId50"/>
    <p:sldId id="340" r:id="rId51"/>
  </p:sldIdLst>
  <p:sldSz cx="9144000" cy="6858000" type="screen4x3"/>
  <p:notesSz cx="6797675" cy="9926638"/>
  <p:defaultTextStyle>
    <a:defPPr>
      <a:defRPr lang="en-GB"/>
    </a:defPPr>
    <a:lvl1pPr algn="l" rtl="0" fontAlgn="base">
      <a:spcBef>
        <a:spcPct val="0"/>
      </a:spcBef>
      <a:spcAft>
        <a:spcPct val="0"/>
      </a:spcAft>
      <a:defRPr kern="1200">
        <a:solidFill>
          <a:schemeClr val="tx1"/>
        </a:solidFill>
        <a:latin typeface="Gill Alt One MT" pitchFamily="34" charset="0"/>
        <a:ea typeface="+mn-ea"/>
        <a:cs typeface="+mn-cs"/>
      </a:defRPr>
    </a:lvl1pPr>
    <a:lvl2pPr marL="457200" algn="l" rtl="0" fontAlgn="base">
      <a:spcBef>
        <a:spcPct val="0"/>
      </a:spcBef>
      <a:spcAft>
        <a:spcPct val="0"/>
      </a:spcAft>
      <a:defRPr kern="1200">
        <a:solidFill>
          <a:schemeClr val="tx1"/>
        </a:solidFill>
        <a:latin typeface="Gill Alt One MT" pitchFamily="34" charset="0"/>
        <a:ea typeface="+mn-ea"/>
        <a:cs typeface="+mn-cs"/>
      </a:defRPr>
    </a:lvl2pPr>
    <a:lvl3pPr marL="914400" algn="l" rtl="0" fontAlgn="base">
      <a:spcBef>
        <a:spcPct val="0"/>
      </a:spcBef>
      <a:spcAft>
        <a:spcPct val="0"/>
      </a:spcAft>
      <a:defRPr kern="1200">
        <a:solidFill>
          <a:schemeClr val="tx1"/>
        </a:solidFill>
        <a:latin typeface="Gill Alt One MT" pitchFamily="34" charset="0"/>
        <a:ea typeface="+mn-ea"/>
        <a:cs typeface="+mn-cs"/>
      </a:defRPr>
    </a:lvl3pPr>
    <a:lvl4pPr marL="1371600" algn="l" rtl="0" fontAlgn="base">
      <a:spcBef>
        <a:spcPct val="0"/>
      </a:spcBef>
      <a:spcAft>
        <a:spcPct val="0"/>
      </a:spcAft>
      <a:defRPr kern="1200">
        <a:solidFill>
          <a:schemeClr val="tx1"/>
        </a:solidFill>
        <a:latin typeface="Gill Alt One MT" pitchFamily="34" charset="0"/>
        <a:ea typeface="+mn-ea"/>
        <a:cs typeface="+mn-cs"/>
      </a:defRPr>
    </a:lvl4pPr>
    <a:lvl5pPr marL="1828800" algn="l" rtl="0" fontAlgn="base">
      <a:spcBef>
        <a:spcPct val="0"/>
      </a:spcBef>
      <a:spcAft>
        <a:spcPct val="0"/>
      </a:spcAft>
      <a:defRPr kern="1200">
        <a:solidFill>
          <a:schemeClr val="tx1"/>
        </a:solidFill>
        <a:latin typeface="Gill Alt One MT" pitchFamily="34" charset="0"/>
        <a:ea typeface="+mn-ea"/>
        <a:cs typeface="+mn-cs"/>
      </a:defRPr>
    </a:lvl5pPr>
    <a:lvl6pPr marL="2286000" algn="l" defTabSz="914400" rtl="0" eaLnBrk="1" latinLnBrk="0" hangingPunct="1">
      <a:defRPr kern="1200">
        <a:solidFill>
          <a:schemeClr val="tx1"/>
        </a:solidFill>
        <a:latin typeface="Gill Alt One MT" pitchFamily="34" charset="0"/>
        <a:ea typeface="+mn-ea"/>
        <a:cs typeface="+mn-cs"/>
      </a:defRPr>
    </a:lvl6pPr>
    <a:lvl7pPr marL="2743200" algn="l" defTabSz="914400" rtl="0" eaLnBrk="1" latinLnBrk="0" hangingPunct="1">
      <a:defRPr kern="1200">
        <a:solidFill>
          <a:schemeClr val="tx1"/>
        </a:solidFill>
        <a:latin typeface="Gill Alt One MT" pitchFamily="34" charset="0"/>
        <a:ea typeface="+mn-ea"/>
        <a:cs typeface="+mn-cs"/>
      </a:defRPr>
    </a:lvl7pPr>
    <a:lvl8pPr marL="3200400" algn="l" defTabSz="914400" rtl="0" eaLnBrk="1" latinLnBrk="0" hangingPunct="1">
      <a:defRPr kern="1200">
        <a:solidFill>
          <a:schemeClr val="tx1"/>
        </a:solidFill>
        <a:latin typeface="Gill Alt One MT" pitchFamily="34" charset="0"/>
        <a:ea typeface="+mn-ea"/>
        <a:cs typeface="+mn-cs"/>
      </a:defRPr>
    </a:lvl8pPr>
    <a:lvl9pPr marL="3657600" algn="l" defTabSz="914400" rtl="0" eaLnBrk="1" latinLnBrk="0" hangingPunct="1">
      <a:defRPr kern="1200">
        <a:solidFill>
          <a:schemeClr val="tx1"/>
        </a:solidFill>
        <a:latin typeface="Gill Alt One MT"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antha Clutton" initials="SC"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9032" autoAdjust="0"/>
  </p:normalViewPr>
  <p:slideViewPr>
    <p:cSldViewPr>
      <p:cViewPr>
        <p:scale>
          <a:sx n="110" d="100"/>
          <a:sy n="110" d="100"/>
        </p:scale>
        <p:origin x="-1608" y="-66"/>
      </p:cViewPr>
      <p:guideLst>
        <p:guide orient="horz" pos="2160"/>
        <p:guide pos="2880"/>
      </p:guideLst>
    </p:cSldViewPr>
  </p:slideViewPr>
  <p:notesTextViewPr>
    <p:cViewPr>
      <p:scale>
        <a:sx n="66" d="100"/>
        <a:sy n="66" d="100"/>
      </p:scale>
      <p:origin x="0" y="0"/>
    </p:cViewPr>
  </p:notesTextViewPr>
  <p:sorterViewPr>
    <p:cViewPr>
      <p:scale>
        <a:sx n="80" d="100"/>
        <a:sy n="80" d="100"/>
      </p:scale>
      <p:origin x="0" y="-9331"/>
    </p:cViewPr>
  </p:sorterViewPr>
  <p:notesViewPr>
    <p:cSldViewPr>
      <p:cViewPr>
        <p:scale>
          <a:sx n="70" d="100"/>
          <a:sy n="70" d="100"/>
        </p:scale>
        <p:origin x="-1670" y="1776"/>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07T11:16:46.013" idx="9">
    <p:pos x="10" y="10"/>
    <p:text>Suggest you include: 
Welsh Government are developing a National Action Plan for Child Sexual Exploitation to support a robust and consistent response to this form of abuse across Wales.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15476-1BC1-4E7B-9742-BE178C6D2CFE}" type="doc">
      <dgm:prSet loTypeId="urn:microsoft.com/office/officeart/2005/8/layout/radial1" loCatId="relationship" qsTypeId="urn:microsoft.com/office/officeart/2005/8/quickstyle/simple1" qsCatId="simple" csTypeId="urn:microsoft.com/office/officeart/2005/8/colors/accent1_2" csCatId="accent1" phldr="1"/>
      <dgm:spPr/>
    </dgm:pt>
    <dgm:pt modelId="{C6CA4B1D-73D4-4644-A59D-CD543738C445}">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Vulnerability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factors</a:t>
          </a:r>
        </a:p>
      </dgm:t>
    </dgm:pt>
    <dgm:pt modelId="{EF6A6EBA-4757-4737-8E0E-6E371D1F5CC2}" type="parTrans" cxnId="{6C626C19-8487-4479-A908-1C73C7F4103D}">
      <dgm:prSet/>
      <dgm:spPr/>
      <dgm:t>
        <a:bodyPr/>
        <a:lstStyle/>
        <a:p>
          <a:endParaRPr lang="en-GB"/>
        </a:p>
      </dgm:t>
    </dgm:pt>
    <dgm:pt modelId="{BEB3D9CF-193F-482D-BD86-9D03CC0D9058}" type="sibTrans" cxnId="{6C626C19-8487-4479-A908-1C73C7F4103D}">
      <dgm:prSet/>
      <dgm:spPr/>
      <dgm:t>
        <a:bodyPr/>
        <a:lstStyle/>
        <a:p>
          <a:endParaRPr lang="en-GB"/>
        </a:p>
      </dgm:t>
    </dgm:pt>
    <dgm:pt modelId="{82ABB984-CF23-4E0A-AAC7-BFD38E7DD5EE}">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Isolated from peers or/&amp;</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Social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networks </a:t>
          </a:r>
        </a:p>
      </dgm:t>
    </dgm:pt>
    <dgm:pt modelId="{92ACB146-3F77-43FC-A65E-83DA7F5A0F46}" type="parTrans" cxnId="{FF945F3B-3C2B-4AB1-9AF0-616A59EB1E07}">
      <dgm:prSet custT="1"/>
      <dgm:spPr/>
      <dgm:t>
        <a:bodyPr/>
        <a:lstStyle/>
        <a:p>
          <a:endParaRPr lang="en-GB" sz="1400" dirty="0"/>
        </a:p>
      </dgm:t>
    </dgm:pt>
    <dgm:pt modelId="{DA1F3286-619A-4408-BFFD-D52C9AE9C82A}" type="sibTrans" cxnId="{FF945F3B-3C2B-4AB1-9AF0-616A59EB1E07}">
      <dgm:prSet/>
      <dgm:spPr/>
      <dgm:t>
        <a:bodyPr/>
        <a:lstStyle/>
        <a:p>
          <a:endParaRPr lang="en-GB"/>
        </a:p>
      </dgm:t>
    </dgm:pt>
    <dgm:pt modelId="{797D0A26-A3E6-4D4B-BB96-20EEDAA2B9EA}">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mental health</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difficulties</a:t>
          </a:r>
        </a:p>
      </dgm:t>
    </dgm:pt>
    <dgm:pt modelId="{B72EFBFE-F179-4EC1-A184-DDF83D95D1A2}" type="parTrans" cxnId="{90150DF5-2A45-4A43-9DF0-5AA7AB754E7F}">
      <dgm:prSet custT="1"/>
      <dgm:spPr/>
      <dgm:t>
        <a:bodyPr/>
        <a:lstStyle/>
        <a:p>
          <a:endParaRPr lang="en-GB" sz="1400" dirty="0"/>
        </a:p>
      </dgm:t>
    </dgm:pt>
    <dgm:pt modelId="{3C410E03-D245-4A53-8CA6-160A008B686B}" type="sibTrans" cxnId="{90150DF5-2A45-4A43-9DF0-5AA7AB754E7F}">
      <dgm:prSet/>
      <dgm:spPr/>
      <dgm:t>
        <a:bodyPr/>
        <a:lstStyle/>
        <a:p>
          <a:endParaRPr lang="en-GB"/>
        </a:p>
      </dgm:t>
    </dgm:pt>
    <dgm:pt modelId="{4B3B46E2-EBF7-4E5C-B42A-F4F223F66FA6}">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Low self esteem</a:t>
          </a:r>
        </a:p>
      </dgm:t>
    </dgm:pt>
    <dgm:pt modelId="{74F4FF89-D1B8-47B7-937A-F1643AB7EFA3}" type="parTrans" cxnId="{1F14721D-E716-4241-98C0-12BBF344591D}">
      <dgm:prSet custT="1"/>
      <dgm:spPr/>
      <dgm:t>
        <a:bodyPr/>
        <a:lstStyle/>
        <a:p>
          <a:endParaRPr lang="en-GB" sz="1400" dirty="0"/>
        </a:p>
      </dgm:t>
    </dgm:pt>
    <dgm:pt modelId="{41A0C055-C4C9-419A-A531-2F4612F14C30}" type="sibTrans" cxnId="{1F14721D-E716-4241-98C0-12BBF344591D}">
      <dgm:prSet/>
      <dgm:spPr/>
      <dgm:t>
        <a:bodyPr/>
        <a:lstStyle/>
        <a:p>
          <a:endParaRPr lang="en-GB"/>
        </a:p>
      </dgm:t>
    </dgm:pt>
    <dgm:pt modelId="{AE13FD68-97E9-4678-8D63-1097068DA486}">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History</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Physical and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Sexual abuse</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 </a:t>
          </a:r>
        </a:p>
      </dgm:t>
    </dgm:pt>
    <dgm:pt modelId="{A99D0858-1781-4E29-B3AB-E44E39B08D69}" type="parTrans" cxnId="{44318C6C-5AFB-4359-84D2-44954D44953F}">
      <dgm:prSet custT="1"/>
      <dgm:spPr/>
      <dgm:t>
        <a:bodyPr/>
        <a:lstStyle/>
        <a:p>
          <a:endParaRPr lang="en-GB" sz="1400" dirty="0"/>
        </a:p>
      </dgm:t>
    </dgm:pt>
    <dgm:pt modelId="{EBEC91FD-C1F1-41FD-9FF2-4C86EFA70DAB}" type="sibTrans" cxnId="{44318C6C-5AFB-4359-84D2-44954D44953F}">
      <dgm:prSet/>
      <dgm:spPr/>
      <dgm:t>
        <a:bodyPr/>
        <a:lstStyle/>
        <a:p>
          <a:endParaRPr lang="en-GB"/>
        </a:p>
      </dgm:t>
    </dgm:pt>
    <dgm:pt modelId="{D302BA22-1674-4359-B714-18C57F451360}">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History of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emotional</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 neglect</a:t>
          </a:r>
        </a:p>
      </dgm:t>
    </dgm:pt>
    <dgm:pt modelId="{8C635EFA-7C12-45C1-8C7B-DC74DD2F9FDF}" type="parTrans" cxnId="{04EBBCF6-B680-4B47-9DE1-56AF61CCB523}">
      <dgm:prSet custT="1"/>
      <dgm:spPr/>
      <dgm:t>
        <a:bodyPr/>
        <a:lstStyle/>
        <a:p>
          <a:endParaRPr lang="en-GB" sz="1400" dirty="0"/>
        </a:p>
      </dgm:t>
    </dgm:pt>
    <dgm:pt modelId="{5189E5D2-2E1B-4E61-9122-FCB89E10C819}" type="sibTrans" cxnId="{04EBBCF6-B680-4B47-9DE1-56AF61CCB523}">
      <dgm:prSet/>
      <dgm:spPr/>
      <dgm:t>
        <a:bodyPr/>
        <a:lstStyle/>
        <a:p>
          <a:endParaRPr lang="en-GB"/>
        </a:p>
      </dgm:t>
    </dgm:pt>
    <dgm:pt modelId="{E1E38022-CE89-4E4E-B527-FFDC5CD69E41}">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substance</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misuse</a:t>
          </a:r>
        </a:p>
      </dgm:t>
    </dgm:pt>
    <dgm:pt modelId="{7790FA59-4597-4106-8D85-5A334B0BDDD6}" type="parTrans" cxnId="{AFEDF1B1-A2C3-493E-848E-129BC66AC757}">
      <dgm:prSet custT="1"/>
      <dgm:spPr/>
      <dgm:t>
        <a:bodyPr/>
        <a:lstStyle/>
        <a:p>
          <a:endParaRPr lang="en-GB" sz="1400" dirty="0"/>
        </a:p>
      </dgm:t>
    </dgm:pt>
    <dgm:pt modelId="{AB6E7DBF-9EC7-400D-8F02-57165E2CA074}" type="sibTrans" cxnId="{AFEDF1B1-A2C3-493E-848E-129BC66AC757}">
      <dgm:prSet/>
      <dgm:spPr/>
      <dgm:t>
        <a:bodyPr/>
        <a:lstStyle/>
        <a:p>
          <a:endParaRPr lang="en-GB"/>
        </a:p>
      </dgm:t>
    </dgm:pt>
    <dgm:pt modelId="{439AC2A8-14C0-44BC-B5DC-1E270E66288C}">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domestic abuse</a:t>
          </a:r>
        </a:p>
      </dgm:t>
    </dgm:pt>
    <dgm:pt modelId="{EECE97FC-2F28-471F-AA64-28983FA5FF83}" type="parTrans" cxnId="{E4D1B06C-4206-472E-9FC2-577DACDA4B40}">
      <dgm:prSet custT="1"/>
      <dgm:spPr/>
      <dgm:t>
        <a:bodyPr/>
        <a:lstStyle/>
        <a:p>
          <a:endParaRPr lang="en-GB" sz="1400" dirty="0"/>
        </a:p>
      </dgm:t>
    </dgm:pt>
    <dgm:pt modelId="{7DC2E83C-DCA1-4C6B-AFCE-0E5A6DC9D771}" type="sibTrans" cxnId="{E4D1B06C-4206-472E-9FC2-577DACDA4B40}">
      <dgm:prSet/>
      <dgm:spPr/>
      <dgm:t>
        <a:bodyPr/>
        <a:lstStyle/>
        <a:p>
          <a:endParaRPr lang="en-GB"/>
        </a:p>
      </dgm:t>
    </dgm:pt>
    <dgm:pt modelId="{14FBB946-FD9C-454E-A4BA-5AC482C59B8C}">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Breakdown family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relationships</a:t>
          </a:r>
        </a:p>
      </dgm:t>
    </dgm:pt>
    <dgm:pt modelId="{74C04E75-B71E-428D-A1D7-CB879501C878}" type="parTrans" cxnId="{97F151C8-48FC-4C35-91DD-6F677F447006}">
      <dgm:prSet custT="1"/>
      <dgm:spPr/>
      <dgm:t>
        <a:bodyPr/>
        <a:lstStyle/>
        <a:p>
          <a:endParaRPr lang="en-GB" sz="1400" dirty="0"/>
        </a:p>
      </dgm:t>
    </dgm:pt>
    <dgm:pt modelId="{86BF6581-5242-4C0C-9186-9C883B2CA3A7}" type="sibTrans" cxnId="{97F151C8-48FC-4C35-91DD-6F677F447006}">
      <dgm:prSet/>
      <dgm:spPr/>
      <dgm:t>
        <a:bodyPr/>
        <a:lstStyle/>
        <a:p>
          <a:endParaRPr lang="en-GB"/>
        </a:p>
      </dgm:t>
    </dgm:pt>
    <dgm:pt modelId="{95A91CDE-AAE2-4050-BE64-461768F21CEF}">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Unsuitable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Inappropriate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accommodation</a:t>
          </a:r>
        </a:p>
      </dgm:t>
    </dgm:pt>
    <dgm:pt modelId="{3CA82686-3064-459B-A3BB-C45D7A89E1BF}" type="parTrans" cxnId="{3D0F521D-DCB7-4BDE-86E2-D08C6F061ED3}">
      <dgm:prSet custT="1"/>
      <dgm:spPr/>
      <dgm:t>
        <a:bodyPr/>
        <a:lstStyle/>
        <a:p>
          <a:endParaRPr lang="en-GB" sz="1400" dirty="0"/>
        </a:p>
      </dgm:t>
    </dgm:pt>
    <dgm:pt modelId="{F5CD5623-58C4-42A7-925D-94439CB8DF7F}" type="sibTrans" cxnId="{3D0F521D-DCB7-4BDE-86E2-D08C6F061ED3}">
      <dgm:prSet/>
      <dgm:spPr/>
      <dgm:t>
        <a:bodyPr/>
        <a:lstStyle/>
        <a:p>
          <a:endParaRPr lang="en-GB"/>
        </a:p>
      </dgm:t>
    </dgm:pt>
    <dgm:pt modelId="{0E4378AD-A299-4DC0-95D8-4E9789D2A831}">
      <dgm:prSet custT="1"/>
      <dgm:spPr/>
      <dgm:t>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Lack positive </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relationship with</a:t>
          </a:r>
        </a:p>
        <a:p>
          <a:pPr marL="0" marR="0" lvl="0" indent="0" algn="ctr" defTabSz="914400" rtl="0" eaLnBrk="0" fontAlgn="base" latinLnBrk="0" hangingPunct="0">
            <a:lnSpc>
              <a:spcPct val="100000"/>
            </a:lnSpc>
            <a:spcBef>
              <a:spcPct val="5000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charset="0"/>
            </a:rPr>
            <a:t>protective adult</a:t>
          </a:r>
        </a:p>
      </dgm:t>
    </dgm:pt>
    <dgm:pt modelId="{F615E414-643A-4FFF-AB1C-4AD22F84C453}" type="parTrans" cxnId="{3600C356-0C0F-4A57-A208-C034635247F2}">
      <dgm:prSet custT="1"/>
      <dgm:spPr/>
      <dgm:t>
        <a:bodyPr/>
        <a:lstStyle/>
        <a:p>
          <a:endParaRPr lang="en-GB" sz="1400" dirty="0"/>
        </a:p>
      </dgm:t>
    </dgm:pt>
    <dgm:pt modelId="{1FDA00C7-C4A9-4844-B61A-CBCA7D9E4ACE}" type="sibTrans" cxnId="{3600C356-0C0F-4A57-A208-C034635247F2}">
      <dgm:prSet/>
      <dgm:spPr/>
      <dgm:t>
        <a:bodyPr/>
        <a:lstStyle/>
        <a:p>
          <a:endParaRPr lang="en-GB"/>
        </a:p>
      </dgm:t>
    </dgm:pt>
    <dgm:pt modelId="{13ADA584-D030-45B7-8D54-585AB8345358}" type="pres">
      <dgm:prSet presAssocID="{28E15476-1BC1-4E7B-9742-BE178C6D2CFE}" presName="cycle" presStyleCnt="0">
        <dgm:presLayoutVars>
          <dgm:chMax val="1"/>
          <dgm:dir/>
          <dgm:animLvl val="ctr"/>
          <dgm:resizeHandles val="exact"/>
        </dgm:presLayoutVars>
      </dgm:prSet>
      <dgm:spPr/>
    </dgm:pt>
    <dgm:pt modelId="{D489A631-C6BF-4AB8-B96C-2365104E4047}" type="pres">
      <dgm:prSet presAssocID="{C6CA4B1D-73D4-4644-A59D-CD543738C445}" presName="centerShape" presStyleLbl="node0" presStyleIdx="0" presStyleCnt="1" custScaleX="172854" custLinFactNeighborX="-3122" custLinFactNeighborY="-4744"/>
      <dgm:spPr/>
      <dgm:t>
        <a:bodyPr/>
        <a:lstStyle/>
        <a:p>
          <a:endParaRPr lang="en-GB"/>
        </a:p>
      </dgm:t>
    </dgm:pt>
    <dgm:pt modelId="{2B143069-51E3-4ED6-8602-87136E97C262}" type="pres">
      <dgm:prSet presAssocID="{92ACB146-3F77-43FC-A65E-83DA7F5A0F46}" presName="Name9" presStyleLbl="parChTrans1D2" presStyleIdx="0" presStyleCnt="10"/>
      <dgm:spPr/>
      <dgm:t>
        <a:bodyPr/>
        <a:lstStyle/>
        <a:p>
          <a:endParaRPr lang="en-GB"/>
        </a:p>
      </dgm:t>
    </dgm:pt>
    <dgm:pt modelId="{F36F31B7-7C38-4E23-B4BC-693372F5E098}" type="pres">
      <dgm:prSet presAssocID="{92ACB146-3F77-43FC-A65E-83DA7F5A0F46}" presName="connTx" presStyleLbl="parChTrans1D2" presStyleIdx="0" presStyleCnt="10"/>
      <dgm:spPr/>
      <dgm:t>
        <a:bodyPr/>
        <a:lstStyle/>
        <a:p>
          <a:endParaRPr lang="en-GB"/>
        </a:p>
      </dgm:t>
    </dgm:pt>
    <dgm:pt modelId="{A1E47DAA-B7AA-4E69-8D50-A862ECE537D1}" type="pres">
      <dgm:prSet presAssocID="{82ABB984-CF23-4E0A-AAC7-BFD38E7DD5EE}" presName="node" presStyleLbl="node1" presStyleIdx="0" presStyleCnt="10" custScaleX="199414" custRadScaleRad="91762" custRadScaleInc="-21703">
        <dgm:presLayoutVars>
          <dgm:bulletEnabled val="1"/>
        </dgm:presLayoutVars>
      </dgm:prSet>
      <dgm:spPr/>
      <dgm:t>
        <a:bodyPr/>
        <a:lstStyle/>
        <a:p>
          <a:endParaRPr lang="en-GB"/>
        </a:p>
      </dgm:t>
    </dgm:pt>
    <dgm:pt modelId="{8A649E81-87C1-485A-ADE4-FC680FB9380C}" type="pres">
      <dgm:prSet presAssocID="{B72EFBFE-F179-4EC1-A184-DDF83D95D1A2}" presName="Name9" presStyleLbl="parChTrans1D2" presStyleIdx="1" presStyleCnt="10"/>
      <dgm:spPr/>
      <dgm:t>
        <a:bodyPr/>
        <a:lstStyle/>
        <a:p>
          <a:endParaRPr lang="en-GB"/>
        </a:p>
      </dgm:t>
    </dgm:pt>
    <dgm:pt modelId="{811FD19B-3B9F-4BA3-B618-B49465E91B70}" type="pres">
      <dgm:prSet presAssocID="{B72EFBFE-F179-4EC1-A184-DDF83D95D1A2}" presName="connTx" presStyleLbl="parChTrans1D2" presStyleIdx="1" presStyleCnt="10"/>
      <dgm:spPr/>
      <dgm:t>
        <a:bodyPr/>
        <a:lstStyle/>
        <a:p>
          <a:endParaRPr lang="en-GB"/>
        </a:p>
      </dgm:t>
    </dgm:pt>
    <dgm:pt modelId="{E36B0501-047D-47AF-91FC-7F07BE066697}" type="pres">
      <dgm:prSet presAssocID="{797D0A26-A3E6-4D4B-BB96-20EEDAA2B9EA}" presName="node" presStyleLbl="node1" presStyleIdx="1" presStyleCnt="10" custScaleX="179771" custRadScaleRad="119556" custRadScaleInc="59127">
        <dgm:presLayoutVars>
          <dgm:bulletEnabled val="1"/>
        </dgm:presLayoutVars>
      </dgm:prSet>
      <dgm:spPr/>
      <dgm:t>
        <a:bodyPr/>
        <a:lstStyle/>
        <a:p>
          <a:endParaRPr lang="en-GB"/>
        </a:p>
      </dgm:t>
    </dgm:pt>
    <dgm:pt modelId="{F89C2DE1-4DC0-4A29-88FD-CF186257FB12}" type="pres">
      <dgm:prSet presAssocID="{74F4FF89-D1B8-47B7-937A-F1643AB7EFA3}" presName="Name9" presStyleLbl="parChTrans1D2" presStyleIdx="2" presStyleCnt="10"/>
      <dgm:spPr/>
      <dgm:t>
        <a:bodyPr/>
        <a:lstStyle/>
        <a:p>
          <a:endParaRPr lang="en-GB"/>
        </a:p>
      </dgm:t>
    </dgm:pt>
    <dgm:pt modelId="{267159E0-ED76-48A3-AF0B-C9F7DDD5557E}" type="pres">
      <dgm:prSet presAssocID="{74F4FF89-D1B8-47B7-937A-F1643AB7EFA3}" presName="connTx" presStyleLbl="parChTrans1D2" presStyleIdx="2" presStyleCnt="10"/>
      <dgm:spPr/>
      <dgm:t>
        <a:bodyPr/>
        <a:lstStyle/>
        <a:p>
          <a:endParaRPr lang="en-GB"/>
        </a:p>
      </dgm:t>
    </dgm:pt>
    <dgm:pt modelId="{935B5A66-A6E1-45A3-BAB2-CF05F5C92CF2}" type="pres">
      <dgm:prSet presAssocID="{4B3B46E2-EBF7-4E5C-B42A-F4F223F66FA6}" presName="node" presStyleLbl="node1" presStyleIdx="2" presStyleCnt="10" custScaleX="179770" custRadScaleRad="142390" custRadScaleInc="14570">
        <dgm:presLayoutVars>
          <dgm:bulletEnabled val="1"/>
        </dgm:presLayoutVars>
      </dgm:prSet>
      <dgm:spPr/>
      <dgm:t>
        <a:bodyPr/>
        <a:lstStyle/>
        <a:p>
          <a:endParaRPr lang="en-GB"/>
        </a:p>
      </dgm:t>
    </dgm:pt>
    <dgm:pt modelId="{3F5E2C6F-740E-4BBE-82E5-05FAB96A2840}" type="pres">
      <dgm:prSet presAssocID="{A99D0858-1781-4E29-B3AB-E44E39B08D69}" presName="Name9" presStyleLbl="parChTrans1D2" presStyleIdx="3" presStyleCnt="10"/>
      <dgm:spPr/>
      <dgm:t>
        <a:bodyPr/>
        <a:lstStyle/>
        <a:p>
          <a:endParaRPr lang="en-GB"/>
        </a:p>
      </dgm:t>
    </dgm:pt>
    <dgm:pt modelId="{6C9723D9-A398-4AD1-A0E7-AB0B891CF6FC}" type="pres">
      <dgm:prSet presAssocID="{A99D0858-1781-4E29-B3AB-E44E39B08D69}" presName="connTx" presStyleLbl="parChTrans1D2" presStyleIdx="3" presStyleCnt="10"/>
      <dgm:spPr/>
      <dgm:t>
        <a:bodyPr/>
        <a:lstStyle/>
        <a:p>
          <a:endParaRPr lang="en-GB"/>
        </a:p>
      </dgm:t>
    </dgm:pt>
    <dgm:pt modelId="{373764EA-AFB8-46D1-B755-78611B976359}" type="pres">
      <dgm:prSet presAssocID="{AE13FD68-97E9-4678-8D63-1097068DA486}" presName="node" presStyleLbl="node1" presStyleIdx="3" presStyleCnt="10" custScaleX="193068" custRadScaleRad="138193" custRadScaleInc="-63616">
        <dgm:presLayoutVars>
          <dgm:bulletEnabled val="1"/>
        </dgm:presLayoutVars>
      </dgm:prSet>
      <dgm:spPr/>
      <dgm:t>
        <a:bodyPr/>
        <a:lstStyle/>
        <a:p>
          <a:endParaRPr lang="en-GB"/>
        </a:p>
      </dgm:t>
    </dgm:pt>
    <dgm:pt modelId="{7462B42E-181F-421A-80E6-E5E5DBC79518}" type="pres">
      <dgm:prSet presAssocID="{8C635EFA-7C12-45C1-8C7B-DC74DD2F9FDF}" presName="Name9" presStyleLbl="parChTrans1D2" presStyleIdx="4" presStyleCnt="10"/>
      <dgm:spPr/>
      <dgm:t>
        <a:bodyPr/>
        <a:lstStyle/>
        <a:p>
          <a:endParaRPr lang="en-GB"/>
        </a:p>
      </dgm:t>
    </dgm:pt>
    <dgm:pt modelId="{88E33D10-00B4-4BC2-93F7-EE414D4C0624}" type="pres">
      <dgm:prSet presAssocID="{8C635EFA-7C12-45C1-8C7B-DC74DD2F9FDF}" presName="connTx" presStyleLbl="parChTrans1D2" presStyleIdx="4" presStyleCnt="10"/>
      <dgm:spPr/>
      <dgm:t>
        <a:bodyPr/>
        <a:lstStyle/>
        <a:p>
          <a:endParaRPr lang="en-GB"/>
        </a:p>
      </dgm:t>
    </dgm:pt>
    <dgm:pt modelId="{A0F84E21-30BA-42FB-A5E3-AD1119CA385E}" type="pres">
      <dgm:prSet presAssocID="{D302BA22-1674-4359-B714-18C57F451360}" presName="node" presStyleLbl="node1" presStyleIdx="4" presStyleCnt="10" custScaleX="206364" custRadScaleRad="110066" custRadScaleInc="-105172">
        <dgm:presLayoutVars>
          <dgm:bulletEnabled val="1"/>
        </dgm:presLayoutVars>
      </dgm:prSet>
      <dgm:spPr/>
      <dgm:t>
        <a:bodyPr/>
        <a:lstStyle/>
        <a:p>
          <a:endParaRPr lang="en-GB"/>
        </a:p>
      </dgm:t>
    </dgm:pt>
    <dgm:pt modelId="{43799A31-B52D-4A26-B3DF-43DDEBA201E6}" type="pres">
      <dgm:prSet presAssocID="{7790FA59-4597-4106-8D85-5A334B0BDDD6}" presName="Name9" presStyleLbl="parChTrans1D2" presStyleIdx="5" presStyleCnt="10"/>
      <dgm:spPr/>
      <dgm:t>
        <a:bodyPr/>
        <a:lstStyle/>
        <a:p>
          <a:endParaRPr lang="en-GB"/>
        </a:p>
      </dgm:t>
    </dgm:pt>
    <dgm:pt modelId="{D2EA32DC-F4B1-42D2-A93D-220E7A23C58C}" type="pres">
      <dgm:prSet presAssocID="{7790FA59-4597-4106-8D85-5A334B0BDDD6}" presName="connTx" presStyleLbl="parChTrans1D2" presStyleIdx="5" presStyleCnt="10"/>
      <dgm:spPr/>
      <dgm:t>
        <a:bodyPr/>
        <a:lstStyle/>
        <a:p>
          <a:endParaRPr lang="en-GB"/>
        </a:p>
      </dgm:t>
    </dgm:pt>
    <dgm:pt modelId="{E9315D40-4A17-4CE0-8399-0799F04C50A2}" type="pres">
      <dgm:prSet presAssocID="{E1E38022-CE89-4E4E-B527-FFDC5CD69E41}" presName="node" presStyleLbl="node1" presStyleIdx="5" presStyleCnt="10" custScaleX="212452" custRadScaleRad="82275" custRadScaleInc="23944">
        <dgm:presLayoutVars>
          <dgm:bulletEnabled val="1"/>
        </dgm:presLayoutVars>
      </dgm:prSet>
      <dgm:spPr/>
      <dgm:t>
        <a:bodyPr/>
        <a:lstStyle/>
        <a:p>
          <a:endParaRPr lang="en-GB"/>
        </a:p>
      </dgm:t>
    </dgm:pt>
    <dgm:pt modelId="{4972F694-BAC0-4F97-8AD8-A3AC93D972D0}" type="pres">
      <dgm:prSet presAssocID="{EECE97FC-2F28-471F-AA64-28983FA5FF83}" presName="Name9" presStyleLbl="parChTrans1D2" presStyleIdx="6" presStyleCnt="10"/>
      <dgm:spPr/>
      <dgm:t>
        <a:bodyPr/>
        <a:lstStyle/>
        <a:p>
          <a:endParaRPr lang="en-GB"/>
        </a:p>
      </dgm:t>
    </dgm:pt>
    <dgm:pt modelId="{987B3BFA-0FDC-498C-9584-83BF84F77069}" type="pres">
      <dgm:prSet presAssocID="{EECE97FC-2F28-471F-AA64-28983FA5FF83}" presName="connTx" presStyleLbl="parChTrans1D2" presStyleIdx="6" presStyleCnt="10"/>
      <dgm:spPr/>
      <dgm:t>
        <a:bodyPr/>
        <a:lstStyle/>
        <a:p>
          <a:endParaRPr lang="en-GB"/>
        </a:p>
      </dgm:t>
    </dgm:pt>
    <dgm:pt modelId="{CCA6351C-F36B-472C-BABD-860715414544}" type="pres">
      <dgm:prSet presAssocID="{439AC2A8-14C0-44BC-B5DC-1E270E66288C}" presName="node" presStyleLbl="node1" presStyleIdx="6" presStyleCnt="10" custScaleX="205791" custRadScaleRad="120436" custRadScaleInc="124451">
        <dgm:presLayoutVars>
          <dgm:bulletEnabled val="1"/>
        </dgm:presLayoutVars>
      </dgm:prSet>
      <dgm:spPr/>
      <dgm:t>
        <a:bodyPr/>
        <a:lstStyle/>
        <a:p>
          <a:endParaRPr lang="en-GB"/>
        </a:p>
      </dgm:t>
    </dgm:pt>
    <dgm:pt modelId="{0464033D-5872-4A40-BB16-9C7FD88EE227}" type="pres">
      <dgm:prSet presAssocID="{74C04E75-B71E-428D-A1D7-CB879501C878}" presName="Name9" presStyleLbl="parChTrans1D2" presStyleIdx="7" presStyleCnt="10"/>
      <dgm:spPr/>
      <dgm:t>
        <a:bodyPr/>
        <a:lstStyle/>
        <a:p>
          <a:endParaRPr lang="en-GB"/>
        </a:p>
      </dgm:t>
    </dgm:pt>
    <dgm:pt modelId="{FFC18F62-8734-48C8-A9EC-4D2B2ABDB146}" type="pres">
      <dgm:prSet presAssocID="{74C04E75-B71E-428D-A1D7-CB879501C878}" presName="connTx" presStyleLbl="parChTrans1D2" presStyleIdx="7" presStyleCnt="10"/>
      <dgm:spPr/>
      <dgm:t>
        <a:bodyPr/>
        <a:lstStyle/>
        <a:p>
          <a:endParaRPr lang="en-GB"/>
        </a:p>
      </dgm:t>
    </dgm:pt>
    <dgm:pt modelId="{A68E38AC-A059-4D2C-B917-08470FEC2E32}" type="pres">
      <dgm:prSet presAssocID="{14FBB946-FD9C-454E-A4BA-5AC482C59B8C}" presName="node" presStyleLbl="node1" presStyleIdx="7" presStyleCnt="10" custScaleX="192496" custRadScaleRad="155743" custRadScaleInc="61239">
        <dgm:presLayoutVars>
          <dgm:bulletEnabled val="1"/>
        </dgm:presLayoutVars>
      </dgm:prSet>
      <dgm:spPr/>
      <dgm:t>
        <a:bodyPr/>
        <a:lstStyle/>
        <a:p>
          <a:endParaRPr lang="en-GB"/>
        </a:p>
      </dgm:t>
    </dgm:pt>
    <dgm:pt modelId="{5C262CF8-B52B-444A-A794-1CD523B764F2}" type="pres">
      <dgm:prSet presAssocID="{3CA82686-3064-459B-A3BB-C45D7A89E1BF}" presName="Name9" presStyleLbl="parChTrans1D2" presStyleIdx="8" presStyleCnt="10"/>
      <dgm:spPr/>
      <dgm:t>
        <a:bodyPr/>
        <a:lstStyle/>
        <a:p>
          <a:endParaRPr lang="en-GB"/>
        </a:p>
      </dgm:t>
    </dgm:pt>
    <dgm:pt modelId="{50BA3ACC-7EE6-4ADD-9FA8-60D4C00FA0F8}" type="pres">
      <dgm:prSet presAssocID="{3CA82686-3064-459B-A3BB-C45D7A89E1BF}" presName="connTx" presStyleLbl="parChTrans1D2" presStyleIdx="8" presStyleCnt="10"/>
      <dgm:spPr/>
      <dgm:t>
        <a:bodyPr/>
        <a:lstStyle/>
        <a:p>
          <a:endParaRPr lang="en-GB"/>
        </a:p>
      </dgm:t>
    </dgm:pt>
    <dgm:pt modelId="{72DCA23C-28A9-4E6B-B18D-F63578A50CC4}" type="pres">
      <dgm:prSet presAssocID="{95A91CDE-AAE2-4050-BE64-461768F21CEF}" presName="node" presStyleLbl="node1" presStyleIdx="8" presStyleCnt="10" custScaleX="179773" custRadScaleRad="163198" custRadScaleInc="-31724">
        <dgm:presLayoutVars>
          <dgm:bulletEnabled val="1"/>
        </dgm:presLayoutVars>
      </dgm:prSet>
      <dgm:spPr/>
      <dgm:t>
        <a:bodyPr/>
        <a:lstStyle/>
        <a:p>
          <a:endParaRPr lang="en-GB"/>
        </a:p>
      </dgm:t>
    </dgm:pt>
    <dgm:pt modelId="{460C48D7-359D-48B5-8741-F673F21D0B74}" type="pres">
      <dgm:prSet presAssocID="{F615E414-643A-4FFF-AB1C-4AD22F84C453}" presName="Name9" presStyleLbl="parChTrans1D2" presStyleIdx="9" presStyleCnt="10"/>
      <dgm:spPr/>
      <dgm:t>
        <a:bodyPr/>
        <a:lstStyle/>
        <a:p>
          <a:endParaRPr lang="en-GB"/>
        </a:p>
      </dgm:t>
    </dgm:pt>
    <dgm:pt modelId="{F481376A-4506-4617-A7D8-71FE4EC37004}" type="pres">
      <dgm:prSet presAssocID="{F615E414-643A-4FFF-AB1C-4AD22F84C453}" presName="connTx" presStyleLbl="parChTrans1D2" presStyleIdx="9" presStyleCnt="10"/>
      <dgm:spPr/>
      <dgm:t>
        <a:bodyPr/>
        <a:lstStyle/>
        <a:p>
          <a:endParaRPr lang="en-GB"/>
        </a:p>
      </dgm:t>
    </dgm:pt>
    <dgm:pt modelId="{76817188-3EC2-424A-AEBA-3FD72F070BEB}" type="pres">
      <dgm:prSet presAssocID="{0E4378AD-A299-4DC0-95D8-4E9789D2A831}" presName="node" presStyleLbl="node1" presStyleIdx="9" presStyleCnt="10" custScaleX="179771" custRadScaleRad="131889" custRadScaleInc="-95798">
        <dgm:presLayoutVars>
          <dgm:bulletEnabled val="1"/>
        </dgm:presLayoutVars>
      </dgm:prSet>
      <dgm:spPr/>
      <dgm:t>
        <a:bodyPr/>
        <a:lstStyle/>
        <a:p>
          <a:endParaRPr lang="en-GB"/>
        </a:p>
      </dgm:t>
    </dgm:pt>
  </dgm:ptLst>
  <dgm:cxnLst>
    <dgm:cxn modelId="{2F9196FA-57A8-4F37-AAAC-24416DE94350}" type="presOf" srcId="{95A91CDE-AAE2-4050-BE64-461768F21CEF}" destId="{72DCA23C-28A9-4E6B-B18D-F63578A50CC4}" srcOrd="0" destOrd="0" presId="urn:microsoft.com/office/officeart/2005/8/layout/radial1"/>
    <dgm:cxn modelId="{AB147EA4-C4A3-41CB-84D6-249D1E92F3CD}" type="presOf" srcId="{AE13FD68-97E9-4678-8D63-1097068DA486}" destId="{373764EA-AFB8-46D1-B755-78611B976359}" srcOrd="0" destOrd="0" presId="urn:microsoft.com/office/officeart/2005/8/layout/radial1"/>
    <dgm:cxn modelId="{FEA7BA9B-0A9D-44A7-B4E4-4530F3F103E0}" type="presOf" srcId="{28E15476-1BC1-4E7B-9742-BE178C6D2CFE}" destId="{13ADA584-D030-45B7-8D54-585AB8345358}" srcOrd="0" destOrd="0" presId="urn:microsoft.com/office/officeart/2005/8/layout/radial1"/>
    <dgm:cxn modelId="{75231695-9C0E-4AC4-81AB-52B38DB89B5D}" type="presOf" srcId="{A99D0858-1781-4E29-B3AB-E44E39B08D69}" destId="{3F5E2C6F-740E-4BBE-82E5-05FAB96A2840}" srcOrd="0" destOrd="0" presId="urn:microsoft.com/office/officeart/2005/8/layout/radial1"/>
    <dgm:cxn modelId="{E97ED032-9ACF-4ADB-A3DC-65FA681269D3}" type="presOf" srcId="{B72EFBFE-F179-4EC1-A184-DDF83D95D1A2}" destId="{811FD19B-3B9F-4BA3-B618-B49465E91B70}" srcOrd="1" destOrd="0" presId="urn:microsoft.com/office/officeart/2005/8/layout/radial1"/>
    <dgm:cxn modelId="{977923A3-D2FF-4497-B21F-4E30DB546063}" type="presOf" srcId="{7790FA59-4597-4106-8D85-5A334B0BDDD6}" destId="{D2EA32DC-F4B1-42D2-A93D-220E7A23C58C}" srcOrd="1" destOrd="0" presId="urn:microsoft.com/office/officeart/2005/8/layout/radial1"/>
    <dgm:cxn modelId="{7E8CAA40-8307-4EB4-8F7B-76A989D5DD30}" type="presOf" srcId="{F615E414-643A-4FFF-AB1C-4AD22F84C453}" destId="{F481376A-4506-4617-A7D8-71FE4EC37004}" srcOrd="1" destOrd="0" presId="urn:microsoft.com/office/officeart/2005/8/layout/radial1"/>
    <dgm:cxn modelId="{204448B9-9F99-46DE-B97E-D2DD878089D4}" type="presOf" srcId="{82ABB984-CF23-4E0A-AAC7-BFD38E7DD5EE}" destId="{A1E47DAA-B7AA-4E69-8D50-A862ECE537D1}" srcOrd="0" destOrd="0" presId="urn:microsoft.com/office/officeart/2005/8/layout/radial1"/>
    <dgm:cxn modelId="{51C8482F-E847-49DF-B0F9-339CDCDED913}" type="presOf" srcId="{C6CA4B1D-73D4-4644-A59D-CD543738C445}" destId="{D489A631-C6BF-4AB8-B96C-2365104E4047}" srcOrd="0" destOrd="0" presId="urn:microsoft.com/office/officeart/2005/8/layout/radial1"/>
    <dgm:cxn modelId="{9DAEA377-99EF-49DA-AEFE-E5945E174FEE}" type="presOf" srcId="{74C04E75-B71E-428D-A1D7-CB879501C878}" destId="{0464033D-5872-4A40-BB16-9C7FD88EE227}" srcOrd="0" destOrd="0" presId="urn:microsoft.com/office/officeart/2005/8/layout/radial1"/>
    <dgm:cxn modelId="{9B9ED8CC-547E-49CF-B881-12F1CF42D807}" type="presOf" srcId="{14FBB946-FD9C-454E-A4BA-5AC482C59B8C}" destId="{A68E38AC-A059-4D2C-B917-08470FEC2E32}" srcOrd="0" destOrd="0" presId="urn:microsoft.com/office/officeart/2005/8/layout/radial1"/>
    <dgm:cxn modelId="{E958685C-2D4D-4E90-9A75-63289BAAAFE9}" type="presOf" srcId="{EECE97FC-2F28-471F-AA64-28983FA5FF83}" destId="{987B3BFA-0FDC-498C-9584-83BF84F77069}" srcOrd="1" destOrd="0" presId="urn:microsoft.com/office/officeart/2005/8/layout/radial1"/>
    <dgm:cxn modelId="{FD6C4AB8-05B6-4D50-8C95-EFF894FDABDD}" type="presOf" srcId="{A99D0858-1781-4E29-B3AB-E44E39B08D69}" destId="{6C9723D9-A398-4AD1-A0E7-AB0B891CF6FC}" srcOrd="1" destOrd="0" presId="urn:microsoft.com/office/officeart/2005/8/layout/radial1"/>
    <dgm:cxn modelId="{72A59413-A0CD-4208-8091-2B63669A0D71}" type="presOf" srcId="{E1E38022-CE89-4E4E-B527-FFDC5CD69E41}" destId="{E9315D40-4A17-4CE0-8399-0799F04C50A2}" srcOrd="0" destOrd="0" presId="urn:microsoft.com/office/officeart/2005/8/layout/radial1"/>
    <dgm:cxn modelId="{CD236957-77AB-4352-9AC8-32774672F825}" type="presOf" srcId="{74F4FF89-D1B8-47B7-937A-F1643AB7EFA3}" destId="{267159E0-ED76-48A3-AF0B-C9F7DDD5557E}" srcOrd="1" destOrd="0" presId="urn:microsoft.com/office/officeart/2005/8/layout/radial1"/>
    <dgm:cxn modelId="{848A3EB4-CCB6-4B0E-9474-64543559B0BE}" type="presOf" srcId="{3CA82686-3064-459B-A3BB-C45D7A89E1BF}" destId="{5C262CF8-B52B-444A-A794-1CD523B764F2}" srcOrd="0" destOrd="0" presId="urn:microsoft.com/office/officeart/2005/8/layout/radial1"/>
    <dgm:cxn modelId="{41AB18E3-F454-43A0-8590-F5953A29BA25}" type="presOf" srcId="{92ACB146-3F77-43FC-A65E-83DA7F5A0F46}" destId="{2B143069-51E3-4ED6-8602-87136E97C262}" srcOrd="0" destOrd="0" presId="urn:microsoft.com/office/officeart/2005/8/layout/radial1"/>
    <dgm:cxn modelId="{AFEDF1B1-A2C3-493E-848E-129BC66AC757}" srcId="{C6CA4B1D-73D4-4644-A59D-CD543738C445}" destId="{E1E38022-CE89-4E4E-B527-FFDC5CD69E41}" srcOrd="5" destOrd="0" parTransId="{7790FA59-4597-4106-8D85-5A334B0BDDD6}" sibTransId="{AB6E7DBF-9EC7-400D-8F02-57165E2CA074}"/>
    <dgm:cxn modelId="{68D63FCD-2F2D-4CED-90CE-F2D89E61344D}" type="presOf" srcId="{7790FA59-4597-4106-8D85-5A334B0BDDD6}" destId="{43799A31-B52D-4A26-B3DF-43DDEBA201E6}" srcOrd="0" destOrd="0" presId="urn:microsoft.com/office/officeart/2005/8/layout/radial1"/>
    <dgm:cxn modelId="{82C910D5-972B-4047-A193-1807F71C9502}" type="presOf" srcId="{8C635EFA-7C12-45C1-8C7B-DC74DD2F9FDF}" destId="{7462B42E-181F-421A-80E6-E5E5DBC79518}" srcOrd="0" destOrd="0" presId="urn:microsoft.com/office/officeart/2005/8/layout/radial1"/>
    <dgm:cxn modelId="{E4D1B06C-4206-472E-9FC2-577DACDA4B40}" srcId="{C6CA4B1D-73D4-4644-A59D-CD543738C445}" destId="{439AC2A8-14C0-44BC-B5DC-1E270E66288C}" srcOrd="6" destOrd="0" parTransId="{EECE97FC-2F28-471F-AA64-28983FA5FF83}" sibTransId="{7DC2E83C-DCA1-4C6B-AFCE-0E5A6DC9D771}"/>
    <dgm:cxn modelId="{C3246575-E5C1-4667-B91A-A3393C74E91C}" type="presOf" srcId="{8C635EFA-7C12-45C1-8C7B-DC74DD2F9FDF}" destId="{88E33D10-00B4-4BC2-93F7-EE414D4C0624}" srcOrd="1" destOrd="0" presId="urn:microsoft.com/office/officeart/2005/8/layout/radial1"/>
    <dgm:cxn modelId="{1F14721D-E716-4241-98C0-12BBF344591D}" srcId="{C6CA4B1D-73D4-4644-A59D-CD543738C445}" destId="{4B3B46E2-EBF7-4E5C-B42A-F4F223F66FA6}" srcOrd="2" destOrd="0" parTransId="{74F4FF89-D1B8-47B7-937A-F1643AB7EFA3}" sibTransId="{41A0C055-C4C9-419A-A531-2F4612F14C30}"/>
    <dgm:cxn modelId="{4281195D-2DF4-4A6C-AC53-79BE975D4ABD}" type="presOf" srcId="{4B3B46E2-EBF7-4E5C-B42A-F4F223F66FA6}" destId="{935B5A66-A6E1-45A3-BAB2-CF05F5C92CF2}" srcOrd="0" destOrd="0" presId="urn:microsoft.com/office/officeart/2005/8/layout/radial1"/>
    <dgm:cxn modelId="{3600C356-0C0F-4A57-A208-C034635247F2}" srcId="{C6CA4B1D-73D4-4644-A59D-CD543738C445}" destId="{0E4378AD-A299-4DC0-95D8-4E9789D2A831}" srcOrd="9" destOrd="0" parTransId="{F615E414-643A-4FFF-AB1C-4AD22F84C453}" sibTransId="{1FDA00C7-C4A9-4844-B61A-CBCA7D9E4ACE}"/>
    <dgm:cxn modelId="{DA80D14B-0D3C-49DF-BA2F-20F1306EA9C7}" type="presOf" srcId="{439AC2A8-14C0-44BC-B5DC-1E270E66288C}" destId="{CCA6351C-F36B-472C-BABD-860715414544}" srcOrd="0" destOrd="0" presId="urn:microsoft.com/office/officeart/2005/8/layout/radial1"/>
    <dgm:cxn modelId="{18FB5D1A-A06B-4AEC-94B8-792271F0215A}" type="presOf" srcId="{B72EFBFE-F179-4EC1-A184-DDF83D95D1A2}" destId="{8A649E81-87C1-485A-ADE4-FC680FB9380C}" srcOrd="0" destOrd="0" presId="urn:microsoft.com/office/officeart/2005/8/layout/radial1"/>
    <dgm:cxn modelId="{FF945F3B-3C2B-4AB1-9AF0-616A59EB1E07}" srcId="{C6CA4B1D-73D4-4644-A59D-CD543738C445}" destId="{82ABB984-CF23-4E0A-AAC7-BFD38E7DD5EE}" srcOrd="0" destOrd="0" parTransId="{92ACB146-3F77-43FC-A65E-83DA7F5A0F46}" sibTransId="{DA1F3286-619A-4408-BFFD-D52C9AE9C82A}"/>
    <dgm:cxn modelId="{670EC5E7-F9EF-4213-A2B2-62B9B00B28A4}" type="presOf" srcId="{EECE97FC-2F28-471F-AA64-28983FA5FF83}" destId="{4972F694-BAC0-4F97-8AD8-A3AC93D972D0}" srcOrd="0" destOrd="0" presId="urn:microsoft.com/office/officeart/2005/8/layout/radial1"/>
    <dgm:cxn modelId="{6C626C19-8487-4479-A908-1C73C7F4103D}" srcId="{28E15476-1BC1-4E7B-9742-BE178C6D2CFE}" destId="{C6CA4B1D-73D4-4644-A59D-CD543738C445}" srcOrd="0" destOrd="0" parTransId="{EF6A6EBA-4757-4737-8E0E-6E371D1F5CC2}" sibTransId="{BEB3D9CF-193F-482D-BD86-9D03CC0D9058}"/>
    <dgm:cxn modelId="{25642B04-C90B-48DD-910F-A09BD492AA67}" type="presOf" srcId="{F615E414-643A-4FFF-AB1C-4AD22F84C453}" destId="{460C48D7-359D-48B5-8741-F673F21D0B74}" srcOrd="0" destOrd="0" presId="urn:microsoft.com/office/officeart/2005/8/layout/radial1"/>
    <dgm:cxn modelId="{44318C6C-5AFB-4359-84D2-44954D44953F}" srcId="{C6CA4B1D-73D4-4644-A59D-CD543738C445}" destId="{AE13FD68-97E9-4678-8D63-1097068DA486}" srcOrd="3" destOrd="0" parTransId="{A99D0858-1781-4E29-B3AB-E44E39B08D69}" sibTransId="{EBEC91FD-C1F1-41FD-9FF2-4C86EFA70DAB}"/>
    <dgm:cxn modelId="{B86A2506-F2F3-4204-AE2E-CC22272CA55B}" type="presOf" srcId="{74F4FF89-D1B8-47B7-937A-F1643AB7EFA3}" destId="{F89C2DE1-4DC0-4A29-88FD-CF186257FB12}" srcOrd="0" destOrd="0" presId="urn:microsoft.com/office/officeart/2005/8/layout/radial1"/>
    <dgm:cxn modelId="{8F872DB6-1418-43FA-B454-BB7BD429F570}" type="presOf" srcId="{0E4378AD-A299-4DC0-95D8-4E9789D2A831}" destId="{76817188-3EC2-424A-AEBA-3FD72F070BEB}" srcOrd="0" destOrd="0" presId="urn:microsoft.com/office/officeart/2005/8/layout/radial1"/>
    <dgm:cxn modelId="{915B7355-B6CF-4726-8809-4E3C08DB542E}" type="presOf" srcId="{3CA82686-3064-459B-A3BB-C45D7A89E1BF}" destId="{50BA3ACC-7EE6-4ADD-9FA8-60D4C00FA0F8}" srcOrd="1" destOrd="0" presId="urn:microsoft.com/office/officeart/2005/8/layout/radial1"/>
    <dgm:cxn modelId="{B4C80403-B593-4251-B08F-65573C7817B0}" type="presOf" srcId="{92ACB146-3F77-43FC-A65E-83DA7F5A0F46}" destId="{F36F31B7-7C38-4E23-B4BC-693372F5E098}" srcOrd="1" destOrd="0" presId="urn:microsoft.com/office/officeart/2005/8/layout/radial1"/>
    <dgm:cxn modelId="{90150DF5-2A45-4A43-9DF0-5AA7AB754E7F}" srcId="{C6CA4B1D-73D4-4644-A59D-CD543738C445}" destId="{797D0A26-A3E6-4D4B-BB96-20EEDAA2B9EA}" srcOrd="1" destOrd="0" parTransId="{B72EFBFE-F179-4EC1-A184-DDF83D95D1A2}" sibTransId="{3C410E03-D245-4A53-8CA6-160A008B686B}"/>
    <dgm:cxn modelId="{3D0F521D-DCB7-4BDE-86E2-D08C6F061ED3}" srcId="{C6CA4B1D-73D4-4644-A59D-CD543738C445}" destId="{95A91CDE-AAE2-4050-BE64-461768F21CEF}" srcOrd="8" destOrd="0" parTransId="{3CA82686-3064-459B-A3BB-C45D7A89E1BF}" sibTransId="{F5CD5623-58C4-42A7-925D-94439CB8DF7F}"/>
    <dgm:cxn modelId="{97F151C8-48FC-4C35-91DD-6F677F447006}" srcId="{C6CA4B1D-73D4-4644-A59D-CD543738C445}" destId="{14FBB946-FD9C-454E-A4BA-5AC482C59B8C}" srcOrd="7" destOrd="0" parTransId="{74C04E75-B71E-428D-A1D7-CB879501C878}" sibTransId="{86BF6581-5242-4C0C-9186-9C883B2CA3A7}"/>
    <dgm:cxn modelId="{04EBBCF6-B680-4B47-9DE1-56AF61CCB523}" srcId="{C6CA4B1D-73D4-4644-A59D-CD543738C445}" destId="{D302BA22-1674-4359-B714-18C57F451360}" srcOrd="4" destOrd="0" parTransId="{8C635EFA-7C12-45C1-8C7B-DC74DD2F9FDF}" sibTransId="{5189E5D2-2E1B-4E61-9122-FCB89E10C819}"/>
    <dgm:cxn modelId="{708F24F2-5377-419C-B575-2F1AFED15D75}" type="presOf" srcId="{74C04E75-B71E-428D-A1D7-CB879501C878}" destId="{FFC18F62-8734-48C8-A9EC-4D2B2ABDB146}" srcOrd="1" destOrd="0" presId="urn:microsoft.com/office/officeart/2005/8/layout/radial1"/>
    <dgm:cxn modelId="{082AA964-40BE-4791-A273-05BC9EB65FAB}" type="presOf" srcId="{797D0A26-A3E6-4D4B-BB96-20EEDAA2B9EA}" destId="{E36B0501-047D-47AF-91FC-7F07BE066697}" srcOrd="0" destOrd="0" presId="urn:microsoft.com/office/officeart/2005/8/layout/radial1"/>
    <dgm:cxn modelId="{A2634F86-3EF9-45A3-8952-00F8C2115DFF}" type="presOf" srcId="{D302BA22-1674-4359-B714-18C57F451360}" destId="{A0F84E21-30BA-42FB-A5E3-AD1119CA385E}" srcOrd="0" destOrd="0" presId="urn:microsoft.com/office/officeart/2005/8/layout/radial1"/>
    <dgm:cxn modelId="{9A5055EF-E7D7-494F-9B0A-93954DB6C3B2}" type="presParOf" srcId="{13ADA584-D030-45B7-8D54-585AB8345358}" destId="{D489A631-C6BF-4AB8-B96C-2365104E4047}" srcOrd="0" destOrd="0" presId="urn:microsoft.com/office/officeart/2005/8/layout/radial1"/>
    <dgm:cxn modelId="{1DB3FD82-0227-430F-AE6D-7F7237A85BC9}" type="presParOf" srcId="{13ADA584-D030-45B7-8D54-585AB8345358}" destId="{2B143069-51E3-4ED6-8602-87136E97C262}" srcOrd="1" destOrd="0" presId="urn:microsoft.com/office/officeart/2005/8/layout/radial1"/>
    <dgm:cxn modelId="{55D094F6-801F-4370-825C-B3006E4643EB}" type="presParOf" srcId="{2B143069-51E3-4ED6-8602-87136E97C262}" destId="{F36F31B7-7C38-4E23-B4BC-693372F5E098}" srcOrd="0" destOrd="0" presId="urn:microsoft.com/office/officeart/2005/8/layout/radial1"/>
    <dgm:cxn modelId="{17377F9A-434C-421A-9DD1-77AB69BBF3C5}" type="presParOf" srcId="{13ADA584-D030-45B7-8D54-585AB8345358}" destId="{A1E47DAA-B7AA-4E69-8D50-A862ECE537D1}" srcOrd="2" destOrd="0" presId="urn:microsoft.com/office/officeart/2005/8/layout/radial1"/>
    <dgm:cxn modelId="{7B47AEC1-14C6-429C-BB9F-C68DE7F826B1}" type="presParOf" srcId="{13ADA584-D030-45B7-8D54-585AB8345358}" destId="{8A649E81-87C1-485A-ADE4-FC680FB9380C}" srcOrd="3" destOrd="0" presId="urn:microsoft.com/office/officeart/2005/8/layout/radial1"/>
    <dgm:cxn modelId="{318D2B0F-B467-4FC6-9E9B-72B5FDADD2C3}" type="presParOf" srcId="{8A649E81-87C1-485A-ADE4-FC680FB9380C}" destId="{811FD19B-3B9F-4BA3-B618-B49465E91B70}" srcOrd="0" destOrd="0" presId="urn:microsoft.com/office/officeart/2005/8/layout/radial1"/>
    <dgm:cxn modelId="{F4436BC7-0626-4679-8B25-A468A69FA45D}" type="presParOf" srcId="{13ADA584-D030-45B7-8D54-585AB8345358}" destId="{E36B0501-047D-47AF-91FC-7F07BE066697}" srcOrd="4" destOrd="0" presId="urn:microsoft.com/office/officeart/2005/8/layout/radial1"/>
    <dgm:cxn modelId="{B60F9133-859A-4F5A-A9F2-1DC778FED2E1}" type="presParOf" srcId="{13ADA584-D030-45B7-8D54-585AB8345358}" destId="{F89C2DE1-4DC0-4A29-88FD-CF186257FB12}" srcOrd="5" destOrd="0" presId="urn:microsoft.com/office/officeart/2005/8/layout/radial1"/>
    <dgm:cxn modelId="{55699976-2DC2-4D71-8BA5-F9C85214FAD2}" type="presParOf" srcId="{F89C2DE1-4DC0-4A29-88FD-CF186257FB12}" destId="{267159E0-ED76-48A3-AF0B-C9F7DDD5557E}" srcOrd="0" destOrd="0" presId="urn:microsoft.com/office/officeart/2005/8/layout/radial1"/>
    <dgm:cxn modelId="{25AB5221-C11D-4CA3-A341-5279CF9033C9}" type="presParOf" srcId="{13ADA584-D030-45B7-8D54-585AB8345358}" destId="{935B5A66-A6E1-45A3-BAB2-CF05F5C92CF2}" srcOrd="6" destOrd="0" presId="urn:microsoft.com/office/officeart/2005/8/layout/radial1"/>
    <dgm:cxn modelId="{84DA47E2-60BF-4707-8DF5-3500BEF5CC39}" type="presParOf" srcId="{13ADA584-D030-45B7-8D54-585AB8345358}" destId="{3F5E2C6F-740E-4BBE-82E5-05FAB96A2840}" srcOrd="7" destOrd="0" presId="urn:microsoft.com/office/officeart/2005/8/layout/radial1"/>
    <dgm:cxn modelId="{153AFE8C-4B32-496E-9641-3FDBA99EC1C4}" type="presParOf" srcId="{3F5E2C6F-740E-4BBE-82E5-05FAB96A2840}" destId="{6C9723D9-A398-4AD1-A0E7-AB0B891CF6FC}" srcOrd="0" destOrd="0" presId="urn:microsoft.com/office/officeart/2005/8/layout/radial1"/>
    <dgm:cxn modelId="{F12AFDCD-4649-4F46-A195-B1D7DE87A59F}" type="presParOf" srcId="{13ADA584-D030-45B7-8D54-585AB8345358}" destId="{373764EA-AFB8-46D1-B755-78611B976359}" srcOrd="8" destOrd="0" presId="urn:microsoft.com/office/officeart/2005/8/layout/radial1"/>
    <dgm:cxn modelId="{5F1AB5B0-8245-4303-BF3F-EB6743D1CBC0}" type="presParOf" srcId="{13ADA584-D030-45B7-8D54-585AB8345358}" destId="{7462B42E-181F-421A-80E6-E5E5DBC79518}" srcOrd="9" destOrd="0" presId="urn:microsoft.com/office/officeart/2005/8/layout/radial1"/>
    <dgm:cxn modelId="{5619490D-5982-41F4-AF5A-30BA609C2D88}" type="presParOf" srcId="{7462B42E-181F-421A-80E6-E5E5DBC79518}" destId="{88E33D10-00B4-4BC2-93F7-EE414D4C0624}" srcOrd="0" destOrd="0" presId="urn:microsoft.com/office/officeart/2005/8/layout/radial1"/>
    <dgm:cxn modelId="{06A2F93C-8656-465B-BCD1-23CB96E3A099}" type="presParOf" srcId="{13ADA584-D030-45B7-8D54-585AB8345358}" destId="{A0F84E21-30BA-42FB-A5E3-AD1119CA385E}" srcOrd="10" destOrd="0" presId="urn:microsoft.com/office/officeart/2005/8/layout/radial1"/>
    <dgm:cxn modelId="{0B4D0CB8-A06D-475E-8273-950574BEE89E}" type="presParOf" srcId="{13ADA584-D030-45B7-8D54-585AB8345358}" destId="{43799A31-B52D-4A26-B3DF-43DDEBA201E6}" srcOrd="11" destOrd="0" presId="urn:microsoft.com/office/officeart/2005/8/layout/radial1"/>
    <dgm:cxn modelId="{90EB51DF-C6B2-4A2E-9E4C-573B9965D2D3}" type="presParOf" srcId="{43799A31-B52D-4A26-B3DF-43DDEBA201E6}" destId="{D2EA32DC-F4B1-42D2-A93D-220E7A23C58C}" srcOrd="0" destOrd="0" presId="urn:microsoft.com/office/officeart/2005/8/layout/radial1"/>
    <dgm:cxn modelId="{79B8DC7F-A556-4368-A5DB-7BB8F36A49A6}" type="presParOf" srcId="{13ADA584-D030-45B7-8D54-585AB8345358}" destId="{E9315D40-4A17-4CE0-8399-0799F04C50A2}" srcOrd="12" destOrd="0" presId="urn:microsoft.com/office/officeart/2005/8/layout/radial1"/>
    <dgm:cxn modelId="{DF747A71-9306-42B0-8287-5BD31939AEA2}" type="presParOf" srcId="{13ADA584-D030-45B7-8D54-585AB8345358}" destId="{4972F694-BAC0-4F97-8AD8-A3AC93D972D0}" srcOrd="13" destOrd="0" presId="urn:microsoft.com/office/officeart/2005/8/layout/radial1"/>
    <dgm:cxn modelId="{741A9023-1E7A-40B3-A85F-05F9CB6F37D0}" type="presParOf" srcId="{4972F694-BAC0-4F97-8AD8-A3AC93D972D0}" destId="{987B3BFA-0FDC-498C-9584-83BF84F77069}" srcOrd="0" destOrd="0" presId="urn:microsoft.com/office/officeart/2005/8/layout/radial1"/>
    <dgm:cxn modelId="{0CBBB86C-2173-42F3-B314-DDF93B2CC283}" type="presParOf" srcId="{13ADA584-D030-45B7-8D54-585AB8345358}" destId="{CCA6351C-F36B-472C-BABD-860715414544}" srcOrd="14" destOrd="0" presId="urn:microsoft.com/office/officeart/2005/8/layout/radial1"/>
    <dgm:cxn modelId="{564F1190-9E06-4930-8355-BAC3DCBA4071}" type="presParOf" srcId="{13ADA584-D030-45B7-8D54-585AB8345358}" destId="{0464033D-5872-4A40-BB16-9C7FD88EE227}" srcOrd="15" destOrd="0" presId="urn:microsoft.com/office/officeart/2005/8/layout/radial1"/>
    <dgm:cxn modelId="{A5D73AE9-AF54-474F-8BB6-8D66B996B448}" type="presParOf" srcId="{0464033D-5872-4A40-BB16-9C7FD88EE227}" destId="{FFC18F62-8734-48C8-A9EC-4D2B2ABDB146}" srcOrd="0" destOrd="0" presId="urn:microsoft.com/office/officeart/2005/8/layout/radial1"/>
    <dgm:cxn modelId="{97A9E90E-8CBD-4C3F-9F0E-9CE9D036ADAC}" type="presParOf" srcId="{13ADA584-D030-45B7-8D54-585AB8345358}" destId="{A68E38AC-A059-4D2C-B917-08470FEC2E32}" srcOrd="16" destOrd="0" presId="urn:microsoft.com/office/officeart/2005/8/layout/radial1"/>
    <dgm:cxn modelId="{2418F950-A3F1-449C-85B5-1CE32B8E4CA0}" type="presParOf" srcId="{13ADA584-D030-45B7-8D54-585AB8345358}" destId="{5C262CF8-B52B-444A-A794-1CD523B764F2}" srcOrd="17" destOrd="0" presId="urn:microsoft.com/office/officeart/2005/8/layout/radial1"/>
    <dgm:cxn modelId="{DDA8AA60-CD9E-4A55-8AC9-E84A3D13FA1D}" type="presParOf" srcId="{5C262CF8-B52B-444A-A794-1CD523B764F2}" destId="{50BA3ACC-7EE6-4ADD-9FA8-60D4C00FA0F8}" srcOrd="0" destOrd="0" presId="urn:microsoft.com/office/officeart/2005/8/layout/radial1"/>
    <dgm:cxn modelId="{EAC18037-32DC-4861-A445-96CDCB687FA3}" type="presParOf" srcId="{13ADA584-D030-45B7-8D54-585AB8345358}" destId="{72DCA23C-28A9-4E6B-B18D-F63578A50CC4}" srcOrd="18" destOrd="0" presId="urn:microsoft.com/office/officeart/2005/8/layout/radial1"/>
    <dgm:cxn modelId="{3938F06F-549E-4488-BF13-9A98F7AD9BE6}" type="presParOf" srcId="{13ADA584-D030-45B7-8D54-585AB8345358}" destId="{460C48D7-359D-48B5-8741-F673F21D0B74}" srcOrd="19" destOrd="0" presId="urn:microsoft.com/office/officeart/2005/8/layout/radial1"/>
    <dgm:cxn modelId="{AF0A605A-ED84-49F5-AA34-EA957D5F3DC0}" type="presParOf" srcId="{460C48D7-359D-48B5-8741-F673F21D0B74}" destId="{F481376A-4506-4617-A7D8-71FE4EC37004}" srcOrd="0" destOrd="0" presId="urn:microsoft.com/office/officeart/2005/8/layout/radial1"/>
    <dgm:cxn modelId="{EB185E30-27B4-40E0-8DC8-7931A9E7E5F5}" type="presParOf" srcId="{13ADA584-D030-45B7-8D54-585AB8345358}" destId="{76817188-3EC2-424A-AEBA-3FD72F070BEB}" srcOrd="2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9A631-C6BF-4AB8-B96C-2365104E4047}">
      <dsp:nvSpPr>
        <dsp:cNvPr id="0" name=""/>
        <dsp:cNvSpPr/>
      </dsp:nvSpPr>
      <dsp:spPr>
        <a:xfrm>
          <a:off x="4320486" y="2085141"/>
          <a:ext cx="1872369"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Vulnerability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factors</a:t>
          </a:r>
        </a:p>
      </dsp:txBody>
      <dsp:txXfrm>
        <a:off x="4594688" y="2243773"/>
        <a:ext cx="1323965" cy="765944"/>
      </dsp:txXfrm>
    </dsp:sp>
    <dsp:sp modelId="{2B143069-51E3-4ED6-8602-87136E97C262}">
      <dsp:nvSpPr>
        <dsp:cNvPr id="0" name=""/>
        <dsp:cNvSpPr/>
      </dsp:nvSpPr>
      <dsp:spPr>
        <a:xfrm rot="16199679">
          <a:off x="4862089" y="1681621"/>
          <a:ext cx="788988" cy="18051"/>
        </a:xfrm>
        <a:custGeom>
          <a:avLst/>
          <a:gdLst/>
          <a:ahLst/>
          <a:cxnLst/>
          <a:rect l="0" t="0" r="0" b="0"/>
          <a:pathLst>
            <a:path>
              <a:moveTo>
                <a:pt x="0" y="9025"/>
              </a:moveTo>
              <a:lnTo>
                <a:pt x="788988"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5236858" y="1670922"/>
        <a:ext cx="39449" cy="39449"/>
      </dsp:txXfrm>
    </dsp:sp>
    <dsp:sp modelId="{A1E47DAA-B7AA-4E69-8D50-A862ECE537D1}">
      <dsp:nvSpPr>
        <dsp:cNvPr id="0" name=""/>
        <dsp:cNvSpPr/>
      </dsp:nvSpPr>
      <dsp:spPr>
        <a:xfrm>
          <a:off x="4176461" y="212943"/>
          <a:ext cx="2160070"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Isolated from peers or/&amp;</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Social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networks </a:t>
          </a:r>
        </a:p>
      </dsp:txBody>
      <dsp:txXfrm>
        <a:off x="4492796" y="371575"/>
        <a:ext cx="1527400" cy="765944"/>
      </dsp:txXfrm>
    </dsp:sp>
    <dsp:sp modelId="{8A649E81-87C1-485A-ADE4-FC680FB9380C}">
      <dsp:nvSpPr>
        <dsp:cNvPr id="0" name=""/>
        <dsp:cNvSpPr/>
      </dsp:nvSpPr>
      <dsp:spPr>
        <a:xfrm rot="19324618">
          <a:off x="5680692" y="1792606"/>
          <a:ext cx="1270010" cy="18051"/>
        </a:xfrm>
        <a:custGeom>
          <a:avLst/>
          <a:gdLst/>
          <a:ahLst/>
          <a:cxnLst/>
          <a:rect l="0" t="0" r="0" b="0"/>
          <a:pathLst>
            <a:path>
              <a:moveTo>
                <a:pt x="0" y="9025"/>
              </a:moveTo>
              <a:lnTo>
                <a:pt x="1270010"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a:off x="6283947" y="1769882"/>
        <a:ext cx="63500" cy="63500"/>
      </dsp:txXfrm>
    </dsp:sp>
    <dsp:sp modelId="{E36B0501-047D-47AF-91FC-7F07BE066697}">
      <dsp:nvSpPr>
        <dsp:cNvPr id="0" name=""/>
        <dsp:cNvSpPr/>
      </dsp:nvSpPr>
      <dsp:spPr>
        <a:xfrm>
          <a:off x="6408715" y="428962"/>
          <a:ext cx="1947295"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mental health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difficulties</a:t>
          </a:r>
        </a:p>
      </dsp:txBody>
      <dsp:txXfrm>
        <a:off x="6693890" y="587594"/>
        <a:ext cx="1376945" cy="765944"/>
      </dsp:txXfrm>
    </dsp:sp>
    <dsp:sp modelId="{F89C2DE1-4DC0-4A29-88FD-CF186257FB12}">
      <dsp:nvSpPr>
        <dsp:cNvPr id="0" name=""/>
        <dsp:cNvSpPr/>
      </dsp:nvSpPr>
      <dsp:spPr>
        <a:xfrm rot="20931471">
          <a:off x="6128777" y="2298338"/>
          <a:ext cx="1498960" cy="18051"/>
        </a:xfrm>
        <a:custGeom>
          <a:avLst/>
          <a:gdLst/>
          <a:ahLst/>
          <a:cxnLst/>
          <a:rect l="0" t="0" r="0" b="0"/>
          <a:pathLst>
            <a:path>
              <a:moveTo>
                <a:pt x="0" y="9025"/>
              </a:moveTo>
              <a:lnTo>
                <a:pt x="1498960"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a:off x="6840783" y="2269890"/>
        <a:ext cx="74948" cy="74948"/>
      </dsp:txXfrm>
    </dsp:sp>
    <dsp:sp modelId="{935B5A66-A6E1-45A3-BAB2-CF05F5C92CF2}">
      <dsp:nvSpPr>
        <dsp:cNvPr id="0" name=""/>
        <dsp:cNvSpPr/>
      </dsp:nvSpPr>
      <dsp:spPr>
        <a:xfrm>
          <a:off x="7557779" y="1440159"/>
          <a:ext cx="1947284"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Low self esteem</a:t>
          </a:r>
        </a:p>
      </dsp:txBody>
      <dsp:txXfrm>
        <a:off x="7842952" y="1598791"/>
        <a:ext cx="1376938" cy="765944"/>
      </dsp:txXfrm>
    </dsp:sp>
    <dsp:sp modelId="{3F5E2C6F-740E-4BBE-82E5-05FAB96A2840}">
      <dsp:nvSpPr>
        <dsp:cNvPr id="0" name=""/>
        <dsp:cNvSpPr/>
      </dsp:nvSpPr>
      <dsp:spPr>
        <a:xfrm rot="598617">
          <a:off x="6141700" y="2897446"/>
          <a:ext cx="1410237" cy="18051"/>
        </a:xfrm>
        <a:custGeom>
          <a:avLst/>
          <a:gdLst/>
          <a:ahLst/>
          <a:cxnLst/>
          <a:rect l="0" t="0" r="0" b="0"/>
          <a:pathLst>
            <a:path>
              <a:moveTo>
                <a:pt x="0" y="9025"/>
              </a:moveTo>
              <a:lnTo>
                <a:pt x="1410237"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a:off x="6811563" y="2871216"/>
        <a:ext cx="70511" cy="70511"/>
      </dsp:txXfrm>
    </dsp:sp>
    <dsp:sp modelId="{373764EA-AFB8-46D1-B755-78611B976359}">
      <dsp:nvSpPr>
        <dsp:cNvPr id="0" name=""/>
        <dsp:cNvSpPr/>
      </dsp:nvSpPr>
      <dsp:spPr>
        <a:xfrm>
          <a:off x="7485728" y="2661205"/>
          <a:ext cx="2091329"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History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Physical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Sexual abuse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 </a:t>
          </a:r>
        </a:p>
      </dsp:txBody>
      <dsp:txXfrm>
        <a:off x="7791996" y="2819837"/>
        <a:ext cx="1478793" cy="765944"/>
      </dsp:txXfrm>
    </dsp:sp>
    <dsp:sp modelId="{7462B42E-181F-421A-80E6-E5E5DBC79518}">
      <dsp:nvSpPr>
        <dsp:cNvPr id="0" name=""/>
        <dsp:cNvSpPr/>
      </dsp:nvSpPr>
      <dsp:spPr>
        <a:xfrm rot="2223162">
          <a:off x="5696471" y="3434408"/>
          <a:ext cx="1283819" cy="18051"/>
        </a:xfrm>
        <a:custGeom>
          <a:avLst/>
          <a:gdLst/>
          <a:ahLst/>
          <a:cxnLst/>
          <a:rect l="0" t="0" r="0" b="0"/>
          <a:pathLst>
            <a:path>
              <a:moveTo>
                <a:pt x="0" y="9025"/>
              </a:moveTo>
              <a:lnTo>
                <a:pt x="1283819"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a:off x="6306285" y="3411338"/>
        <a:ext cx="64190" cy="64190"/>
      </dsp:txXfrm>
    </dsp:sp>
    <dsp:sp modelId="{A0F84E21-30BA-42FB-A5E3-AD1119CA385E}">
      <dsp:nvSpPr>
        <dsp:cNvPr id="0" name=""/>
        <dsp:cNvSpPr/>
      </dsp:nvSpPr>
      <dsp:spPr>
        <a:xfrm>
          <a:off x="6336709" y="3744410"/>
          <a:ext cx="2235353"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History of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emotional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 neglect</a:t>
          </a:r>
        </a:p>
      </dsp:txBody>
      <dsp:txXfrm>
        <a:off x="6664069" y="3903042"/>
        <a:ext cx="1580633" cy="765944"/>
      </dsp:txXfrm>
    </dsp:sp>
    <dsp:sp modelId="{43799A31-B52D-4A26-B3DF-43DDEBA201E6}">
      <dsp:nvSpPr>
        <dsp:cNvPr id="0" name=""/>
        <dsp:cNvSpPr/>
      </dsp:nvSpPr>
      <dsp:spPr>
        <a:xfrm rot="5397712">
          <a:off x="4754848" y="3661841"/>
          <a:ext cx="1005034" cy="18051"/>
        </a:xfrm>
        <a:custGeom>
          <a:avLst/>
          <a:gdLst/>
          <a:ahLst/>
          <a:cxnLst/>
          <a:rect l="0" t="0" r="0" b="0"/>
          <a:pathLst>
            <a:path>
              <a:moveTo>
                <a:pt x="0" y="9025"/>
              </a:moveTo>
              <a:lnTo>
                <a:pt x="1005034"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a:off x="5232240" y="3645741"/>
        <a:ext cx="50251" cy="50251"/>
      </dsp:txXfrm>
    </dsp:sp>
    <dsp:sp modelId="{E9315D40-4A17-4CE0-8399-0799F04C50A2}">
      <dsp:nvSpPr>
        <dsp:cNvPr id="0" name=""/>
        <dsp:cNvSpPr/>
      </dsp:nvSpPr>
      <dsp:spPr>
        <a:xfrm>
          <a:off x="4107411" y="4173384"/>
          <a:ext cx="2301298"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substance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misuse</a:t>
          </a:r>
        </a:p>
      </dsp:txBody>
      <dsp:txXfrm>
        <a:off x="4444428" y="4332016"/>
        <a:ext cx="1627264" cy="765944"/>
      </dsp:txXfrm>
    </dsp:sp>
    <dsp:sp modelId="{4972F694-BAC0-4F97-8AD8-A3AC93D972D0}">
      <dsp:nvSpPr>
        <dsp:cNvPr id="0" name=""/>
        <dsp:cNvSpPr/>
      </dsp:nvSpPr>
      <dsp:spPr>
        <a:xfrm rot="8580037">
          <a:off x="3533781" y="3433026"/>
          <a:ext cx="1281836" cy="18051"/>
        </a:xfrm>
        <a:custGeom>
          <a:avLst/>
          <a:gdLst/>
          <a:ahLst/>
          <a:cxnLst/>
          <a:rect l="0" t="0" r="0" b="0"/>
          <a:pathLst>
            <a:path>
              <a:moveTo>
                <a:pt x="0" y="9025"/>
              </a:moveTo>
              <a:lnTo>
                <a:pt x="1281836"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4142653" y="3410006"/>
        <a:ext cx="64091" cy="64091"/>
      </dsp:txXfrm>
    </dsp:sp>
    <dsp:sp modelId="{CCA6351C-F36B-472C-BABD-860715414544}">
      <dsp:nvSpPr>
        <dsp:cNvPr id="0" name=""/>
        <dsp:cNvSpPr/>
      </dsp:nvSpPr>
      <dsp:spPr>
        <a:xfrm>
          <a:off x="1944217" y="3741325"/>
          <a:ext cx="2229146"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Family history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domestic abuse</a:t>
          </a:r>
        </a:p>
      </dsp:txBody>
      <dsp:txXfrm>
        <a:off x="2270668" y="3899957"/>
        <a:ext cx="1576244" cy="765944"/>
      </dsp:txXfrm>
    </dsp:sp>
    <dsp:sp modelId="{0464033D-5872-4A40-BB16-9C7FD88EE227}">
      <dsp:nvSpPr>
        <dsp:cNvPr id="0" name=""/>
        <dsp:cNvSpPr/>
      </dsp:nvSpPr>
      <dsp:spPr>
        <a:xfrm rot="10149592">
          <a:off x="2836640" y="2933195"/>
          <a:ext cx="1545050" cy="18051"/>
        </a:xfrm>
        <a:custGeom>
          <a:avLst/>
          <a:gdLst/>
          <a:ahLst/>
          <a:cxnLst/>
          <a:rect l="0" t="0" r="0" b="0"/>
          <a:pathLst>
            <a:path>
              <a:moveTo>
                <a:pt x="0" y="9025"/>
              </a:moveTo>
              <a:lnTo>
                <a:pt x="1545050"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3570539" y="2903594"/>
        <a:ext cx="77252" cy="77252"/>
      </dsp:txXfrm>
    </dsp:sp>
    <dsp:sp modelId="{A68E38AC-A059-4D2C-B917-08470FEC2E32}">
      <dsp:nvSpPr>
        <dsp:cNvPr id="0" name=""/>
        <dsp:cNvSpPr/>
      </dsp:nvSpPr>
      <dsp:spPr>
        <a:xfrm>
          <a:off x="829631" y="2733222"/>
          <a:ext cx="2085133"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Breakdown family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relationships</a:t>
          </a:r>
        </a:p>
      </dsp:txBody>
      <dsp:txXfrm>
        <a:off x="1134992" y="2891854"/>
        <a:ext cx="1474411" cy="765944"/>
      </dsp:txXfrm>
    </dsp:sp>
    <dsp:sp modelId="{5C262CF8-B52B-444A-A794-1CD523B764F2}">
      <dsp:nvSpPr>
        <dsp:cNvPr id="0" name=""/>
        <dsp:cNvSpPr/>
      </dsp:nvSpPr>
      <dsp:spPr>
        <a:xfrm rot="11361488">
          <a:off x="2683470" y="2332424"/>
          <a:ext cx="1684039" cy="18051"/>
        </a:xfrm>
        <a:custGeom>
          <a:avLst/>
          <a:gdLst/>
          <a:ahLst/>
          <a:cxnLst/>
          <a:rect l="0" t="0" r="0" b="0"/>
          <a:pathLst>
            <a:path>
              <a:moveTo>
                <a:pt x="0" y="9025"/>
              </a:moveTo>
              <a:lnTo>
                <a:pt x="1684039"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3483389" y="2299349"/>
        <a:ext cx="84201" cy="84201"/>
      </dsp:txXfrm>
    </dsp:sp>
    <dsp:sp modelId="{72DCA23C-28A9-4E6B-B18D-F63578A50CC4}">
      <dsp:nvSpPr>
        <dsp:cNvPr id="0" name=""/>
        <dsp:cNvSpPr/>
      </dsp:nvSpPr>
      <dsp:spPr>
        <a:xfrm>
          <a:off x="787468" y="1509082"/>
          <a:ext cx="1947317"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Unsuitable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Inappropriate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accommodation</a:t>
          </a:r>
        </a:p>
      </dsp:txBody>
      <dsp:txXfrm>
        <a:off x="1072646" y="1667714"/>
        <a:ext cx="1376961" cy="765944"/>
      </dsp:txXfrm>
    </dsp:sp>
    <dsp:sp modelId="{460C48D7-359D-48B5-8741-F673F21D0B74}">
      <dsp:nvSpPr>
        <dsp:cNvPr id="0" name=""/>
        <dsp:cNvSpPr/>
      </dsp:nvSpPr>
      <dsp:spPr>
        <a:xfrm rot="12895794">
          <a:off x="3477993" y="1828913"/>
          <a:ext cx="1298412" cy="18051"/>
        </a:xfrm>
        <a:custGeom>
          <a:avLst/>
          <a:gdLst/>
          <a:ahLst/>
          <a:cxnLst/>
          <a:rect l="0" t="0" r="0" b="0"/>
          <a:pathLst>
            <a:path>
              <a:moveTo>
                <a:pt x="0" y="9025"/>
              </a:moveTo>
              <a:lnTo>
                <a:pt x="1298412" y="90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GB" sz="1400" kern="1200" dirty="0"/>
        </a:p>
      </dsp:txBody>
      <dsp:txXfrm rot="10800000">
        <a:off x="4094739" y="1805479"/>
        <a:ext cx="64920" cy="64920"/>
      </dsp:txXfrm>
    </dsp:sp>
    <dsp:sp modelId="{76817188-3EC2-424A-AEBA-3FD72F070BEB}">
      <dsp:nvSpPr>
        <dsp:cNvPr id="0" name=""/>
        <dsp:cNvSpPr/>
      </dsp:nvSpPr>
      <dsp:spPr>
        <a:xfrm>
          <a:off x="2014692" y="500971"/>
          <a:ext cx="1947295" cy="1083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Lack positive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relationship with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kern="1200" cap="none" normalizeH="0" baseline="0" dirty="0" smtClean="0">
              <a:ln>
                <a:noFill/>
              </a:ln>
              <a:solidFill>
                <a:schemeClr val="tx1"/>
              </a:solidFill>
              <a:effectLst/>
              <a:latin typeface="Arial" charset="0"/>
            </a:rPr>
            <a:t>protective adult</a:t>
          </a:r>
        </a:p>
      </dsp:txBody>
      <dsp:txXfrm>
        <a:off x="2299867" y="659603"/>
        <a:ext cx="1376945" cy="76594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566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8" tIns="46054" rIns="92108" bIns="46054" numCol="1" anchor="t" anchorCtr="0" compatLnSpc="1">
            <a:prstTxWarp prst="textNoShape">
              <a:avLst/>
            </a:prstTxWarp>
          </a:bodyPr>
          <a:lstStyle>
            <a:lvl1pPr>
              <a:defRPr sz="1200">
                <a:latin typeface="Arial" charset="0"/>
              </a:defRPr>
            </a:lvl1pPr>
          </a:lstStyle>
          <a:p>
            <a:pPr>
              <a:defRPr/>
            </a:pPr>
            <a:endParaRPr lang="en-GB" altLang="en-US" dirty="0"/>
          </a:p>
        </p:txBody>
      </p:sp>
      <p:sp>
        <p:nvSpPr>
          <p:cNvPr id="34819" name="Rectangle 3"/>
          <p:cNvSpPr>
            <a:spLocks noGrp="1" noChangeArrowheads="1"/>
          </p:cNvSpPr>
          <p:nvPr>
            <p:ph type="dt" sz="quarter" idx="1"/>
          </p:nvPr>
        </p:nvSpPr>
        <p:spPr bwMode="auto">
          <a:xfrm>
            <a:off x="3850442" y="0"/>
            <a:ext cx="294566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8" tIns="46054" rIns="92108" bIns="46054" numCol="1" anchor="t" anchorCtr="0" compatLnSpc="1">
            <a:prstTxWarp prst="textNoShape">
              <a:avLst/>
            </a:prstTxWarp>
          </a:bodyPr>
          <a:lstStyle>
            <a:lvl1pPr algn="r">
              <a:defRPr sz="1200">
                <a:latin typeface="Arial" charset="0"/>
              </a:defRPr>
            </a:lvl1pPr>
          </a:lstStyle>
          <a:p>
            <a:pPr>
              <a:defRPr/>
            </a:pPr>
            <a:endParaRPr lang="en-GB" altLang="en-US" dirty="0"/>
          </a:p>
        </p:txBody>
      </p:sp>
      <p:sp>
        <p:nvSpPr>
          <p:cNvPr id="34820" name="Rectangle 4"/>
          <p:cNvSpPr>
            <a:spLocks noGrp="1" noChangeArrowheads="1"/>
          </p:cNvSpPr>
          <p:nvPr>
            <p:ph type="ftr" sz="quarter" idx="2"/>
          </p:nvPr>
        </p:nvSpPr>
        <p:spPr bwMode="auto">
          <a:xfrm>
            <a:off x="0" y="9428583"/>
            <a:ext cx="294566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8" tIns="46054" rIns="92108" bIns="46054" numCol="1" anchor="b" anchorCtr="0" compatLnSpc="1">
            <a:prstTxWarp prst="textNoShape">
              <a:avLst/>
            </a:prstTxWarp>
          </a:bodyPr>
          <a:lstStyle>
            <a:lvl1pPr>
              <a:defRPr sz="1200">
                <a:latin typeface="Arial" charset="0"/>
              </a:defRPr>
            </a:lvl1pPr>
          </a:lstStyle>
          <a:p>
            <a:pPr>
              <a:defRPr/>
            </a:pPr>
            <a:endParaRPr lang="en-GB" altLang="en-US" dirty="0"/>
          </a:p>
        </p:txBody>
      </p:sp>
      <p:sp>
        <p:nvSpPr>
          <p:cNvPr id="34821" name="Rectangle 5"/>
          <p:cNvSpPr>
            <a:spLocks noGrp="1" noChangeArrowheads="1"/>
          </p:cNvSpPr>
          <p:nvPr>
            <p:ph type="sldNum" sz="quarter" idx="3"/>
          </p:nvPr>
        </p:nvSpPr>
        <p:spPr bwMode="auto">
          <a:xfrm>
            <a:off x="3850442" y="9428583"/>
            <a:ext cx="294566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8" tIns="46054" rIns="92108" bIns="46054" numCol="1" anchor="b" anchorCtr="0" compatLnSpc="1">
            <a:prstTxWarp prst="textNoShape">
              <a:avLst/>
            </a:prstTxWarp>
          </a:bodyPr>
          <a:lstStyle>
            <a:lvl1pPr algn="r">
              <a:defRPr sz="1200">
                <a:latin typeface="Arial" charset="0"/>
              </a:defRPr>
            </a:lvl1pPr>
          </a:lstStyle>
          <a:p>
            <a:pPr>
              <a:defRPr/>
            </a:pPr>
            <a:fld id="{27F1632A-7171-4FE8-840B-849537342956}" type="slidenum">
              <a:rPr lang="en-GB" altLang="en-US"/>
              <a:pPr>
                <a:defRPr/>
              </a:pPr>
              <a:t>‹#›</a:t>
            </a:fld>
            <a:endParaRPr lang="en-GB" altLang="en-US" dirty="0"/>
          </a:p>
        </p:txBody>
      </p:sp>
    </p:spTree>
    <p:extLst>
      <p:ext uri="{BB962C8B-B14F-4D97-AF65-F5344CB8AC3E}">
        <p14:creationId xmlns:p14="http://schemas.microsoft.com/office/powerpoint/2010/main" val="4286261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108" tIns="46054" rIns="92108" bIns="46054" rtlCol="0" anchor="ctr"/>
          <a:lstStyle/>
          <a:p>
            <a:pPr lvl="0"/>
            <a:endParaRPr lang="en-GB" noProof="0" dirty="0" smtClean="0"/>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108" tIns="46054" rIns="92108" bIns="46054"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9428583"/>
            <a:ext cx="2945660" cy="496332"/>
          </a:xfrm>
          <a:prstGeom prst="rect">
            <a:avLst/>
          </a:prstGeom>
        </p:spPr>
        <p:txBody>
          <a:bodyPr vert="horz" lIns="92108" tIns="46054" rIns="92108" bIns="46054" rtlCol="0" anchor="b"/>
          <a:lstStyle>
            <a:lvl1pPr algn="l">
              <a:defRPr sz="1200"/>
            </a:lvl1pPr>
          </a:lstStyle>
          <a:p>
            <a:pPr>
              <a:defRPr/>
            </a:pPr>
            <a:endParaRPr lang="en-GB" dirty="0"/>
          </a:p>
        </p:txBody>
      </p:sp>
      <p:sp>
        <p:nvSpPr>
          <p:cNvPr id="7" name="Slide Number Placeholder 6"/>
          <p:cNvSpPr>
            <a:spLocks noGrp="1"/>
          </p:cNvSpPr>
          <p:nvPr>
            <p:ph type="sldNum" sz="quarter" idx="5"/>
          </p:nvPr>
        </p:nvSpPr>
        <p:spPr>
          <a:xfrm>
            <a:off x="3850442" y="9428583"/>
            <a:ext cx="2945660" cy="496332"/>
          </a:xfrm>
          <a:prstGeom prst="rect">
            <a:avLst/>
          </a:prstGeom>
        </p:spPr>
        <p:txBody>
          <a:bodyPr vert="horz" lIns="92108" tIns="46054" rIns="92108" bIns="46054" rtlCol="0" anchor="b"/>
          <a:lstStyle>
            <a:lvl1pPr algn="r">
              <a:defRPr sz="1200"/>
            </a:lvl1pPr>
          </a:lstStyle>
          <a:p>
            <a:pPr>
              <a:defRPr/>
            </a:pPr>
            <a:fld id="{4D65EADE-93C2-43B8-8DF2-4AF4E2576940}" type="slidenum">
              <a:rPr lang="en-GB"/>
              <a:pPr>
                <a:defRPr/>
              </a:pPr>
              <a:t>‹#›</a:t>
            </a:fld>
            <a:endParaRPr lang="en-GB" dirty="0"/>
          </a:p>
        </p:txBody>
      </p:sp>
    </p:spTree>
    <p:extLst>
      <p:ext uri="{BB962C8B-B14F-4D97-AF65-F5344CB8AC3E}">
        <p14:creationId xmlns:p14="http://schemas.microsoft.com/office/powerpoint/2010/main" val="3902203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Sexual_Offences_Act_2003#cite_note-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legislation.gov.uk/ukpga/2003/42/contents"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trixresources.proceduresonline.com/nat_key/keywords/risk_sexl_harm_order.html" TargetMode="External"/><Relationship Id="rId4" Type="http://schemas.openxmlformats.org/officeDocument/2006/relationships/hyperlink" Target="http://trixresources.proceduresonline.com/nat_key/keywords/sexual_harm_prev_ord.html"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v.uk/.../Modern_Slavery_Strategy_FINAL_DEC2015.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Sign in / name badges</a:t>
            </a:r>
          </a:p>
          <a:p>
            <a:pPr eaLnBrk="1" hangingPunct="1">
              <a:spcBef>
                <a:spcPct val="0"/>
              </a:spcBef>
            </a:pPr>
            <a:r>
              <a:rPr lang="en-US" altLang="en-US" dirty="0" smtClean="0"/>
              <a:t>Welcome  Introduce myself and course </a:t>
            </a:r>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1</a:t>
            </a:fld>
            <a:endParaRPr lang="en-GB" dirty="0"/>
          </a:p>
        </p:txBody>
      </p:sp>
    </p:spTree>
    <p:extLst>
      <p:ext uri="{BB962C8B-B14F-4D97-AF65-F5344CB8AC3E}">
        <p14:creationId xmlns:p14="http://schemas.microsoft.com/office/powerpoint/2010/main" val="154676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4294967295"/>
          </p:nvPr>
        </p:nvSpPr>
        <p:spPr bwMode="auto">
          <a:xfrm>
            <a:off x="3849481" y="9428164"/>
            <a:ext cx="2946575" cy="496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744" tIns="41872" rIns="83744" bIns="41872"/>
          <a:lstStyle/>
          <a:p>
            <a:fld id="{7A09C0A0-C873-4F7E-B8B4-E11F4F383881}" type="slidenum">
              <a:rPr lang="en-GB" altLang="en-US">
                <a:solidFill>
                  <a:srgbClr val="FFFFFF"/>
                </a:solidFill>
              </a:rPr>
              <a:pPr/>
              <a:t>10</a:t>
            </a:fld>
            <a:endParaRPr lang="en-GB" altLang="en-US" dirty="0">
              <a:solidFill>
                <a:srgbClr val="FFFFFF"/>
              </a:solidFill>
            </a:endParaRPr>
          </a:p>
        </p:txBody>
      </p:sp>
      <p:sp>
        <p:nvSpPr>
          <p:cNvPr id="62467" name="Rectangle 1"/>
          <p:cNvSpPr>
            <a:spLocks noGrp="1" noRot="1" noChangeAspect="1" noChangeArrowheads="1" noTextEdit="1"/>
          </p:cNvSpPr>
          <p:nvPr>
            <p:ph type="sldImg"/>
          </p:nvPr>
        </p:nvSpPr>
        <p:spPr>
          <a:xfrm>
            <a:off x="1058863" y="341313"/>
            <a:ext cx="4392612" cy="32940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616501" y="4032251"/>
            <a:ext cx="5994194" cy="51523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TARGETING - The groomer will look for a young person/group and approach them and possibly </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offer something, e.g. a cigarette, drink, someone to talk to etc.</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FRIENDSHIP FORMING - Spends time, gives compliments, offers favours like lifts, </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a place to stay</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LOVING RELATIONSHIP  - A sexual relationship begins and the groomer presents </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as a loving, caring person</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TAKING CONTROL  - Gradually ties to others are destroyed, the groomer may involve</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 YP in illegal activities and violence, threats and coercion can be used</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ABUSIVE RELATIONSHIP  - The groomer has created a ‘willing victim’.  The young person may</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 be forced to have sex with others and/or be filmed performing sexual acts.</a:t>
            </a: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endParaRPr lang="en-GB" altLang="en-US" dirty="0" smtClean="0">
              <a:latin typeface="Arial" panose="020B0604020202020204" pitchFamily="34" charset="0"/>
              <a:cs typeface="Arial" panose="020B0604020202020204" pitchFamily="34" charset="0"/>
            </a:endParaRPr>
          </a:p>
          <a:p>
            <a:pPr>
              <a:spcBef>
                <a:spcPts val="1279"/>
              </a:spcBef>
              <a:tabLst>
                <a:tab pos="0" algn="l"/>
                <a:tab pos="407768" algn="l"/>
                <a:tab pos="818733" algn="l"/>
                <a:tab pos="1229700" algn="l"/>
                <a:tab pos="1639066" algn="l"/>
                <a:tab pos="2050032" algn="l"/>
                <a:tab pos="2460998" algn="l"/>
                <a:tab pos="2871963" algn="l"/>
                <a:tab pos="3281330" algn="l"/>
                <a:tab pos="3692296" algn="l"/>
                <a:tab pos="4103262" algn="l"/>
                <a:tab pos="4512628" algn="l"/>
                <a:tab pos="4923595" algn="l"/>
                <a:tab pos="5334560" algn="l"/>
                <a:tab pos="5745526" algn="l"/>
                <a:tab pos="6154893" algn="l"/>
                <a:tab pos="6565858" algn="l"/>
                <a:tab pos="6976825" algn="l"/>
                <a:tab pos="7386191" algn="l"/>
                <a:tab pos="7797157" algn="l"/>
                <a:tab pos="8208123" algn="l"/>
              </a:tabLst>
            </a:pPr>
            <a:r>
              <a:rPr lang="en-GB" altLang="en-US" dirty="0" smtClean="0">
                <a:latin typeface="Arial" panose="020B0604020202020204" pitchFamily="34" charset="0"/>
                <a:cs typeface="Arial" panose="020B0604020202020204" pitchFamily="34" charset="0"/>
              </a:rPr>
              <a:t>Handout on grooming indicators</a:t>
            </a:r>
          </a:p>
          <a:p>
            <a:pPr eaLnBrk="1" hangingPunct="1"/>
            <a:endParaRPr lang="en-US" altLang="en-US" dirty="0" smtClean="0">
              <a:latin typeface="Times New Roman" pitchFamily="18" charset="0"/>
            </a:endParaRPr>
          </a:p>
        </p:txBody>
      </p:sp>
    </p:spTree>
    <p:extLst>
      <p:ext uri="{BB962C8B-B14F-4D97-AF65-F5344CB8AC3E}">
        <p14:creationId xmlns:p14="http://schemas.microsoft.com/office/powerpoint/2010/main" val="4197120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1613" y="350838"/>
            <a:ext cx="3854450" cy="2890837"/>
          </a:xfrm>
        </p:spPr>
      </p:sp>
      <p:sp>
        <p:nvSpPr>
          <p:cNvPr id="3" name="Notes Placeholder 2"/>
          <p:cNvSpPr>
            <a:spLocks noGrp="1"/>
          </p:cNvSpPr>
          <p:nvPr>
            <p:ph type="body" idx="1"/>
          </p:nvPr>
        </p:nvSpPr>
        <p:spPr>
          <a:xfrm>
            <a:off x="186981" y="3556238"/>
            <a:ext cx="6423714" cy="6175524"/>
          </a:xfrm>
        </p:spPr>
        <p:txBody>
          <a:bodyPr/>
          <a:lstStyle/>
          <a:p>
            <a:r>
              <a:rPr lang="en-GB" dirty="0" smtClean="0">
                <a:latin typeface="Arial" panose="020B0604020202020204" pitchFamily="34" charset="0"/>
                <a:cs typeface="Arial" panose="020B0604020202020204" pitchFamily="34" charset="0"/>
              </a:rPr>
              <a:t>The following examples (based on the Barnardo’s 2011 report, Puppet on a string – The urgent need to cut children free from sexual exploitation) describe the different types of exploitation offenders use and how children can be coerced.  </a:t>
            </a:r>
          </a:p>
          <a:p>
            <a:r>
              <a:rPr lang="en-GB" b="1" u="sng" dirty="0" smtClean="0">
                <a:latin typeface="Arial" panose="020B0604020202020204" pitchFamily="34" charset="0"/>
                <a:cs typeface="Arial" panose="020B0604020202020204" pitchFamily="34" charset="0"/>
              </a:rPr>
              <a:t>Inappropriate relationships</a:t>
            </a:r>
          </a:p>
          <a:p>
            <a:r>
              <a:rPr lang="en-GB" dirty="0" smtClean="0">
                <a:latin typeface="Arial" panose="020B0604020202020204" pitchFamily="34" charset="0"/>
                <a:cs typeface="Arial" panose="020B0604020202020204" pitchFamily="34" charset="0"/>
              </a:rPr>
              <a:t>These usually involve one offender who has inappropriate power or control over a young person (physical, emotional or financial). One indicator may be a significant age gap. The young person may believe they are in a loving relationship. </a:t>
            </a:r>
          </a:p>
          <a:p>
            <a:r>
              <a:rPr lang="en-GB" b="1" u="sng" dirty="0" smtClean="0">
                <a:latin typeface="Arial" panose="020B0604020202020204" pitchFamily="34" charset="0"/>
                <a:cs typeface="Arial" panose="020B0604020202020204" pitchFamily="34" charset="0"/>
              </a:rPr>
              <a:t>Boyfriend model</a:t>
            </a:r>
          </a:p>
          <a:p>
            <a:r>
              <a:rPr lang="en-GB" dirty="0" smtClean="0">
                <a:latin typeface="Arial" panose="020B0604020202020204" pitchFamily="34" charset="0"/>
                <a:cs typeface="Arial" panose="020B0604020202020204" pitchFamily="34" charset="0"/>
              </a:rPr>
              <a:t>Here the offender befriends and grooms a young person into a ‘relationship’ and then coerces or forces them to have sex with friends or associates. The boyfriend may be significantly older than the victim, but not always. </a:t>
            </a:r>
          </a:p>
          <a:p>
            <a:r>
              <a:rPr lang="en-GB" b="1" u="sng" dirty="0" smtClean="0">
                <a:latin typeface="Arial" panose="020B0604020202020204" pitchFamily="34" charset="0"/>
                <a:cs typeface="Arial" panose="020B0604020202020204" pitchFamily="34" charset="0"/>
              </a:rPr>
              <a:t>Peer-on-peer exploitation</a:t>
            </a:r>
          </a:p>
          <a:p>
            <a:r>
              <a:rPr lang="en-GB" dirty="0" smtClean="0">
                <a:latin typeface="Arial" panose="020B0604020202020204" pitchFamily="34" charset="0"/>
                <a:cs typeface="Arial" panose="020B0604020202020204" pitchFamily="34" charset="0"/>
              </a:rPr>
              <a:t>This refers to situations where young people are forced or coerced into sexual activity by peers or associates. Sometimes this can be associated with gang activity but not always. </a:t>
            </a:r>
          </a:p>
          <a:p>
            <a:r>
              <a:rPr lang="en-GB" b="1" u="sng" dirty="0" smtClean="0">
                <a:latin typeface="Arial" panose="020B0604020202020204" pitchFamily="34" charset="0"/>
                <a:cs typeface="Arial" panose="020B0604020202020204" pitchFamily="34" charset="0"/>
              </a:rPr>
              <a:t>Gang-associated CSE</a:t>
            </a:r>
          </a:p>
          <a:p>
            <a:r>
              <a:rPr lang="en-GB" dirty="0" smtClean="0">
                <a:latin typeface="Arial" panose="020B0604020202020204" pitchFamily="34" charset="0"/>
                <a:cs typeface="Arial" panose="020B0604020202020204" pitchFamily="34" charset="0"/>
              </a:rPr>
              <a:t>A child or young person can be sexually exploited by a gang, but this is not necessarily the reason why gangs are formed. Types of exploitation may include using sex as a weapon between rival gangs, as a form of punishment to fellow gang members and/or a means of gaining status within the hierarchy of the gang. </a:t>
            </a:r>
          </a:p>
          <a:p>
            <a:r>
              <a:rPr lang="en-GB" b="1" u="sng" dirty="0" smtClean="0">
                <a:latin typeface="Arial" panose="020B0604020202020204" pitchFamily="34" charset="0"/>
                <a:cs typeface="Arial" panose="020B0604020202020204" pitchFamily="34" charset="0"/>
              </a:rPr>
              <a:t>Organised/networked sexual exploitation or trafficking</a:t>
            </a:r>
          </a:p>
          <a:p>
            <a:r>
              <a:rPr lang="en-GB" dirty="0" smtClean="0">
                <a:latin typeface="Arial" panose="020B0604020202020204" pitchFamily="34" charset="0"/>
                <a:cs typeface="Arial" panose="020B0604020202020204" pitchFamily="34" charset="0"/>
              </a:rPr>
              <a:t>Young people (often connected) are passed through networks, possibly over geographical distances, between towns and cities where they may be forced/coerced into sexual activity with multiple men. Often this occurs at ‘parties’, and young people who are involved may recruit others into the network. Some of this activity is described as serious organised crime and can involve the organised ‘buying and selling’ of young people by offenders. Organised exploitation varies from spontaneous networking between groups of offenders, to more serious organised crime where young people are effectively ‘sold’</a:t>
            </a:r>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solidFill>
                  <a:prstClr val="black"/>
                </a:solidFill>
              </a:rPr>
              <a:pPr>
                <a:defRPr/>
              </a:pPr>
              <a:t>11</a:t>
            </a:fld>
            <a:endParaRPr lang="en-GB" dirty="0">
              <a:solidFill>
                <a:prstClr val="black"/>
              </a:solidFill>
            </a:endParaRPr>
          </a:p>
        </p:txBody>
      </p:sp>
    </p:spTree>
    <p:extLst>
      <p:ext uri="{BB962C8B-B14F-4D97-AF65-F5344CB8AC3E}">
        <p14:creationId xmlns:p14="http://schemas.microsoft.com/office/powerpoint/2010/main" val="294392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Highlight</a:t>
            </a:r>
            <a:r>
              <a:rPr lang="en-GB" baseline="0" dirty="0" smtClean="0"/>
              <a:t> here that the UN Convention on the rights of the child clearly states that a child is anyone who has not yet reached their 18</a:t>
            </a:r>
            <a:r>
              <a:rPr lang="en-GB" baseline="30000" dirty="0" smtClean="0"/>
              <a:t>th</a:t>
            </a:r>
            <a:r>
              <a:rPr lang="en-GB" baseline="0" dirty="0" smtClean="0"/>
              <a:t> birthday.</a:t>
            </a:r>
          </a:p>
          <a:p>
            <a:endParaRPr lang="en-GB" baseline="0" dirty="0" smtClean="0"/>
          </a:p>
          <a:p>
            <a:pPr eaLnBrk="1" hangingPunct="1">
              <a:lnSpc>
                <a:spcPct val="80000"/>
              </a:lnSpc>
              <a:defRPr/>
            </a:pPr>
            <a:r>
              <a:rPr lang="en-GB" dirty="0"/>
              <a:t>Involves </a:t>
            </a:r>
            <a:r>
              <a:rPr lang="en-GB" b="1" dirty="0"/>
              <a:t>exploitative situations, contexts and relationships</a:t>
            </a:r>
            <a:r>
              <a:rPr lang="en-GB" dirty="0"/>
              <a:t> where young people (or a third person or persons) </a:t>
            </a:r>
            <a:r>
              <a:rPr lang="en-GB" b="1" dirty="0"/>
              <a:t>receive 'something'</a:t>
            </a:r>
            <a:r>
              <a:rPr lang="en-GB" dirty="0"/>
              <a:t> (e.g. food, accommodation, drugs, alcohol, cigarettes, affection, gifts, money) as a result of performing, and/or others performing on them, sexual activities.</a:t>
            </a:r>
          </a:p>
          <a:p>
            <a:pPr eaLnBrk="1" hangingPunct="1">
              <a:lnSpc>
                <a:spcPct val="80000"/>
              </a:lnSpc>
              <a:defRPr/>
            </a:pPr>
            <a:r>
              <a:rPr lang="en-GB" dirty="0"/>
              <a:t>Can occur through ICT without the child's immediate recognition or consent, for example posting sexual images on the internet/mobile phones.</a:t>
            </a:r>
          </a:p>
          <a:p>
            <a:pPr defTabSz="921075">
              <a:defRPr/>
            </a:pPr>
            <a:r>
              <a:rPr lang="en-GB" dirty="0"/>
              <a:t>In all cases those exploiting the child/young person have power over them by virtue of their age, gender, intellect, physical strength and/or economic or other resources</a:t>
            </a:r>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12</a:t>
            </a:fld>
            <a:endParaRPr lang="en-GB" dirty="0"/>
          </a:p>
        </p:txBody>
      </p:sp>
    </p:spTree>
    <p:extLst>
      <p:ext uri="{BB962C8B-B14F-4D97-AF65-F5344CB8AC3E}">
        <p14:creationId xmlns:p14="http://schemas.microsoft.com/office/powerpoint/2010/main" val="186109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95263"/>
            <a:ext cx="3992563" cy="2994025"/>
          </a:xfrm>
        </p:spPr>
      </p:sp>
      <p:sp>
        <p:nvSpPr>
          <p:cNvPr id="3" name="Notes Placeholder 2"/>
          <p:cNvSpPr>
            <a:spLocks noGrp="1"/>
          </p:cNvSpPr>
          <p:nvPr>
            <p:ph type="body" idx="1"/>
          </p:nvPr>
        </p:nvSpPr>
        <p:spPr>
          <a:xfrm>
            <a:off x="226783" y="3321725"/>
            <a:ext cx="6344111" cy="6248633"/>
          </a:xfrm>
        </p:spPr>
        <p:txBody>
          <a:bodyPr/>
          <a:lstStyle/>
          <a:p>
            <a:r>
              <a:rPr lang="en-GB" dirty="0" smtClean="0"/>
              <a:t>Child exploitation often</a:t>
            </a:r>
            <a:r>
              <a:rPr lang="en-GB" baseline="0" dirty="0" smtClean="0"/>
              <a:t> referred to as CSE. Remind there is also an ACPO definition.</a:t>
            </a:r>
          </a:p>
          <a:p>
            <a:endParaRPr lang="en-GB" baseline="0" dirty="0" smtClean="0"/>
          </a:p>
          <a:p>
            <a:r>
              <a:rPr lang="en-GB" dirty="0" smtClean="0"/>
              <a:t>The manipulation or ‘grooming’ process involves befriending children, gaining their trust, and often feeding them drugs and alcohol, sometimes over a long period of time, before the abuse begins. The abusive relationship between victim and perpetrator involves an imbalance of power which limits the victim’s options. It is a form of abuse which is often misunderstood by victims and outsiders as consensual. Although it is true that the victim can be tricked into believing they are in a loving relationship, no child under the age of 18 can ever consent to being abused or exploited. (Barnardo’s, 2012).</a:t>
            </a:r>
          </a:p>
          <a:p>
            <a:r>
              <a:rPr lang="en-GB" dirty="0" smtClean="0"/>
              <a:t>Child sexual exploitation can manifest itself in different ways. It can involve an older perpetrator exercising financial, emotional or physical control over a young person. It can involve peers manipulating or forcing victims into sexual activity, sometimes within gangs and in gang-affected neighbourhoods, but not always. Exploitation can also involve opportunistic or organised networks of perpetrators who may profit financially from trafficking young victims between different locations to engage in sexual activity with multiple men (Barnardo’s, 2011).</a:t>
            </a:r>
          </a:p>
          <a:p>
            <a:r>
              <a:rPr lang="en-GB" dirty="0" smtClean="0"/>
              <a:t>This abuse often involves violent and degrading sexual assaults and rape. The Children’s Commissioner’s report on sexual exploitation by gangs and groups found that oral and anal rape were the most frequently reported types of abuse. Experts agree that these types of abuse are particularly humiliating and controlling, and, as such, may be preferred by those who exploit vulnerable young people (Berelowitz et al, 2012). Exploitation can also occur without physical contact when children are persuaded or forced to post indecent images of themselves online, participate in non-contact sexual activities via a webcam or smartphone, or engage in sexual conversations on a mobile phone (DfE, 2011).</a:t>
            </a:r>
          </a:p>
          <a:p>
            <a:r>
              <a:rPr lang="en-GB" dirty="0" smtClean="0"/>
              <a:t>Technology is widely used by perpetrators as a method of grooming and coercing victims, often through social networking sites and mobile devices (Jago et al, 2011). This form of abuse usually occurs in private, or in semi-public places such as parks, cinemas, cafes and hotels. It is increasingly occurring at ‘parties’ organised by perpetrators for the purposes of giving victims drugs and alcohol before sexually abusing them (Barnardo’s, 2012).</a:t>
            </a:r>
          </a:p>
        </p:txBody>
      </p:sp>
      <p:sp>
        <p:nvSpPr>
          <p:cNvPr id="4" name="Slide Number Placeholder 3"/>
          <p:cNvSpPr>
            <a:spLocks noGrp="1"/>
          </p:cNvSpPr>
          <p:nvPr>
            <p:ph type="sldNum" sz="quarter" idx="10"/>
          </p:nvPr>
        </p:nvSpPr>
        <p:spPr/>
        <p:txBody>
          <a:bodyPr/>
          <a:lstStyle/>
          <a:p>
            <a:pPr>
              <a:defRPr/>
            </a:pPr>
            <a:fld id="{78F7C36A-DB71-4C59-BC99-52EDF435542F}" type="slidenum">
              <a:rPr lang="en-GB" smtClean="0">
                <a:solidFill>
                  <a:prstClr val="black"/>
                </a:solidFill>
              </a:rPr>
              <a:pPr>
                <a:defRPr/>
              </a:pPr>
              <a:t>13</a:t>
            </a:fld>
            <a:endParaRPr lang="en-GB" dirty="0">
              <a:solidFill>
                <a:prstClr val="black"/>
              </a:solidFill>
            </a:endParaRPr>
          </a:p>
        </p:txBody>
      </p:sp>
    </p:spTree>
    <p:extLst>
      <p:ext uri="{BB962C8B-B14F-4D97-AF65-F5344CB8AC3E}">
        <p14:creationId xmlns:p14="http://schemas.microsoft.com/office/powerpoint/2010/main" val="158434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come from the Sexual Offences Act 2003</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14</a:t>
            </a:fld>
            <a:endParaRPr lang="en-GB" dirty="0"/>
          </a:p>
        </p:txBody>
      </p:sp>
    </p:spTree>
    <p:extLst>
      <p:ext uri="{BB962C8B-B14F-4D97-AF65-F5344CB8AC3E}">
        <p14:creationId xmlns:p14="http://schemas.microsoft.com/office/powerpoint/2010/main" val="3668900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effectLst/>
              </a:rPr>
              <a:t>Section 74 states that:"</a:t>
            </a:r>
            <a:r>
              <a:rPr lang="en-GB" i="1" dirty="0" smtClean="0">
                <a:effectLst/>
              </a:rPr>
              <a:t>For the purposes of this Part, a person consents if he agrees by choice, and has the freedom and capacity to make that choice</a:t>
            </a:r>
            <a:r>
              <a:rPr lang="en-GB" dirty="0" smtClean="0">
                <a:effectLst/>
              </a:rPr>
              <a:t>."</a:t>
            </a:r>
            <a:r>
              <a:rPr lang="en-GB" baseline="30000" dirty="0" smtClean="0">
                <a:effectLst/>
                <a:hlinkClick r:id="rId3"/>
              </a:rPr>
              <a:t>[</a:t>
            </a:r>
            <a:r>
              <a:rPr lang="en-GB" baseline="30000" dirty="0" smtClean="0">
                <a:effectLst/>
              </a:rPr>
              <a:t> Sexual offences act 2003</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15</a:t>
            </a:fld>
            <a:endParaRPr lang="en-GB" dirty="0"/>
          </a:p>
        </p:txBody>
      </p:sp>
    </p:spTree>
    <p:extLst>
      <p:ext uri="{BB962C8B-B14F-4D97-AF65-F5344CB8AC3E}">
        <p14:creationId xmlns:p14="http://schemas.microsoft.com/office/powerpoint/2010/main" val="852075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477" eaLnBrk="0" hangingPunct="0">
              <a:spcBef>
                <a:spcPct val="30000"/>
              </a:spcBef>
              <a:defRPr sz="1200">
                <a:solidFill>
                  <a:schemeClr val="tx1"/>
                </a:solidFill>
                <a:latin typeface="Calibri" pitchFamily="34" charset="0"/>
              </a:defRPr>
            </a:lvl1pPr>
            <a:lvl2pPr marL="748374" indent="-287836" defTabSz="919477" eaLnBrk="0" hangingPunct="0">
              <a:spcBef>
                <a:spcPct val="30000"/>
              </a:spcBef>
              <a:defRPr sz="1200">
                <a:solidFill>
                  <a:schemeClr val="tx1"/>
                </a:solidFill>
                <a:latin typeface="Calibri" pitchFamily="34" charset="0"/>
              </a:defRPr>
            </a:lvl2pPr>
            <a:lvl3pPr marL="1151344" indent="-230269" defTabSz="919477" eaLnBrk="0" hangingPunct="0">
              <a:spcBef>
                <a:spcPct val="30000"/>
              </a:spcBef>
              <a:defRPr sz="1200">
                <a:solidFill>
                  <a:schemeClr val="tx1"/>
                </a:solidFill>
                <a:latin typeface="Calibri" pitchFamily="34" charset="0"/>
              </a:defRPr>
            </a:lvl3pPr>
            <a:lvl4pPr marL="1611881" indent="-230269" defTabSz="919477" eaLnBrk="0" hangingPunct="0">
              <a:spcBef>
                <a:spcPct val="30000"/>
              </a:spcBef>
              <a:defRPr sz="1200">
                <a:solidFill>
                  <a:schemeClr val="tx1"/>
                </a:solidFill>
                <a:latin typeface="Calibri" pitchFamily="34" charset="0"/>
              </a:defRPr>
            </a:lvl4pPr>
            <a:lvl5pPr marL="2072419" indent="-230269" defTabSz="919477" eaLnBrk="0" hangingPunct="0">
              <a:spcBef>
                <a:spcPct val="30000"/>
              </a:spcBef>
              <a:defRPr sz="1200">
                <a:solidFill>
                  <a:schemeClr val="tx1"/>
                </a:solidFill>
                <a:latin typeface="Calibri" pitchFamily="34" charset="0"/>
              </a:defRPr>
            </a:lvl5pPr>
            <a:lvl6pPr marL="2532957" indent="-230269" defTabSz="919477" eaLnBrk="0" fontAlgn="base" hangingPunct="0">
              <a:spcBef>
                <a:spcPct val="30000"/>
              </a:spcBef>
              <a:spcAft>
                <a:spcPct val="0"/>
              </a:spcAft>
              <a:defRPr sz="1200">
                <a:solidFill>
                  <a:schemeClr val="tx1"/>
                </a:solidFill>
                <a:latin typeface="Calibri" pitchFamily="34" charset="0"/>
              </a:defRPr>
            </a:lvl6pPr>
            <a:lvl7pPr marL="2993494" indent="-230269" defTabSz="919477" eaLnBrk="0" fontAlgn="base" hangingPunct="0">
              <a:spcBef>
                <a:spcPct val="30000"/>
              </a:spcBef>
              <a:spcAft>
                <a:spcPct val="0"/>
              </a:spcAft>
              <a:defRPr sz="1200">
                <a:solidFill>
                  <a:schemeClr val="tx1"/>
                </a:solidFill>
                <a:latin typeface="Calibri" pitchFamily="34" charset="0"/>
              </a:defRPr>
            </a:lvl7pPr>
            <a:lvl8pPr marL="3454032" indent="-230269" defTabSz="919477" eaLnBrk="0" fontAlgn="base" hangingPunct="0">
              <a:spcBef>
                <a:spcPct val="30000"/>
              </a:spcBef>
              <a:spcAft>
                <a:spcPct val="0"/>
              </a:spcAft>
              <a:defRPr sz="1200">
                <a:solidFill>
                  <a:schemeClr val="tx1"/>
                </a:solidFill>
                <a:latin typeface="Calibri" pitchFamily="34" charset="0"/>
              </a:defRPr>
            </a:lvl8pPr>
            <a:lvl9pPr marL="3914569" indent="-230269" defTabSz="919477"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604CEE9-D7B3-4C5B-99A7-34F5F4D77963}" type="slidenum">
              <a:rPr lang="en-GB" altLang="en-US" smtClean="0">
                <a:latin typeface="CG Omega" pitchFamily="34" charset="0"/>
              </a:rPr>
              <a:pPr eaLnBrk="1" hangingPunct="1">
                <a:spcBef>
                  <a:spcPct val="0"/>
                </a:spcBef>
              </a:pPr>
              <a:t>16</a:t>
            </a:fld>
            <a:endParaRPr lang="en-GB" altLang="en-US" dirty="0" smtClean="0">
              <a:latin typeface="Times New Roman" pitchFamily="18" charset="0"/>
            </a:endParaRPr>
          </a:p>
        </p:txBody>
      </p:sp>
      <p:sp>
        <p:nvSpPr>
          <p:cNvPr id="491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36132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ways that a child or adult can be Vulnerable. This is not just about Modern Slavery, but also Child Sexual Exploitation, Domestic Abuse, Female Genital Mutual, Forced Marriage, Mental health, Prostitution and all aspects of Public Protection</a:t>
            </a:r>
          </a:p>
          <a:p>
            <a:endParaRPr lang="en-GB" dirty="0" smtClean="0"/>
          </a:p>
          <a:p>
            <a:r>
              <a:rPr lang="en-GB" dirty="0" smtClean="0"/>
              <a:t>The offences are about Power, Control and Money. It requires one or more offender to abuse or exploit one or more victims</a:t>
            </a:r>
          </a:p>
          <a:p>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17</a:t>
            </a:fld>
            <a:endParaRPr lang="en-GB" dirty="0">
              <a:solidFill>
                <a:prstClr val="black"/>
              </a:solidFill>
            </a:endParaRPr>
          </a:p>
        </p:txBody>
      </p:sp>
    </p:spTree>
    <p:extLst>
      <p:ext uri="{BB962C8B-B14F-4D97-AF65-F5344CB8AC3E}">
        <p14:creationId xmlns:p14="http://schemas.microsoft.com/office/powerpoint/2010/main" val="385629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Highlight to delegates that this protocol is what is used for</a:t>
            </a:r>
            <a:r>
              <a:rPr lang="en-GB" baseline="0" dirty="0" smtClean="0"/>
              <a:t> consistency in both the Welsh Government practice guidance &amp; the All Wales Procedures.</a:t>
            </a:r>
          </a:p>
          <a:p>
            <a:endParaRPr lang="en-GB" baseline="0" dirty="0" smtClean="0"/>
          </a:p>
          <a:p>
            <a:r>
              <a:rPr lang="en-GB" dirty="0" smtClean="0"/>
              <a:t>It would be a good idea to have this to hand every time you complete an NRM form to ensure you have covered all the requirements for a trafficked victim.</a:t>
            </a:r>
          </a:p>
          <a:p>
            <a:endParaRPr lang="en-GB" dirty="0" smtClean="0"/>
          </a:p>
          <a:p>
            <a:pPr eaLnBrk="1" hangingPunct="1"/>
            <a:r>
              <a:rPr lang="en-US" altLang="en-US" dirty="0" smtClean="0"/>
              <a:t>Talk about “into UK”, “out of UK” &amp; “around the UK” – from one area or city to another – known as Internal Trafficking or could even be from one room or floor to another.</a:t>
            </a:r>
          </a:p>
          <a:p>
            <a:pPr eaLnBrk="1" hangingPunct="1"/>
            <a:endParaRPr lang="en-US" altLang="en-US" dirty="0" smtClean="0"/>
          </a:p>
          <a:p>
            <a:pPr eaLnBrk="1" hangingPunct="1"/>
            <a:r>
              <a:rPr lang="en-US" altLang="en-US" dirty="0" smtClean="0"/>
              <a:t>Usually for those coming into the country, it is for a job they have applied for but turns out to be something completely different when they arrive.</a:t>
            </a:r>
          </a:p>
          <a:p>
            <a:pPr eaLnBrk="1" hangingPunct="1"/>
            <a:endParaRPr lang="en-GB" altLang="en-US" dirty="0" smtClean="0">
              <a:latin typeface="Arial" pitchFamily="34" charset="0"/>
              <a:cs typeface="Arial" pitchFamily="34" charset="0"/>
            </a:endParaRPr>
          </a:p>
          <a:p>
            <a:pPr eaLnBrk="1" hangingPunct="1"/>
            <a:r>
              <a:rPr lang="en-GB" altLang="en-US" dirty="0" smtClean="0">
                <a:latin typeface="Arial" pitchFamily="34" charset="0"/>
                <a:cs typeface="Arial" pitchFamily="34" charset="0"/>
              </a:rPr>
              <a:t>While many organisations have different work streams or departments, the traffickers have a person they regard as a commodity, who they use and abuse at will. They do not simply categorise any single facet, but will make use of the victim however they see fit.</a:t>
            </a:r>
          </a:p>
          <a:p>
            <a:pPr eaLnBrk="1" hangingPunct="1"/>
            <a:endParaRPr lang="en-GB" altLang="en-US" dirty="0" smtClean="0">
              <a:latin typeface="Arial" pitchFamily="34" charset="0"/>
              <a:cs typeface="Arial" pitchFamily="34" charset="0"/>
            </a:endParaRPr>
          </a:p>
          <a:p>
            <a:r>
              <a:rPr lang="en-GB" altLang="en-US" dirty="0" smtClean="0"/>
              <a:t>It is a fact that traffickers will ‘coach’ victims not to engage with ‘the Authorities’ – Police and Social Services. The fact that many victims come from under developed areas where corruption is rife, is often used by the traffickers to ensure that they are reluctant to engage with Police or SSD.</a:t>
            </a:r>
            <a:endParaRPr lang="en-GB" alt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4D04705D-4B41-4D6C-A6FC-97321D08A64A}" type="slidenum">
              <a:rPr lang="en-GB" smtClean="0"/>
              <a:pPr>
                <a:defRPr/>
              </a:pPr>
              <a:t>21</a:t>
            </a:fld>
            <a:endParaRPr lang="en-GB" dirty="0"/>
          </a:p>
        </p:txBody>
      </p:sp>
    </p:spTree>
    <p:extLst>
      <p:ext uri="{BB962C8B-B14F-4D97-AF65-F5344CB8AC3E}">
        <p14:creationId xmlns:p14="http://schemas.microsoft.com/office/powerpoint/2010/main" val="334567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6901" indent="-287270">
              <a:defRPr>
                <a:solidFill>
                  <a:schemeClr val="tx1"/>
                </a:solidFill>
                <a:latin typeface="Calibri" pitchFamily="34" charset="0"/>
              </a:defRPr>
            </a:lvl2pPr>
            <a:lvl3pPr marL="1149078" indent="-229815">
              <a:defRPr>
                <a:solidFill>
                  <a:schemeClr val="tx1"/>
                </a:solidFill>
                <a:latin typeface="Calibri" pitchFamily="34" charset="0"/>
              </a:defRPr>
            </a:lvl3pPr>
            <a:lvl4pPr marL="1608710" indent="-229815">
              <a:defRPr>
                <a:solidFill>
                  <a:schemeClr val="tx1"/>
                </a:solidFill>
                <a:latin typeface="Calibri" pitchFamily="34" charset="0"/>
              </a:defRPr>
            </a:lvl4pPr>
            <a:lvl5pPr marL="2068341" indent="-229815">
              <a:defRPr>
                <a:solidFill>
                  <a:schemeClr val="tx1"/>
                </a:solidFill>
                <a:latin typeface="Calibri" pitchFamily="34" charset="0"/>
              </a:defRPr>
            </a:lvl5pPr>
            <a:lvl6pPr marL="2527974" indent="-229815" fontAlgn="base">
              <a:spcBef>
                <a:spcPct val="0"/>
              </a:spcBef>
              <a:spcAft>
                <a:spcPct val="0"/>
              </a:spcAft>
              <a:defRPr>
                <a:solidFill>
                  <a:schemeClr val="tx1"/>
                </a:solidFill>
                <a:latin typeface="Calibri" pitchFamily="34" charset="0"/>
              </a:defRPr>
            </a:lvl6pPr>
            <a:lvl7pPr marL="2987605" indent="-229815" fontAlgn="base">
              <a:spcBef>
                <a:spcPct val="0"/>
              </a:spcBef>
              <a:spcAft>
                <a:spcPct val="0"/>
              </a:spcAft>
              <a:defRPr>
                <a:solidFill>
                  <a:schemeClr val="tx1"/>
                </a:solidFill>
                <a:latin typeface="Calibri" pitchFamily="34" charset="0"/>
              </a:defRPr>
            </a:lvl7pPr>
            <a:lvl8pPr marL="3447236" indent="-229815" fontAlgn="base">
              <a:spcBef>
                <a:spcPct val="0"/>
              </a:spcBef>
              <a:spcAft>
                <a:spcPct val="0"/>
              </a:spcAft>
              <a:defRPr>
                <a:solidFill>
                  <a:schemeClr val="tx1"/>
                </a:solidFill>
                <a:latin typeface="Calibri" pitchFamily="34" charset="0"/>
              </a:defRPr>
            </a:lvl8pPr>
            <a:lvl9pPr marL="3906869" indent="-229815"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CECEA16-B4D8-450C-8CFD-339E6E58B139}" type="slidenum">
              <a:rPr lang="en-GB" altLang="en-US">
                <a:solidFill>
                  <a:srgbClr val="000000"/>
                </a:solidFill>
                <a:latin typeface="Arial" pitchFamily="34" charset="0"/>
              </a:rPr>
              <a:pPr fontAlgn="base">
                <a:spcBef>
                  <a:spcPct val="0"/>
                </a:spcBef>
                <a:spcAft>
                  <a:spcPct val="0"/>
                </a:spcAft>
              </a:pPr>
              <a:t>22</a:t>
            </a:fld>
            <a:endParaRPr lang="en-GB" altLang="en-US" dirty="0">
              <a:solidFill>
                <a:srgbClr val="000000"/>
              </a:solidFill>
              <a:latin typeface="Arial" pitchFamily="34" charset="0"/>
            </a:endParaRPr>
          </a:p>
        </p:txBody>
      </p:sp>
      <p:sp>
        <p:nvSpPr>
          <p:cNvPr id="522243" name="Rectangle 2"/>
          <p:cNvSpPr>
            <a:spLocks noGrp="1" noRot="1" noChangeAspect="1" noChangeArrowheads="1" noTextEdit="1"/>
          </p:cNvSpPr>
          <p:nvPr>
            <p:ph type="sldImg"/>
          </p:nvPr>
        </p:nvSpPr>
        <p:spPr bwMode="auto">
          <a:xfrm>
            <a:off x="854075" y="285750"/>
            <a:ext cx="5089525" cy="3816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4" name="Rectangle 3"/>
          <p:cNvSpPr>
            <a:spLocks noGrp="1" noChangeArrowheads="1"/>
          </p:cNvSpPr>
          <p:nvPr>
            <p:ph type="body" idx="1"/>
          </p:nvPr>
        </p:nvSpPr>
        <p:spPr bwMode="auto">
          <a:xfrm>
            <a:off x="743223" y="4315558"/>
            <a:ext cx="5167680" cy="48222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spcBef>
                <a:spcPct val="0"/>
              </a:spcBef>
            </a:pPr>
            <a:r>
              <a:rPr lang="en-GB" altLang="en-US" b="1" dirty="0" smtClean="0">
                <a:latin typeface="Arial" panose="020B0604020202020204" pitchFamily="34" charset="0"/>
                <a:cs typeface="Arial" panose="020B0604020202020204" pitchFamily="34" charset="0"/>
              </a:rPr>
              <a:t>Sexual </a:t>
            </a:r>
            <a:r>
              <a:rPr lang="en-GB" altLang="en-US" dirty="0" smtClean="0">
                <a:latin typeface="Arial" panose="020B0604020202020204" pitchFamily="34" charset="0"/>
                <a:cs typeface="Arial" panose="020B0604020202020204" pitchFamily="34" charset="0"/>
              </a:rPr>
              <a:t>- frequently through prostitution where victims are placed into off-street brothels, forced to see many clients, and receive either little or no money. </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Forced labour </a:t>
            </a:r>
            <a:r>
              <a:rPr lang="en-GB" altLang="en-US" dirty="0" smtClean="0">
                <a:latin typeface="Arial" panose="020B0604020202020204" pitchFamily="34" charset="0"/>
                <a:cs typeface="Arial" panose="020B0604020202020204" pitchFamily="34" charset="0"/>
              </a:rPr>
              <a:t>- where victims are forced to work very long hours and hand over all of their wages to their traffickers or controllers, e.g. </a:t>
            </a:r>
            <a:r>
              <a:rPr lang="en-US" altLang="en-US" dirty="0" smtClean="0"/>
              <a:t>domestic situations as nannies or maids, sweatshop factories, construction sites, farm work, paving/ tarmacking</a:t>
            </a: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itchFamily="34" charset="0"/>
                <a:cs typeface="Arial" pitchFamily="34" charset="0"/>
              </a:rPr>
              <a:t>Criminal</a:t>
            </a:r>
            <a:r>
              <a:rPr lang="en-GB" altLang="en-US" dirty="0" smtClean="0">
                <a:latin typeface="Arial" pitchFamily="34" charset="0"/>
                <a:cs typeface="Arial" pitchFamily="34" charset="0"/>
              </a:rPr>
              <a:t> </a:t>
            </a:r>
            <a:r>
              <a:rPr lang="en-GB" altLang="en-US" dirty="0">
                <a:latin typeface="Arial" pitchFamily="34" charset="0"/>
                <a:cs typeface="Arial" pitchFamily="34" charset="0"/>
              </a:rPr>
              <a:t>– drugs, </a:t>
            </a:r>
            <a:r>
              <a:rPr lang="en-GB" altLang="en-US" dirty="0" smtClean="0">
                <a:latin typeface="Arial" pitchFamily="34" charset="0"/>
                <a:cs typeface="Arial" pitchFamily="34" charset="0"/>
              </a:rPr>
              <a:t>cannabis </a:t>
            </a:r>
            <a:r>
              <a:rPr lang="en-GB" altLang="en-US" dirty="0">
                <a:latin typeface="Arial" pitchFamily="34" charset="0"/>
                <a:cs typeface="Arial" pitchFamily="34" charset="0"/>
              </a:rPr>
              <a:t>farming, organised crime, begging, benefit </a:t>
            </a:r>
            <a:r>
              <a:rPr lang="en-GB" altLang="en-US" dirty="0" smtClean="0">
                <a:latin typeface="Arial" pitchFamily="34" charset="0"/>
                <a:cs typeface="Arial" pitchFamily="34" charset="0"/>
              </a:rPr>
              <a:t>fraud, s</a:t>
            </a:r>
            <a:r>
              <a:rPr lang="en-US" altLang="en-US" dirty="0" smtClean="0"/>
              <a:t>shoplifting/Theft, Credit card/ATM fraud, Selling Stolen Goods, DVD Pirating and Sales</a:t>
            </a:r>
            <a:endParaRPr lang="en-GB" altLang="en-US" dirty="0">
              <a:latin typeface="Arial" pitchFamily="34" charset="0"/>
              <a:cs typeface="Arial" pitchFamily="34" charset="0"/>
            </a:endParaRP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Domestic Servitude </a:t>
            </a:r>
            <a:r>
              <a:rPr lang="en-GB" altLang="en-US" dirty="0" smtClean="0">
                <a:latin typeface="Arial" panose="020B0604020202020204" pitchFamily="34" charset="0"/>
                <a:cs typeface="Arial" panose="020B0604020202020204" pitchFamily="34" charset="0"/>
              </a:rPr>
              <a:t>- victims who live and work in households where they are forced to work through threats of serious harm and physical and sexual assaults. </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Enabling others to acquire benefit </a:t>
            </a:r>
            <a:r>
              <a:rPr lang="en-GB" altLang="en-US" dirty="0" smtClean="0">
                <a:latin typeface="Arial" panose="020B0604020202020204" pitchFamily="34" charset="0"/>
                <a:cs typeface="Arial" panose="020B0604020202020204" pitchFamily="34" charset="0"/>
              </a:rPr>
              <a:t>- this can include but is not restricted to money from state financial assistance such as child benefit or unemployment benefit </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Organ harvesting </a:t>
            </a:r>
            <a:r>
              <a:rPr lang="en-GB" altLang="en-US" dirty="0" smtClean="0">
                <a:latin typeface="Arial" panose="020B0604020202020204" pitchFamily="34" charset="0"/>
                <a:cs typeface="Arial" panose="020B0604020202020204" pitchFamily="34" charset="0"/>
              </a:rPr>
              <a:t>- where victims are trafficked in order to sell their body parts and organs for transplant; </a:t>
            </a:r>
            <a:r>
              <a:rPr lang="en-GB" altLang="en-US" dirty="0">
                <a:latin typeface="Arial" pitchFamily="34" charset="0"/>
                <a:cs typeface="Arial" pitchFamily="34" charset="0"/>
              </a:rPr>
              <a:t>eggs, kidneys, eyes (China)</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Children </a:t>
            </a:r>
            <a:r>
              <a:rPr lang="en-GB" altLang="en-US" dirty="0" smtClean="0">
                <a:latin typeface="Arial" panose="020B0604020202020204" pitchFamily="34" charset="0"/>
                <a:cs typeface="Arial" panose="020B0604020202020204" pitchFamily="34" charset="0"/>
              </a:rPr>
              <a:t>- children are amongst the most vulnerable victims; sometimes they are sold into forced labour or domestic work through debt bondage by family members where they are vulnerable to sexual or physical abuse. </a:t>
            </a:r>
          </a:p>
          <a:p>
            <a:pPr>
              <a:lnSpc>
                <a:spcPct val="90000"/>
              </a:lnSpc>
              <a:spcBef>
                <a:spcPct val="0"/>
              </a:spcBef>
            </a:pPr>
            <a:endParaRPr lang="en-GB" altLang="en-US" dirty="0" smtClean="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88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9BE32E9-DD04-4EBC-9EB1-61A1F18733E5}" type="slidenum">
              <a:rPr lang="en-GB">
                <a:solidFill>
                  <a:prstClr val="black"/>
                </a:solidFill>
              </a:rPr>
              <a:pPr>
                <a:defRPr/>
              </a:pPr>
              <a:t>2</a:t>
            </a:fld>
            <a:endParaRPr lang="en-GB" dirty="0">
              <a:solidFill>
                <a:prstClr val="black"/>
              </a:solidFill>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a:xfrm>
            <a:off x="758446" y="5040873"/>
            <a:ext cx="5280786" cy="4456648"/>
          </a:xfrm>
          <a:ln/>
        </p:spPr>
        <p:txBody>
          <a:bodyPr/>
          <a:lstStyle/>
          <a:p>
            <a:pPr marL="175553" indent="-175553" algn="just" fontAlgn="auto">
              <a:lnSpc>
                <a:spcPct val="80000"/>
              </a:lnSpc>
              <a:spcBef>
                <a:spcPts val="0"/>
              </a:spcBef>
              <a:spcAft>
                <a:spcPts val="0"/>
              </a:spcAft>
              <a:defRPr/>
            </a:pPr>
            <a:r>
              <a:rPr lang="en-GB" dirty="0" smtClean="0">
                <a:latin typeface="Arial" pitchFamily="34" charset="0"/>
                <a:cs typeface="Arial" pitchFamily="34" charset="0"/>
              </a:rPr>
              <a:t>TRAINER TO:</a:t>
            </a:r>
          </a:p>
          <a:p>
            <a:pPr marL="175553" indent="-175553" algn="just" fontAlgn="auto">
              <a:lnSpc>
                <a:spcPct val="80000"/>
              </a:lnSpc>
              <a:spcBef>
                <a:spcPts val="0"/>
              </a:spcBef>
              <a:spcAft>
                <a:spcPts val="0"/>
              </a:spcAft>
              <a:buFont typeface="Arial" pitchFamily="34" charset="0"/>
              <a:buChar char="•"/>
              <a:defRPr/>
            </a:pPr>
            <a:r>
              <a:rPr lang="en-GB" dirty="0" smtClean="0">
                <a:latin typeface="Arial" pitchFamily="34" charset="0"/>
                <a:cs typeface="Arial" pitchFamily="34" charset="0"/>
              </a:rPr>
              <a:t>Check with venue if there are any fire drills planned for that day and where the fire exits and assembly points are. Also the toilets.</a:t>
            </a:r>
          </a:p>
          <a:p>
            <a:pPr marL="182679" indent="-182679" algn="just" fontAlgn="auto">
              <a:lnSpc>
                <a:spcPct val="80000"/>
              </a:lnSpc>
              <a:spcBef>
                <a:spcPts val="0"/>
              </a:spcBef>
              <a:spcAft>
                <a:spcPts val="0"/>
              </a:spcAft>
              <a:buFont typeface="Arial" pitchFamily="34" charset="0"/>
              <a:buChar char="•"/>
              <a:defRPr/>
            </a:pPr>
            <a:r>
              <a:rPr lang="en-GB" dirty="0" smtClean="0">
                <a:latin typeface="Arial" pitchFamily="34" charset="0"/>
                <a:cs typeface="Arial" pitchFamily="34" charset="0"/>
              </a:rPr>
              <a:t>Ask delegates to switch off mobile phones or put on silent. If calls need to be taken then they should leave the room.</a:t>
            </a:r>
          </a:p>
          <a:p>
            <a:pPr marL="182679" indent="-182679" algn="just" fontAlgn="auto">
              <a:lnSpc>
                <a:spcPct val="80000"/>
              </a:lnSpc>
              <a:spcBef>
                <a:spcPts val="0"/>
              </a:spcBef>
              <a:spcAft>
                <a:spcPts val="0"/>
              </a:spcAft>
              <a:buFont typeface="Arial" pitchFamily="34" charset="0"/>
              <a:buChar char="•"/>
              <a:defRPr/>
            </a:pPr>
            <a:r>
              <a:rPr lang="en-GB" dirty="0" smtClean="0">
                <a:latin typeface="Arial" pitchFamily="34" charset="0"/>
                <a:cs typeface="Arial" pitchFamily="34" charset="0"/>
              </a:rPr>
              <a:t>Give a rough idea of what time breaks will be and how long they will get.</a:t>
            </a:r>
          </a:p>
          <a:p>
            <a:pPr marL="182679" indent="-182679" algn="just" fontAlgn="auto">
              <a:lnSpc>
                <a:spcPct val="80000"/>
              </a:lnSpc>
              <a:spcBef>
                <a:spcPts val="0"/>
              </a:spcBef>
              <a:spcAft>
                <a:spcPts val="0"/>
              </a:spcAft>
              <a:buFont typeface="Arial" pitchFamily="34" charset="0"/>
              <a:buChar char="•"/>
              <a:defRPr/>
            </a:pPr>
            <a:r>
              <a:rPr lang="en-GB" dirty="0" smtClean="0">
                <a:latin typeface="Arial" pitchFamily="34" charset="0"/>
                <a:cs typeface="Arial" pitchFamily="34" charset="0"/>
              </a:rPr>
              <a:t>Check with the venue where delegates must go to smoke.</a:t>
            </a:r>
          </a:p>
          <a:p>
            <a:pPr marL="182679" indent="-182679" algn="just" fontAlgn="auto">
              <a:lnSpc>
                <a:spcPct val="80000"/>
              </a:lnSpc>
              <a:spcBef>
                <a:spcPts val="0"/>
              </a:spcBef>
              <a:spcAft>
                <a:spcPts val="0"/>
              </a:spcAft>
              <a:defRPr/>
            </a:pPr>
            <a:endParaRPr lang="en-GB" b="1" dirty="0" smtClean="0"/>
          </a:p>
        </p:txBody>
      </p:sp>
    </p:spTree>
    <p:extLst>
      <p:ext uri="{BB962C8B-B14F-4D97-AF65-F5344CB8AC3E}">
        <p14:creationId xmlns:p14="http://schemas.microsoft.com/office/powerpoint/2010/main" val="3081807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4050" y="195263"/>
            <a:ext cx="3324225" cy="2492375"/>
          </a:xfrm>
        </p:spPr>
      </p:sp>
      <p:sp>
        <p:nvSpPr>
          <p:cNvPr id="3" name="Notes Placeholder 2"/>
          <p:cNvSpPr>
            <a:spLocks noGrp="1"/>
          </p:cNvSpPr>
          <p:nvPr>
            <p:ph type="body" idx="1"/>
          </p:nvPr>
        </p:nvSpPr>
        <p:spPr>
          <a:xfrm>
            <a:off x="258356" y="2930868"/>
            <a:ext cx="6280965" cy="6879065"/>
          </a:xfrm>
        </p:spPr>
        <p:txBody>
          <a:bodyPr/>
          <a:lstStyle/>
          <a:p>
            <a:r>
              <a:rPr lang="en-GB" dirty="0"/>
              <a:t>The Act includes three broad categories of sexual offences against children.</a:t>
            </a:r>
          </a:p>
          <a:p>
            <a:r>
              <a:rPr lang="en-GB" b="1" dirty="0"/>
              <a:t>Offences against children under the age of 13 (ss 5 to 8)</a:t>
            </a:r>
            <a:r>
              <a:rPr lang="en-GB" dirty="0"/>
              <a:t>Sexual activity with a child under the age of 13 is an offence regardless of consent or the defendant’s belief of the child’s age. The offences are:</a:t>
            </a:r>
          </a:p>
          <a:p>
            <a:r>
              <a:rPr lang="en-GB" dirty="0"/>
              <a:t>rape</a:t>
            </a:r>
          </a:p>
          <a:p>
            <a:r>
              <a:rPr lang="en-GB" dirty="0"/>
              <a:t>assault by penetration</a:t>
            </a:r>
          </a:p>
          <a:p>
            <a:r>
              <a:rPr lang="en-GB" dirty="0"/>
              <a:t>sexual assault</a:t>
            </a:r>
          </a:p>
          <a:p>
            <a:r>
              <a:rPr lang="en-GB" dirty="0"/>
              <a:t>causing or inciting a child under 13 to engage in sexual activity.</a:t>
            </a:r>
          </a:p>
          <a:p>
            <a:r>
              <a:rPr lang="en-GB" dirty="0"/>
              <a:t>The offences carry a maximum sentence of life imprisonment or 14 years’ imprisonment, depending on which offence applies. </a:t>
            </a:r>
          </a:p>
          <a:p>
            <a:r>
              <a:rPr lang="en-GB" b="1" dirty="0"/>
              <a:t>Offences against children under the age of 16 (ss 9 to 15)</a:t>
            </a:r>
            <a:r>
              <a:rPr lang="en-GB" dirty="0"/>
              <a:t>These offences apply regardless of whether the child consented to the sexual activity but, unlike the offences relating to children under 13, an offence is not committed if the defendant reasonably believed that the victim was 16 years or over. The offences are:</a:t>
            </a:r>
          </a:p>
          <a:p>
            <a:r>
              <a:rPr lang="en-GB" dirty="0"/>
              <a:t>sexual activity with a child</a:t>
            </a:r>
          </a:p>
          <a:p>
            <a:r>
              <a:rPr lang="en-GB" dirty="0"/>
              <a:t>causing or inciting a child to engage in sexual activity</a:t>
            </a:r>
          </a:p>
          <a:p>
            <a:r>
              <a:rPr lang="en-GB" dirty="0"/>
              <a:t>engaging in sexual activity in the presence of a child</a:t>
            </a:r>
          </a:p>
          <a:p>
            <a:r>
              <a:rPr lang="en-GB" dirty="0"/>
              <a:t>causing a child to watch a sexual act</a:t>
            </a:r>
          </a:p>
          <a:p>
            <a:r>
              <a:rPr lang="en-GB" dirty="0"/>
              <a:t>arranging or facilitating the commission of a child sex offence</a:t>
            </a:r>
          </a:p>
          <a:p>
            <a:r>
              <a:rPr lang="en-GB" dirty="0"/>
              <a:t>meeting a child following sexual grooming (under s 15 an offence is committed if an adult meets or communicates with a child on at least two previous occasions, and then meets the child, arranges to meet the child or (the adult or child) travels for such a meeting, where the adult intends to commit a sexual offence).</a:t>
            </a:r>
          </a:p>
          <a:p>
            <a:r>
              <a:rPr lang="en-GB" dirty="0"/>
              <a:t>These offences carry a minimum sentence of 10 or 14 years’ imprisonment, depending on which offence applies. Where the offender is under 18, the maximum sentence is 5 years’ imprisonment. If any of these offences is committed against a child under 13, the defendant’s belief of the age of the child is irrelevant. </a:t>
            </a:r>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23</a:t>
            </a:fld>
            <a:endParaRPr lang="en-GB" dirty="0"/>
          </a:p>
        </p:txBody>
      </p:sp>
    </p:spTree>
    <p:extLst>
      <p:ext uri="{BB962C8B-B14F-4D97-AF65-F5344CB8AC3E}">
        <p14:creationId xmlns:p14="http://schemas.microsoft.com/office/powerpoint/2010/main" val="3093185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Offences against children under the age of 18</a:t>
            </a:r>
            <a:r>
              <a:rPr lang="en-GB" dirty="0"/>
              <a:t>There are a number of sexual offences in the Act that apply to all children under the age of 18. These include sexual offences where there is abuse of a position of trust (</a:t>
            </a:r>
            <a:r>
              <a:rPr lang="en-GB" dirty="0" err="1"/>
              <a:t>ss</a:t>
            </a:r>
            <a:r>
              <a:rPr lang="en-GB" dirty="0"/>
              <a:t> 16 to 24) and familial child sex offences (</a:t>
            </a:r>
            <a:r>
              <a:rPr lang="en-GB" dirty="0" err="1"/>
              <a:t>ss</a:t>
            </a:r>
            <a:r>
              <a:rPr lang="en-GB" dirty="0"/>
              <a:t> 25 to 29).</a:t>
            </a:r>
          </a:p>
          <a:p>
            <a:endParaRPr lang="en-GB" dirty="0"/>
          </a:p>
          <a:p>
            <a:r>
              <a:rPr lang="en-GB" dirty="0"/>
              <a:t>The Act also provides for offences specifically to tackle the use of children in the sex industry, where a child is under 18 (</a:t>
            </a:r>
            <a:r>
              <a:rPr lang="en-GB" dirty="0" err="1"/>
              <a:t>ss</a:t>
            </a:r>
            <a:r>
              <a:rPr lang="en-GB" dirty="0"/>
              <a:t> 47 to 50). These offences are:</a:t>
            </a:r>
          </a:p>
          <a:p>
            <a:r>
              <a:rPr lang="en-GB" dirty="0"/>
              <a:t>paying for sexual services of a child</a:t>
            </a:r>
          </a:p>
          <a:p>
            <a:r>
              <a:rPr lang="en-GB" dirty="0"/>
              <a:t>causing or inciting child prostitution or pornography</a:t>
            </a:r>
          </a:p>
          <a:p>
            <a:r>
              <a:rPr lang="en-GB" dirty="0"/>
              <a:t>controlling a child prostitute or a child involved in pornography</a:t>
            </a:r>
          </a:p>
          <a:p>
            <a:r>
              <a:rPr lang="en-GB" dirty="0"/>
              <a:t>arranging or facilitating child prostitution or pornography</a:t>
            </a:r>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24</a:t>
            </a:fld>
            <a:endParaRPr lang="en-GB" dirty="0"/>
          </a:p>
        </p:txBody>
      </p:sp>
    </p:spTree>
    <p:extLst>
      <p:ext uri="{BB962C8B-B14F-4D97-AF65-F5344CB8AC3E}">
        <p14:creationId xmlns:p14="http://schemas.microsoft.com/office/powerpoint/2010/main" val="3008414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Serious Crime Act 2015Part </a:t>
            </a:r>
            <a:r>
              <a:rPr lang="en-GB" dirty="0" smtClean="0"/>
              <a:t>5: Protection of children and others</a:t>
            </a:r>
          </a:p>
          <a:p>
            <a:r>
              <a:rPr lang="en-GB" dirty="0" smtClean="0"/>
              <a:t>9. Part 5 makes a number of changes to the civil and criminal law to enhance the protection of children and others, namely:</a:t>
            </a:r>
          </a:p>
          <a:p>
            <a:r>
              <a:rPr lang="en-GB" dirty="0" smtClean="0"/>
              <a:t>a) Updating and clarifying the offence of child cruelty in section 1 of the Children and Young Persons Act 1933, in particular, to make it explicit that the offence covers conduct which is likely to cause psychological suffering or injury as well as physical harm. This Part also modernises some of the language in section 1 of the 1933 Act.</a:t>
            </a:r>
          </a:p>
          <a:p>
            <a:r>
              <a:rPr lang="en-GB" dirty="0" smtClean="0"/>
              <a:t>b) Introducing a new offence of sexual communication with a child. This would criminalise an adult who communicates with a child for the purpose of obtaining sexual gratification, where the communication is sexual or if it is intended to elicit from the child a communication which is sexual.</a:t>
            </a:r>
          </a:p>
          <a:p>
            <a:r>
              <a:rPr lang="en-GB" dirty="0" smtClean="0"/>
              <a:t>c) Amending the Sexual Offences Act 2003 to remove anachronistic references to child prostitution and pornography. It replaces these terms with references to the sexual exploitation of children (recognising children as victims). This Part also amends the Street Offences Act 1959 to decriminalise under-18s selling sex in the street and in doing so again recognises children as victims in such circumstances rather than consenting participants (buying sex from an under-18 in any circumstances would remain illegal).</a:t>
            </a:r>
          </a:p>
          <a:p>
            <a:r>
              <a:rPr lang="en-GB" dirty="0" smtClean="0"/>
              <a:t>d) Creating a new offence making it illegal to possess paedophile manuals; that is, any item that contains advice or guidance about abusing children sexually. The offence will be subject to a three year maximum prison sentence.</a:t>
            </a:r>
          </a:p>
          <a:p>
            <a:r>
              <a:rPr lang="en-GB" dirty="0" smtClean="0"/>
              <a:t>e) New provisions on tackling FGM by: Extending the extra-territorial reach of the offences in the Female Genital Mutilation Act 2003 (and Prevention of Female Genital Mutilation (Scotland) Act 2005) so that they apply to habitual as well as permanent UK residents; introducing a new offence of failing to protect a girl from risk of FGM; granting lifelong anonymity to victims; bringing in a civil order (“FGM protection orders”) to protect potential victims; and placing a mandatory duty on those working in regulated professions (for example, teachers, social workers and healthcare workers) to report the discovery of FGM appearing to have been carried out on a girl under 18.</a:t>
            </a:r>
          </a:p>
          <a:p>
            <a:r>
              <a:rPr lang="en-GB" dirty="0" smtClean="0"/>
              <a:t>4</a:t>
            </a:r>
          </a:p>
          <a:p>
            <a:r>
              <a:rPr lang="en-GB" dirty="0" smtClean="0"/>
              <a:t>f) Tackling domestic abuse by criminalising patterns of repeated or continuous coercive or controlling behaviour where perpetrated against an intimate partner or family member, causing victims to feel fear, alarm or distress.</a:t>
            </a:r>
            <a:endParaRPr lang="en-GB" dirty="0"/>
          </a:p>
        </p:txBody>
      </p:sp>
      <p:sp>
        <p:nvSpPr>
          <p:cNvPr id="4" name="Slide Number Placeholder 3"/>
          <p:cNvSpPr>
            <a:spLocks noGrp="1"/>
          </p:cNvSpPr>
          <p:nvPr>
            <p:ph type="sldNum" sz="quarter" idx="10"/>
          </p:nvPr>
        </p:nvSpPr>
        <p:spPr/>
        <p:txBody>
          <a:bodyPr/>
          <a:lstStyle/>
          <a:p>
            <a:fld id="{8259A7E0-596E-4C0E-9D49-F6E1966BB02E}" type="slidenum">
              <a:rPr lang="en-GB" smtClean="0"/>
              <a:t>25</a:t>
            </a:fld>
            <a:endParaRPr lang="en-GB"/>
          </a:p>
        </p:txBody>
      </p:sp>
    </p:spTree>
    <p:extLst>
      <p:ext uri="{BB962C8B-B14F-4D97-AF65-F5344CB8AC3E}">
        <p14:creationId xmlns:p14="http://schemas.microsoft.com/office/powerpoint/2010/main" val="159727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26</a:t>
            </a:fld>
            <a:endParaRPr lang="en-GB" dirty="0"/>
          </a:p>
        </p:txBody>
      </p:sp>
    </p:spTree>
    <p:extLst>
      <p:ext uri="{BB962C8B-B14F-4D97-AF65-F5344CB8AC3E}">
        <p14:creationId xmlns:p14="http://schemas.microsoft.com/office/powerpoint/2010/main" val="3163607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477" eaLnBrk="0" hangingPunct="0">
              <a:spcBef>
                <a:spcPct val="30000"/>
              </a:spcBef>
              <a:defRPr sz="1200">
                <a:solidFill>
                  <a:schemeClr val="tx1"/>
                </a:solidFill>
                <a:latin typeface="Calibri" pitchFamily="34" charset="0"/>
              </a:defRPr>
            </a:lvl1pPr>
            <a:lvl2pPr marL="748374" indent="-287836" defTabSz="919477" eaLnBrk="0" hangingPunct="0">
              <a:spcBef>
                <a:spcPct val="30000"/>
              </a:spcBef>
              <a:defRPr sz="1200">
                <a:solidFill>
                  <a:schemeClr val="tx1"/>
                </a:solidFill>
                <a:latin typeface="Calibri" pitchFamily="34" charset="0"/>
              </a:defRPr>
            </a:lvl2pPr>
            <a:lvl3pPr marL="1151344" indent="-230269" defTabSz="919477" eaLnBrk="0" hangingPunct="0">
              <a:spcBef>
                <a:spcPct val="30000"/>
              </a:spcBef>
              <a:defRPr sz="1200">
                <a:solidFill>
                  <a:schemeClr val="tx1"/>
                </a:solidFill>
                <a:latin typeface="Calibri" pitchFamily="34" charset="0"/>
              </a:defRPr>
            </a:lvl3pPr>
            <a:lvl4pPr marL="1611881" indent="-230269" defTabSz="919477" eaLnBrk="0" hangingPunct="0">
              <a:spcBef>
                <a:spcPct val="30000"/>
              </a:spcBef>
              <a:defRPr sz="1200">
                <a:solidFill>
                  <a:schemeClr val="tx1"/>
                </a:solidFill>
                <a:latin typeface="Calibri" pitchFamily="34" charset="0"/>
              </a:defRPr>
            </a:lvl4pPr>
            <a:lvl5pPr marL="2072419" indent="-230269" defTabSz="919477" eaLnBrk="0" hangingPunct="0">
              <a:spcBef>
                <a:spcPct val="30000"/>
              </a:spcBef>
              <a:defRPr sz="1200">
                <a:solidFill>
                  <a:schemeClr val="tx1"/>
                </a:solidFill>
                <a:latin typeface="Calibri" pitchFamily="34" charset="0"/>
              </a:defRPr>
            </a:lvl5pPr>
            <a:lvl6pPr marL="2532957" indent="-230269" defTabSz="919477" eaLnBrk="0" fontAlgn="base" hangingPunct="0">
              <a:spcBef>
                <a:spcPct val="30000"/>
              </a:spcBef>
              <a:spcAft>
                <a:spcPct val="0"/>
              </a:spcAft>
              <a:defRPr sz="1200">
                <a:solidFill>
                  <a:schemeClr val="tx1"/>
                </a:solidFill>
                <a:latin typeface="Calibri" pitchFamily="34" charset="0"/>
              </a:defRPr>
            </a:lvl6pPr>
            <a:lvl7pPr marL="2993494" indent="-230269" defTabSz="919477" eaLnBrk="0" fontAlgn="base" hangingPunct="0">
              <a:spcBef>
                <a:spcPct val="30000"/>
              </a:spcBef>
              <a:spcAft>
                <a:spcPct val="0"/>
              </a:spcAft>
              <a:defRPr sz="1200">
                <a:solidFill>
                  <a:schemeClr val="tx1"/>
                </a:solidFill>
                <a:latin typeface="Calibri" pitchFamily="34" charset="0"/>
              </a:defRPr>
            </a:lvl7pPr>
            <a:lvl8pPr marL="3454032" indent="-230269" defTabSz="919477" eaLnBrk="0" fontAlgn="base" hangingPunct="0">
              <a:spcBef>
                <a:spcPct val="30000"/>
              </a:spcBef>
              <a:spcAft>
                <a:spcPct val="0"/>
              </a:spcAft>
              <a:defRPr sz="1200">
                <a:solidFill>
                  <a:schemeClr val="tx1"/>
                </a:solidFill>
                <a:latin typeface="Calibri" pitchFamily="34" charset="0"/>
              </a:defRPr>
            </a:lvl8pPr>
            <a:lvl9pPr marL="3914569" indent="-230269" defTabSz="919477"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7026A30-E034-4662-9061-7C57FB160C42}" type="slidenum">
              <a:rPr lang="en-GB" altLang="en-US" smtClean="0">
                <a:latin typeface="CG Omega" pitchFamily="34" charset="0"/>
              </a:rPr>
              <a:pPr eaLnBrk="1" hangingPunct="1">
                <a:spcBef>
                  <a:spcPct val="0"/>
                </a:spcBef>
              </a:pPr>
              <a:t>27</a:t>
            </a:fld>
            <a:endParaRPr lang="en-GB" altLang="en-US" dirty="0" smtClean="0">
              <a:latin typeface="Times New Roman" pitchFamily="18" charset="0"/>
            </a:endParaRPr>
          </a:p>
        </p:txBody>
      </p:sp>
      <p:sp>
        <p:nvSpPr>
          <p:cNvPr id="522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3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967948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28</a:t>
            </a:fld>
            <a:endParaRPr lang="en-GB" dirty="0"/>
          </a:p>
        </p:txBody>
      </p:sp>
    </p:spTree>
    <p:extLst>
      <p:ext uri="{BB962C8B-B14F-4D97-AF65-F5344CB8AC3E}">
        <p14:creationId xmlns:p14="http://schemas.microsoft.com/office/powerpoint/2010/main" val="940531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29</a:t>
            </a:fld>
            <a:endParaRPr lang="en-GB" dirty="0"/>
          </a:p>
        </p:txBody>
      </p:sp>
    </p:spTree>
    <p:extLst>
      <p:ext uri="{BB962C8B-B14F-4D97-AF65-F5344CB8AC3E}">
        <p14:creationId xmlns:p14="http://schemas.microsoft.com/office/powerpoint/2010/main" val="3862352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CSE indicator handout &amp; Myths handout</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30</a:t>
            </a:fld>
            <a:endParaRPr lang="en-GB" dirty="0"/>
          </a:p>
        </p:txBody>
      </p:sp>
    </p:spTree>
    <p:extLst>
      <p:ext uri="{BB962C8B-B14F-4D97-AF65-F5344CB8AC3E}">
        <p14:creationId xmlns:p14="http://schemas.microsoft.com/office/powerpoint/2010/main" val="288580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8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smtClean="0"/>
              <a:t>ASK:</a:t>
            </a:r>
          </a:p>
          <a:p>
            <a:pPr>
              <a:spcBef>
                <a:spcPct val="0"/>
              </a:spcBef>
            </a:pPr>
            <a:r>
              <a:rPr lang="en-GB" altLang="en-US" dirty="0" smtClean="0"/>
              <a:t>What</a:t>
            </a:r>
            <a:r>
              <a:rPr lang="en-GB" altLang="en-US" baseline="0" dirty="0" smtClean="0"/>
              <a:t> risk taking behaviours &amp; indicators did they recognise during the film.</a:t>
            </a:r>
            <a:endParaRPr lang="en-GB" altLang="en-US" dirty="0" smtClean="0"/>
          </a:p>
        </p:txBody>
      </p:sp>
      <p:sp>
        <p:nvSpPr>
          <p:cNvPr id="578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6901" indent="-287270">
              <a:defRPr>
                <a:solidFill>
                  <a:schemeClr val="tx1"/>
                </a:solidFill>
                <a:latin typeface="Calibri" pitchFamily="34" charset="0"/>
              </a:defRPr>
            </a:lvl2pPr>
            <a:lvl3pPr marL="1149078" indent="-229815">
              <a:defRPr>
                <a:solidFill>
                  <a:schemeClr val="tx1"/>
                </a:solidFill>
                <a:latin typeface="Calibri" pitchFamily="34" charset="0"/>
              </a:defRPr>
            </a:lvl3pPr>
            <a:lvl4pPr marL="1608710" indent="-229815">
              <a:defRPr>
                <a:solidFill>
                  <a:schemeClr val="tx1"/>
                </a:solidFill>
                <a:latin typeface="Calibri" pitchFamily="34" charset="0"/>
              </a:defRPr>
            </a:lvl4pPr>
            <a:lvl5pPr marL="2068341" indent="-229815">
              <a:defRPr>
                <a:solidFill>
                  <a:schemeClr val="tx1"/>
                </a:solidFill>
                <a:latin typeface="Calibri" pitchFamily="34" charset="0"/>
              </a:defRPr>
            </a:lvl5pPr>
            <a:lvl6pPr marL="2527974" indent="-229815" fontAlgn="base">
              <a:spcBef>
                <a:spcPct val="0"/>
              </a:spcBef>
              <a:spcAft>
                <a:spcPct val="0"/>
              </a:spcAft>
              <a:defRPr>
                <a:solidFill>
                  <a:schemeClr val="tx1"/>
                </a:solidFill>
                <a:latin typeface="Calibri" pitchFamily="34" charset="0"/>
              </a:defRPr>
            </a:lvl6pPr>
            <a:lvl7pPr marL="2987605" indent="-229815" fontAlgn="base">
              <a:spcBef>
                <a:spcPct val="0"/>
              </a:spcBef>
              <a:spcAft>
                <a:spcPct val="0"/>
              </a:spcAft>
              <a:defRPr>
                <a:solidFill>
                  <a:schemeClr val="tx1"/>
                </a:solidFill>
                <a:latin typeface="Calibri" pitchFamily="34" charset="0"/>
              </a:defRPr>
            </a:lvl7pPr>
            <a:lvl8pPr marL="3447236" indent="-229815" fontAlgn="base">
              <a:spcBef>
                <a:spcPct val="0"/>
              </a:spcBef>
              <a:spcAft>
                <a:spcPct val="0"/>
              </a:spcAft>
              <a:defRPr>
                <a:solidFill>
                  <a:schemeClr val="tx1"/>
                </a:solidFill>
                <a:latin typeface="Calibri" pitchFamily="34" charset="0"/>
              </a:defRPr>
            </a:lvl8pPr>
            <a:lvl9pPr marL="3906869" indent="-229815" fontAlgn="base">
              <a:spcBef>
                <a:spcPct val="0"/>
              </a:spcBef>
              <a:spcAft>
                <a:spcPct val="0"/>
              </a:spcAft>
              <a:defRPr>
                <a:solidFill>
                  <a:schemeClr val="tx1"/>
                </a:solidFill>
                <a:latin typeface="Calibri" pitchFamily="34" charset="0"/>
              </a:defRPr>
            </a:lvl9pPr>
          </a:lstStyle>
          <a:p>
            <a:fld id="{AC225429-6FE2-4A3A-9383-A106AFB9A5A1}" type="slidenum">
              <a:rPr lang="en-GB" altLang="en-US">
                <a:solidFill>
                  <a:prstClr val="black"/>
                </a:solidFill>
              </a:rPr>
              <a:pPr/>
              <a:t>31</a:t>
            </a:fld>
            <a:endParaRPr lang="en-GB" altLang="en-US" dirty="0">
              <a:solidFill>
                <a:prstClr val="black"/>
              </a:solidFill>
            </a:endParaRPr>
          </a:p>
        </p:txBody>
      </p:sp>
    </p:spTree>
    <p:extLst>
      <p:ext uri="{BB962C8B-B14F-4D97-AF65-F5344CB8AC3E}">
        <p14:creationId xmlns:p14="http://schemas.microsoft.com/office/powerpoint/2010/main" val="1122459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out SERAF chart, form &amp; information and intervention pathway (this is currently being updated by </a:t>
            </a:r>
            <a:r>
              <a:rPr lang="en-GB" dirty="0" err="1" smtClean="0"/>
              <a:t>Barnardos</a:t>
            </a:r>
            <a:r>
              <a:rPr lang="en-GB" dirty="0" smtClean="0"/>
              <a:t>)</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32</a:t>
            </a:fld>
            <a:endParaRPr lang="en-GB" dirty="0"/>
          </a:p>
        </p:txBody>
      </p:sp>
    </p:spTree>
    <p:extLst>
      <p:ext uri="{BB962C8B-B14F-4D97-AF65-F5344CB8AC3E}">
        <p14:creationId xmlns:p14="http://schemas.microsoft.com/office/powerpoint/2010/main" val="175536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a:t>
            </a:fld>
            <a:endParaRPr lang="en-GB" dirty="0"/>
          </a:p>
        </p:txBody>
      </p:sp>
    </p:spTree>
    <p:extLst>
      <p:ext uri="{BB962C8B-B14F-4D97-AF65-F5344CB8AC3E}">
        <p14:creationId xmlns:p14="http://schemas.microsoft.com/office/powerpoint/2010/main" val="3273088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include 'health warning' - the SERAF was developed from data and research gathered in relation to children and young people who were overwhelming British born and had not been trafficked from abroad. The weighted matrix depends on information that will not be available in the majority of cases when applied to a child who has trafficked from abroad- e.g. family vulnerabilities - domestic abuse, parental mental health, parental substance misuse, risk factors such as missing from school, staying out late, use of the internet that causes concern. It may be possible to apply to a child who is accommodated after being identified as a victim of trafficking from abroad. If a child identified as a victim of trafficking they could potentially score as on the basis of significant risk indicators e.g. controlling adult. physical abuse by controlling adult would give a score of 15 (moderate risk) - they would need expressions of despair, alcohol abuse for example in addition to get 16 or above and a significant risk score. The point is the confidence of the tool in relation to children that are not known to services such as education, health, social care, police is weaker. Delegates should be made aware of this. </a:t>
            </a:r>
          </a:p>
          <a:p>
            <a:endParaRPr lang="en-GB" dirty="0" smtClean="0"/>
          </a:p>
          <a:p>
            <a:r>
              <a:rPr lang="en-GB" dirty="0" smtClean="0"/>
              <a:t>If there are children from outside of the UK being exploited, the toolkit</a:t>
            </a:r>
            <a:r>
              <a:rPr lang="en-GB" baseline="0" dirty="0" smtClean="0"/>
              <a:t> can be used, but with caution.</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33</a:t>
            </a:fld>
            <a:endParaRPr lang="en-GB" dirty="0"/>
          </a:p>
        </p:txBody>
      </p:sp>
    </p:spTree>
    <p:extLst>
      <p:ext uri="{BB962C8B-B14F-4D97-AF65-F5344CB8AC3E}">
        <p14:creationId xmlns:p14="http://schemas.microsoft.com/office/powerpoint/2010/main" val="1740341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should inform you in question 2 that they will inform their manager of the outcome of the SERAF and arrange a multi-agency meeting to agree a safety plan &amp; way forward.</a:t>
            </a:r>
          </a:p>
          <a:p>
            <a:endParaRPr lang="en-GB" dirty="0" smtClean="0"/>
          </a:p>
          <a:p>
            <a:r>
              <a:rPr lang="en-GB" dirty="0" smtClean="0"/>
              <a:t>You will tell them that as their manager you don’t feel that’s necessary &amp; aren’t willing to sanction a multi agency meeting.</a:t>
            </a:r>
          </a:p>
          <a:p>
            <a:endParaRPr lang="en-GB" dirty="0" smtClean="0"/>
          </a:p>
          <a:p>
            <a:r>
              <a:rPr lang="en-GB" dirty="0" smtClean="0"/>
              <a:t>Now</a:t>
            </a:r>
            <a:r>
              <a:rPr lang="en-GB" baseline="0" dirty="0" smtClean="0"/>
              <a:t> what will they do?</a:t>
            </a:r>
          </a:p>
          <a:p>
            <a:endParaRPr lang="en-GB" baseline="0" dirty="0" smtClean="0"/>
          </a:p>
          <a:p>
            <a:r>
              <a:rPr lang="en-GB" baseline="0" dirty="0" smtClean="0"/>
              <a:t>Ultimately the responsibility lies with the safeguarding lead &amp; they have to evidence their decision.</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34</a:t>
            </a:fld>
            <a:endParaRPr lang="en-GB" dirty="0"/>
          </a:p>
        </p:txBody>
      </p:sp>
    </p:spTree>
    <p:extLst>
      <p:ext uri="{BB962C8B-B14F-4D97-AF65-F5344CB8AC3E}">
        <p14:creationId xmlns:p14="http://schemas.microsoft.com/office/powerpoint/2010/main" val="2271594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event of completing</a:t>
            </a:r>
            <a:r>
              <a:rPr lang="en-GB" baseline="0" dirty="0" smtClean="0"/>
              <a:t> a SERAF &amp; refusal by a line manager to call a multi-agency meeting (in line with AWCPP), then you should follow your internal procedures &amp; take it to the next manager up in the chain of command. </a:t>
            </a:r>
          </a:p>
          <a:p>
            <a:r>
              <a:rPr lang="en-GB" baseline="0" dirty="0" smtClean="0"/>
              <a:t>If you exhaust your procedures &amp; a child is still at risk then you should approach the above in order, e.g. Barnardos first to support the assessment outcome, etc.</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35</a:t>
            </a:fld>
            <a:endParaRPr lang="en-GB" dirty="0"/>
          </a:p>
        </p:txBody>
      </p:sp>
    </p:spTree>
    <p:extLst>
      <p:ext uri="{BB962C8B-B14F-4D97-AF65-F5344CB8AC3E}">
        <p14:creationId xmlns:p14="http://schemas.microsoft.com/office/powerpoint/2010/main" val="1127663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Remind about BOYS too.</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36</a:t>
            </a:fld>
            <a:endParaRPr lang="en-GB" dirty="0"/>
          </a:p>
        </p:txBody>
      </p:sp>
    </p:spTree>
    <p:extLst>
      <p:ext uri="{BB962C8B-B14F-4D97-AF65-F5344CB8AC3E}">
        <p14:creationId xmlns:p14="http://schemas.microsoft.com/office/powerpoint/2010/main" val="3409839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a copy of the NRM form for children and remind</a:t>
            </a:r>
            <a:r>
              <a:rPr lang="en-GB" baseline="0" dirty="0" smtClean="0"/>
              <a:t> those who are first responders to complete the Wales Anti-Slavery First Responder Training Course.</a:t>
            </a:r>
          </a:p>
          <a:p>
            <a:r>
              <a:rPr lang="en-GB" dirty="0" smtClean="0"/>
              <a:t>REMIND - Slavery: Is when people are moved from one place to another to be exploited.</a:t>
            </a:r>
          </a:p>
          <a:p>
            <a:r>
              <a:rPr lang="en-GB" dirty="0" smtClean="0"/>
              <a:t>This does not have to be long distances.</a:t>
            </a:r>
          </a:p>
          <a:p>
            <a:r>
              <a:rPr lang="en-GB" dirty="0" smtClean="0"/>
              <a:t>It could be from one room to another, one floor to another, one building to another, one city to another,</a:t>
            </a:r>
            <a:r>
              <a:rPr lang="en-GB" baseline="0" dirty="0" smtClean="0"/>
              <a:t> one country to another.</a:t>
            </a:r>
          </a:p>
          <a:p>
            <a:endParaRPr lang="en-GB" baseline="0" dirty="0" smtClean="0"/>
          </a:p>
          <a:p>
            <a:r>
              <a:rPr lang="en-GB" baseline="0" dirty="0" smtClean="0"/>
              <a:t>All cases which score moderate or high risk on the SERAF model and have a slavery element a NRM form MUST be completed.</a:t>
            </a:r>
          </a:p>
          <a:p>
            <a:endParaRPr lang="en-GB" baseline="0" dirty="0" smtClean="0"/>
          </a:p>
          <a:p>
            <a:r>
              <a:rPr lang="en-GB" b="1" u="sng" baseline="0" dirty="0" smtClean="0"/>
              <a:t>N.B. There is no consent needed for the completion of an NRM form for a child.</a:t>
            </a:r>
            <a:endParaRPr lang="en-GB" b="1" u="sng" dirty="0" smtClean="0"/>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37</a:t>
            </a:fld>
            <a:endParaRPr lang="en-GB" dirty="0"/>
          </a:p>
        </p:txBody>
      </p:sp>
    </p:spTree>
    <p:extLst>
      <p:ext uri="{BB962C8B-B14F-4D97-AF65-F5344CB8AC3E}">
        <p14:creationId xmlns:p14="http://schemas.microsoft.com/office/powerpoint/2010/main" val="2944148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AB75BAE-1C51-4C8E-8B34-70AB680C2CBB}" type="slidenum">
              <a:rPr lang="en-GB" altLang="en-US">
                <a:solidFill>
                  <a:srgbClr val="000000"/>
                </a:solidFill>
                <a:latin typeface="Arial" pitchFamily="34" charset="0"/>
              </a:rPr>
              <a:pPr fontAlgn="base">
                <a:spcBef>
                  <a:spcPct val="0"/>
                </a:spcBef>
                <a:spcAft>
                  <a:spcPct val="0"/>
                </a:spcAft>
              </a:pPr>
              <a:t>38</a:t>
            </a:fld>
            <a:endParaRPr lang="en-GB" altLang="en-US" dirty="0">
              <a:solidFill>
                <a:srgbClr val="000000"/>
              </a:solidFill>
              <a:latin typeface="Arial" pitchFamily="34" charset="0"/>
            </a:endParaRPr>
          </a:p>
        </p:txBody>
      </p:sp>
      <p:sp>
        <p:nvSpPr>
          <p:cNvPr id="521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1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spcBef>
                <a:spcPct val="0"/>
              </a:spcBef>
            </a:pPr>
            <a:r>
              <a:rPr lang="en-GB" altLang="en-US" dirty="0" smtClean="0">
                <a:latin typeface="Arial" pitchFamily="34" charset="0"/>
                <a:cs typeface="Arial" pitchFamily="34" charset="0"/>
              </a:rPr>
              <a:t>Child trafficking</a:t>
            </a:r>
            <a:r>
              <a:rPr lang="en-GB" altLang="en-US" baseline="0" dirty="0" smtClean="0">
                <a:latin typeface="Arial" pitchFamily="34" charset="0"/>
                <a:cs typeface="Arial" pitchFamily="34" charset="0"/>
              </a:rPr>
              <a:t> = Act &amp; purpose only</a:t>
            </a:r>
          </a:p>
          <a:p>
            <a:pPr>
              <a:lnSpc>
                <a:spcPct val="90000"/>
              </a:lnSpc>
              <a:spcBef>
                <a:spcPct val="0"/>
              </a:spcBef>
            </a:pPr>
            <a:r>
              <a:rPr lang="en-GB" altLang="en-US" baseline="0" dirty="0" smtClean="0">
                <a:latin typeface="Arial" pitchFamily="34" charset="0"/>
                <a:cs typeface="Arial" pitchFamily="34" charset="0"/>
              </a:rPr>
              <a:t>Forced Labour = Means &amp; Service. Service means as a result of the means an individual provides a service for benefit, e.g. begging, sexual services, manual labour &amp; domestic service</a:t>
            </a:r>
          </a:p>
          <a:p>
            <a:pPr>
              <a:lnSpc>
                <a:spcPct val="90000"/>
              </a:lnSpc>
              <a:spcBef>
                <a:spcPct val="0"/>
              </a:spcBef>
            </a:pPr>
            <a:r>
              <a:rPr lang="en-GB" altLang="en-US" baseline="0" dirty="0" smtClean="0">
                <a:latin typeface="Arial" pitchFamily="34" charset="0"/>
                <a:cs typeface="Arial" pitchFamily="34" charset="0"/>
              </a:rPr>
              <a:t>Child forced labour = service only</a:t>
            </a:r>
            <a:endParaRPr lang="en-GB" altLang="en-US" dirty="0" smtClean="0">
              <a:latin typeface="Arial" pitchFamily="34" charset="0"/>
              <a:cs typeface="Arial" pitchFamily="34" charset="0"/>
            </a:endParaRPr>
          </a:p>
          <a:p>
            <a:pPr>
              <a:lnSpc>
                <a:spcPct val="90000"/>
              </a:lnSpc>
              <a:spcBef>
                <a:spcPct val="0"/>
              </a:spcBef>
            </a:pPr>
            <a:endParaRPr lang="en-GB" altLang="en-US" dirty="0" smtClean="0">
              <a:latin typeface="Arial" pitchFamily="34" charset="0"/>
              <a:cs typeface="Arial" pitchFamily="34" charset="0"/>
            </a:endParaRPr>
          </a:p>
          <a:p>
            <a:pPr>
              <a:lnSpc>
                <a:spcPct val="90000"/>
              </a:lnSpc>
              <a:spcBef>
                <a:spcPct val="0"/>
              </a:spcBef>
            </a:pPr>
            <a:r>
              <a:rPr lang="en-GB" altLang="en-US" dirty="0" smtClean="0">
                <a:latin typeface="Arial" pitchFamily="34" charset="0"/>
                <a:cs typeface="Arial" pitchFamily="34" charset="0"/>
              </a:rPr>
              <a:t>Give Definition of trafficking</a:t>
            </a:r>
            <a:r>
              <a:rPr lang="en-GB" altLang="en-US" baseline="0" dirty="0" smtClean="0">
                <a:latin typeface="Arial" pitchFamily="34" charset="0"/>
                <a:cs typeface="Arial" pitchFamily="34" charset="0"/>
              </a:rPr>
              <a:t> from </a:t>
            </a:r>
            <a:r>
              <a:rPr lang="en-GB" dirty="0"/>
              <a:t>UN Trafficking in Persons Protocol.</a:t>
            </a:r>
            <a:endParaRPr lang="en-GB" altLang="en-US" baseline="0" dirty="0" smtClean="0">
              <a:latin typeface="Arial" pitchFamily="34" charset="0"/>
              <a:cs typeface="Arial" pitchFamily="34" charset="0"/>
            </a:endParaRPr>
          </a:p>
          <a:p>
            <a:pPr>
              <a:lnSpc>
                <a:spcPct val="90000"/>
              </a:lnSpc>
              <a:spcBef>
                <a:spcPct val="0"/>
              </a:spcBef>
            </a:pPr>
            <a:endParaRPr lang="en-GB" altLang="en-US" baseline="0" dirty="0" smtClean="0">
              <a:latin typeface="Arial" pitchFamily="34" charset="0"/>
              <a:cs typeface="Arial" pitchFamily="34" charset="0"/>
            </a:endParaRPr>
          </a:p>
          <a:p>
            <a:pPr>
              <a:lnSpc>
                <a:spcPct val="90000"/>
              </a:lnSpc>
              <a:spcBef>
                <a:spcPct val="0"/>
              </a:spcBef>
            </a:pPr>
            <a:r>
              <a:rPr lang="en-GB" altLang="en-US" dirty="0" smtClean="0">
                <a:latin typeface="Arial" pitchFamily="34" charset="0"/>
                <a:cs typeface="Arial" pitchFamily="34" charset="0"/>
              </a:rPr>
              <a:t>The </a:t>
            </a:r>
            <a:r>
              <a:rPr lang="en-GB" altLang="en-US" dirty="0">
                <a:latin typeface="Arial" pitchFamily="34" charset="0"/>
                <a:cs typeface="Arial" pitchFamily="34" charset="0"/>
              </a:rPr>
              <a:t>principal difference between people smuggling and human trafficking is the element of exploitation.  It is important to examine the end situation when the victim is recovered to determine whether they have been smuggled or trafficked.</a:t>
            </a:r>
          </a:p>
          <a:p>
            <a:pPr>
              <a:lnSpc>
                <a:spcPct val="90000"/>
              </a:lnSpc>
              <a:spcBef>
                <a:spcPct val="0"/>
              </a:spcBef>
            </a:pPr>
            <a:endParaRPr lang="en-GB" altLang="en-US" dirty="0">
              <a:latin typeface="Arial" pitchFamily="34" charset="0"/>
              <a:cs typeface="Arial" pitchFamily="34" charset="0"/>
            </a:endParaRPr>
          </a:p>
          <a:p>
            <a:pPr>
              <a:lnSpc>
                <a:spcPct val="90000"/>
              </a:lnSpc>
              <a:spcBef>
                <a:spcPct val="0"/>
              </a:spcBef>
            </a:pPr>
            <a:r>
              <a:rPr lang="en-GB" altLang="en-US" dirty="0" smtClean="0">
                <a:latin typeface="Arial" pitchFamily="34" charset="0"/>
                <a:cs typeface="Arial" pitchFamily="34" charset="0"/>
              </a:rPr>
              <a:t>Victims of trafficking have not consented, or the consent they did give is rendered meaningless by the actions of the traffickers, e.g. deception.  However, for those who have been trafficked the very purpose of their journey is to put them into an exploitation situation from which the traffickers can profit.  Human trafficking can be categorised as sexual exploitation (rape and prostitution) and non-sexual exploitation (begging, forced labour, domestic servitude, cannabis cultivation, pick-pocketing, human organ transplant, slavery)</a:t>
            </a:r>
          </a:p>
          <a:p>
            <a:pPr>
              <a:lnSpc>
                <a:spcPct val="90000"/>
              </a:lnSpc>
              <a:spcBef>
                <a:spcPct val="0"/>
              </a:spcBef>
            </a:pPr>
            <a:endParaRPr lang="en-GB" altLang="en-US" dirty="0" smtClean="0">
              <a:latin typeface="Arial" pitchFamily="34" charset="0"/>
              <a:cs typeface="Arial" pitchFamily="34" charset="0"/>
            </a:endParaRPr>
          </a:p>
          <a:p>
            <a:pPr defTabSz="912663">
              <a:lnSpc>
                <a:spcPct val="90000"/>
              </a:lnSpc>
              <a:spcBef>
                <a:spcPct val="0"/>
              </a:spcBef>
              <a:defRPr/>
            </a:pPr>
            <a:r>
              <a:rPr lang="en-GB" altLang="en-US" dirty="0" smtClean="0">
                <a:latin typeface="Arial" pitchFamily="34" charset="0"/>
                <a:cs typeface="Arial" pitchFamily="34" charset="0"/>
              </a:rPr>
              <a:t>People being smuggled as illegal migrants have usually consented to being smuggled.  The relationship between an illegal migrant and a people smuggler is a commercial transaction which ends on completion of the journey.</a:t>
            </a:r>
          </a:p>
          <a:p>
            <a:pPr>
              <a:lnSpc>
                <a:spcPct val="90000"/>
              </a:lnSpc>
              <a:spcBef>
                <a:spcPct val="0"/>
              </a:spcBef>
            </a:pPr>
            <a:endParaRPr lang="en-GB" altLang="en-US" dirty="0" smtClean="0">
              <a:latin typeface="Arial" pitchFamily="34" charset="0"/>
              <a:cs typeface="Arial" pitchFamily="34" charset="0"/>
            </a:endParaRPr>
          </a:p>
          <a:p>
            <a:pPr>
              <a:spcBef>
                <a:spcPct val="0"/>
              </a:spcBef>
            </a:pPr>
            <a:endParaRPr lang="en-US" altLang="en-US" dirty="0" smtClean="0"/>
          </a:p>
        </p:txBody>
      </p:sp>
    </p:spTree>
    <p:extLst>
      <p:ext uri="{BB962C8B-B14F-4D97-AF65-F5344CB8AC3E}">
        <p14:creationId xmlns:p14="http://schemas.microsoft.com/office/powerpoint/2010/main" val="258007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64">
              <a:spcBef>
                <a:spcPct val="0"/>
              </a:spcBef>
              <a:defRPr/>
            </a:pPr>
            <a:r>
              <a:rPr lang="en-GB" dirty="0"/>
              <a:t>The person completing the referral form is known as the first responder</a:t>
            </a:r>
          </a:p>
          <a:p>
            <a:pPr defTabSz="919264">
              <a:spcBef>
                <a:spcPct val="0"/>
              </a:spcBef>
              <a:defRPr/>
            </a:pPr>
            <a:endParaRPr lang="en-GB" dirty="0"/>
          </a:p>
          <a:p>
            <a:pPr eaLnBrk="1" hangingPunct="1"/>
            <a:r>
              <a:rPr lang="en-US" altLang="en-US" dirty="0" smtClean="0"/>
              <a:t>Introduced in 2009 to ensure we’re meeting EU regulations on slavery</a:t>
            </a:r>
          </a:p>
          <a:p>
            <a:pPr eaLnBrk="1" hangingPunct="1"/>
            <a:endParaRPr lang="en-US" altLang="en-US" dirty="0" smtClean="0"/>
          </a:p>
          <a:p>
            <a:pPr eaLnBrk="1" hangingPunct="1"/>
            <a:r>
              <a:rPr lang="en-US" altLang="en-US" dirty="0" smtClean="0"/>
              <a:t>Consent needed to put in NRM form</a:t>
            </a:r>
          </a:p>
          <a:p>
            <a:pPr eaLnBrk="1" hangingPunct="1"/>
            <a:endParaRPr lang="en-US" altLang="en-US" dirty="0" smtClean="0"/>
          </a:p>
          <a:p>
            <a:pPr eaLnBrk="1" hangingPunct="1"/>
            <a:r>
              <a:rPr lang="en-US" altLang="en-US" dirty="0" smtClean="0"/>
              <a:t>Best for NRM form to be completed by the First Responder so that the quality of information provided meets  the required  criteria for the 45 day period.</a:t>
            </a:r>
          </a:p>
          <a:p>
            <a:pPr>
              <a:spcBef>
                <a:spcPct val="0"/>
              </a:spcBef>
            </a:pPr>
            <a:endParaRPr lang="en-GB" altLang="en-US" dirty="0" smtClean="0">
              <a:cs typeface="Arial"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pPr>
                <a:defRPr/>
              </a:pPr>
              <a:t>39</a:t>
            </a:fld>
            <a:endParaRPr lang="en-GB" dirty="0"/>
          </a:p>
        </p:txBody>
      </p:sp>
    </p:spTree>
    <p:extLst>
      <p:ext uri="{BB962C8B-B14F-4D97-AF65-F5344CB8AC3E}">
        <p14:creationId xmlns:p14="http://schemas.microsoft.com/office/powerpoint/2010/main" val="3907348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 Sexual Harm Prevention Orders can be applied to anyone convicted or cautioned for a sexual or violent </a:t>
            </a:r>
            <a:r>
              <a:rPr lang="en-GB" dirty="0" smtClean="0">
                <a:hlinkClick r:id="rId3"/>
              </a:rPr>
              <a:t>offence</a:t>
            </a:r>
            <a:r>
              <a:rPr lang="en-GB" dirty="0" smtClean="0"/>
              <a:t>, including where offences are committed overseas. They will replace Sexual Offences Prevention Orders and Foreign Travel Orders; and</a:t>
            </a:r>
          </a:p>
          <a:p>
            <a:r>
              <a:rPr lang="en-GB" dirty="0" smtClean="0"/>
              <a:t>Sexual Risk Orders can be applied to any individual who poses a risk of sexual harm in the UK or abroad, even if they have never been convicted. They will replace the Risk of Sexual Harm Order.</a:t>
            </a:r>
          </a:p>
          <a:p>
            <a:r>
              <a:rPr lang="en-GB" b="1" dirty="0" smtClean="0"/>
              <a:t>Range of restrictions</a:t>
            </a:r>
          </a:p>
          <a:p>
            <a:r>
              <a:rPr lang="en-GB" dirty="0" smtClean="0"/>
              <a:t>Both powers can place a range of restrictions on individuals depending on the nature of the case, such as limiting their internet use, preventing them from being alone with a child under 16, or preventing travel abroad. </a:t>
            </a:r>
          </a:p>
          <a:p>
            <a:r>
              <a:rPr lang="en-GB" dirty="0" smtClean="0"/>
              <a:t>The Sexual Harm Prevention Order can be made by a court on conviction, or if the police or National Crime Agency (NCA) apply to a magistrates’ court. The order lasts a minimum of five years and has no maximum duration. </a:t>
            </a:r>
          </a:p>
          <a:p>
            <a:r>
              <a:rPr lang="en-GB" dirty="0" smtClean="0"/>
              <a:t>The Sexual Risk Order can be made if the police or NCA apply to a magistrates’ court regarding a person who poses a risk of sexual harm. It lasts a minimum of two years and has no maximum duration. </a:t>
            </a:r>
          </a:p>
          <a:p>
            <a:endParaRPr lang="en-GB" dirty="0" smtClean="0"/>
          </a:p>
          <a:p>
            <a:endParaRPr lang="en-GB" dirty="0" smtClean="0"/>
          </a:p>
          <a:p>
            <a:r>
              <a:rPr lang="en-GB" dirty="0">
                <a:hlinkClick r:id="rId4" action="ppaction://hlinkfile"/>
              </a:rPr>
              <a:t>Sexual Harm Prevention Orders</a:t>
            </a:r>
            <a:r>
              <a:rPr lang="en-GB" dirty="0"/>
              <a:t> and Sexual Risk Orders were introduced by the Anti-Social Behaviour, Crime and Policing Act 2014. They replace the previous Sexual Offences Prevention Orders, Risk of Sexual Harm Orders and Foreign Travel Orders which were introduced by the Sexual Offences Act 2003.</a:t>
            </a:r>
          </a:p>
          <a:p>
            <a:r>
              <a:rPr lang="en-GB" dirty="0"/>
              <a:t>Sexual Risk Orders can be made where a person has done an act of a sexual nature as a result of which there is reasonable cause to believe that it is necessary for such an order to be made, even if they have never been convicted. They replace the previous </a:t>
            </a:r>
            <a:r>
              <a:rPr lang="en-GB" dirty="0">
                <a:hlinkClick r:id="rId5" action="ppaction://hlinkfile"/>
              </a:rPr>
              <a:t>Risk of Sexual Harm Orders</a:t>
            </a:r>
            <a:r>
              <a:rPr lang="en-GB" dirty="0"/>
              <a:t>.</a:t>
            </a:r>
          </a:p>
          <a:p>
            <a:r>
              <a:rPr lang="en-GB" dirty="0"/>
              <a:t>The court needs to be satisfied that the order is necessary for protecting the public, or any particular members of the public, from sexual harm from the defendant; or protecting children or vulnerable adults generally, or any particular children or vulnerable adults, from sexual harm from the defendant outside the United Kingdom.</a:t>
            </a:r>
          </a:p>
          <a:p>
            <a:r>
              <a:rPr lang="en-GB" dirty="0"/>
              <a:t>The Orders prohibit the defendant from doing anything described in the order, and can include a prohibition on foreign travel (replacing Foreign Travel Orders which were introduced by the Sexual Offences Act 2003).</a:t>
            </a:r>
          </a:p>
          <a:p>
            <a:r>
              <a:rPr lang="en-GB" dirty="0"/>
              <a:t>A prohibition contained in a Sexual Risk Order has effect for a fixed period, specified in the order, of not less than 2 years, or until further order. The Order may specify different periods for different prohibitions.</a:t>
            </a:r>
          </a:p>
          <a:p>
            <a:r>
              <a:rPr lang="en-GB" dirty="0"/>
              <a:t>Failure to comply with a requirement imposed under an Order is an offence punishable by a fine and/or imprisonment. </a:t>
            </a:r>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40</a:t>
            </a:fld>
            <a:endParaRPr lang="en-GB" dirty="0"/>
          </a:p>
        </p:txBody>
      </p:sp>
    </p:spTree>
    <p:extLst>
      <p:ext uri="{BB962C8B-B14F-4D97-AF65-F5344CB8AC3E}">
        <p14:creationId xmlns:p14="http://schemas.microsoft.com/office/powerpoint/2010/main" val="3202105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combat increasing sexual approaches to children on-line, there is a new offence of meeting a child following sexual grooming. This makes it a crime to befriend a child on the Internet or by other means and meet or intend to meet the child with the intention of abusing them. The maximum sentence is 10 years imprisonment.</a:t>
            </a:r>
          </a:p>
          <a:p>
            <a:r>
              <a:rPr lang="en-GB" dirty="0" smtClean="0"/>
              <a:t>A new civil preventative order, the Risk of Sexual Harm Order, may be imposed which will prohibit adults from engaging in inappropriate behaviour such as sexual conversations with children on-line.</a:t>
            </a:r>
          </a:p>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41</a:t>
            </a:fld>
            <a:endParaRPr lang="en-GB" dirty="0"/>
          </a:p>
        </p:txBody>
      </p:sp>
    </p:spTree>
    <p:extLst>
      <p:ext uri="{BB962C8B-B14F-4D97-AF65-F5344CB8AC3E}">
        <p14:creationId xmlns:p14="http://schemas.microsoft.com/office/powerpoint/2010/main" val="7119999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42</a:t>
            </a:fld>
            <a:endParaRPr lang="en-GB" dirty="0"/>
          </a:p>
        </p:txBody>
      </p:sp>
    </p:spTree>
    <p:extLst>
      <p:ext uri="{BB962C8B-B14F-4D97-AF65-F5344CB8AC3E}">
        <p14:creationId xmlns:p14="http://schemas.microsoft.com/office/powerpoint/2010/main" val="57128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E96A6E-6566-4097-BB6A-C884812BDF79}" type="slidenum">
              <a:rPr lang="en-GB"/>
              <a:pPr fontAlgn="base">
                <a:spcBef>
                  <a:spcPct val="0"/>
                </a:spcBef>
                <a:spcAft>
                  <a:spcPct val="0"/>
                </a:spcAft>
                <a:defRPr/>
              </a:pPr>
              <a:t>4</a:t>
            </a:fld>
            <a:endParaRPr lang="en-GB" dirty="0"/>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dirty="0" smtClean="0">
                <a:latin typeface="Arial" charset="0"/>
                <a:cs typeface="Arial" charset="0"/>
              </a:rPr>
              <a:t>Reminder  that course attendee’s should only use professional examples  not personal ones.</a:t>
            </a:r>
          </a:p>
          <a:p>
            <a:pPr eaLnBrk="1" hangingPunct="1">
              <a:spcBef>
                <a:spcPct val="0"/>
              </a:spcBef>
            </a:pPr>
            <a:r>
              <a:rPr lang="en-GB" dirty="0" smtClean="0">
                <a:latin typeface="Arial" charset="0"/>
                <a:cs typeface="Arial" charset="0"/>
              </a:rPr>
              <a:t>Only one person talking at a time so people don’t miss vital information. Also that no question is ‘stupid’ because if your thinking it, so is someone else in the room.</a:t>
            </a:r>
          </a:p>
          <a:p>
            <a:pPr eaLnBrk="1" hangingPunct="1">
              <a:spcBef>
                <a:spcPct val="0"/>
              </a:spcBef>
            </a:pPr>
            <a:r>
              <a:rPr lang="en-GB" dirty="0" smtClean="0">
                <a:latin typeface="Arial" charset="0"/>
                <a:cs typeface="Arial" charset="0"/>
              </a:rPr>
              <a:t>Course </a:t>
            </a:r>
            <a:r>
              <a:rPr lang="en-GB" dirty="0" err="1" smtClean="0">
                <a:latin typeface="Arial" charset="0"/>
                <a:cs typeface="Arial" charset="0"/>
              </a:rPr>
              <a:t>attendee’sl</a:t>
            </a:r>
            <a:r>
              <a:rPr lang="en-GB" dirty="0" smtClean="0">
                <a:latin typeface="Arial" charset="0"/>
                <a:cs typeface="Arial" charset="0"/>
              </a:rPr>
              <a:t> come from various backgrounds but try to anonymise when talking about experiences. </a:t>
            </a:r>
          </a:p>
          <a:p>
            <a:pPr eaLnBrk="1" hangingPunct="1">
              <a:spcBef>
                <a:spcPct val="0"/>
              </a:spcBef>
            </a:pPr>
            <a:r>
              <a:rPr lang="en-GB" dirty="0" smtClean="0">
                <a:latin typeface="Arial" charset="0"/>
                <a:cs typeface="Arial" charset="0"/>
              </a:rPr>
              <a:t>Remind that if they disclose something it will need to be passed on.</a:t>
            </a:r>
          </a:p>
        </p:txBody>
      </p:sp>
    </p:spTree>
    <p:extLst>
      <p:ext uri="{BB962C8B-B14F-4D97-AF65-F5344CB8AC3E}">
        <p14:creationId xmlns:p14="http://schemas.microsoft.com/office/powerpoint/2010/main" val="3122250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Handout with links to these if people want to read them.</a:t>
            </a:r>
          </a:p>
          <a:p>
            <a:endParaRPr lang="en-GB" dirty="0" smtClean="0"/>
          </a:p>
          <a:p>
            <a:r>
              <a:rPr lang="en-GB" dirty="0" smtClean="0"/>
              <a:t>Explain that the lessons to be learnt</a:t>
            </a:r>
            <a:r>
              <a:rPr lang="en-GB" baseline="0" dirty="0" smtClean="0"/>
              <a:t> from these reports have been incorporated in to this training.</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43</a:t>
            </a:fld>
            <a:endParaRPr lang="en-GB" dirty="0"/>
          </a:p>
        </p:txBody>
      </p:sp>
    </p:spTree>
    <p:extLst>
      <p:ext uri="{BB962C8B-B14F-4D97-AF65-F5344CB8AC3E}">
        <p14:creationId xmlns:p14="http://schemas.microsoft.com/office/powerpoint/2010/main" val="842315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National Action Plan in</a:t>
            </a:r>
            <a:r>
              <a:rPr lang="en-GB" baseline="0" dirty="0" smtClean="0"/>
              <a:t> place with a </a:t>
            </a:r>
            <a:r>
              <a:rPr lang="en-GB" dirty="0" smtClean="0"/>
              <a:t> set of minimum standards that will need to be achieved &amp; adhered to.</a:t>
            </a:r>
          </a:p>
          <a:p>
            <a:endParaRPr lang="en-GB" dirty="0" smtClean="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44</a:t>
            </a:fld>
            <a:endParaRPr lang="en-GB" dirty="0"/>
          </a:p>
        </p:txBody>
      </p:sp>
    </p:spTree>
    <p:extLst>
      <p:ext uri="{BB962C8B-B14F-4D97-AF65-F5344CB8AC3E}">
        <p14:creationId xmlns:p14="http://schemas.microsoft.com/office/powerpoint/2010/main" val="19346739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Remind delegates about the Operational Handbook for child trafficking.</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45</a:t>
            </a:fld>
            <a:endParaRPr lang="en-GB" dirty="0"/>
          </a:p>
        </p:txBody>
      </p:sp>
    </p:spTree>
    <p:extLst>
      <p:ext uri="{BB962C8B-B14F-4D97-AF65-F5344CB8AC3E}">
        <p14:creationId xmlns:p14="http://schemas.microsoft.com/office/powerpoint/2010/main" val="3416716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46</a:t>
            </a:fld>
            <a:endParaRPr lang="en-GB" dirty="0"/>
          </a:p>
        </p:txBody>
      </p:sp>
    </p:spTree>
    <p:extLst>
      <p:ext uri="{BB962C8B-B14F-4D97-AF65-F5344CB8AC3E}">
        <p14:creationId xmlns:p14="http://schemas.microsoft.com/office/powerpoint/2010/main" val="3570302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47</a:t>
            </a:fld>
            <a:endParaRPr lang="en-GB" dirty="0"/>
          </a:p>
        </p:txBody>
      </p:sp>
    </p:spTree>
    <p:extLst>
      <p:ext uri="{BB962C8B-B14F-4D97-AF65-F5344CB8AC3E}">
        <p14:creationId xmlns:p14="http://schemas.microsoft.com/office/powerpoint/2010/main" val="2053478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handouts of AWCPP handout on CSE </a:t>
            </a:r>
            <a:r>
              <a:rPr lang="en-GB" dirty="0" smtClean="0"/>
              <a:t>expectations, CSE </a:t>
            </a:r>
            <a:r>
              <a:rPr lang="en-GB" dirty="0" err="1" smtClean="0"/>
              <a:t>Barnardos</a:t>
            </a:r>
            <a:r>
              <a:rPr lang="en-GB" dirty="0" smtClean="0"/>
              <a:t> leaflet and messages for practice.</a:t>
            </a:r>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48</a:t>
            </a:fld>
            <a:endParaRPr lang="en-GB" dirty="0"/>
          </a:p>
        </p:txBody>
      </p:sp>
    </p:spTree>
    <p:extLst>
      <p:ext uri="{BB962C8B-B14F-4D97-AF65-F5344CB8AC3E}">
        <p14:creationId xmlns:p14="http://schemas.microsoft.com/office/powerpoint/2010/main" val="393251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477" eaLnBrk="0" hangingPunct="0">
              <a:spcBef>
                <a:spcPct val="30000"/>
              </a:spcBef>
              <a:defRPr sz="1200">
                <a:solidFill>
                  <a:schemeClr val="tx1"/>
                </a:solidFill>
                <a:latin typeface="Calibri" pitchFamily="34" charset="0"/>
              </a:defRPr>
            </a:lvl1pPr>
            <a:lvl2pPr marL="748374" indent="-287836" defTabSz="919477" eaLnBrk="0" hangingPunct="0">
              <a:spcBef>
                <a:spcPct val="30000"/>
              </a:spcBef>
              <a:defRPr sz="1200">
                <a:solidFill>
                  <a:schemeClr val="tx1"/>
                </a:solidFill>
                <a:latin typeface="Calibri" pitchFamily="34" charset="0"/>
              </a:defRPr>
            </a:lvl2pPr>
            <a:lvl3pPr marL="1151344" indent="-230269" defTabSz="919477" eaLnBrk="0" hangingPunct="0">
              <a:spcBef>
                <a:spcPct val="30000"/>
              </a:spcBef>
              <a:defRPr sz="1200">
                <a:solidFill>
                  <a:schemeClr val="tx1"/>
                </a:solidFill>
                <a:latin typeface="Calibri" pitchFamily="34" charset="0"/>
              </a:defRPr>
            </a:lvl3pPr>
            <a:lvl4pPr marL="1611881" indent="-230269" defTabSz="919477" eaLnBrk="0" hangingPunct="0">
              <a:spcBef>
                <a:spcPct val="30000"/>
              </a:spcBef>
              <a:defRPr sz="1200">
                <a:solidFill>
                  <a:schemeClr val="tx1"/>
                </a:solidFill>
                <a:latin typeface="Calibri" pitchFamily="34" charset="0"/>
              </a:defRPr>
            </a:lvl4pPr>
            <a:lvl5pPr marL="2072419" indent="-230269" defTabSz="919477" eaLnBrk="0" hangingPunct="0">
              <a:spcBef>
                <a:spcPct val="30000"/>
              </a:spcBef>
              <a:defRPr sz="1200">
                <a:solidFill>
                  <a:schemeClr val="tx1"/>
                </a:solidFill>
                <a:latin typeface="Calibri" pitchFamily="34" charset="0"/>
              </a:defRPr>
            </a:lvl5pPr>
            <a:lvl6pPr marL="2532957" indent="-230269" defTabSz="919477" eaLnBrk="0" fontAlgn="base" hangingPunct="0">
              <a:spcBef>
                <a:spcPct val="30000"/>
              </a:spcBef>
              <a:spcAft>
                <a:spcPct val="0"/>
              </a:spcAft>
              <a:defRPr sz="1200">
                <a:solidFill>
                  <a:schemeClr val="tx1"/>
                </a:solidFill>
                <a:latin typeface="Calibri" pitchFamily="34" charset="0"/>
              </a:defRPr>
            </a:lvl6pPr>
            <a:lvl7pPr marL="2993494" indent="-230269" defTabSz="919477" eaLnBrk="0" fontAlgn="base" hangingPunct="0">
              <a:spcBef>
                <a:spcPct val="30000"/>
              </a:spcBef>
              <a:spcAft>
                <a:spcPct val="0"/>
              </a:spcAft>
              <a:defRPr sz="1200">
                <a:solidFill>
                  <a:schemeClr val="tx1"/>
                </a:solidFill>
                <a:latin typeface="Calibri" pitchFamily="34" charset="0"/>
              </a:defRPr>
            </a:lvl7pPr>
            <a:lvl8pPr marL="3454032" indent="-230269" defTabSz="919477" eaLnBrk="0" fontAlgn="base" hangingPunct="0">
              <a:spcBef>
                <a:spcPct val="30000"/>
              </a:spcBef>
              <a:spcAft>
                <a:spcPct val="0"/>
              </a:spcAft>
              <a:defRPr sz="1200">
                <a:solidFill>
                  <a:schemeClr val="tx1"/>
                </a:solidFill>
                <a:latin typeface="Calibri" pitchFamily="34" charset="0"/>
              </a:defRPr>
            </a:lvl8pPr>
            <a:lvl9pPr marL="3914569" indent="-230269" defTabSz="919477"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0686F1D-3D8E-45F7-BE6D-FED257FE0381}" type="slidenum">
              <a:rPr lang="en-GB" altLang="en-US" smtClean="0">
                <a:latin typeface="CG Omega" pitchFamily="34" charset="0"/>
              </a:rPr>
              <a:pPr eaLnBrk="1" hangingPunct="1">
                <a:spcBef>
                  <a:spcPct val="0"/>
                </a:spcBef>
              </a:pPr>
              <a:t>5</a:t>
            </a:fld>
            <a:endParaRPr lang="en-GB" altLang="en-US" dirty="0" smtClean="0">
              <a:latin typeface="Times New Roman" pitchFamily="18" charset="0"/>
            </a:endParaRPr>
          </a:p>
        </p:txBody>
      </p:sp>
      <p:sp>
        <p:nvSpPr>
          <p:cNvPr id="4506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304815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075">
              <a:defRPr/>
            </a:pPr>
            <a:r>
              <a:rPr lang="en-GB" altLang="en-US" b="1" dirty="0"/>
              <a:t>Welsh Government Guidance - Safeguarding Children and Young People from Sexual Exploitation </a:t>
            </a:r>
            <a:r>
              <a:rPr lang="en-GB" altLang="en-US" dirty="0">
                <a:latin typeface="Calibri" pitchFamily="34" charset="0"/>
              </a:rPr>
              <a:t>Supplementary to Safeguarding Children: Working Together Under the Children Act 2004</a:t>
            </a:r>
          </a:p>
          <a:p>
            <a:r>
              <a:rPr lang="en-GB" altLang="en-US" b="1" dirty="0"/>
              <a:t>(2011)</a:t>
            </a:r>
            <a:endParaRPr lang="en-GB" altLang="en-US" dirty="0"/>
          </a:p>
          <a:p>
            <a:r>
              <a:rPr lang="en-GB" altLang="en-US" dirty="0"/>
              <a:t>Ask delegates how aware they are of this guidance?</a:t>
            </a:r>
            <a:endParaRPr lang="en-GB" altLang="en-US" b="1" dirty="0">
              <a:solidFill>
                <a:srgbClr val="92D050"/>
              </a:solidFill>
            </a:endParaRPr>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6</a:t>
            </a:fld>
            <a:endParaRPr lang="en-GB" dirty="0"/>
          </a:p>
        </p:txBody>
      </p:sp>
    </p:spTree>
    <p:extLst>
      <p:ext uri="{BB962C8B-B14F-4D97-AF65-F5344CB8AC3E}">
        <p14:creationId xmlns:p14="http://schemas.microsoft.com/office/powerpoint/2010/main" val="224753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0"/>
              </a:spcAft>
            </a:pPr>
            <a:r>
              <a:rPr lang="en-GB" altLang="en-US" dirty="0"/>
              <a:t/>
            </a:r>
            <a:br>
              <a:rPr lang="en-GB" altLang="en-US" dirty="0"/>
            </a:br>
            <a:r>
              <a:rPr lang="en-GB" sz="1600" dirty="0">
                <a:latin typeface="Arial"/>
                <a:ea typeface="Times New Roman"/>
              </a:rPr>
              <a:t>In Wales the strategy to tackle slavery is being delivered in line with the Home Office Modern Slavery Strategy:</a:t>
            </a:r>
            <a:endParaRPr lang="en-GB" sz="1600" dirty="0">
              <a:latin typeface="Times New Roman"/>
              <a:ea typeface="Calibri"/>
            </a:endParaRPr>
          </a:p>
          <a:p>
            <a:pPr>
              <a:spcAft>
                <a:spcPts val="0"/>
              </a:spcAft>
            </a:pPr>
            <a:r>
              <a:rPr lang="en-GB" sz="1600" dirty="0">
                <a:latin typeface="Calibri"/>
                <a:ea typeface="Times New Roman"/>
                <a:cs typeface="Arial"/>
              </a:rPr>
              <a:t> </a:t>
            </a:r>
            <a:endParaRPr lang="en-GB" sz="1600" dirty="0">
              <a:latin typeface="Times New Roman"/>
              <a:ea typeface="Calibri"/>
            </a:endParaRPr>
          </a:p>
          <a:p>
            <a:pPr marL="345403" indent="-345403" algn="just">
              <a:spcAft>
                <a:spcPts val="0"/>
              </a:spcAft>
              <a:buSzPts val="1000"/>
              <a:buFont typeface="Symbol"/>
              <a:buChar char=""/>
              <a:tabLst>
                <a:tab pos="460538" algn="l"/>
              </a:tabLst>
            </a:pPr>
            <a:r>
              <a:rPr lang="en-GB" sz="1600" b="1" dirty="0">
                <a:latin typeface="Arial"/>
                <a:ea typeface="Times New Roman"/>
              </a:rPr>
              <a:t>Pursue </a:t>
            </a:r>
            <a:endParaRPr lang="en-GB" sz="1600" dirty="0">
              <a:latin typeface="Times New Roman"/>
              <a:ea typeface="Calibri"/>
            </a:endParaRPr>
          </a:p>
          <a:p>
            <a:pPr algn="just">
              <a:spcAft>
                <a:spcPts val="0"/>
              </a:spcAft>
            </a:pPr>
            <a:r>
              <a:rPr lang="en-GB" sz="1600" i="1" dirty="0">
                <a:latin typeface="Arial"/>
                <a:ea typeface="Times New Roman"/>
              </a:rPr>
              <a:t>‘Prosecute and disrupt individuals and groups responsible for slavery’</a:t>
            </a:r>
            <a:endParaRPr lang="en-GB" sz="1600" dirty="0">
              <a:latin typeface="Times New Roman"/>
              <a:ea typeface="Calibri"/>
            </a:endParaRPr>
          </a:p>
          <a:p>
            <a:pPr marL="345403" indent="-345403" algn="just">
              <a:spcAft>
                <a:spcPts val="0"/>
              </a:spcAft>
              <a:buSzPts val="1000"/>
              <a:buFont typeface="Symbol"/>
              <a:buChar char=""/>
              <a:tabLst>
                <a:tab pos="460538" algn="l"/>
              </a:tabLst>
            </a:pPr>
            <a:r>
              <a:rPr lang="en-GB" sz="1600" b="1" dirty="0">
                <a:latin typeface="Arial"/>
                <a:ea typeface="Times New Roman"/>
              </a:rPr>
              <a:t>Prevent</a:t>
            </a:r>
            <a:endParaRPr lang="en-GB" sz="1600" dirty="0">
              <a:latin typeface="Times New Roman"/>
              <a:ea typeface="Calibri"/>
            </a:endParaRPr>
          </a:p>
          <a:p>
            <a:pPr algn="just">
              <a:spcAft>
                <a:spcPts val="0"/>
              </a:spcAft>
            </a:pPr>
            <a:r>
              <a:rPr lang="en-GB" sz="1600" i="1" dirty="0">
                <a:latin typeface="Arial"/>
                <a:ea typeface="Times New Roman"/>
              </a:rPr>
              <a:t>‘Prevent people from engaging in slavery’</a:t>
            </a:r>
            <a:endParaRPr lang="en-GB" sz="1600" dirty="0">
              <a:latin typeface="Times New Roman"/>
              <a:ea typeface="Calibri"/>
            </a:endParaRPr>
          </a:p>
          <a:p>
            <a:pPr marL="345403" indent="-345403" algn="just">
              <a:spcAft>
                <a:spcPts val="0"/>
              </a:spcAft>
              <a:buSzPts val="1000"/>
              <a:buFont typeface="Symbol"/>
              <a:buChar char=""/>
              <a:tabLst>
                <a:tab pos="460538" algn="l"/>
              </a:tabLst>
            </a:pPr>
            <a:r>
              <a:rPr lang="en-GB" sz="1600" b="1" dirty="0">
                <a:latin typeface="Arial"/>
                <a:ea typeface="Times New Roman"/>
              </a:rPr>
              <a:t>Protect</a:t>
            </a:r>
            <a:endParaRPr lang="en-GB" sz="1600" dirty="0">
              <a:latin typeface="Times New Roman"/>
              <a:ea typeface="Calibri"/>
            </a:endParaRPr>
          </a:p>
          <a:p>
            <a:pPr algn="just">
              <a:spcAft>
                <a:spcPts val="0"/>
              </a:spcAft>
            </a:pPr>
            <a:r>
              <a:rPr lang="en-GB" sz="1600" i="1" dirty="0">
                <a:latin typeface="Arial"/>
                <a:ea typeface="Times New Roman"/>
              </a:rPr>
              <a:t>‘Strengthen safeguards against slavery by protecting vulnerable people from exploitation and increasing awareness of and resilience against this crime’</a:t>
            </a:r>
            <a:endParaRPr lang="en-GB" sz="1600" dirty="0">
              <a:latin typeface="Times New Roman"/>
              <a:ea typeface="Calibri"/>
            </a:endParaRPr>
          </a:p>
          <a:p>
            <a:pPr marL="345403" indent="-345403" algn="just">
              <a:spcAft>
                <a:spcPts val="0"/>
              </a:spcAft>
              <a:buSzPts val="1000"/>
              <a:buFont typeface="Symbol"/>
              <a:buChar char=""/>
              <a:tabLst>
                <a:tab pos="460538" algn="l"/>
              </a:tabLst>
            </a:pPr>
            <a:r>
              <a:rPr lang="en-GB" sz="1600" b="1" dirty="0">
                <a:latin typeface="Arial"/>
                <a:ea typeface="Times New Roman"/>
              </a:rPr>
              <a:t>Prepare</a:t>
            </a:r>
            <a:endParaRPr lang="en-GB" sz="1600" dirty="0">
              <a:latin typeface="Times New Roman"/>
              <a:ea typeface="Calibri"/>
            </a:endParaRPr>
          </a:p>
          <a:p>
            <a:pPr algn="just">
              <a:spcAft>
                <a:spcPts val="0"/>
              </a:spcAft>
            </a:pPr>
            <a:r>
              <a:rPr lang="en-GB" sz="1600" i="1" dirty="0">
                <a:latin typeface="Arial"/>
                <a:ea typeface="Times New Roman"/>
              </a:rPr>
              <a:t>‘Reduce the harm caused by slavery through improved victim identification and enhanced support’</a:t>
            </a:r>
            <a:endParaRPr lang="en-GB" sz="1600" dirty="0">
              <a:latin typeface="Times New Roman"/>
              <a:ea typeface="Calibri"/>
            </a:endParaRPr>
          </a:p>
          <a:p>
            <a:pPr algn="just">
              <a:spcAft>
                <a:spcPts val="0"/>
              </a:spcAft>
            </a:pPr>
            <a:r>
              <a:rPr lang="en-GB" sz="1600" dirty="0">
                <a:latin typeface="Calibri"/>
                <a:ea typeface="Times New Roman"/>
                <a:cs typeface="Arial"/>
              </a:rPr>
              <a:t> </a:t>
            </a:r>
            <a:endParaRPr lang="en-GB" sz="1600" dirty="0">
              <a:latin typeface="Times New Roman"/>
              <a:ea typeface="Calibri"/>
            </a:endParaRPr>
          </a:p>
          <a:p>
            <a:pPr>
              <a:spcAft>
                <a:spcPts val="0"/>
              </a:spcAft>
            </a:pPr>
            <a:r>
              <a:rPr lang="en-GB" sz="1600" dirty="0">
                <a:latin typeface="Arial"/>
                <a:ea typeface="Times New Roman"/>
              </a:rPr>
              <a:t>Link to the Modern Slavery Strategy: </a:t>
            </a:r>
            <a:r>
              <a:rPr lang="en-GB" sz="1600" u="sng" dirty="0">
                <a:solidFill>
                  <a:srgbClr val="0000FF"/>
                </a:solidFill>
                <a:latin typeface="Arial"/>
                <a:ea typeface="Times New Roman"/>
                <a:hlinkClick r:id="rId3"/>
              </a:rPr>
              <a:t>https://www.gov.uk/.../</a:t>
            </a:r>
            <a:r>
              <a:rPr lang="en-GB" sz="1600" b="1" u="sng" dirty="0">
                <a:solidFill>
                  <a:srgbClr val="0000FF"/>
                </a:solidFill>
                <a:latin typeface="Arial"/>
                <a:ea typeface="Times New Roman"/>
                <a:hlinkClick r:id="rId3"/>
              </a:rPr>
              <a:t>Modern</a:t>
            </a:r>
            <a:r>
              <a:rPr lang="en-GB" sz="1600" u="sng" dirty="0">
                <a:solidFill>
                  <a:srgbClr val="0000FF"/>
                </a:solidFill>
                <a:latin typeface="Arial"/>
                <a:ea typeface="Times New Roman"/>
                <a:hlinkClick r:id="rId3"/>
              </a:rPr>
              <a:t>_</a:t>
            </a:r>
            <a:r>
              <a:rPr lang="en-GB" sz="1600" b="1" u="sng" dirty="0">
                <a:solidFill>
                  <a:srgbClr val="0000FF"/>
                </a:solidFill>
                <a:latin typeface="Arial"/>
                <a:ea typeface="Times New Roman"/>
                <a:hlinkClick r:id="rId3"/>
              </a:rPr>
              <a:t>Slavery</a:t>
            </a:r>
            <a:r>
              <a:rPr lang="en-GB" sz="1600" u="sng" dirty="0">
                <a:solidFill>
                  <a:srgbClr val="0000FF"/>
                </a:solidFill>
                <a:latin typeface="Arial"/>
                <a:ea typeface="Times New Roman"/>
                <a:hlinkClick r:id="rId3"/>
              </a:rPr>
              <a:t>_</a:t>
            </a:r>
            <a:r>
              <a:rPr lang="en-GB" sz="1600" b="1" u="sng" dirty="0">
                <a:solidFill>
                  <a:srgbClr val="0000FF"/>
                </a:solidFill>
                <a:latin typeface="Arial"/>
                <a:ea typeface="Times New Roman"/>
                <a:hlinkClick r:id="rId3"/>
              </a:rPr>
              <a:t>Strategy</a:t>
            </a:r>
            <a:r>
              <a:rPr lang="en-GB" sz="1600" u="sng" dirty="0">
                <a:solidFill>
                  <a:srgbClr val="0000FF"/>
                </a:solidFill>
                <a:latin typeface="Arial"/>
                <a:ea typeface="Times New Roman"/>
                <a:hlinkClick r:id="rId3"/>
              </a:rPr>
              <a:t>_FINAL_DEC2015.pdf</a:t>
            </a:r>
            <a:endParaRPr lang="en-GB" sz="1600" dirty="0">
              <a:latin typeface="Times New Roman"/>
              <a:ea typeface="Calibri"/>
            </a:endParaRPr>
          </a:p>
          <a:p>
            <a:pPr>
              <a:defRPr/>
            </a:pPr>
            <a:endParaRPr lang="en-GB" altLang="en-US" sz="1600"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7</a:t>
            </a:fld>
            <a:endParaRPr lang="en-GB" dirty="0"/>
          </a:p>
        </p:txBody>
      </p:sp>
    </p:spTree>
    <p:extLst>
      <p:ext uri="{BB962C8B-B14F-4D97-AF65-F5344CB8AC3E}">
        <p14:creationId xmlns:p14="http://schemas.microsoft.com/office/powerpoint/2010/main" val="103322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8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smtClean="0"/>
              <a:t>Made by the Merthyr &amp; RCT Young people’s human trafficking group.</a:t>
            </a:r>
          </a:p>
        </p:txBody>
      </p:sp>
      <p:sp>
        <p:nvSpPr>
          <p:cNvPr id="578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6901" indent="-287270">
              <a:defRPr>
                <a:solidFill>
                  <a:schemeClr val="tx1"/>
                </a:solidFill>
                <a:latin typeface="Calibri" pitchFamily="34" charset="0"/>
              </a:defRPr>
            </a:lvl2pPr>
            <a:lvl3pPr marL="1149078" indent="-229815">
              <a:defRPr>
                <a:solidFill>
                  <a:schemeClr val="tx1"/>
                </a:solidFill>
                <a:latin typeface="Calibri" pitchFamily="34" charset="0"/>
              </a:defRPr>
            </a:lvl3pPr>
            <a:lvl4pPr marL="1608710" indent="-229815">
              <a:defRPr>
                <a:solidFill>
                  <a:schemeClr val="tx1"/>
                </a:solidFill>
                <a:latin typeface="Calibri" pitchFamily="34" charset="0"/>
              </a:defRPr>
            </a:lvl4pPr>
            <a:lvl5pPr marL="2068341" indent="-229815">
              <a:defRPr>
                <a:solidFill>
                  <a:schemeClr val="tx1"/>
                </a:solidFill>
                <a:latin typeface="Calibri" pitchFamily="34" charset="0"/>
              </a:defRPr>
            </a:lvl5pPr>
            <a:lvl6pPr marL="2527974" indent="-229815" fontAlgn="base">
              <a:spcBef>
                <a:spcPct val="0"/>
              </a:spcBef>
              <a:spcAft>
                <a:spcPct val="0"/>
              </a:spcAft>
              <a:defRPr>
                <a:solidFill>
                  <a:schemeClr val="tx1"/>
                </a:solidFill>
                <a:latin typeface="Calibri" pitchFamily="34" charset="0"/>
              </a:defRPr>
            </a:lvl6pPr>
            <a:lvl7pPr marL="2987605" indent="-229815" fontAlgn="base">
              <a:spcBef>
                <a:spcPct val="0"/>
              </a:spcBef>
              <a:spcAft>
                <a:spcPct val="0"/>
              </a:spcAft>
              <a:defRPr>
                <a:solidFill>
                  <a:schemeClr val="tx1"/>
                </a:solidFill>
                <a:latin typeface="Calibri" pitchFamily="34" charset="0"/>
              </a:defRPr>
            </a:lvl7pPr>
            <a:lvl8pPr marL="3447236" indent="-229815" fontAlgn="base">
              <a:spcBef>
                <a:spcPct val="0"/>
              </a:spcBef>
              <a:spcAft>
                <a:spcPct val="0"/>
              </a:spcAft>
              <a:defRPr>
                <a:solidFill>
                  <a:schemeClr val="tx1"/>
                </a:solidFill>
                <a:latin typeface="Calibri" pitchFamily="34" charset="0"/>
              </a:defRPr>
            </a:lvl8pPr>
            <a:lvl9pPr marL="3906869" indent="-229815" fontAlgn="base">
              <a:spcBef>
                <a:spcPct val="0"/>
              </a:spcBef>
              <a:spcAft>
                <a:spcPct val="0"/>
              </a:spcAft>
              <a:defRPr>
                <a:solidFill>
                  <a:schemeClr val="tx1"/>
                </a:solidFill>
                <a:latin typeface="Calibri" pitchFamily="34" charset="0"/>
              </a:defRPr>
            </a:lvl9pPr>
          </a:lstStyle>
          <a:p>
            <a:fld id="{AC225429-6FE2-4A3A-9383-A106AFB9A5A1}" type="slidenum">
              <a:rPr lang="en-GB" altLang="en-US">
                <a:solidFill>
                  <a:prstClr val="black"/>
                </a:solidFill>
              </a:rPr>
              <a:pPr/>
              <a:t>8</a:t>
            </a:fld>
            <a:endParaRPr lang="en-GB" altLang="en-US" dirty="0">
              <a:solidFill>
                <a:prstClr val="black"/>
              </a:solidFill>
            </a:endParaRPr>
          </a:p>
        </p:txBody>
      </p:sp>
    </p:spTree>
    <p:extLst>
      <p:ext uri="{BB962C8B-B14F-4D97-AF65-F5344CB8AC3E}">
        <p14:creationId xmlns:p14="http://schemas.microsoft.com/office/powerpoint/2010/main" val="234684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D65EADE-93C2-43B8-8DF2-4AF4E2576940}" type="slidenum">
              <a:rPr lang="en-GB" smtClean="0"/>
              <a:pPr>
                <a:defRPr/>
              </a:pPr>
              <a:t>9</a:t>
            </a:fld>
            <a:endParaRPr lang="en-GB" dirty="0"/>
          </a:p>
        </p:txBody>
      </p:sp>
    </p:spTree>
    <p:extLst>
      <p:ext uri="{BB962C8B-B14F-4D97-AF65-F5344CB8AC3E}">
        <p14:creationId xmlns:p14="http://schemas.microsoft.com/office/powerpoint/2010/main" val="614068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mn-cs"/>
                </a:endParaRPr>
              </a:p>
            </p:txBody>
          </p:sp>
        </p:grpSp>
      </p:gr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0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87" name="Rectangle 19"/>
          <p:cNvSpPr>
            <a:spLocks noGrp="1" noChangeArrowheads="1"/>
          </p:cNvSpPr>
          <p:nvPr>
            <p:ph type="ctrTitle" hasCustomPrompt="1"/>
          </p:nvPr>
        </p:nvSpPr>
        <p:spPr>
          <a:xfrm>
            <a:off x="2971800" y="1828800"/>
            <a:ext cx="6019800" cy="2209800"/>
          </a:xfrm>
        </p:spPr>
        <p:txBody>
          <a:bodyPr/>
          <a:lstStyle>
            <a:lvl1pPr>
              <a:defRPr sz="5000">
                <a:solidFill>
                  <a:srgbClr val="FFFFFF"/>
                </a:solidFill>
              </a:defRPr>
            </a:lvl1pPr>
          </a:lstStyle>
          <a:p>
            <a:pPr lvl="0"/>
            <a:r>
              <a:rPr lang="en-US" noProof="0" dirty="0" smtClean="0"/>
              <a:t>CLICK TO EDIT MASTER TITLE STYLE</a:t>
            </a:r>
            <a:endParaRPr lang="en-GB" noProof="0" dirty="0" smtClean="0"/>
          </a:p>
        </p:txBody>
      </p:sp>
      <p:sp>
        <p:nvSpPr>
          <p:cNvPr id="391188" name="Rectangle 20"/>
          <p:cNvSpPr>
            <a:spLocks noGrp="1" noChangeArrowheads="1"/>
          </p:cNvSpPr>
          <p:nvPr>
            <p:ph type="subTitle" idx="1" hasCustomPrompt="1"/>
          </p:nvPr>
        </p:nvSpPr>
        <p:spPr>
          <a:xfrm>
            <a:off x="2971800" y="4267200"/>
            <a:ext cx="6019800" cy="1752600"/>
          </a:xfrm>
        </p:spPr>
        <p:txBody>
          <a:bodyPr/>
          <a:lstStyle>
            <a:lvl1pPr marL="0" indent="0" algn="ctr">
              <a:buFont typeface="Wingdings" pitchFamily="2" charset="2"/>
              <a:buNone/>
              <a:defRPr sz="3400"/>
            </a:lvl1pPr>
          </a:lstStyle>
          <a:p>
            <a:pPr lvl="0"/>
            <a:r>
              <a:rPr lang="en-US" noProof="0" dirty="0" smtClean="0"/>
              <a:t>CLICK TO EDIT MASTER SUBTITLE STYLE</a:t>
            </a:r>
            <a:endParaRPr lang="en-GB" noProof="0" dirty="0" smtClean="0"/>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2111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0AAA28F-A6D0-48DD-ACD6-7C89C2FA5C1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3348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40768"/>
            <a:ext cx="2057400" cy="452663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9EB9A17-89FE-41A0-86E0-4D223A51872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833838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57200"/>
            <a:ext cx="6923112" cy="1371600"/>
          </a:xfrm>
        </p:spPr>
        <p:txBody>
          <a:bodyPr/>
          <a:lstStyle/>
          <a:p>
            <a:r>
              <a:rPr lang="en-US" dirty="0" smtClean="0"/>
              <a:t>CLICK TO EDIT MASTER TITLE STYLE</a:t>
            </a:r>
            <a:endParaRPr lang="en-GB" dirty="0"/>
          </a:p>
        </p:txBody>
      </p:sp>
      <p:sp>
        <p:nvSpPr>
          <p:cNvPr id="3" name="SmartArt Placeholder 2"/>
          <p:cNvSpPr>
            <a:spLocks noGrp="1"/>
          </p:cNvSpPr>
          <p:nvPr>
            <p:ph type="dgm" idx="1"/>
          </p:nvPr>
        </p:nvSpPr>
        <p:spPr>
          <a:xfrm>
            <a:off x="457200" y="1981200"/>
            <a:ext cx="8229600" cy="3886200"/>
          </a:xfrm>
        </p:spPr>
        <p:txBody>
          <a:bodyPr/>
          <a:lstStyle/>
          <a:p>
            <a:pPr lvl="0"/>
            <a:r>
              <a:rPr lang="en-US" noProof="0" dirty="0" smtClean="0"/>
              <a:t>Click icon to add SmartArt graphic</a:t>
            </a:r>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10A8701-9ED9-45B5-AFE5-F26B61BB22C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77242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76672"/>
            <a:ext cx="6779096" cy="53907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3DC3B81-F624-4D79-B634-E040F93BF3D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370802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Arial"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218CF16-0CA9-4002-BECF-DDD8637A73F3}" type="slidenum">
              <a:rPr lang="en-GB"/>
              <a:pPr>
                <a:defRPr/>
              </a:pPr>
              <a:t>‹#›</a:t>
            </a:fld>
            <a:endParaRPr lang="en-GB" dirty="0"/>
          </a:p>
        </p:txBody>
      </p:sp>
    </p:spTree>
    <p:extLst>
      <p:ext uri="{BB962C8B-B14F-4D97-AF65-F5344CB8AC3E}">
        <p14:creationId xmlns:p14="http://schemas.microsoft.com/office/powerpoint/2010/main" val="2318270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D78A28D-BA2E-4F60-AE43-2BD602E0116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62355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C9535FC-1274-45D1-9EE8-17E52E0AAA9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7421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D7914DF-D971-409E-96D0-CE26C064E27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60807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4E79F14-9D43-48BC-89AC-4ED0C72A95F0}"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932172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5F8C641-1187-4D41-8F3A-8B9168B9EC5F}"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8742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6088" y="457200"/>
            <a:ext cx="6934223" cy="1371600"/>
          </a:xfrm>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342900" indent="-342900">
              <a:buSzPct val="100000"/>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3176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B3D8BC9-DCAE-42A7-AF75-7F9019C17C37}"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773535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5DBB671-85A2-470D-959C-2B3675567FD6}"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49956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F0553CE-6C2F-48A9-BFE4-6843D11946C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36595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739EA25-4074-48EB-8CD2-CFDF33373BE4}"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123822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0B42BD0-B3A0-4721-B4AC-FE0E540DE9A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944645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A995651-83B9-4BE8-B876-D1685E97F4E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85430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DD9468B-8490-4060-B104-9BEACDF0AF5D}"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739654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Arial"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4FFCCDCB-919E-47AD-8889-DBE866E7A505}" type="slidenum">
              <a:rPr lang="en-GB"/>
              <a:pPr>
                <a:defRPr/>
              </a:pPr>
              <a:t>‹#›</a:t>
            </a:fld>
            <a:endParaRPr lang="en-GB" dirty="0"/>
          </a:p>
        </p:txBody>
      </p:sp>
    </p:spTree>
    <p:extLst>
      <p:ext uri="{BB962C8B-B14F-4D97-AF65-F5344CB8AC3E}">
        <p14:creationId xmlns:p14="http://schemas.microsoft.com/office/powerpoint/2010/main" val="3202026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A5A7F57-98B8-4D2E-9481-8C677C625A9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650846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B419790-F193-4857-96C2-15D5E64637D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1360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BCF79B-F745-440A-A838-624B618D079A}"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17122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6E5F4FA-9E5D-4EF0-A93E-FD9B6C233B7D}"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3500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43C7589-88A1-4718-A306-339320915C4C}"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27424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4A5A13-59A1-4186-AD5F-810FBF8E991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649268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E3452A0-F271-4F2E-BA9E-6FE1E0CA7C23}"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4800474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B7C3820-0F69-482F-A79F-6C30752181A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6384254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D590C98-64DA-4661-B995-16621842D4A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2786323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4C4A730-F3F9-41FF-9C45-53EAFDF9BF9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629361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185E47F-66EC-44CE-81DB-71BE789DE62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698974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6BB9614-5556-453E-899E-3AF96F22611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48121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10D8B6-1C66-4B5E-A9D9-63C36223940B}"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55869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650CF1-F8DC-4C9D-B1A2-DE1418BB5A82}"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5100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76672"/>
            <a:ext cx="6923112" cy="940966"/>
          </a:xfrm>
        </p:spPr>
        <p:txBody>
          <a:bodyPr/>
          <a:lstStyle>
            <a:lvl1pPr>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D374B33-69C1-458A-90B2-CE6B882C70D7}"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66136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GB" dirty="0"/>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52F5EB9-D658-4064-B053-67DC0C128C03}"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93185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D610FB0-D6A1-4BF7-BE26-714AA2766CAE}"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56601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04664"/>
            <a:ext cx="6923112" cy="1152128"/>
          </a:xfrm>
        </p:spPr>
        <p:txBody>
          <a:bodyPr anchor="b"/>
          <a:lstStyle>
            <a:lvl1pPr algn="ctr">
              <a:defRPr sz="4400" b="1"/>
            </a:lvl1pPr>
          </a:lstStyle>
          <a:p>
            <a:r>
              <a:rPr lang="en-US" dirty="0" smtClean="0"/>
              <a:t>CLICK TO EDIT MASTER TITLE STYLE</a:t>
            </a:r>
            <a:endParaRPr lang="en-GB" dirty="0"/>
          </a:p>
        </p:txBody>
      </p:sp>
      <p:sp>
        <p:nvSpPr>
          <p:cNvPr id="3" name="Content Placeholder 2"/>
          <p:cNvSpPr>
            <a:spLocks noGrp="1"/>
          </p:cNvSpPr>
          <p:nvPr>
            <p:ph idx="1"/>
          </p:nvPr>
        </p:nvSpPr>
        <p:spPr>
          <a:xfrm>
            <a:off x="3575050" y="1628800"/>
            <a:ext cx="5111750" cy="4497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3"/>
          <p:cNvSpPr>
            <a:spLocks noGrp="1"/>
          </p:cNvSpPr>
          <p:nvPr>
            <p:ph type="body" sz="half" idx="2"/>
          </p:nvPr>
        </p:nvSpPr>
        <p:spPr>
          <a:xfrm>
            <a:off x="457200" y="1628800"/>
            <a:ext cx="3008313" cy="4497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713A7D0-27B8-416C-87C0-692EA98C580F}"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02353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1267507-E0AF-4357-926A-CAD2D2AE8654}"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17598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a:defRPr/>
            </a:pPr>
            <a:endParaRPr lang="en-GB" dirty="0"/>
          </a:p>
        </p:txBody>
      </p:sp>
      <p:grpSp>
        <p:nvGrpSpPr>
          <p:cNvPr id="4100"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mn-cs"/>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a:defRPr/>
              </a:pPr>
              <a:endParaRPr lang="en-US" sz="2400" dirty="0">
                <a:solidFill>
                  <a:srgbClr val="000000"/>
                </a:solidFill>
                <a:latin typeface="Times New Roman" pitchFamily="18" charset="0"/>
                <a:cs typeface="+mn-cs"/>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a:defRPr/>
              </a:pPr>
              <a:endParaRPr lang="en-US" dirty="0">
                <a:solidFill>
                  <a:srgbClr val="666699"/>
                </a:solidFill>
                <a:latin typeface="+mn-lt"/>
                <a:cs typeface="+mn-cs"/>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a:defRPr/>
              </a:pPr>
              <a:endParaRPr lang="en-US" dirty="0">
                <a:solidFill>
                  <a:srgbClr val="666699"/>
                </a:solidFill>
                <a:latin typeface="+mn-lt"/>
                <a:cs typeface="+mn-cs"/>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a:defRPr/>
              </a:pPr>
              <a:endParaRPr lang="en-US" dirty="0">
                <a:solidFill>
                  <a:srgbClr val="9999CC"/>
                </a:solidFill>
                <a:latin typeface="+mn-lt"/>
                <a:cs typeface="+mn-cs"/>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a:defRPr/>
              </a:pPr>
              <a:endParaRPr lang="en-US" dirty="0">
                <a:solidFill>
                  <a:srgbClr val="666699"/>
                </a:solidFill>
                <a:latin typeface="+mn-lt"/>
                <a:cs typeface="+mn-cs"/>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mn-cs"/>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a:defRPr/>
              </a:pPr>
              <a:endParaRPr lang="en-US" dirty="0">
                <a:solidFill>
                  <a:srgbClr val="9999CC"/>
                </a:solidFill>
                <a:latin typeface="+mn-lt"/>
                <a:cs typeface="+mn-cs"/>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a:defRPr/>
              </a:pPr>
              <a:endParaRPr lang="en-US" dirty="0">
                <a:solidFill>
                  <a:srgbClr val="9999CC"/>
                </a:solidFill>
                <a:latin typeface="+mn-lt"/>
                <a:cs typeface="+mn-cs"/>
              </a:endParaRPr>
            </a:p>
          </p:txBody>
        </p:sp>
      </p:grpSp>
      <p:sp>
        <p:nvSpPr>
          <p:cNvPr id="4101" name="Rectangle 14"/>
          <p:cNvSpPr>
            <a:spLocks noGrp="1" noChangeArrowheads="1"/>
          </p:cNvSpPr>
          <p:nvPr>
            <p:ph type="title"/>
          </p:nvPr>
        </p:nvSpPr>
        <p:spPr bwMode="auto">
          <a:xfrm>
            <a:off x="446088" y="457200"/>
            <a:ext cx="696696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a:defRPr/>
            </a:pPr>
            <a:endParaRPr lang="en-GB" dirty="0"/>
          </a:p>
        </p:txBody>
      </p:sp>
      <p:pic>
        <p:nvPicPr>
          <p:cNvPr id="17" name="Picture 6"/>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413054" y="44624"/>
            <a:ext cx="16954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1" fontAlgn="base" hangingPunct="1">
        <a:spcBef>
          <a:spcPct val="0"/>
        </a:spcBef>
        <a:spcAft>
          <a:spcPct val="0"/>
        </a:spcAft>
        <a:defRPr sz="4400">
          <a:solidFill>
            <a:schemeClr val="bg2"/>
          </a:solidFill>
          <a:latin typeface="+mj-lt"/>
          <a:ea typeface="+mj-ea"/>
          <a:cs typeface="+mj-cs"/>
        </a:defRPr>
      </a:lvl1pPr>
      <a:lvl2pPr algn="l" rtl="0" eaLnBrk="1" fontAlgn="base" hangingPunct="1">
        <a:spcBef>
          <a:spcPct val="0"/>
        </a:spcBef>
        <a:spcAft>
          <a:spcPct val="0"/>
        </a:spcAft>
        <a:defRPr sz="4400">
          <a:solidFill>
            <a:schemeClr val="tx1"/>
          </a:solidFill>
          <a:latin typeface="Arial" pitchFamily="34" charset="0"/>
        </a:defRPr>
      </a:lvl2pPr>
      <a:lvl3pPr algn="l" rtl="0" eaLnBrk="1" fontAlgn="base" hangingPunct="1">
        <a:spcBef>
          <a:spcPct val="0"/>
        </a:spcBef>
        <a:spcAft>
          <a:spcPct val="0"/>
        </a:spcAft>
        <a:defRPr sz="4400">
          <a:solidFill>
            <a:schemeClr val="tx1"/>
          </a:solidFill>
          <a:latin typeface="Arial" pitchFamily="34" charset="0"/>
        </a:defRPr>
      </a:lvl3pPr>
      <a:lvl4pPr algn="l" rtl="0" eaLnBrk="1" fontAlgn="base" hangingPunct="1">
        <a:spcBef>
          <a:spcPct val="0"/>
        </a:spcBef>
        <a:spcAft>
          <a:spcPct val="0"/>
        </a:spcAft>
        <a:defRPr sz="4400">
          <a:solidFill>
            <a:schemeClr val="tx1"/>
          </a:solidFill>
          <a:latin typeface="Arial" pitchFamily="34" charset="0"/>
        </a:defRPr>
      </a:lvl4pPr>
      <a:lvl5pPr algn="l" rtl="0" eaLnBrk="1" fontAlgn="base" hangingPunct="1">
        <a:spcBef>
          <a:spcPct val="0"/>
        </a:spcBef>
        <a:spcAft>
          <a:spcPct val="0"/>
        </a:spcAft>
        <a:defRPr sz="4400">
          <a:solidFill>
            <a:schemeClr val="tx1"/>
          </a:solidFill>
          <a:latin typeface="Arial" pitchFamily="34" charset="0"/>
        </a:defRPr>
      </a:lvl5pPr>
      <a:lvl6pPr marL="457200" algn="l" rtl="0" eaLnBrk="1" fontAlgn="base" hangingPunct="1">
        <a:spcBef>
          <a:spcPct val="0"/>
        </a:spcBef>
        <a:spcAft>
          <a:spcPct val="0"/>
        </a:spcAft>
        <a:defRPr sz="4400">
          <a:solidFill>
            <a:schemeClr val="tx1"/>
          </a:solidFill>
          <a:latin typeface="Arial" pitchFamily="34" charset="0"/>
        </a:defRPr>
      </a:lvl6pPr>
      <a:lvl7pPr marL="914400" algn="l" rtl="0" eaLnBrk="1" fontAlgn="base" hangingPunct="1">
        <a:spcBef>
          <a:spcPct val="0"/>
        </a:spcBef>
        <a:spcAft>
          <a:spcPct val="0"/>
        </a:spcAft>
        <a:defRPr sz="4400">
          <a:solidFill>
            <a:schemeClr val="tx1"/>
          </a:solidFill>
          <a:latin typeface="Arial" pitchFamily="34" charset="0"/>
        </a:defRPr>
      </a:lvl7pPr>
      <a:lvl8pPr marL="1371600" algn="l" rtl="0" eaLnBrk="1" fontAlgn="base" hangingPunct="1">
        <a:spcBef>
          <a:spcPct val="0"/>
        </a:spcBef>
        <a:spcAft>
          <a:spcPct val="0"/>
        </a:spcAft>
        <a:defRPr sz="4400">
          <a:solidFill>
            <a:schemeClr val="tx1"/>
          </a:solidFill>
          <a:latin typeface="Arial" pitchFamily="34" charset="0"/>
        </a:defRPr>
      </a:lvl8pPr>
      <a:lvl9pPr marL="1828800" algn="l" rtl="0" eaLnBrk="1" fontAlgn="base" hangingPunct="1">
        <a:spcBef>
          <a:spcPct val="0"/>
        </a:spcBef>
        <a:spcAft>
          <a:spcPct val="0"/>
        </a:spcAft>
        <a:defRPr sz="4400">
          <a:solidFill>
            <a:schemeClr val="tx1"/>
          </a:solidFill>
          <a:latin typeface="Arial"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bg2"/>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bg2"/>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bg2"/>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bg2"/>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bg2"/>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a:defRPr/>
            </a:pPr>
            <a:fld id="{E7F6F9AE-5F06-4E37-9497-C7B161A827EA}" type="slidenum">
              <a:rPr lang="en-GB"/>
              <a:pPr>
                <a:defRPr/>
              </a:pPr>
              <a:t>‹#›</a:t>
            </a:fld>
            <a:endParaRPr lang="en-GB" dirty="0"/>
          </a:p>
        </p:txBody>
      </p:sp>
      <p:grpSp>
        <p:nvGrpSpPr>
          <p:cNvPr id="6148"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Arial" pitchFamily="34"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grpSp>
      <p:sp>
        <p:nvSpPr>
          <p:cNvPr id="6149"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615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a:defRPr/>
            </a:pPr>
            <a:endParaRPr lang="en-GB" dirty="0"/>
          </a:p>
        </p:txBody>
      </p:sp>
      <p:pic>
        <p:nvPicPr>
          <p:cNvPr id="6152"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4263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a:defRPr/>
            </a:pPr>
            <a:fld id="{DE44E501-0E40-458F-88C8-FD22A611049E}" type="slidenum">
              <a:rPr lang="en-GB"/>
              <a:pPr>
                <a:defRPr/>
              </a:pPr>
              <a:t>‹#›</a:t>
            </a:fld>
            <a:endParaRPr lang="en-GB" dirty="0"/>
          </a:p>
        </p:txBody>
      </p:sp>
      <p:grpSp>
        <p:nvGrpSpPr>
          <p:cNvPr id="28676"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a:defRPr/>
              </a:pPr>
              <a:endParaRPr lang="en-US" sz="2400" dirty="0">
                <a:solidFill>
                  <a:srgbClr val="000000"/>
                </a:solidFill>
                <a:latin typeface="Times New Roman" pitchFamily="18" charset="0"/>
                <a:cs typeface="Arial" pitchFamily="34"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a:defRPr/>
              </a:pPr>
              <a:endParaRPr lang="en-US" dirty="0">
                <a:solidFill>
                  <a:srgbClr val="666699"/>
                </a:solidFill>
                <a:latin typeface="Arial"/>
                <a:cs typeface="Arial" pitchFamily="34" charset="0"/>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a:defRPr/>
              </a:pPr>
              <a:endParaRPr lang="en-US" sz="2400" dirty="0">
                <a:solidFill>
                  <a:srgbClr val="000000"/>
                </a:solidFill>
                <a:latin typeface="Times New Roman" pitchFamily="18" charset="0"/>
                <a:cs typeface="Arial" pitchFamily="34"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a:defRPr/>
              </a:pPr>
              <a:endParaRPr lang="en-US" dirty="0">
                <a:solidFill>
                  <a:srgbClr val="9999CC"/>
                </a:solidFill>
                <a:latin typeface="Arial"/>
                <a:cs typeface="Arial" pitchFamily="34" charset="0"/>
              </a:endParaRPr>
            </a:p>
          </p:txBody>
        </p:sp>
      </p:grpSp>
      <p:sp>
        <p:nvSpPr>
          <p:cNvPr id="28677"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86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a:defRPr/>
            </a:pPr>
            <a:endParaRPr lang="en-GB" dirty="0"/>
          </a:p>
        </p:txBody>
      </p:sp>
      <p:pic>
        <p:nvPicPr>
          <p:cNvPr id="28680"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27193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gislation.gov.uk/ukpga/1989/41/conten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legislation.gov.uk/ukpga/2004/31/conten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legislation.gov.uk/ukpga/2003/42/section/50" TargetMode="External"/><Relationship Id="rId3" Type="http://schemas.openxmlformats.org/officeDocument/2006/relationships/hyperlink" Target="http://www.legislation.gov.uk/ukpga/2003/42/section/14" TargetMode="External"/><Relationship Id="rId7" Type="http://schemas.openxmlformats.org/officeDocument/2006/relationships/hyperlink" Target="http://www.legislation.gov.uk/ukpga/2003/42/section/4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legislation.gov.uk/ukpga/2003/42/section/48" TargetMode="External"/><Relationship Id="rId5" Type="http://schemas.openxmlformats.org/officeDocument/2006/relationships/hyperlink" Target="http://www.legislation.gov.uk/ukpga/2003/42/section/47" TargetMode="External"/><Relationship Id="rId4" Type="http://schemas.openxmlformats.org/officeDocument/2006/relationships/hyperlink" Target="http://www.legislation.gov.uk/ukpga/2003/42/section/15"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268760"/>
            <a:ext cx="6019800" cy="5904656"/>
          </a:xfrm>
        </p:spPr>
        <p:txBody>
          <a:bodyPr/>
          <a:lstStyle/>
          <a:p>
            <a:r>
              <a:rPr lang="en-GB" altLang="en-US" sz="5400" dirty="0"/>
              <a:t>WALES ANTI-SLAVERY</a:t>
            </a:r>
            <a:br>
              <a:rPr lang="en-GB" altLang="en-US" sz="5400" dirty="0"/>
            </a:br>
            <a:r>
              <a:rPr lang="en-GB" altLang="en-US" sz="5400" dirty="0">
                <a:solidFill>
                  <a:schemeClr val="bg1"/>
                </a:solidFill>
              </a:rPr>
              <a:t>CHILD SEXUAL </a:t>
            </a:r>
            <a:r>
              <a:rPr lang="en-GB" altLang="en-US" sz="5400" dirty="0">
                <a:solidFill>
                  <a:srgbClr val="00007D"/>
                </a:solidFill>
              </a:rPr>
              <a:t>EXPLOITATION AWARENESS </a:t>
            </a:r>
            <a:r>
              <a:rPr lang="en-GB" altLang="en-US" sz="5400" dirty="0" smtClean="0">
                <a:solidFill>
                  <a:srgbClr val="00007D"/>
                </a:solidFill>
              </a:rPr>
              <a:t>COURSE</a:t>
            </a:r>
            <a:endParaRPr lang="en-GB" dirty="0"/>
          </a:p>
        </p:txBody>
      </p:sp>
    </p:spTree>
    <p:extLst>
      <p:ext uri="{BB962C8B-B14F-4D97-AF65-F5344CB8AC3E}">
        <p14:creationId xmlns:p14="http://schemas.microsoft.com/office/powerpoint/2010/main" val="722692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46088" y="457200"/>
            <a:ext cx="6934223" cy="1171600"/>
          </a:xfrm>
        </p:spPr>
        <p:txBody>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dirty="0" smtClean="0">
                <a:solidFill>
                  <a:schemeClr val="bg2"/>
                </a:solidFill>
              </a:rPr>
              <a:t>THE GROOMING STAGES:</a:t>
            </a:r>
          </a:p>
        </p:txBody>
      </p:sp>
      <p:sp>
        <p:nvSpPr>
          <p:cNvPr id="31749" name="Rectangle 3"/>
          <p:cNvSpPr>
            <a:spLocks noGrp="1" noChangeArrowheads="1"/>
          </p:cNvSpPr>
          <p:nvPr>
            <p:ph idx="1"/>
          </p:nvPr>
        </p:nvSpPr>
        <p:spPr>
          <a:xfrm>
            <a:off x="457200" y="1916832"/>
            <a:ext cx="8229600" cy="4536504"/>
          </a:xfrm>
        </p:spPr>
        <p:txBody>
          <a:bodyPr tIns="0"/>
          <a:lstStyle/>
          <a:p>
            <a:pPr marL="0" indent="0">
              <a:lnSpc>
                <a:spcPct val="250000"/>
              </a:lnSpc>
              <a:spcBef>
                <a:spcPts val="1270"/>
              </a:spcBef>
              <a:buClrTx/>
              <a:buNone/>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z="2400" dirty="0" smtClean="0">
                <a:solidFill>
                  <a:schemeClr val="bg2"/>
                </a:solidFill>
              </a:rPr>
              <a:t>							TARGETING </a:t>
            </a:r>
          </a:p>
          <a:p>
            <a:pPr marL="0" indent="0">
              <a:lnSpc>
                <a:spcPct val="250000"/>
              </a:lnSpc>
              <a:spcBef>
                <a:spcPts val="1270"/>
              </a:spcBef>
              <a:buClrTx/>
              <a:buNone/>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z="2400" dirty="0" smtClean="0">
                <a:solidFill>
                  <a:schemeClr val="bg2"/>
                </a:solidFill>
                <a:cs typeface="Arial" pitchFamily="34" charset="0"/>
              </a:rPr>
              <a:t>							FRIENDSHIP FORMING</a:t>
            </a:r>
          </a:p>
          <a:p>
            <a:pPr marL="0" indent="0">
              <a:lnSpc>
                <a:spcPct val="250000"/>
              </a:lnSpc>
              <a:spcBef>
                <a:spcPts val="1270"/>
              </a:spcBef>
              <a:buClrTx/>
              <a:buNone/>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z="2400" dirty="0" smtClean="0">
                <a:solidFill>
                  <a:schemeClr val="bg2"/>
                </a:solidFill>
                <a:cs typeface="Arial" pitchFamily="34" charset="0"/>
              </a:rPr>
              <a:t>							LOVING RELATIONSHIP</a:t>
            </a:r>
          </a:p>
          <a:p>
            <a:pPr marL="0" indent="0">
              <a:lnSpc>
                <a:spcPct val="250000"/>
              </a:lnSpc>
              <a:spcBef>
                <a:spcPts val="1270"/>
              </a:spcBef>
              <a:buClrTx/>
              <a:buNone/>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z="2400" dirty="0" smtClean="0">
                <a:solidFill>
                  <a:schemeClr val="bg2"/>
                </a:solidFill>
                <a:cs typeface="Arial" pitchFamily="34" charset="0"/>
              </a:rPr>
              <a:t>							ABUSIVE RELATIONSHIP.</a:t>
            </a:r>
            <a:endParaRPr lang="en-GB" altLang="en-US" sz="2400" dirty="0">
              <a:solidFill>
                <a:schemeClr val="bg2"/>
              </a:solidFill>
              <a:cs typeface="Arial" pitchFamily="34" charset="0"/>
            </a:endParaRPr>
          </a:p>
          <a:p>
            <a:pPr marL="0" indent="34925">
              <a:spcBef>
                <a:spcPts val="1270"/>
              </a:spcBef>
              <a:buClrTx/>
              <a:buNone/>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endParaRPr lang="en-GB" altLang="en-US" sz="2400" dirty="0"/>
          </a:p>
        </p:txBody>
      </p:sp>
      <p:sp>
        <p:nvSpPr>
          <p:cNvPr id="31746" name="Slide Number Placeholder 6"/>
          <p:cNvSpPr>
            <a:spLocks noGrp="1"/>
          </p:cNvSpPr>
          <p:nvPr>
            <p:ph type="sldNum" sz="quarter" idx="11"/>
          </p:nvPr>
        </p:nvSpPr>
        <p:spPr>
          <a:noFill/>
        </p:spPr>
        <p:txBody>
          <a:bodyPr/>
          <a:lstStyle>
            <a:lvl1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1pPr>
            <a:lvl2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2pPr>
            <a:lvl3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3pPr>
            <a:lvl4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4pPr>
            <a:lvl5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5pPr>
            <a:lvl6pPr marL="2280994" indent="-207363" defTabSz="407526" eaLnBrk="0" fontAlgn="base" hangingPunct="0">
              <a:spcBef>
                <a:spcPct val="0"/>
              </a:spcBef>
              <a:spcAft>
                <a:spcPct val="0"/>
              </a:spcAft>
              <a:buClr>
                <a:srgbClr val="000000"/>
              </a:buClr>
              <a:buSzPct val="100000"/>
              <a:buFont typeface="Times New Roman" pitchFamily="18" charset="0"/>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6pPr>
            <a:lvl7pPr marL="2695720" indent="-207363" defTabSz="407526" eaLnBrk="0" fontAlgn="base" hangingPunct="0">
              <a:spcBef>
                <a:spcPct val="0"/>
              </a:spcBef>
              <a:spcAft>
                <a:spcPct val="0"/>
              </a:spcAft>
              <a:buClr>
                <a:srgbClr val="000000"/>
              </a:buClr>
              <a:buSzPct val="100000"/>
              <a:buFont typeface="Times New Roman" pitchFamily="18" charset="0"/>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7pPr>
            <a:lvl8pPr marL="3110446" indent="-207363" defTabSz="407526" eaLnBrk="0" fontAlgn="base" hangingPunct="0">
              <a:spcBef>
                <a:spcPct val="0"/>
              </a:spcBef>
              <a:spcAft>
                <a:spcPct val="0"/>
              </a:spcAft>
              <a:buClr>
                <a:srgbClr val="000000"/>
              </a:buClr>
              <a:buSzPct val="100000"/>
              <a:buFont typeface="Times New Roman" pitchFamily="18" charset="0"/>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8pPr>
            <a:lvl9pPr marL="3525172" indent="-207363" defTabSz="407526" eaLnBrk="0" fontAlgn="base" hangingPunct="0">
              <a:spcBef>
                <a:spcPct val="0"/>
              </a:spcBef>
              <a:spcAft>
                <a:spcPct val="0"/>
              </a:spcAft>
              <a:buClr>
                <a:srgbClr val="000000"/>
              </a:buClr>
              <a:buSzPct val="100000"/>
              <a:buFont typeface="Times New Roman" pitchFamily="18" charset="0"/>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1100">
                <a:solidFill>
                  <a:schemeClr val="bg1"/>
                </a:solidFill>
                <a:latin typeface="Arial" pitchFamily="34" charset="0"/>
                <a:ea typeface="ヒラギノ角ゴ ProN W3"/>
                <a:cs typeface="ヒラギノ角ゴ ProN W3"/>
              </a:defRPr>
            </a:lvl9pPr>
          </a:lstStyle>
          <a:p>
            <a:fld id="{126BE9BD-7171-427C-B216-9B8A774E75BB}" type="slidenum">
              <a:rPr lang="en-GB" altLang="en-US" smtClean="0">
                <a:solidFill>
                  <a:srgbClr val="000000"/>
                </a:solidFill>
              </a:rPr>
              <a:pPr/>
              <a:t>10</a:t>
            </a:fld>
            <a:endParaRPr lang="en-GB" altLang="en-US" dirty="0" smtClean="0">
              <a:solidFill>
                <a:srgbClr val="00000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59" y="1628800"/>
            <a:ext cx="1546994" cy="162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2636912"/>
            <a:ext cx="1445792" cy="14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6" y="3933056"/>
            <a:ext cx="1358306" cy="144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8304" y="4869160"/>
            <a:ext cx="1409517" cy="151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3645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46088" y="457200"/>
            <a:ext cx="6934223" cy="883568"/>
          </a:xfrm>
        </p:spPr>
        <p:txBody>
          <a:bodyPr/>
          <a:lstStyle/>
          <a:p>
            <a:r>
              <a:rPr lang="en-GB" altLang="en-US" dirty="0" smtClean="0"/>
              <a:t>CURRENT TRENDS</a:t>
            </a:r>
            <a:endParaRPr lang="en-US" altLang="en-US" dirty="0" smtClean="0"/>
          </a:p>
        </p:txBody>
      </p:sp>
      <p:sp>
        <p:nvSpPr>
          <p:cNvPr id="26627" name="Rectangle 3"/>
          <p:cNvSpPr>
            <a:spLocks noGrp="1" noChangeArrowheads="1"/>
          </p:cNvSpPr>
          <p:nvPr>
            <p:ph type="body" idx="1"/>
          </p:nvPr>
        </p:nvSpPr>
        <p:spPr bwMode="auto">
          <a:xfrm>
            <a:off x="457200" y="1268760"/>
            <a:ext cx="8229600" cy="504056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spcAft>
                <a:spcPts val="600"/>
              </a:spcAft>
              <a:buSzPct val="100000"/>
              <a:buFont typeface="Wingdings" panose="05000000000000000000" pitchFamily="2" charset="2"/>
              <a:buChar char="§"/>
            </a:pPr>
            <a:r>
              <a:rPr lang="en-GB" altLang="en-US" sz="2400" dirty="0" smtClean="0"/>
              <a:t>Peer led exploitation</a:t>
            </a:r>
          </a:p>
          <a:p>
            <a:pPr algn="just">
              <a:spcAft>
                <a:spcPts val="600"/>
              </a:spcAft>
              <a:buSzPct val="100000"/>
              <a:buFont typeface="Wingdings" panose="05000000000000000000" pitchFamily="2" charset="2"/>
              <a:buChar char="§"/>
            </a:pPr>
            <a:r>
              <a:rPr lang="en-GB" altLang="en-US" sz="2400" dirty="0" smtClean="0"/>
              <a:t>Use of technology</a:t>
            </a:r>
          </a:p>
          <a:p>
            <a:pPr algn="just">
              <a:spcAft>
                <a:spcPts val="600"/>
              </a:spcAft>
              <a:buSzPct val="100000"/>
              <a:buFont typeface="Wingdings" panose="05000000000000000000" pitchFamily="2" charset="2"/>
              <a:buChar char="§"/>
            </a:pPr>
            <a:r>
              <a:rPr lang="en-GB" altLang="en-US" sz="2400" dirty="0" smtClean="0"/>
              <a:t>Organised exploitation</a:t>
            </a:r>
          </a:p>
          <a:p>
            <a:pPr algn="just">
              <a:spcAft>
                <a:spcPts val="600"/>
              </a:spcAft>
              <a:buSzPct val="100000"/>
              <a:buFont typeface="Wingdings" panose="05000000000000000000" pitchFamily="2" charset="2"/>
              <a:buChar char="§"/>
            </a:pPr>
            <a:r>
              <a:rPr lang="en-GB" altLang="en-US" sz="2400" dirty="0" smtClean="0"/>
              <a:t>Internal trafficking</a:t>
            </a:r>
          </a:p>
          <a:p>
            <a:pPr algn="just">
              <a:spcAft>
                <a:spcPts val="600"/>
              </a:spcAft>
              <a:buSzPct val="100000"/>
              <a:buFont typeface="Wingdings" panose="05000000000000000000" pitchFamily="2" charset="2"/>
              <a:buChar char="§"/>
            </a:pPr>
            <a:r>
              <a:rPr lang="en-GB" altLang="en-US" sz="2400" dirty="0" smtClean="0"/>
              <a:t>Older boyfriend/’Loverboy model’</a:t>
            </a:r>
          </a:p>
          <a:p>
            <a:pPr algn="just">
              <a:spcAft>
                <a:spcPts val="600"/>
              </a:spcAft>
              <a:buSzPct val="100000"/>
              <a:buFont typeface="Wingdings" panose="05000000000000000000" pitchFamily="2" charset="2"/>
              <a:buChar char="§"/>
            </a:pPr>
            <a:r>
              <a:rPr lang="en-GB" altLang="en-US" sz="2400" dirty="0" smtClean="0"/>
              <a:t>Survival sex</a:t>
            </a:r>
          </a:p>
          <a:p>
            <a:pPr algn="just">
              <a:spcAft>
                <a:spcPts val="600"/>
              </a:spcAft>
              <a:buSzPct val="100000"/>
              <a:buFont typeface="Wingdings" panose="05000000000000000000" pitchFamily="2" charset="2"/>
              <a:buChar char="§"/>
            </a:pPr>
            <a:r>
              <a:rPr lang="en-GB" altLang="en-US" sz="2400" dirty="0" smtClean="0"/>
              <a:t>Party scene</a:t>
            </a:r>
          </a:p>
          <a:p>
            <a:pPr algn="just">
              <a:spcAft>
                <a:spcPts val="600"/>
              </a:spcAft>
              <a:buSzPct val="100000"/>
              <a:buFont typeface="Wingdings" panose="05000000000000000000" pitchFamily="2" charset="2"/>
              <a:buChar char="§"/>
            </a:pPr>
            <a:r>
              <a:rPr lang="en-GB" altLang="en-US" sz="2400" dirty="0" smtClean="0"/>
              <a:t>Identity</a:t>
            </a:r>
          </a:p>
          <a:p>
            <a:pPr algn="just">
              <a:spcAft>
                <a:spcPts val="600"/>
              </a:spcAft>
              <a:buSzPct val="100000"/>
              <a:buFont typeface="Wingdings" panose="05000000000000000000" pitchFamily="2" charset="2"/>
              <a:buChar char="§"/>
            </a:pPr>
            <a:r>
              <a:rPr lang="en-GB" altLang="en-US" sz="2400" dirty="0" smtClean="0"/>
              <a:t>Commodity</a:t>
            </a:r>
            <a:endParaRPr lang="en-US" altLang="en-US" sz="2400" dirty="0" smtClean="0"/>
          </a:p>
        </p:txBody>
      </p:sp>
    </p:spTree>
    <p:extLst>
      <p:ext uri="{BB962C8B-B14F-4D97-AF65-F5344CB8AC3E}">
        <p14:creationId xmlns:p14="http://schemas.microsoft.com/office/powerpoint/2010/main" val="2427280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46088" y="457200"/>
            <a:ext cx="6934223" cy="1243608"/>
          </a:xfrm>
        </p:spPr>
        <p:txBody>
          <a:bodyPr/>
          <a:lstStyle/>
          <a:p>
            <a:pPr algn="ctr"/>
            <a:r>
              <a:rPr lang="en-GB" altLang="en-US" dirty="0" smtClean="0">
                <a:solidFill>
                  <a:schemeClr val="bg2"/>
                </a:solidFill>
              </a:rPr>
              <a:t>WHAT IS CHILD SEXUAL EXPLOITATION?</a:t>
            </a:r>
            <a:endParaRPr lang="en-US" altLang="en-US" dirty="0" smtClean="0">
              <a:solidFill>
                <a:schemeClr val="bg2"/>
              </a:solidFill>
            </a:endParaRPr>
          </a:p>
        </p:txBody>
      </p:sp>
      <p:sp>
        <p:nvSpPr>
          <p:cNvPr id="6147" name="Rectangle 3"/>
          <p:cNvSpPr>
            <a:spLocks noGrp="1" noChangeArrowheads="1"/>
          </p:cNvSpPr>
          <p:nvPr>
            <p:ph type="body" idx="1"/>
          </p:nvPr>
        </p:nvSpPr>
        <p:spPr bwMode="auto">
          <a:xfrm>
            <a:off x="457200" y="1981200"/>
            <a:ext cx="8435280" cy="3886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90000"/>
              </a:lnSpc>
            </a:pPr>
            <a:r>
              <a:rPr lang="en-GB" altLang="en-US" sz="2400" dirty="0" smtClean="0">
                <a:solidFill>
                  <a:schemeClr val="bg2"/>
                </a:solidFill>
              </a:rPr>
              <a:t>It’s a major child protection issue for communities across the UK. </a:t>
            </a:r>
          </a:p>
          <a:p>
            <a:pPr algn="just">
              <a:lnSpc>
                <a:spcPct val="90000"/>
              </a:lnSpc>
            </a:pPr>
            <a:endParaRPr lang="en-GB" altLang="en-US" sz="2400" dirty="0" smtClean="0">
              <a:solidFill>
                <a:schemeClr val="bg2"/>
              </a:solidFill>
            </a:endParaRPr>
          </a:p>
          <a:p>
            <a:pPr algn="just">
              <a:lnSpc>
                <a:spcPct val="90000"/>
              </a:lnSpc>
            </a:pPr>
            <a:r>
              <a:rPr lang="en-GB" altLang="en-US" sz="2400" dirty="0" smtClean="0">
                <a:solidFill>
                  <a:schemeClr val="bg2"/>
                </a:solidFill>
              </a:rPr>
              <a:t>Is illegal activity by people who have power over young people and use it to sexually abuse them.</a:t>
            </a:r>
          </a:p>
          <a:p>
            <a:pPr algn="just">
              <a:lnSpc>
                <a:spcPct val="90000"/>
              </a:lnSpc>
            </a:pPr>
            <a:endParaRPr lang="en-GB" altLang="en-US" sz="2400" dirty="0" smtClean="0">
              <a:solidFill>
                <a:schemeClr val="bg2"/>
              </a:solidFill>
            </a:endParaRPr>
          </a:p>
          <a:p>
            <a:pPr algn="just">
              <a:lnSpc>
                <a:spcPct val="90000"/>
              </a:lnSpc>
            </a:pPr>
            <a:r>
              <a:rPr lang="en-GB" altLang="en-US" sz="2400" dirty="0">
                <a:solidFill>
                  <a:schemeClr val="bg2"/>
                </a:solidFill>
              </a:rPr>
              <a:t>C</a:t>
            </a:r>
            <a:r>
              <a:rPr lang="en-GB" altLang="en-US" sz="2400" dirty="0" smtClean="0">
                <a:solidFill>
                  <a:schemeClr val="bg2"/>
                </a:solidFill>
              </a:rPr>
              <a:t>an involve a broad range of exploitative activity, from seemingly ‘consensual’ relationships and informal exchanges of sex for attention, accommodation, gifts or cigarettes, through to very serious organised crime.</a:t>
            </a:r>
            <a:endParaRPr lang="en-US" altLang="en-US" sz="2400" dirty="0" smtClean="0">
              <a:solidFill>
                <a:schemeClr val="bg2"/>
              </a:solidFill>
            </a:endParaRPr>
          </a:p>
        </p:txBody>
      </p:sp>
    </p:spTree>
    <p:extLst>
      <p:ext uri="{BB962C8B-B14F-4D97-AF65-F5344CB8AC3E}">
        <p14:creationId xmlns:p14="http://schemas.microsoft.com/office/powerpoint/2010/main" val="4196995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790208" cy="1371600"/>
          </a:xfrm>
        </p:spPr>
        <p:txBody>
          <a:bodyPr>
            <a:noAutofit/>
          </a:bodyPr>
          <a:lstStyle/>
          <a:p>
            <a:pPr algn="ctr"/>
            <a:r>
              <a:rPr lang="en-GB" altLang="en-US" dirty="0" smtClean="0">
                <a:solidFill>
                  <a:schemeClr val="bg2"/>
                </a:solidFill>
              </a:rPr>
              <a:t>CHILD </a:t>
            </a:r>
            <a:r>
              <a:rPr lang="en-GB" altLang="en-US" dirty="0">
                <a:solidFill>
                  <a:schemeClr val="bg2"/>
                </a:solidFill>
              </a:rPr>
              <a:t>SEXUAL </a:t>
            </a:r>
            <a:r>
              <a:rPr lang="en-GB" altLang="en-US" dirty="0" smtClean="0">
                <a:solidFill>
                  <a:schemeClr val="bg2"/>
                </a:solidFill>
              </a:rPr>
              <a:t>EXPLOITATION IS….</a:t>
            </a:r>
            <a:endParaRPr lang="en-GB" b="0" dirty="0">
              <a:solidFill>
                <a:schemeClr val="bg2"/>
              </a:solidFill>
            </a:endParaRPr>
          </a:p>
        </p:txBody>
      </p:sp>
      <p:sp>
        <p:nvSpPr>
          <p:cNvPr id="3" name="Content Placeholder 2"/>
          <p:cNvSpPr>
            <a:spLocks noGrp="1"/>
          </p:cNvSpPr>
          <p:nvPr>
            <p:ph idx="1"/>
          </p:nvPr>
        </p:nvSpPr>
        <p:spPr>
          <a:xfrm>
            <a:off x="179512" y="1981200"/>
            <a:ext cx="8856984" cy="4760168"/>
          </a:xfrm>
        </p:spPr>
        <p:txBody>
          <a:bodyPr>
            <a:normAutofit/>
          </a:bodyPr>
          <a:lstStyle/>
          <a:p>
            <a:pPr algn="just"/>
            <a:r>
              <a:rPr lang="en-GB" sz="2400" dirty="0">
                <a:solidFill>
                  <a:schemeClr val="bg2"/>
                </a:solidFill>
              </a:rPr>
              <a:t>Child sexual exploitation is the coercion or manipulation of children and young people into taking part in sexual activities. It is a form of sexual abuse involving an exchange of some form of payment which can include money, mobile phones and other items, drugs, alcohol, a place to stay, ‘protection’ or affection. The vulnerability of the young person and grooming process employed by perpetrators renders them powerless to recognise the exploitative nature of relationships and unable to give informed consent.</a:t>
            </a:r>
            <a:r>
              <a:rPr lang="en-GB" sz="2400" b="1" i="1" dirty="0">
                <a:solidFill>
                  <a:schemeClr val="bg2"/>
                </a:solidFill>
              </a:rPr>
              <a:t> </a:t>
            </a:r>
            <a:endParaRPr lang="en-GB" sz="2400" b="1" i="1" dirty="0" smtClean="0">
              <a:solidFill>
                <a:schemeClr val="bg2"/>
              </a:solidFill>
            </a:endParaRPr>
          </a:p>
          <a:p>
            <a:pPr marL="0" indent="0" algn="just">
              <a:buNone/>
            </a:pPr>
            <a:r>
              <a:rPr lang="en-GB" sz="2400" dirty="0">
                <a:solidFill>
                  <a:schemeClr val="bg2"/>
                </a:solidFill>
              </a:rPr>
              <a:t>	</a:t>
            </a:r>
            <a:endParaRPr lang="en-GB" sz="2400" dirty="0" smtClean="0">
              <a:solidFill>
                <a:schemeClr val="bg2"/>
              </a:solidFill>
            </a:endParaRPr>
          </a:p>
          <a:p>
            <a:pPr marL="0" indent="0" algn="r">
              <a:buNone/>
            </a:pPr>
            <a:r>
              <a:rPr lang="en-GB" sz="1400" dirty="0" smtClean="0">
                <a:solidFill>
                  <a:schemeClr val="bg2"/>
                </a:solidFill>
              </a:rPr>
              <a:t>AWCPP 2008</a:t>
            </a:r>
            <a:endParaRPr lang="en-GB" sz="1400" dirty="0">
              <a:solidFill>
                <a:schemeClr val="bg2"/>
              </a:solidFill>
            </a:endParaRPr>
          </a:p>
          <a:p>
            <a:pPr marL="0" indent="0">
              <a:lnSpc>
                <a:spcPct val="150000"/>
              </a:lnSpc>
              <a:buNone/>
            </a:pPr>
            <a:endParaRPr lang="en-GB" sz="2800" dirty="0"/>
          </a:p>
        </p:txBody>
      </p:sp>
    </p:spTree>
    <p:extLst>
      <p:ext uri="{BB962C8B-B14F-4D97-AF65-F5344CB8AC3E}">
        <p14:creationId xmlns:p14="http://schemas.microsoft.com/office/powerpoint/2010/main" val="575727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GREY AREA FOR 16/17 YEAR OLDS?</a:t>
            </a:r>
            <a:endParaRPr lang="en-GB" dirty="0"/>
          </a:p>
        </p:txBody>
      </p:sp>
      <p:sp>
        <p:nvSpPr>
          <p:cNvPr id="3" name="Content Placeholder 2"/>
          <p:cNvSpPr>
            <a:spLocks noGrp="1"/>
          </p:cNvSpPr>
          <p:nvPr>
            <p:ph idx="1"/>
          </p:nvPr>
        </p:nvSpPr>
        <p:spPr>
          <a:xfrm>
            <a:off x="457200" y="1981200"/>
            <a:ext cx="8229600" cy="4688160"/>
          </a:xfrm>
        </p:spPr>
        <p:txBody>
          <a:bodyPr/>
          <a:lstStyle/>
          <a:p>
            <a:pPr marL="0" indent="0" algn="just">
              <a:buNone/>
            </a:pPr>
            <a:r>
              <a:rPr lang="en-GB" sz="2400" dirty="0"/>
              <a:t>The law also gives extra protection to young people who are </a:t>
            </a:r>
            <a:r>
              <a:rPr lang="en-GB" sz="2400" dirty="0" smtClean="0"/>
              <a:t>16/17 </a:t>
            </a:r>
            <a:r>
              <a:rPr lang="en-GB" sz="2400" dirty="0"/>
              <a:t>years old. It is illegal to</a:t>
            </a:r>
            <a:r>
              <a:rPr lang="en-GB" sz="2400" dirty="0" smtClean="0"/>
              <a:t>:</a:t>
            </a:r>
          </a:p>
          <a:p>
            <a:pPr marL="0" indent="0" algn="just">
              <a:buNone/>
            </a:pPr>
            <a:endParaRPr lang="en-GB" sz="2400" dirty="0"/>
          </a:p>
          <a:p>
            <a:pPr algn="just"/>
            <a:r>
              <a:rPr lang="en-GB" sz="2400" dirty="0"/>
              <a:t>take, show or distribute indecent </a:t>
            </a:r>
            <a:r>
              <a:rPr lang="en-GB" sz="2400" dirty="0" smtClean="0"/>
              <a:t>photographs</a:t>
            </a:r>
          </a:p>
          <a:p>
            <a:pPr algn="just"/>
            <a:endParaRPr lang="en-GB" sz="2400" dirty="0"/>
          </a:p>
          <a:p>
            <a:pPr algn="just"/>
            <a:r>
              <a:rPr lang="en-GB" sz="2400" dirty="0"/>
              <a:t>pay for or arrange sexual </a:t>
            </a:r>
            <a:r>
              <a:rPr lang="en-GB" sz="2400" dirty="0" smtClean="0"/>
              <a:t>services</a:t>
            </a:r>
          </a:p>
          <a:p>
            <a:pPr algn="just"/>
            <a:endParaRPr lang="en-GB" sz="2400" dirty="0"/>
          </a:p>
          <a:p>
            <a:pPr algn="just"/>
            <a:r>
              <a:rPr lang="en-GB" sz="2400" dirty="0"/>
              <a:t>for a person in a position of trust (for example, teachers, care workers) to engage in sexual activity with anyone under the age of 18</a:t>
            </a:r>
            <a:r>
              <a:rPr lang="en-GB" sz="2400" dirty="0" smtClean="0"/>
              <a:t>.</a:t>
            </a:r>
          </a:p>
          <a:p>
            <a:pPr marL="0" indent="0" algn="r">
              <a:buNone/>
            </a:pPr>
            <a:endParaRPr lang="en-GB" sz="1800" i="1" dirty="0"/>
          </a:p>
          <a:p>
            <a:endParaRPr lang="en-GB" dirty="0"/>
          </a:p>
        </p:txBody>
      </p:sp>
    </p:spTree>
    <p:extLst>
      <p:ext uri="{BB962C8B-B14F-4D97-AF65-F5344CB8AC3E}">
        <p14:creationId xmlns:p14="http://schemas.microsoft.com/office/powerpoint/2010/main" val="31643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811560"/>
          </a:xfrm>
        </p:spPr>
        <p:txBody>
          <a:bodyPr/>
          <a:lstStyle/>
          <a:p>
            <a:r>
              <a:rPr lang="en-GB" dirty="0" smtClean="0"/>
              <a:t>CONSENT</a:t>
            </a:r>
            <a:endParaRPr lang="en-GB" dirty="0"/>
          </a:p>
        </p:txBody>
      </p:sp>
      <p:sp>
        <p:nvSpPr>
          <p:cNvPr id="3" name="Content Placeholder 2"/>
          <p:cNvSpPr>
            <a:spLocks noGrp="1"/>
          </p:cNvSpPr>
          <p:nvPr>
            <p:ph idx="1"/>
          </p:nvPr>
        </p:nvSpPr>
        <p:spPr>
          <a:xfrm>
            <a:off x="457200" y="1340768"/>
            <a:ext cx="8229600" cy="5256584"/>
          </a:xfrm>
        </p:spPr>
        <p:txBody>
          <a:bodyPr/>
          <a:lstStyle/>
          <a:p>
            <a:pPr marL="0" indent="0" algn="just">
              <a:buNone/>
            </a:pPr>
            <a:r>
              <a:rPr lang="en-GB" sz="2400" dirty="0" smtClean="0"/>
              <a:t>The </a:t>
            </a:r>
            <a:r>
              <a:rPr lang="en-GB" sz="2400" dirty="0"/>
              <a:t>fact that a young person is 16 or 17 years old and has reached the legal age of consent should not be taken to mean that they are no longer at risk of sexual exploitation</a:t>
            </a:r>
            <a:r>
              <a:rPr lang="en-GB" sz="2400" dirty="0" smtClean="0"/>
              <a:t>.</a:t>
            </a:r>
          </a:p>
          <a:p>
            <a:pPr marL="0" indent="0" algn="just">
              <a:buNone/>
            </a:pPr>
            <a:endParaRPr lang="en-GB" sz="2400" dirty="0" smtClean="0"/>
          </a:p>
          <a:p>
            <a:pPr marL="0" indent="0" algn="just">
              <a:buNone/>
            </a:pPr>
            <a:r>
              <a:rPr lang="en-GB" sz="2400" dirty="0" smtClean="0"/>
              <a:t>These </a:t>
            </a:r>
            <a:r>
              <a:rPr lang="en-GB" sz="2400" dirty="0"/>
              <a:t>young people are defined as children under the </a:t>
            </a:r>
            <a:r>
              <a:rPr lang="en-GB" sz="2400" dirty="0">
                <a:hlinkClick r:id="rId3"/>
              </a:rPr>
              <a:t>Children Act 1989</a:t>
            </a:r>
            <a:r>
              <a:rPr lang="en-GB" sz="2400" dirty="0"/>
              <a:t> and </a:t>
            </a:r>
            <a:r>
              <a:rPr lang="en-GB" sz="2400" dirty="0">
                <a:hlinkClick r:id="rId4"/>
              </a:rPr>
              <a:t>2004</a:t>
            </a:r>
            <a:r>
              <a:rPr lang="en-GB" sz="2400" dirty="0"/>
              <a:t>, and they can still suffer significant harm as a result of sexual exploitation. </a:t>
            </a:r>
            <a:endParaRPr lang="en-GB" sz="2400" dirty="0" smtClean="0"/>
          </a:p>
          <a:p>
            <a:pPr marL="0" indent="0" algn="just">
              <a:buNone/>
            </a:pPr>
            <a:endParaRPr lang="en-GB" sz="2400" dirty="0"/>
          </a:p>
          <a:p>
            <a:pPr marL="0" indent="0" algn="just">
              <a:buNone/>
            </a:pPr>
            <a:r>
              <a:rPr lang="en-GB" sz="2400" dirty="0" smtClean="0"/>
              <a:t>Their</a:t>
            </a:r>
            <a:r>
              <a:rPr lang="en-GB" sz="2400" dirty="0"/>
              <a:t> right to support and protection from harm should not, therefore, be ignored or downgraded by services because they are over the age of 16, or are no longer in mainstream education</a:t>
            </a:r>
            <a:r>
              <a:rPr lang="en-GB" sz="2400" dirty="0" smtClean="0"/>
              <a:t>.</a:t>
            </a:r>
          </a:p>
          <a:p>
            <a:pPr marL="0" indent="0" algn="r">
              <a:buNone/>
            </a:pPr>
            <a:r>
              <a:rPr lang="en-GB" sz="1800" i="1" dirty="0" smtClean="0"/>
              <a:t>College of Policing</a:t>
            </a:r>
            <a:endParaRPr lang="en-GB" sz="1800" i="1" dirty="0"/>
          </a:p>
        </p:txBody>
      </p:sp>
    </p:spTree>
    <p:extLst>
      <p:ext uri="{BB962C8B-B14F-4D97-AF65-F5344CB8AC3E}">
        <p14:creationId xmlns:p14="http://schemas.microsoft.com/office/powerpoint/2010/main" val="4011425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a:xfrm>
            <a:off x="446088" y="457200"/>
            <a:ext cx="6934223" cy="739552"/>
          </a:xfrm>
        </p:spPr>
        <p:txBody>
          <a:bodyPr/>
          <a:lstStyle/>
          <a:p>
            <a:pPr algn="ctr"/>
            <a:r>
              <a:rPr lang="en-GB" altLang="en-US" dirty="0" smtClean="0">
                <a:solidFill>
                  <a:schemeClr val="bg2"/>
                </a:solidFill>
              </a:rPr>
              <a:t>HOW MIGHT IT HAPPEN?</a:t>
            </a:r>
          </a:p>
        </p:txBody>
      </p:sp>
      <p:sp>
        <p:nvSpPr>
          <p:cNvPr id="215043" name="Rectangle 1027"/>
          <p:cNvSpPr>
            <a:spLocks noGrp="1" noChangeArrowheads="1"/>
          </p:cNvSpPr>
          <p:nvPr>
            <p:ph idx="1"/>
          </p:nvPr>
        </p:nvSpPr>
        <p:spPr>
          <a:xfrm>
            <a:off x="457200" y="1340768"/>
            <a:ext cx="8229600" cy="5256584"/>
          </a:xfrm>
        </p:spPr>
        <p:txBody>
          <a:bodyPr/>
          <a:lstStyle/>
          <a:p>
            <a:pPr marL="0" indent="0" algn="just">
              <a:spcBef>
                <a:spcPts val="0"/>
              </a:spcBef>
              <a:spcAft>
                <a:spcPts val="1200"/>
              </a:spcAft>
              <a:buNone/>
              <a:defRPr/>
            </a:pPr>
            <a:r>
              <a:rPr lang="en-GB" altLang="en-US" sz="2400" dirty="0" smtClean="0">
                <a:solidFill>
                  <a:schemeClr val="bg2"/>
                </a:solidFill>
              </a:rPr>
              <a:t>Abuse may happen through:</a:t>
            </a:r>
            <a:endParaRPr lang="en-GB" altLang="en-US" sz="2400" dirty="0">
              <a:solidFill>
                <a:schemeClr val="bg2"/>
              </a:solidFill>
            </a:endParaRPr>
          </a:p>
          <a:p>
            <a:pPr algn="just">
              <a:lnSpc>
                <a:spcPct val="150000"/>
              </a:lnSpc>
              <a:spcBef>
                <a:spcPts val="0"/>
              </a:spcBef>
              <a:spcAft>
                <a:spcPts val="1200"/>
              </a:spcAft>
              <a:defRPr/>
            </a:pPr>
            <a:r>
              <a:rPr lang="en-GB" altLang="en-US" sz="2400" dirty="0" smtClean="0">
                <a:solidFill>
                  <a:schemeClr val="bg2"/>
                </a:solidFill>
              </a:rPr>
              <a:t>exchange of sexual activity for some form of payment </a:t>
            </a:r>
          </a:p>
          <a:p>
            <a:pPr algn="just">
              <a:spcBef>
                <a:spcPts val="0"/>
              </a:spcBef>
              <a:spcAft>
                <a:spcPts val="1200"/>
              </a:spcAft>
              <a:defRPr/>
            </a:pPr>
            <a:r>
              <a:rPr lang="en-GB" altLang="en-US" sz="2400" dirty="0" smtClean="0">
                <a:solidFill>
                  <a:schemeClr val="bg2"/>
                </a:solidFill>
              </a:rPr>
              <a:t>abuse through the production of indecent images and/or any other indecent material involving children whether photographs, films or other technologies</a:t>
            </a:r>
          </a:p>
          <a:p>
            <a:pPr algn="just">
              <a:spcBef>
                <a:spcPts val="0"/>
              </a:spcBef>
              <a:spcAft>
                <a:spcPts val="1200"/>
              </a:spcAft>
              <a:defRPr/>
            </a:pPr>
            <a:r>
              <a:rPr lang="en-GB" altLang="en-US" sz="2400" dirty="0" smtClean="0">
                <a:solidFill>
                  <a:schemeClr val="bg2"/>
                </a:solidFill>
              </a:rPr>
              <a:t>abuse through grooming whether via direct contact or the use of technologies such as mobile phones and the internet</a:t>
            </a:r>
          </a:p>
          <a:p>
            <a:pPr algn="just">
              <a:lnSpc>
                <a:spcPct val="150000"/>
              </a:lnSpc>
              <a:spcBef>
                <a:spcPts val="0"/>
              </a:spcBef>
              <a:spcAft>
                <a:spcPts val="1200"/>
              </a:spcAft>
              <a:defRPr/>
            </a:pPr>
            <a:r>
              <a:rPr lang="en-GB" altLang="en-US" sz="2400" dirty="0" smtClean="0">
                <a:solidFill>
                  <a:schemeClr val="bg2"/>
                </a:solidFill>
              </a:rPr>
              <a:t>abuse through slavery for sexual purposes </a:t>
            </a:r>
          </a:p>
        </p:txBody>
      </p:sp>
    </p:spTree>
    <p:extLst>
      <p:ext uri="{BB962C8B-B14F-4D97-AF65-F5344CB8AC3E}">
        <p14:creationId xmlns:p14="http://schemas.microsoft.com/office/powerpoint/2010/main" val="3284435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20688"/>
            <a:ext cx="6357937" cy="1371600"/>
          </a:xfrm>
        </p:spPr>
        <p:txBody>
          <a:bodyPr/>
          <a:lstStyle/>
          <a:p>
            <a:r>
              <a:rPr lang="en-GB" sz="3600" dirty="0" smtClean="0"/>
              <a:t>                </a:t>
            </a:r>
            <a:r>
              <a:rPr lang="en-GB" sz="4800" dirty="0" smtClean="0"/>
              <a:t>Vulnerability </a:t>
            </a:r>
            <a:br>
              <a:rPr lang="en-GB" sz="4800" dirty="0" smtClean="0"/>
            </a:br>
            <a:r>
              <a:rPr lang="en-GB" sz="4800" dirty="0" smtClean="0"/>
              <a:t>      </a:t>
            </a:r>
            <a:endParaRPr lang="en-GB" sz="4800" dirty="0"/>
          </a:p>
        </p:txBody>
      </p:sp>
      <p:sp>
        <p:nvSpPr>
          <p:cNvPr id="3" name="Content Placeholder 2"/>
          <p:cNvSpPr>
            <a:spLocks noGrp="1"/>
          </p:cNvSpPr>
          <p:nvPr>
            <p:ph idx="1"/>
          </p:nvPr>
        </p:nvSpPr>
        <p:spPr/>
        <p:txBody>
          <a:bodyPr/>
          <a:lstStyle/>
          <a:p>
            <a:endParaRPr lang="en-GB" dirty="0" smtClean="0"/>
          </a:p>
          <a:p>
            <a:r>
              <a:rPr lang="en-GB" dirty="0"/>
              <a:t>being susceptible to harm or    		    injury </a:t>
            </a:r>
          </a:p>
          <a:p>
            <a:r>
              <a:rPr lang="en-GB" dirty="0" smtClean="0"/>
              <a:t>The </a:t>
            </a:r>
            <a:r>
              <a:rPr lang="en-GB" dirty="0"/>
              <a:t>offences are about Power, Control and Money. It requires one or more offender to abuse or exploit one or more victims</a:t>
            </a:r>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17</a:t>
            </a:fld>
            <a:endParaRPr lang="en-GB" dirty="0"/>
          </a:p>
        </p:txBody>
      </p:sp>
    </p:spTree>
    <p:extLst>
      <p:ext uri="{BB962C8B-B14F-4D97-AF65-F5344CB8AC3E}">
        <p14:creationId xmlns:p14="http://schemas.microsoft.com/office/powerpoint/2010/main" val="95510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6357937" cy="1371600"/>
          </a:xfrm>
        </p:spPr>
        <p:txBody>
          <a:bodyPr/>
          <a:lstStyle/>
          <a:p>
            <a:r>
              <a:rPr lang="en-GB" sz="3200" dirty="0"/>
              <a:t>power and control can be driven by a number of factors </a:t>
            </a:r>
            <a:r>
              <a:rPr lang="en-GB" sz="3200" dirty="0" smtClean="0"/>
              <a:t>-  </a:t>
            </a:r>
            <a:r>
              <a:rPr lang="en-GB" sz="3200" dirty="0"/>
              <a:t>look out for</a:t>
            </a:r>
          </a:p>
        </p:txBody>
      </p:sp>
      <p:sp>
        <p:nvSpPr>
          <p:cNvPr id="3" name="Content Placeholder 2"/>
          <p:cNvSpPr>
            <a:spLocks noGrp="1"/>
          </p:cNvSpPr>
          <p:nvPr>
            <p:ph idx="1"/>
          </p:nvPr>
        </p:nvSpPr>
        <p:spPr/>
        <p:txBody>
          <a:bodyPr/>
          <a:lstStyle/>
          <a:p>
            <a:r>
              <a:rPr lang="en-GB" sz="2000" dirty="0" smtClean="0"/>
              <a:t>       </a:t>
            </a:r>
            <a:r>
              <a:rPr lang="en-GB" sz="2000" dirty="0"/>
              <a:t>What is the relationship between the offender and victim? </a:t>
            </a:r>
          </a:p>
          <a:p>
            <a:pPr marL="0" indent="0">
              <a:buNone/>
            </a:pPr>
            <a:r>
              <a:rPr lang="en-GB" sz="2000" dirty="0"/>
              <a:t>(Parental / Family / work related)</a:t>
            </a:r>
          </a:p>
          <a:p>
            <a:endParaRPr lang="en-GB" sz="2000" dirty="0"/>
          </a:p>
          <a:p>
            <a:r>
              <a:rPr lang="en-GB" sz="2000" dirty="0" smtClean="0"/>
              <a:t>      </a:t>
            </a:r>
            <a:r>
              <a:rPr lang="en-GB" sz="2000" dirty="0"/>
              <a:t>What are the circumstances that contribute to a person being a victim? </a:t>
            </a:r>
          </a:p>
          <a:p>
            <a:pPr marL="0" indent="0">
              <a:buNone/>
            </a:pPr>
            <a:r>
              <a:rPr lang="en-GB" sz="2000" dirty="0"/>
              <a:t>(Age / Mental health / Addictions / Social Ability)</a:t>
            </a:r>
          </a:p>
          <a:p>
            <a:endParaRPr lang="en-GB" sz="2000" dirty="0"/>
          </a:p>
          <a:p>
            <a:r>
              <a:rPr lang="en-GB" sz="2000" dirty="0" smtClean="0"/>
              <a:t>      What </a:t>
            </a:r>
            <a:r>
              <a:rPr lang="en-GB" sz="2000" dirty="0"/>
              <a:t>does an offender gain from the relationship?</a:t>
            </a:r>
          </a:p>
          <a:p>
            <a:pPr marL="0" indent="0">
              <a:buNone/>
            </a:pPr>
            <a:r>
              <a:rPr lang="en-GB" sz="2000" dirty="0"/>
              <a:t>(Control / Money / Belief Systems)</a:t>
            </a:r>
          </a:p>
          <a:p>
            <a:endParaRPr lang="en-GB" sz="2000" dirty="0"/>
          </a:p>
          <a:p>
            <a:r>
              <a:rPr lang="en-GB" sz="2000" dirty="0" smtClean="0"/>
              <a:t>    </a:t>
            </a:r>
            <a:r>
              <a:rPr lang="en-GB" sz="2000" dirty="0"/>
              <a:t>How is a Victim Controlled?</a:t>
            </a:r>
          </a:p>
          <a:p>
            <a:pPr marL="0" indent="0">
              <a:buNone/>
            </a:pPr>
            <a:r>
              <a:rPr lang="en-GB" sz="2000" dirty="0"/>
              <a:t>(Threats or Violence / Money / Addictions / Moral obligation)</a:t>
            </a:r>
          </a:p>
          <a:p>
            <a:endParaRPr lang="en-GB" dirty="0"/>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18</a:t>
            </a:fld>
            <a:endParaRPr lang="en-GB" dirty="0"/>
          </a:p>
        </p:txBody>
      </p:sp>
    </p:spTree>
    <p:extLst>
      <p:ext uri="{BB962C8B-B14F-4D97-AF65-F5344CB8AC3E}">
        <p14:creationId xmlns:p14="http://schemas.microsoft.com/office/powerpoint/2010/main" val="214087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If you have contact with the Public…</a:t>
            </a:r>
            <a:endParaRPr lang="en-GB" sz="3200" dirty="0"/>
          </a:p>
        </p:txBody>
      </p:sp>
      <p:sp>
        <p:nvSpPr>
          <p:cNvPr id="3" name="Content Placeholder 2"/>
          <p:cNvSpPr>
            <a:spLocks noGrp="1"/>
          </p:cNvSpPr>
          <p:nvPr>
            <p:ph idx="1"/>
          </p:nvPr>
        </p:nvSpPr>
        <p:spPr/>
        <p:txBody>
          <a:bodyPr/>
          <a:lstStyle/>
          <a:p>
            <a:r>
              <a:rPr lang="en-GB" dirty="0" smtClean="0"/>
              <a:t>Be curious and question relationships if you suspect anything of concern</a:t>
            </a:r>
          </a:p>
          <a:p>
            <a:endParaRPr lang="en-GB" dirty="0" smtClean="0"/>
          </a:p>
          <a:p>
            <a:r>
              <a:rPr lang="en-GB" dirty="0" smtClean="0"/>
              <a:t>Look to gain trust and confidence</a:t>
            </a:r>
          </a:p>
          <a:p>
            <a:endParaRPr lang="en-GB" dirty="0" smtClean="0"/>
          </a:p>
          <a:p>
            <a:r>
              <a:rPr lang="en-GB" dirty="0" smtClean="0"/>
              <a:t>Identify the risk</a:t>
            </a:r>
          </a:p>
          <a:p>
            <a:endParaRPr lang="en-GB" dirty="0" smtClean="0"/>
          </a:p>
          <a:p>
            <a:r>
              <a:rPr lang="en-GB" dirty="0" smtClean="0"/>
              <a:t>Bring a victim to safety</a:t>
            </a:r>
            <a:endParaRPr lang="en-GB" dirty="0"/>
          </a:p>
        </p:txBody>
      </p:sp>
    </p:spTree>
    <p:extLst>
      <p:ext uri="{BB962C8B-B14F-4D97-AF65-F5344CB8AC3E}">
        <p14:creationId xmlns:p14="http://schemas.microsoft.com/office/powerpoint/2010/main" val="306114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p:cNvSpPr>
          <p:nvPr>
            <p:ph type="title"/>
          </p:nvPr>
        </p:nvSpPr>
        <p:spPr>
          <a:xfrm>
            <a:off x="755576" y="476672"/>
            <a:ext cx="6480720" cy="792088"/>
          </a:xfrm>
        </p:spPr>
        <p:txBody>
          <a:bodyPr/>
          <a:lstStyle/>
          <a:p>
            <a:pPr algn="ctr" eaLnBrk="1" hangingPunct="1">
              <a:defRPr/>
            </a:pPr>
            <a:r>
              <a:rPr lang="en-GB" dirty="0" smtClean="0">
                <a:solidFill>
                  <a:schemeClr val="bg2"/>
                </a:solidFill>
                <a:latin typeface="Arial" pitchFamily="34" charset="0"/>
                <a:cs typeface="Arial" pitchFamily="34" charset="0"/>
              </a:rPr>
              <a:t>HOUSEKEEPING</a:t>
            </a:r>
          </a:p>
        </p:txBody>
      </p:sp>
      <p:sp>
        <p:nvSpPr>
          <p:cNvPr id="16386" name="Rectangle 3"/>
          <p:cNvSpPr>
            <a:spLocks noGrp="1"/>
          </p:cNvSpPr>
          <p:nvPr>
            <p:ph idx="1"/>
          </p:nvPr>
        </p:nvSpPr>
        <p:spPr>
          <a:xfrm>
            <a:off x="827584" y="1412777"/>
            <a:ext cx="8136904" cy="5040560"/>
          </a:xfrm>
        </p:spPr>
        <p:txBody>
          <a:bodyPr/>
          <a:lstStyle/>
          <a:p>
            <a:pPr marL="365125" lvl="1" indent="-365125" algn="just" eaLnBrk="1" hangingPunct="1">
              <a:lnSpc>
                <a:spcPct val="200000"/>
              </a:lnSpc>
              <a:buClr>
                <a:schemeClr val="bg2"/>
              </a:buClr>
              <a:buSzPct val="81000"/>
              <a:buFont typeface="Wingdings" panose="05000000000000000000" pitchFamily="2" charset="2"/>
              <a:buChar char="§"/>
            </a:pPr>
            <a:r>
              <a:rPr lang="en-GB" sz="2400" dirty="0" smtClean="0">
                <a:solidFill>
                  <a:schemeClr val="bg2"/>
                </a:solidFill>
                <a:latin typeface="Arial" charset="0"/>
                <a:cs typeface="Arial" charset="0"/>
              </a:rPr>
              <a:t>Fire Safety</a:t>
            </a:r>
          </a:p>
          <a:p>
            <a:pPr algn="just" eaLnBrk="1" hangingPunct="1">
              <a:lnSpc>
                <a:spcPct val="200000"/>
              </a:lnSpc>
              <a:buFont typeface="Wingdings" panose="05000000000000000000" pitchFamily="2" charset="2"/>
              <a:buChar char="§"/>
            </a:pPr>
            <a:r>
              <a:rPr lang="en-GB" sz="2400" dirty="0" smtClean="0">
                <a:solidFill>
                  <a:schemeClr val="bg2"/>
                </a:solidFill>
                <a:latin typeface="Arial" charset="0"/>
                <a:cs typeface="Arial" charset="0"/>
              </a:rPr>
              <a:t>Toilets</a:t>
            </a:r>
          </a:p>
          <a:p>
            <a:pPr algn="just" eaLnBrk="1" hangingPunct="1">
              <a:lnSpc>
                <a:spcPct val="200000"/>
              </a:lnSpc>
              <a:buFont typeface="Wingdings" panose="05000000000000000000" pitchFamily="2" charset="2"/>
              <a:buChar char="§"/>
            </a:pPr>
            <a:r>
              <a:rPr lang="en-GB" sz="2400" dirty="0" smtClean="0">
                <a:solidFill>
                  <a:schemeClr val="bg2"/>
                </a:solidFill>
                <a:latin typeface="Arial" charset="0"/>
                <a:cs typeface="Arial" charset="0"/>
              </a:rPr>
              <a:t>Mobile Phones</a:t>
            </a:r>
          </a:p>
          <a:p>
            <a:pPr algn="just" eaLnBrk="1" hangingPunct="1">
              <a:lnSpc>
                <a:spcPct val="200000"/>
              </a:lnSpc>
              <a:buFont typeface="Wingdings" panose="05000000000000000000" pitchFamily="2" charset="2"/>
              <a:buChar char="§"/>
            </a:pPr>
            <a:r>
              <a:rPr lang="en-GB" sz="2400" dirty="0" smtClean="0">
                <a:solidFill>
                  <a:schemeClr val="bg2"/>
                </a:solidFill>
                <a:latin typeface="Arial" charset="0"/>
                <a:cs typeface="Arial" charset="0"/>
              </a:rPr>
              <a:t>Timings and breaks</a:t>
            </a:r>
          </a:p>
          <a:p>
            <a:pPr algn="just" eaLnBrk="1" hangingPunct="1">
              <a:lnSpc>
                <a:spcPct val="200000"/>
              </a:lnSpc>
              <a:buFont typeface="Wingdings" panose="05000000000000000000" pitchFamily="2" charset="2"/>
              <a:buChar char="§"/>
            </a:pPr>
            <a:r>
              <a:rPr lang="en-GB" sz="2400" dirty="0" smtClean="0">
                <a:solidFill>
                  <a:schemeClr val="bg2"/>
                </a:solidFill>
                <a:latin typeface="Arial" charset="0"/>
                <a:cs typeface="Arial" charset="0"/>
              </a:rPr>
              <a:t>Smoking.</a:t>
            </a:r>
          </a:p>
        </p:txBody>
      </p:sp>
      <p:sp>
        <p:nvSpPr>
          <p:cNvPr id="2" name="Slide Number Placeholder 1"/>
          <p:cNvSpPr>
            <a:spLocks noGrp="1"/>
          </p:cNvSpPr>
          <p:nvPr>
            <p:ph type="sldNum" sz="quarter" idx="11"/>
          </p:nvPr>
        </p:nvSpPr>
        <p:spPr/>
        <p:txBody>
          <a:bodyPr/>
          <a:lstStyle/>
          <a:p>
            <a:pPr>
              <a:defRPr/>
            </a:pPr>
            <a:fld id="{BD78A28D-BA2E-4F60-AE43-2BD602E0116E}" type="slidenum">
              <a:rPr lang="en-GB" smtClean="0"/>
              <a:pPr>
                <a:defRPr/>
              </a:pPr>
              <a:t>2</a:t>
            </a:fld>
            <a:endParaRPr lang="en-GB" dirty="0"/>
          </a:p>
        </p:txBody>
      </p:sp>
    </p:spTree>
    <p:extLst>
      <p:ext uri="{BB962C8B-B14F-4D97-AF65-F5344CB8AC3E}">
        <p14:creationId xmlns:p14="http://schemas.microsoft.com/office/powerpoint/2010/main" val="2166709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message</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lgn="ctr">
              <a:buNone/>
            </a:pPr>
            <a:endParaRPr lang="en-GB" b="1" dirty="0" smtClean="0"/>
          </a:p>
          <a:p>
            <a:pPr marL="0" indent="0" algn="ctr">
              <a:buNone/>
            </a:pPr>
            <a:r>
              <a:rPr lang="en-GB" b="1" dirty="0" smtClean="0"/>
              <a:t>Look, Understand and Help</a:t>
            </a:r>
          </a:p>
          <a:p>
            <a:endParaRPr lang="en-GB" dirty="0"/>
          </a:p>
          <a:p>
            <a:pPr marL="0" indent="0" algn="ctr">
              <a:buNone/>
            </a:pPr>
            <a:r>
              <a:rPr lang="en-GB" dirty="0" smtClean="0"/>
              <a:t>All Public Services</a:t>
            </a:r>
          </a:p>
          <a:p>
            <a:pPr marL="0" indent="0" algn="ctr">
              <a:buNone/>
            </a:pPr>
            <a:r>
              <a:rPr lang="en-GB" dirty="0" smtClean="0"/>
              <a:t>Private Sector</a:t>
            </a:r>
          </a:p>
          <a:p>
            <a:pPr marL="0" indent="0" algn="ctr">
              <a:buNone/>
            </a:pPr>
            <a:r>
              <a:rPr lang="en-GB" dirty="0" smtClean="0"/>
              <a:t>Third Sector</a:t>
            </a:r>
          </a:p>
          <a:p>
            <a:endParaRPr lang="en-GB" dirty="0"/>
          </a:p>
        </p:txBody>
      </p:sp>
    </p:spTree>
    <p:extLst>
      <p:ext uri="{BB962C8B-B14F-4D97-AF65-F5344CB8AC3E}">
        <p14:creationId xmlns:p14="http://schemas.microsoft.com/office/powerpoint/2010/main" val="330273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4" cy="811560"/>
          </a:xfrm>
        </p:spPr>
        <p:txBody>
          <a:bodyPr/>
          <a:lstStyle/>
          <a:p>
            <a:pPr algn="ctr"/>
            <a:r>
              <a:rPr lang="en-GB" dirty="0" smtClean="0">
                <a:solidFill>
                  <a:schemeClr val="bg2"/>
                </a:solidFill>
              </a:rPr>
              <a:t>SLAVERY IS:</a:t>
            </a:r>
            <a:endParaRPr lang="en-GB" dirty="0">
              <a:solidFill>
                <a:schemeClr val="bg2"/>
              </a:solidFill>
            </a:endParaRPr>
          </a:p>
        </p:txBody>
      </p:sp>
      <p:sp>
        <p:nvSpPr>
          <p:cNvPr id="3" name="Content Placeholder 2"/>
          <p:cNvSpPr>
            <a:spLocks noGrp="1"/>
          </p:cNvSpPr>
          <p:nvPr>
            <p:ph idx="1"/>
          </p:nvPr>
        </p:nvSpPr>
        <p:spPr>
          <a:xfrm>
            <a:off x="179512" y="1772816"/>
            <a:ext cx="8856984" cy="4968552"/>
          </a:xfrm>
        </p:spPr>
        <p:txBody>
          <a:bodyPr/>
          <a:lstStyle/>
          <a:p>
            <a:pPr marL="0" indent="0" algn="just" eaLnBrk="1" hangingPunct="1">
              <a:buFontTx/>
              <a:buNone/>
              <a:defRPr/>
            </a:pPr>
            <a:r>
              <a:rPr lang="en-GB" sz="2400" dirty="0" smtClean="0">
                <a:solidFill>
                  <a:schemeClr val="bg2"/>
                </a:solidFill>
              </a:rPr>
              <a:t>The </a:t>
            </a:r>
            <a:r>
              <a:rPr lang="en-GB" sz="2400" dirty="0">
                <a:solidFill>
                  <a:schemeClr val="bg2"/>
                </a:solidFill>
              </a:rPr>
              <a:t>recruitment, transportation, transfer, harbouring or receipt of persons, by means of the threat or use of force or other forms of coercion, of abduction, of fraud, of deception, of the abuse of power or of a position of vulnerability or of the giving or receiving of payments or benefits to achieve the consent of a person having c</a:t>
            </a:r>
            <a:r>
              <a:rPr lang="en-GB" sz="2400" dirty="0" smtClean="0">
                <a:solidFill>
                  <a:schemeClr val="bg2"/>
                </a:solidFill>
              </a:rPr>
              <a:t>ontrol </a:t>
            </a:r>
            <a:r>
              <a:rPr lang="en-GB" sz="2400" dirty="0">
                <a:solidFill>
                  <a:schemeClr val="bg2"/>
                </a:solidFill>
              </a:rPr>
              <a:t>over another person, for the purpose of exploitation. </a:t>
            </a:r>
            <a:endParaRPr lang="en-GB" sz="2400" dirty="0" smtClean="0">
              <a:solidFill>
                <a:schemeClr val="bg2"/>
              </a:solidFill>
            </a:endParaRPr>
          </a:p>
          <a:p>
            <a:pPr marL="0" indent="0" algn="just" eaLnBrk="1" hangingPunct="1">
              <a:buFontTx/>
              <a:buNone/>
              <a:defRPr/>
            </a:pPr>
            <a:endParaRPr lang="en-GB" sz="1600" dirty="0" smtClean="0">
              <a:solidFill>
                <a:schemeClr val="bg2"/>
              </a:solidFill>
            </a:endParaRPr>
          </a:p>
          <a:p>
            <a:pPr marL="0" indent="0" algn="just" eaLnBrk="1" hangingPunct="1">
              <a:buFontTx/>
              <a:buNone/>
              <a:defRPr/>
            </a:pPr>
            <a:r>
              <a:rPr lang="en-GB" sz="2400" dirty="0" smtClean="0">
                <a:solidFill>
                  <a:schemeClr val="bg2"/>
                </a:solidFill>
              </a:rPr>
              <a:t>Exploitation </a:t>
            </a:r>
            <a:r>
              <a:rPr lang="en-GB" sz="2400" dirty="0">
                <a:solidFill>
                  <a:schemeClr val="bg2"/>
                </a:solidFill>
              </a:rPr>
              <a:t>shall include, at a minimum, the exploitation of the prostitution of others or other </a:t>
            </a:r>
            <a:r>
              <a:rPr lang="en-GB" sz="2400" dirty="0" smtClean="0">
                <a:solidFill>
                  <a:schemeClr val="bg2"/>
                </a:solidFill>
              </a:rPr>
              <a:t>forms </a:t>
            </a:r>
            <a:r>
              <a:rPr lang="en-GB" sz="2400" dirty="0">
                <a:solidFill>
                  <a:schemeClr val="bg2"/>
                </a:solidFill>
              </a:rPr>
              <a:t>of sexual exploitation, forced labour or </a:t>
            </a:r>
            <a:r>
              <a:rPr lang="en-GB" sz="2400" dirty="0" smtClean="0">
                <a:solidFill>
                  <a:schemeClr val="bg2"/>
                </a:solidFill>
              </a:rPr>
              <a:t>services</a:t>
            </a:r>
            <a:r>
              <a:rPr lang="en-GB" sz="2400" dirty="0">
                <a:solidFill>
                  <a:schemeClr val="bg2"/>
                </a:solidFill>
              </a:rPr>
              <a:t>, slavery or practices similar to slavery, </a:t>
            </a:r>
            <a:r>
              <a:rPr lang="en-GB" sz="2400" dirty="0" smtClean="0">
                <a:solidFill>
                  <a:schemeClr val="bg2"/>
                </a:solidFill>
              </a:rPr>
              <a:t>servitude </a:t>
            </a:r>
            <a:r>
              <a:rPr lang="en-GB" sz="2400" dirty="0">
                <a:solidFill>
                  <a:schemeClr val="bg2"/>
                </a:solidFill>
              </a:rPr>
              <a:t>or  the removal of organs</a:t>
            </a:r>
            <a:r>
              <a:rPr lang="en-GB" sz="2400" dirty="0" smtClean="0">
                <a:solidFill>
                  <a:schemeClr val="bg2"/>
                </a:solidFill>
              </a:rPr>
              <a:t>.</a:t>
            </a:r>
            <a:endParaRPr lang="en-GB" sz="2400" dirty="0">
              <a:solidFill>
                <a:schemeClr val="bg2"/>
              </a:solidFill>
            </a:endParaRPr>
          </a:p>
        </p:txBody>
      </p:sp>
    </p:spTree>
    <p:extLst>
      <p:ext uri="{BB962C8B-B14F-4D97-AF65-F5344CB8AC3E}">
        <p14:creationId xmlns:p14="http://schemas.microsoft.com/office/powerpoint/2010/main" val="175852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395536" y="457200"/>
            <a:ext cx="7056784" cy="1243608"/>
          </a:xfrm>
        </p:spPr>
        <p:txBody>
          <a:bodyPr/>
          <a:lstStyle/>
          <a:p>
            <a:pPr algn="ctr" eaLnBrk="1" hangingPunct="1"/>
            <a:r>
              <a:rPr lang="en-GB" altLang="en-US" dirty="0" smtClean="0">
                <a:solidFill>
                  <a:schemeClr val="bg2"/>
                </a:solidFill>
              </a:rPr>
              <a:t>TYPES OF EXPLOITATION</a:t>
            </a:r>
          </a:p>
        </p:txBody>
      </p:sp>
      <p:sp>
        <p:nvSpPr>
          <p:cNvPr id="450563" name="Rectangle 3"/>
          <p:cNvSpPr>
            <a:spLocks noGrp="1" noChangeArrowheads="1"/>
          </p:cNvSpPr>
          <p:nvPr>
            <p:ph type="body" idx="1"/>
          </p:nvPr>
        </p:nvSpPr>
        <p:spPr>
          <a:xfrm>
            <a:off x="467545" y="1772816"/>
            <a:ext cx="8535168" cy="4896272"/>
          </a:xfrm>
        </p:spPr>
        <p:txBody>
          <a:bodyPr/>
          <a:lstStyle/>
          <a:p>
            <a:pPr marL="0" indent="0" algn="just" eaLnBrk="1" hangingPunct="1">
              <a:lnSpc>
                <a:spcPct val="80000"/>
              </a:lnSpc>
              <a:buNone/>
            </a:pPr>
            <a:r>
              <a:rPr lang="en-GB" altLang="en-US" sz="2800" dirty="0" smtClean="0">
                <a:solidFill>
                  <a:schemeClr val="bg2"/>
                </a:solidFill>
              </a:rPr>
              <a:t>These are wide ranging and often include the following types of conduct:</a:t>
            </a:r>
          </a:p>
          <a:p>
            <a:pPr algn="just" eaLnBrk="1" hangingPunct="1">
              <a:lnSpc>
                <a:spcPct val="150000"/>
              </a:lnSpc>
              <a:spcBef>
                <a:spcPts val="0"/>
              </a:spcBef>
            </a:pPr>
            <a:r>
              <a:rPr lang="en-GB" altLang="en-US" sz="2800" b="1" dirty="0" smtClean="0">
                <a:solidFill>
                  <a:schemeClr val="bg2"/>
                </a:solidFill>
              </a:rPr>
              <a:t>Sexual Exploitation</a:t>
            </a:r>
          </a:p>
          <a:p>
            <a:pPr algn="just" eaLnBrk="1" hangingPunct="1">
              <a:lnSpc>
                <a:spcPct val="150000"/>
              </a:lnSpc>
              <a:spcBef>
                <a:spcPts val="0"/>
              </a:spcBef>
            </a:pPr>
            <a:r>
              <a:rPr lang="en-GB" altLang="en-US" sz="2800" b="1" dirty="0" smtClean="0">
                <a:solidFill>
                  <a:schemeClr val="bg2"/>
                </a:solidFill>
              </a:rPr>
              <a:t>Forced Labour Exploitation</a:t>
            </a:r>
          </a:p>
          <a:p>
            <a:pPr algn="just" eaLnBrk="1" hangingPunct="1">
              <a:lnSpc>
                <a:spcPct val="150000"/>
              </a:lnSpc>
              <a:spcBef>
                <a:spcPts val="0"/>
              </a:spcBef>
            </a:pPr>
            <a:r>
              <a:rPr lang="en-GB" altLang="en-US" sz="2800" b="1" dirty="0" smtClean="0">
                <a:solidFill>
                  <a:schemeClr val="bg2"/>
                </a:solidFill>
              </a:rPr>
              <a:t>Criminal Exploitation</a:t>
            </a:r>
          </a:p>
          <a:p>
            <a:pPr algn="just" eaLnBrk="1" hangingPunct="1">
              <a:lnSpc>
                <a:spcPct val="150000"/>
              </a:lnSpc>
              <a:spcBef>
                <a:spcPts val="0"/>
              </a:spcBef>
            </a:pPr>
            <a:r>
              <a:rPr lang="en-GB" altLang="en-US" sz="2800" b="1" dirty="0" smtClean="0">
                <a:solidFill>
                  <a:schemeClr val="bg2"/>
                </a:solidFill>
              </a:rPr>
              <a:t>Domestic Servitude</a:t>
            </a:r>
            <a:endParaRPr lang="en-GB" altLang="en-US" sz="2800" dirty="0" smtClean="0">
              <a:solidFill>
                <a:schemeClr val="bg2"/>
              </a:solidFill>
            </a:endParaRPr>
          </a:p>
          <a:p>
            <a:pPr algn="just" eaLnBrk="1" hangingPunct="1">
              <a:lnSpc>
                <a:spcPct val="150000"/>
              </a:lnSpc>
              <a:spcBef>
                <a:spcPts val="0"/>
              </a:spcBef>
            </a:pPr>
            <a:r>
              <a:rPr lang="en-GB" altLang="en-US" sz="2800" b="1" dirty="0" smtClean="0">
                <a:solidFill>
                  <a:schemeClr val="bg2"/>
                </a:solidFill>
              </a:rPr>
              <a:t>Enabling others to acquire benefit</a:t>
            </a:r>
            <a:endParaRPr lang="en-GB" altLang="en-US" sz="2800" dirty="0" smtClean="0">
              <a:solidFill>
                <a:schemeClr val="bg2"/>
              </a:solidFill>
            </a:endParaRPr>
          </a:p>
          <a:p>
            <a:pPr algn="just" eaLnBrk="1" hangingPunct="1">
              <a:lnSpc>
                <a:spcPct val="150000"/>
              </a:lnSpc>
              <a:spcBef>
                <a:spcPts val="0"/>
              </a:spcBef>
            </a:pPr>
            <a:r>
              <a:rPr lang="en-GB" altLang="en-US" sz="2800" b="1" dirty="0" smtClean="0">
                <a:solidFill>
                  <a:schemeClr val="bg2"/>
                </a:solidFill>
              </a:rPr>
              <a:t>Organ harvesting</a:t>
            </a:r>
            <a:endParaRPr lang="en-GB" altLang="en-US" sz="2000" dirty="0" smtClean="0">
              <a:solidFill>
                <a:schemeClr val="accent2"/>
              </a:solidFill>
            </a:endParaRPr>
          </a:p>
          <a:p>
            <a:pPr eaLnBrk="1" hangingPunct="1">
              <a:lnSpc>
                <a:spcPct val="80000"/>
              </a:lnSpc>
            </a:pPr>
            <a:endParaRPr lang="en-GB" altLang="en-US" sz="2000" dirty="0" smtClean="0">
              <a:solidFill>
                <a:schemeClr val="accent2"/>
              </a:solidFill>
            </a:endParaRPr>
          </a:p>
          <a:p>
            <a:pPr eaLnBrk="1" hangingPunct="1">
              <a:lnSpc>
                <a:spcPct val="80000"/>
              </a:lnSpc>
            </a:pPr>
            <a:endParaRPr lang="en-GB" altLang="en-US" sz="1400" dirty="0" smtClean="0">
              <a:solidFill>
                <a:schemeClr val="accent2"/>
              </a:solidFill>
            </a:endParaRPr>
          </a:p>
          <a:p>
            <a:pPr eaLnBrk="1" hangingPunct="1">
              <a:lnSpc>
                <a:spcPct val="80000"/>
              </a:lnSpc>
            </a:pPr>
            <a:endParaRPr lang="en-GB" altLang="en-US" sz="1400" dirty="0" smtClean="0">
              <a:solidFill>
                <a:schemeClr val="accent2"/>
              </a:solidFill>
            </a:endParaRPr>
          </a:p>
          <a:p>
            <a:pPr eaLnBrk="1" hangingPunct="1">
              <a:lnSpc>
                <a:spcPct val="80000"/>
              </a:lnSpc>
            </a:pPr>
            <a:endParaRPr lang="en-GB" altLang="en-US" sz="1400" dirty="0" smtClean="0">
              <a:solidFill>
                <a:schemeClr val="accent2"/>
              </a:solidFill>
            </a:endParaRPr>
          </a:p>
        </p:txBody>
      </p:sp>
      <p:sp>
        <p:nvSpPr>
          <p:cNvPr id="2" name="Slide Number Placeholder 1"/>
          <p:cNvSpPr>
            <a:spLocks noGrp="1"/>
          </p:cNvSpPr>
          <p:nvPr>
            <p:ph type="sldNum" sz="quarter" idx="11"/>
          </p:nvPr>
        </p:nvSpPr>
        <p:spPr/>
        <p:txBody>
          <a:bodyPr/>
          <a:lstStyle/>
          <a:p>
            <a:pPr>
              <a:defRPr/>
            </a:pPr>
            <a:fld id="{003D393C-DA35-4A34-8344-5C91FF925E70}" type="slidenum">
              <a:rPr lang="en-GB" smtClean="0"/>
              <a:pPr>
                <a:defRPr/>
              </a:pPr>
              <a:t>22</a:t>
            </a:fld>
            <a:endParaRPr lang="en-GB" dirty="0"/>
          </a:p>
        </p:txBody>
      </p:sp>
    </p:spTree>
    <p:extLst>
      <p:ext uri="{BB962C8B-B14F-4D97-AF65-F5344CB8AC3E}">
        <p14:creationId xmlns:p14="http://schemas.microsoft.com/office/powerpoint/2010/main" val="298326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1243608"/>
          </a:xfrm>
        </p:spPr>
        <p:txBody>
          <a:bodyPr/>
          <a:lstStyle/>
          <a:p>
            <a:r>
              <a:rPr lang="en-GB" dirty="0" smtClean="0"/>
              <a:t>SEXUAL OFFENCES ACT 2003</a:t>
            </a:r>
            <a:endParaRPr lang="en-GB" dirty="0"/>
          </a:p>
        </p:txBody>
      </p:sp>
      <p:sp>
        <p:nvSpPr>
          <p:cNvPr id="3" name="Content Placeholder 2"/>
          <p:cNvSpPr>
            <a:spLocks noGrp="1"/>
          </p:cNvSpPr>
          <p:nvPr>
            <p:ph idx="1"/>
          </p:nvPr>
        </p:nvSpPr>
        <p:spPr>
          <a:xfrm>
            <a:off x="457200" y="1700808"/>
            <a:ext cx="8507288" cy="4896544"/>
          </a:xfrm>
        </p:spPr>
        <p:txBody>
          <a:bodyPr/>
          <a:lstStyle/>
          <a:p>
            <a:pPr marL="0" indent="0" algn="just">
              <a:buNone/>
            </a:pPr>
            <a:r>
              <a:rPr lang="en-GB" sz="2000" dirty="0" smtClean="0"/>
              <a:t>Introduced </a:t>
            </a:r>
            <a:r>
              <a:rPr lang="en-GB" sz="2000" dirty="0"/>
              <a:t>a range of offences that recognised the grooming, coercion and control of children.</a:t>
            </a:r>
          </a:p>
          <a:p>
            <a:pPr algn="just">
              <a:spcBef>
                <a:spcPts val="0"/>
              </a:spcBef>
              <a:spcAft>
                <a:spcPts val="1200"/>
              </a:spcAft>
            </a:pPr>
            <a:r>
              <a:rPr lang="en-GB" sz="2000" dirty="0">
                <a:hlinkClick r:id="rId3"/>
              </a:rPr>
              <a:t>section 14</a:t>
            </a:r>
            <a:r>
              <a:rPr lang="en-GB" sz="2000" dirty="0"/>
              <a:t> arranging or facilitating a child sex offence (child under 16)</a:t>
            </a:r>
          </a:p>
          <a:p>
            <a:pPr algn="just">
              <a:spcBef>
                <a:spcPts val="0"/>
              </a:spcBef>
              <a:spcAft>
                <a:spcPts val="1200"/>
              </a:spcAft>
            </a:pPr>
            <a:r>
              <a:rPr lang="en-GB" sz="2000" dirty="0">
                <a:hlinkClick r:id="rId4"/>
              </a:rPr>
              <a:t>section 15</a:t>
            </a:r>
            <a:r>
              <a:rPr lang="en-GB" sz="2000" dirty="0"/>
              <a:t> meeting a child following sexual grooming (child under 16)</a:t>
            </a:r>
          </a:p>
          <a:p>
            <a:pPr algn="just">
              <a:spcBef>
                <a:spcPts val="0"/>
              </a:spcBef>
              <a:spcAft>
                <a:spcPts val="1200"/>
              </a:spcAft>
            </a:pPr>
            <a:r>
              <a:rPr lang="en-GB" sz="2000" dirty="0">
                <a:hlinkClick r:id="rId5"/>
              </a:rPr>
              <a:t>section 47</a:t>
            </a:r>
            <a:r>
              <a:rPr lang="en-GB" sz="2000" dirty="0"/>
              <a:t> paying for the sexual services of a child</a:t>
            </a:r>
          </a:p>
          <a:p>
            <a:pPr algn="just">
              <a:spcBef>
                <a:spcPts val="0"/>
              </a:spcBef>
              <a:spcAft>
                <a:spcPts val="1200"/>
              </a:spcAft>
            </a:pPr>
            <a:r>
              <a:rPr lang="en-GB" sz="2000" dirty="0">
                <a:hlinkClick r:id="rId6"/>
              </a:rPr>
              <a:t>section 48</a:t>
            </a:r>
            <a:r>
              <a:rPr lang="en-GB" sz="2000" dirty="0"/>
              <a:t> causing or inciting child prostitution or pornography</a:t>
            </a:r>
          </a:p>
          <a:p>
            <a:pPr algn="just">
              <a:spcBef>
                <a:spcPts val="0"/>
              </a:spcBef>
              <a:spcAft>
                <a:spcPts val="1200"/>
              </a:spcAft>
            </a:pPr>
            <a:r>
              <a:rPr lang="en-GB" sz="2000" dirty="0">
                <a:hlinkClick r:id="rId7"/>
              </a:rPr>
              <a:t>section 49</a:t>
            </a:r>
            <a:r>
              <a:rPr lang="en-GB" sz="2000" dirty="0"/>
              <a:t> controlling a child prostitute or a child involved in pornography</a:t>
            </a:r>
          </a:p>
          <a:p>
            <a:pPr algn="just">
              <a:spcBef>
                <a:spcPts val="0"/>
              </a:spcBef>
              <a:spcAft>
                <a:spcPts val="1200"/>
              </a:spcAft>
            </a:pPr>
            <a:r>
              <a:rPr lang="en-GB" sz="2000" dirty="0">
                <a:hlinkClick r:id="rId8"/>
              </a:rPr>
              <a:t>section 50</a:t>
            </a:r>
            <a:r>
              <a:rPr lang="en-GB" sz="2000" dirty="0"/>
              <a:t> arranging or facilitating child prostitution or pornography</a:t>
            </a:r>
          </a:p>
          <a:p>
            <a:pPr algn="just">
              <a:spcBef>
                <a:spcPts val="0"/>
              </a:spcBef>
              <a:spcAft>
                <a:spcPts val="1200"/>
              </a:spcAft>
            </a:pPr>
            <a:r>
              <a:rPr lang="en-GB" sz="2000" dirty="0"/>
              <a:t>Section 59A </a:t>
            </a:r>
            <a:r>
              <a:rPr lang="en-GB" sz="2000" dirty="0" smtClean="0"/>
              <a:t>replaced by Modern Slavery Act 2015. </a:t>
            </a:r>
            <a:endParaRPr lang="en-GB" sz="2000" dirty="0"/>
          </a:p>
        </p:txBody>
      </p:sp>
    </p:spTree>
    <p:extLst>
      <p:ext uri="{BB962C8B-B14F-4D97-AF65-F5344CB8AC3E}">
        <p14:creationId xmlns:p14="http://schemas.microsoft.com/office/powerpoint/2010/main" val="4257882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82686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SERIOUS CRIME ACT 2015</a:t>
            </a:r>
            <a:endParaRPr lang="en-GB" dirty="0"/>
          </a:p>
        </p:txBody>
      </p:sp>
      <p:sp>
        <p:nvSpPr>
          <p:cNvPr id="5" name="Content Placeholder 4"/>
          <p:cNvSpPr>
            <a:spLocks noGrp="1"/>
          </p:cNvSpPr>
          <p:nvPr>
            <p:ph idx="1"/>
          </p:nvPr>
        </p:nvSpPr>
        <p:spPr>
          <a:xfrm>
            <a:off x="107504" y="1844824"/>
            <a:ext cx="8928992" cy="5040560"/>
          </a:xfrm>
        </p:spPr>
        <p:txBody>
          <a:bodyPr>
            <a:noAutofit/>
          </a:bodyPr>
          <a:lstStyle/>
          <a:p>
            <a:pPr marL="0" indent="0">
              <a:buNone/>
            </a:pPr>
            <a:r>
              <a:rPr lang="en-GB" sz="2400" b="1" dirty="0"/>
              <a:t>Part 5: Protection of children and others </a:t>
            </a:r>
            <a:endParaRPr lang="en-GB" sz="2400" b="1" dirty="0" smtClean="0"/>
          </a:p>
          <a:p>
            <a:r>
              <a:rPr lang="en-GB" sz="2400" dirty="0" smtClean="0"/>
              <a:t>Updating and clarifying the offence of child cruelty in section 1 of the Children and Young Persons Act 1933</a:t>
            </a:r>
          </a:p>
          <a:p>
            <a:r>
              <a:rPr lang="en-GB" sz="2400" dirty="0" smtClean="0"/>
              <a:t>Introducing a new offence of sexual communication with a child</a:t>
            </a:r>
          </a:p>
          <a:p>
            <a:r>
              <a:rPr lang="en-GB" sz="2400" dirty="0" smtClean="0"/>
              <a:t>Amends the Sexual Offences Act 2003 to remove anachronistic references to child prostitution and pornography</a:t>
            </a:r>
          </a:p>
          <a:p>
            <a:r>
              <a:rPr lang="en-GB" sz="2400" dirty="0" smtClean="0"/>
              <a:t>Created a new offence making it illegal to possess paedophile manuals</a:t>
            </a:r>
          </a:p>
          <a:p>
            <a:r>
              <a:rPr lang="en-GB" sz="2400" dirty="0" smtClean="0"/>
              <a:t>New provisions on tackling FGM</a:t>
            </a:r>
          </a:p>
          <a:p>
            <a:r>
              <a:rPr lang="en-GB" sz="2400" dirty="0" smtClean="0"/>
              <a:t>Tackling domestic abuse by criminalising patterns of repeated or continuous coercive or controlling behaviour</a:t>
            </a:r>
            <a:endParaRPr lang="en-GB" sz="2400" dirty="0"/>
          </a:p>
        </p:txBody>
      </p:sp>
    </p:spTree>
    <p:extLst>
      <p:ext uri="{BB962C8B-B14F-4D97-AF65-F5344CB8AC3E}">
        <p14:creationId xmlns:p14="http://schemas.microsoft.com/office/powerpoint/2010/main" val="274451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6088" y="457200"/>
            <a:ext cx="6934223" cy="811560"/>
          </a:xfrm>
        </p:spPr>
        <p:txBody>
          <a:bodyPr/>
          <a:lstStyle/>
          <a:p>
            <a:r>
              <a:rPr lang="en-GB" altLang="en-US" dirty="0" smtClean="0"/>
              <a:t>ACTIVITY</a:t>
            </a:r>
            <a:endParaRPr lang="en-US" altLang="en-US" dirty="0" smtClean="0"/>
          </a:p>
        </p:txBody>
      </p:sp>
      <p:sp>
        <p:nvSpPr>
          <p:cNvPr id="20483" name="Rectangle 3"/>
          <p:cNvSpPr>
            <a:spLocks noGrp="1" noChangeArrowheads="1"/>
          </p:cNvSpPr>
          <p:nvPr>
            <p:ph idx="1"/>
          </p:nvPr>
        </p:nvSpPr>
        <p:spPr/>
        <p:txBody>
          <a:bodyPr/>
          <a:lstStyle/>
          <a:p>
            <a:pPr algn="just">
              <a:lnSpc>
                <a:spcPct val="150000"/>
              </a:lnSpc>
            </a:pPr>
            <a:r>
              <a:rPr lang="en-GB" altLang="en-US" sz="2800" dirty="0" smtClean="0"/>
              <a:t>What family or personal experiences might make a child or young person more at risk of being  sexually exploited?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Rectangle 2"/>
          <p:cNvSpPr>
            <a:spLocks noGrp="1" noChangeArrowheads="1"/>
          </p:cNvSpPr>
          <p:nvPr>
            <p:ph type="title"/>
          </p:nvPr>
        </p:nvSpPr>
        <p:spPr>
          <a:xfrm>
            <a:off x="457200" y="457200"/>
            <a:ext cx="6923112" cy="1027584"/>
          </a:xfrm>
        </p:spPr>
        <p:txBody>
          <a:bodyPr/>
          <a:lstStyle/>
          <a:p>
            <a:r>
              <a:rPr lang="en-GB" altLang="en-US" dirty="0" smtClean="0"/>
              <a:t>VULNERABILITY FACTORS</a:t>
            </a:r>
          </a:p>
        </p:txBody>
      </p:sp>
      <p:sp>
        <p:nvSpPr>
          <p:cNvPr id="3" name="SmartArt Placeholder 2"/>
          <p:cNvSpPr>
            <a:spLocks noGrp="1"/>
          </p:cNvSpPr>
          <p:nvPr>
            <p:ph type="dgm" idx="1"/>
          </p:nvPr>
        </p:nvSpPr>
        <p:spPr/>
      </p:sp>
      <p:graphicFrame>
        <p:nvGraphicFramePr>
          <p:cNvPr id="2" name="Diagram 1"/>
          <p:cNvGraphicFramePr/>
          <p:nvPr>
            <p:extLst>
              <p:ext uri="{D42A27DB-BD31-4B8C-83A1-F6EECF244321}">
                <p14:modId xmlns:p14="http://schemas.microsoft.com/office/powerpoint/2010/main" val="2627818514"/>
              </p:ext>
            </p:extLst>
          </p:nvPr>
        </p:nvGraphicFramePr>
        <p:xfrm>
          <a:off x="-684584" y="1412776"/>
          <a:ext cx="10801351" cy="5686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6088" y="457200"/>
            <a:ext cx="6934223" cy="811560"/>
          </a:xfrm>
        </p:spPr>
        <p:txBody>
          <a:bodyPr/>
          <a:lstStyle/>
          <a:p>
            <a:r>
              <a:rPr lang="en-GB" altLang="en-US" dirty="0" smtClean="0"/>
              <a:t>ACTIVITY</a:t>
            </a:r>
            <a:endParaRPr lang="en-US" altLang="en-US" dirty="0" smtClean="0"/>
          </a:p>
        </p:txBody>
      </p:sp>
      <p:sp>
        <p:nvSpPr>
          <p:cNvPr id="20483" name="Rectangle 3"/>
          <p:cNvSpPr>
            <a:spLocks noGrp="1" noChangeArrowheads="1"/>
          </p:cNvSpPr>
          <p:nvPr>
            <p:ph idx="1"/>
          </p:nvPr>
        </p:nvSpPr>
        <p:spPr/>
        <p:txBody>
          <a:bodyPr/>
          <a:lstStyle/>
          <a:p>
            <a:pPr>
              <a:lnSpc>
                <a:spcPct val="150000"/>
              </a:lnSpc>
            </a:pPr>
            <a:r>
              <a:rPr lang="en-GB" altLang="en-US" sz="2800" dirty="0" smtClean="0"/>
              <a:t>What risk taking behaviours and indicators might highlight to you that a child or young person is being  sexually exploited?</a:t>
            </a:r>
          </a:p>
        </p:txBody>
      </p:sp>
    </p:spTree>
    <p:extLst>
      <p:ext uri="{BB962C8B-B14F-4D97-AF65-F5344CB8AC3E}">
        <p14:creationId xmlns:p14="http://schemas.microsoft.com/office/powerpoint/2010/main" val="212034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46088" y="457200"/>
            <a:ext cx="6934223" cy="1171600"/>
          </a:xfrm>
        </p:spPr>
        <p:txBody>
          <a:bodyPr/>
          <a:lstStyle/>
          <a:p>
            <a:r>
              <a:rPr lang="en-GB" altLang="en-US" dirty="0" smtClean="0"/>
              <a:t>RISKY BEHAVIOURS AND INDICATORS </a:t>
            </a:r>
          </a:p>
        </p:txBody>
      </p:sp>
      <p:sp>
        <p:nvSpPr>
          <p:cNvPr id="25603" name="Rectangle 3"/>
          <p:cNvSpPr>
            <a:spLocks noGrp="1" noChangeArrowheads="1"/>
          </p:cNvSpPr>
          <p:nvPr>
            <p:ph idx="1"/>
          </p:nvPr>
        </p:nvSpPr>
        <p:spPr>
          <a:xfrm>
            <a:off x="467544" y="1772816"/>
            <a:ext cx="8280920" cy="48965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90000"/>
              </a:lnSpc>
              <a:defRPr/>
            </a:pPr>
            <a:r>
              <a:rPr lang="en-GB" altLang="en-US" sz="2400" dirty="0" smtClean="0"/>
              <a:t>Staying out late;</a:t>
            </a:r>
          </a:p>
          <a:p>
            <a:pPr algn="just">
              <a:lnSpc>
                <a:spcPct val="90000"/>
              </a:lnSpc>
              <a:defRPr/>
            </a:pPr>
            <a:r>
              <a:rPr lang="en-GB" altLang="en-US" sz="2400" dirty="0" smtClean="0"/>
              <a:t>Multiple callers (unknown adults/older young people);</a:t>
            </a:r>
          </a:p>
          <a:p>
            <a:pPr algn="just">
              <a:lnSpc>
                <a:spcPct val="90000"/>
              </a:lnSpc>
              <a:defRPr/>
            </a:pPr>
            <a:r>
              <a:rPr lang="en-GB" altLang="en-US" sz="2400" dirty="0" smtClean="0"/>
              <a:t>Use of a mobile phone that causes concern; </a:t>
            </a:r>
          </a:p>
          <a:p>
            <a:pPr algn="just">
              <a:lnSpc>
                <a:spcPct val="90000"/>
              </a:lnSpc>
              <a:defRPr/>
            </a:pPr>
            <a:r>
              <a:rPr lang="en-GB" altLang="en-US" sz="2400" dirty="0" smtClean="0"/>
              <a:t>Expressions of despair (self-harm, overdose, eating disorder, challenging behaviour, aggression); </a:t>
            </a:r>
          </a:p>
          <a:p>
            <a:pPr algn="just">
              <a:lnSpc>
                <a:spcPct val="105000"/>
              </a:lnSpc>
            </a:pPr>
            <a:r>
              <a:rPr lang="en-GB" altLang="en-US" sz="2400" dirty="0"/>
              <a:t>Use of the Internet that causes concern;</a:t>
            </a:r>
          </a:p>
          <a:p>
            <a:pPr algn="just">
              <a:lnSpc>
                <a:spcPct val="105000"/>
              </a:lnSpc>
            </a:pPr>
            <a:r>
              <a:rPr lang="en-GB" altLang="en-US" sz="2400" dirty="0"/>
              <a:t>Exclusion from school or unexplained absences from or not engaged in school/college/training;</a:t>
            </a:r>
          </a:p>
          <a:p>
            <a:pPr algn="just">
              <a:lnSpc>
                <a:spcPct val="105000"/>
              </a:lnSpc>
            </a:pPr>
            <a:r>
              <a:rPr lang="en-GB" altLang="en-US" sz="2400" dirty="0"/>
              <a:t>Living independently and failing to respond to attempts by worker to keep in touch;</a:t>
            </a:r>
          </a:p>
          <a:p>
            <a:pPr algn="just">
              <a:lnSpc>
                <a:spcPct val="105000"/>
              </a:lnSpc>
            </a:pPr>
            <a:r>
              <a:rPr lang="en-GB" altLang="en-US" sz="2400" dirty="0"/>
              <a:t>Drugs/alcohol misuse;</a:t>
            </a:r>
          </a:p>
          <a:p>
            <a:pPr>
              <a:lnSpc>
                <a:spcPct val="105000"/>
              </a:lnSpc>
            </a:pPr>
            <a:r>
              <a:rPr lang="en-GB" altLang="en-US" sz="2400" dirty="0"/>
              <a:t>Sexually Transmitted Infections (STIs); </a:t>
            </a:r>
          </a:p>
          <a:p>
            <a:pPr>
              <a:lnSpc>
                <a:spcPct val="90000"/>
              </a:lnSpc>
              <a:defRPr/>
            </a:pPr>
            <a:endParaRPr lang="en-GB" alt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7172" name="Picture 4" descr="health_check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90675"/>
            <a:ext cx="8280400" cy="379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76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46088" y="457200"/>
            <a:ext cx="6934223" cy="1171600"/>
          </a:xfrm>
        </p:spPr>
        <p:txBody>
          <a:bodyPr/>
          <a:lstStyle/>
          <a:p>
            <a:r>
              <a:rPr lang="en-GB" altLang="en-US" dirty="0"/>
              <a:t>RISKY BEHAVIOURS AND INDICATORS </a:t>
            </a:r>
            <a:endParaRPr lang="en-GB" altLang="en-US" dirty="0" smtClean="0"/>
          </a:p>
        </p:txBody>
      </p:sp>
      <p:sp>
        <p:nvSpPr>
          <p:cNvPr id="25603" name="Rectangle 3"/>
          <p:cNvSpPr>
            <a:spLocks noGrp="1" noChangeArrowheads="1"/>
          </p:cNvSpPr>
          <p:nvPr>
            <p:ph idx="1"/>
          </p:nvPr>
        </p:nvSpPr>
        <p:spPr>
          <a:xfrm>
            <a:off x="251520" y="1700808"/>
            <a:ext cx="864096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altLang="en-US" sz="2400" dirty="0" smtClean="0"/>
              <a:t>Disclosure of sexual/physical assault followed by withdrawal of allegation;</a:t>
            </a:r>
          </a:p>
          <a:p>
            <a:pPr algn="just"/>
            <a:r>
              <a:rPr lang="en-GB" altLang="en-US" sz="2400" dirty="0" smtClean="0"/>
              <a:t>Peers involved in clipping/sexual exploitation</a:t>
            </a:r>
          </a:p>
          <a:p>
            <a:pPr algn="just"/>
            <a:r>
              <a:rPr lang="en-GB" altLang="en-US" sz="2400" dirty="0" smtClean="0"/>
              <a:t>Periods of going missing overnight or longer</a:t>
            </a:r>
          </a:p>
          <a:p>
            <a:pPr algn="just"/>
            <a:r>
              <a:rPr lang="en-GB" altLang="en-US" sz="2400" dirty="0" smtClean="0"/>
              <a:t>Older boyfriend/ relationship with controlling adult </a:t>
            </a:r>
          </a:p>
          <a:p>
            <a:pPr algn="just"/>
            <a:r>
              <a:rPr lang="en-GB" altLang="en-US" sz="2400" dirty="0" smtClean="0"/>
              <a:t>Physical abuse by that controlling adult / physical injury without plausible explanation</a:t>
            </a:r>
          </a:p>
          <a:p>
            <a:pPr algn="just"/>
            <a:r>
              <a:rPr lang="en-GB" altLang="en-US" sz="2400" dirty="0" smtClean="0"/>
              <a:t>Emotional abuse by that boyfriend/controlling adult</a:t>
            </a:r>
          </a:p>
          <a:p>
            <a:pPr algn="just"/>
            <a:r>
              <a:rPr lang="en-GB" altLang="en-US" sz="2400" dirty="0" smtClean="0"/>
              <a:t>Entering/leaving vehicles driven by unknown adults</a:t>
            </a:r>
          </a:p>
          <a:p>
            <a:pPr algn="just"/>
            <a:r>
              <a:rPr lang="en-GB" altLang="en-US" sz="2400" dirty="0" smtClean="0"/>
              <a:t>Unexplained amounts of money, expensive clothing or other item</a:t>
            </a:r>
          </a:p>
          <a:p>
            <a:r>
              <a:rPr lang="en-GB" altLang="en-US" sz="2400" dirty="0" smtClean="0"/>
              <a:t>Frequenting areas known for prostitution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1700808"/>
            <a:ext cx="6147792" cy="2520280"/>
          </a:xfrm>
        </p:spPr>
        <p:txBody>
          <a:bodyPr/>
          <a:lstStyle/>
          <a:p>
            <a:pPr algn="ctr"/>
            <a:r>
              <a:rPr lang="en-GB" sz="6000" smtClean="0"/>
              <a:t> HIDDEN DVD</a:t>
            </a:r>
            <a:endParaRPr lang="en-GB" dirty="0"/>
          </a:p>
        </p:txBody>
      </p:sp>
      <p:sp>
        <p:nvSpPr>
          <p:cNvPr id="3" name="Slide Number Placeholder 2"/>
          <p:cNvSpPr>
            <a:spLocks noGrp="1"/>
          </p:cNvSpPr>
          <p:nvPr>
            <p:ph type="sldNum" sz="quarter" idx="12"/>
          </p:nvPr>
        </p:nvSpPr>
        <p:spPr/>
        <p:txBody>
          <a:bodyPr/>
          <a:lstStyle/>
          <a:p>
            <a:pPr>
              <a:defRPr/>
            </a:pPr>
            <a:fld id="{4FFCCDCB-919E-47AD-8889-DBE866E7A505}" type="slidenum">
              <a:rPr lang="en-GB" smtClean="0"/>
              <a:pPr>
                <a:defRPr/>
              </a:pPr>
              <a:t>31</a:t>
            </a:fld>
            <a:endParaRPr lang="en-GB" dirty="0"/>
          </a:p>
        </p:txBody>
      </p:sp>
    </p:spTree>
    <p:extLst>
      <p:ext uri="{BB962C8B-B14F-4D97-AF65-F5344CB8AC3E}">
        <p14:creationId xmlns:p14="http://schemas.microsoft.com/office/powerpoint/2010/main" val="108123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sz="2800" dirty="0" smtClean="0">
                <a:solidFill>
                  <a:schemeClr val="bg1"/>
                </a:solidFill>
              </a:rPr>
              <a:t>In </a:t>
            </a:r>
            <a:r>
              <a:rPr lang="en-GB" altLang="en-US" sz="2800" dirty="0">
                <a:solidFill>
                  <a:schemeClr val="bg1"/>
                </a:solidFill>
              </a:rPr>
              <a:t>partnership with </a:t>
            </a:r>
            <a:r>
              <a:rPr lang="en-GB" altLang="en-US" sz="2800" dirty="0" smtClean="0">
                <a:solidFill>
                  <a:schemeClr val="bg1"/>
                </a:solidFill>
              </a:rPr>
              <a:t>Barnardo’s </a:t>
            </a:r>
            <a:r>
              <a:rPr lang="en-GB" altLang="en-US" sz="2800" dirty="0">
                <a:solidFill>
                  <a:schemeClr val="bg1"/>
                </a:solidFill>
              </a:rPr>
              <a:t>Cymru</a:t>
            </a:r>
            <a:r>
              <a:rPr lang="en-GB" altLang="en-US" sz="2400" dirty="0">
                <a:solidFill>
                  <a:schemeClr val="bg1"/>
                </a:solidFill>
              </a:rPr>
              <a:t> </a:t>
            </a:r>
            <a:r>
              <a:rPr lang="en-GB" altLang="en-US" sz="6000" dirty="0">
                <a:solidFill>
                  <a:schemeClr val="bg1"/>
                </a:solidFill>
              </a:rPr>
              <a:t>S.E.R.A.F </a:t>
            </a:r>
            <a:r>
              <a:rPr lang="en-GB" altLang="en-US" sz="6000" dirty="0" smtClean="0">
                <a:solidFill>
                  <a:schemeClr val="bg1"/>
                </a:solidFill>
              </a:rPr>
              <a:t>TOOLKIT</a:t>
            </a:r>
            <a:endParaRPr lang="en-GB" sz="6000" dirty="0">
              <a:solidFill>
                <a:schemeClr val="bg1"/>
              </a:solidFill>
            </a:endParaRPr>
          </a:p>
        </p:txBody>
      </p:sp>
      <p:sp>
        <p:nvSpPr>
          <p:cNvPr id="4" name="Subtitle 3"/>
          <p:cNvSpPr>
            <a:spLocks noGrp="1"/>
          </p:cNvSpPr>
          <p:nvPr>
            <p:ph type="subTitle" idx="1"/>
          </p:nvPr>
        </p:nvSpPr>
        <p:spPr/>
        <p:txBody>
          <a:bodyPr/>
          <a:lstStyle/>
          <a:p>
            <a:r>
              <a:rPr lang="en-GB" dirty="0" smtClean="0"/>
              <a:t>SEXUAL EXPLOITATION RISK ASSESSMENT FRAMEWORK</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1" y="44624"/>
            <a:ext cx="13223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2"/>
            <a:ext cx="9143999" cy="566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4624"/>
            <a:ext cx="13223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299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46088" y="457200"/>
            <a:ext cx="6934223" cy="883568"/>
          </a:xfrm>
        </p:spPr>
        <p:txBody>
          <a:bodyPr/>
          <a:lstStyle/>
          <a:p>
            <a:r>
              <a:rPr lang="en-GB" altLang="en-US" dirty="0" smtClean="0"/>
              <a:t>CASE STUDIES</a:t>
            </a:r>
            <a:endParaRPr lang="en-US" altLang="en-US" dirty="0" smtClean="0"/>
          </a:p>
        </p:txBody>
      </p:sp>
      <p:sp>
        <p:nvSpPr>
          <p:cNvPr id="38915" name="Rectangle 3"/>
          <p:cNvSpPr>
            <a:spLocks noGrp="1" noChangeArrowheads="1"/>
          </p:cNvSpPr>
          <p:nvPr>
            <p:ph idx="1"/>
          </p:nvPr>
        </p:nvSpPr>
        <p:spPr>
          <a:xfrm>
            <a:off x="467544" y="1412776"/>
            <a:ext cx="8219256" cy="49685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lnSpc>
                <a:spcPct val="125000"/>
              </a:lnSpc>
              <a:spcBef>
                <a:spcPct val="0"/>
              </a:spcBef>
              <a:buNone/>
            </a:pPr>
            <a:r>
              <a:rPr lang="en-GB" altLang="en-US" sz="2800" dirty="0" smtClean="0"/>
              <a:t>Using the Sexual Exploitation Risk Assessment Framework (SERAF), risk assess Nathan or Hayley &amp; then answer the following questions:</a:t>
            </a:r>
          </a:p>
          <a:p>
            <a:pPr algn="just">
              <a:lnSpc>
                <a:spcPct val="125000"/>
              </a:lnSpc>
              <a:spcBef>
                <a:spcPct val="0"/>
              </a:spcBef>
              <a:buFont typeface="Wingdings" pitchFamily="2" charset="2"/>
              <a:buNone/>
            </a:pPr>
            <a:endParaRPr lang="en-GB" altLang="en-US" sz="2800" dirty="0" smtClean="0"/>
          </a:p>
          <a:p>
            <a:pPr algn="just">
              <a:lnSpc>
                <a:spcPct val="125000"/>
              </a:lnSpc>
              <a:spcBef>
                <a:spcPct val="0"/>
              </a:spcBef>
            </a:pPr>
            <a:r>
              <a:rPr lang="en-GB" altLang="en-US" sz="2800" dirty="0" smtClean="0"/>
              <a:t>What information/intelligence could you pass on regarding Nathan or Hayley?</a:t>
            </a:r>
          </a:p>
          <a:p>
            <a:pPr algn="just">
              <a:lnSpc>
                <a:spcPct val="125000"/>
              </a:lnSpc>
              <a:spcBef>
                <a:spcPct val="0"/>
              </a:spcBef>
            </a:pPr>
            <a:endParaRPr lang="en-GB" altLang="en-US" sz="2800" dirty="0" smtClean="0"/>
          </a:p>
          <a:p>
            <a:pPr algn="just">
              <a:lnSpc>
                <a:spcPct val="125000"/>
              </a:lnSpc>
              <a:spcBef>
                <a:spcPct val="0"/>
              </a:spcBef>
            </a:pPr>
            <a:r>
              <a:rPr lang="en-GB" altLang="en-US" sz="2800" dirty="0" smtClean="0"/>
              <a:t>What course of action would you take?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883568"/>
          </a:xfrm>
        </p:spPr>
        <p:txBody>
          <a:bodyPr/>
          <a:lstStyle/>
          <a:p>
            <a:r>
              <a:rPr lang="en-GB" dirty="0" smtClean="0"/>
              <a:t>WHO CAN HELP?</a:t>
            </a:r>
            <a:endParaRPr lang="en-GB" dirty="0"/>
          </a:p>
        </p:txBody>
      </p:sp>
      <p:sp>
        <p:nvSpPr>
          <p:cNvPr id="3" name="Content Placeholder 2"/>
          <p:cNvSpPr>
            <a:spLocks noGrp="1"/>
          </p:cNvSpPr>
          <p:nvPr>
            <p:ph idx="1"/>
          </p:nvPr>
        </p:nvSpPr>
        <p:spPr>
          <a:xfrm>
            <a:off x="457200" y="1412776"/>
            <a:ext cx="8229600" cy="4454624"/>
          </a:xfrm>
        </p:spPr>
        <p:txBody>
          <a:bodyPr/>
          <a:lstStyle/>
          <a:p>
            <a:pPr algn="just">
              <a:lnSpc>
                <a:spcPct val="150000"/>
              </a:lnSpc>
            </a:pPr>
            <a:r>
              <a:rPr lang="en-GB" dirty="0" smtClean="0"/>
              <a:t>Barnardo’s Cymru</a:t>
            </a:r>
          </a:p>
          <a:p>
            <a:pPr algn="just">
              <a:lnSpc>
                <a:spcPct val="150000"/>
              </a:lnSpc>
            </a:pPr>
            <a:r>
              <a:rPr lang="en-GB" dirty="0" smtClean="0"/>
              <a:t>Regional Safeguarding </a:t>
            </a:r>
            <a:r>
              <a:rPr lang="en-GB" dirty="0"/>
              <a:t>Children Board</a:t>
            </a:r>
          </a:p>
          <a:p>
            <a:pPr algn="just">
              <a:lnSpc>
                <a:spcPct val="150000"/>
              </a:lnSpc>
            </a:pPr>
            <a:r>
              <a:rPr lang="en-GB" dirty="0" smtClean="0"/>
              <a:t>NSPCC</a:t>
            </a:r>
          </a:p>
          <a:p>
            <a:pPr algn="just">
              <a:lnSpc>
                <a:spcPct val="150000"/>
              </a:lnSpc>
            </a:pPr>
            <a:r>
              <a:rPr lang="en-GB" dirty="0" smtClean="0"/>
              <a:t>Care Council for Wales</a:t>
            </a:r>
          </a:p>
          <a:p>
            <a:pPr algn="just">
              <a:lnSpc>
                <a:spcPct val="150000"/>
              </a:lnSpc>
            </a:pPr>
            <a:r>
              <a:rPr lang="en-GB" dirty="0" smtClean="0"/>
              <a:t>Children’s Commissioner for Wales</a:t>
            </a:r>
          </a:p>
        </p:txBody>
      </p:sp>
    </p:spTree>
    <p:extLst>
      <p:ext uri="{BB962C8B-B14F-4D97-AF65-F5344CB8AC3E}">
        <p14:creationId xmlns:p14="http://schemas.microsoft.com/office/powerpoint/2010/main" val="2170689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46088" y="457200"/>
            <a:ext cx="6934223" cy="1099592"/>
          </a:xfrm>
        </p:spPr>
        <p:txBody>
          <a:bodyPr/>
          <a:lstStyle/>
          <a:p>
            <a:r>
              <a:rPr lang="en-GB" altLang="en-US" dirty="0" smtClean="0"/>
              <a:t>KEY ISSUES AND PRINCIPLES: </a:t>
            </a:r>
          </a:p>
        </p:txBody>
      </p:sp>
      <p:sp>
        <p:nvSpPr>
          <p:cNvPr id="16387" name="Rectangle 3"/>
          <p:cNvSpPr>
            <a:spLocks noGrp="1" noChangeArrowheads="1"/>
          </p:cNvSpPr>
          <p:nvPr>
            <p:ph type="body" idx="1"/>
          </p:nvPr>
        </p:nvSpPr>
        <p:spPr bwMode="auto">
          <a:xfrm>
            <a:off x="457200" y="1700808"/>
            <a:ext cx="8229600" cy="489654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50000"/>
              </a:lnSpc>
              <a:buSzPct val="100000"/>
              <a:buFont typeface="Wingdings" panose="05000000000000000000" pitchFamily="2" charset="2"/>
              <a:buChar char="§"/>
            </a:pPr>
            <a:r>
              <a:rPr lang="en-GB" altLang="en-US" sz="2400" dirty="0" smtClean="0"/>
              <a:t>Children are victims not criminals</a:t>
            </a:r>
          </a:p>
          <a:p>
            <a:pPr algn="just">
              <a:lnSpc>
                <a:spcPct val="150000"/>
              </a:lnSpc>
              <a:buSzPct val="100000"/>
              <a:buFont typeface="Wingdings" panose="05000000000000000000" pitchFamily="2" charset="2"/>
              <a:buChar char="§"/>
            </a:pPr>
            <a:r>
              <a:rPr lang="en-GB" altLang="en-US" sz="2400" dirty="0" smtClean="0"/>
              <a:t>A multi-agency response is crucial </a:t>
            </a:r>
          </a:p>
          <a:p>
            <a:pPr algn="just">
              <a:buSzPct val="100000"/>
              <a:buFont typeface="Wingdings" panose="05000000000000000000" pitchFamily="2" charset="2"/>
              <a:buChar char="§"/>
            </a:pPr>
            <a:endParaRPr lang="en-GB" altLang="en-US" sz="800" dirty="0" smtClean="0"/>
          </a:p>
          <a:p>
            <a:pPr algn="just">
              <a:buSzPct val="100000"/>
              <a:buFont typeface="Wingdings" panose="05000000000000000000" pitchFamily="2" charset="2"/>
              <a:buChar char="§"/>
            </a:pPr>
            <a:r>
              <a:rPr lang="en-GB" altLang="en-US" sz="2400" dirty="0" smtClean="0"/>
              <a:t>Actions are needed to support a proactive response and early intervention</a:t>
            </a:r>
          </a:p>
          <a:p>
            <a:pPr algn="just">
              <a:lnSpc>
                <a:spcPct val="150000"/>
              </a:lnSpc>
              <a:buSzPct val="100000"/>
              <a:buFont typeface="Wingdings" panose="05000000000000000000" pitchFamily="2" charset="2"/>
              <a:buChar char="§"/>
            </a:pPr>
            <a:r>
              <a:rPr lang="en-GB" altLang="en-US" sz="2400" dirty="0" smtClean="0"/>
              <a:t>The need for a child centred approach  </a:t>
            </a:r>
          </a:p>
          <a:p>
            <a:pPr algn="just">
              <a:lnSpc>
                <a:spcPct val="150000"/>
              </a:lnSpc>
              <a:buSzPct val="100000"/>
              <a:buFont typeface="Wingdings" panose="05000000000000000000" pitchFamily="2" charset="2"/>
              <a:buChar char="§"/>
            </a:pPr>
            <a:r>
              <a:rPr lang="en-GB" altLang="en-US" sz="2400" dirty="0" smtClean="0"/>
              <a:t>The need to work with families </a:t>
            </a:r>
          </a:p>
          <a:p>
            <a:pPr algn="just">
              <a:buSzPct val="100000"/>
              <a:buFont typeface="Wingdings" panose="05000000000000000000" pitchFamily="2" charset="2"/>
              <a:buChar char="§"/>
            </a:pPr>
            <a:endParaRPr lang="en-GB" altLang="en-US" sz="800" dirty="0" smtClean="0"/>
          </a:p>
          <a:p>
            <a:pPr algn="just">
              <a:buSzPct val="100000"/>
              <a:buFont typeface="Wingdings" panose="05000000000000000000" pitchFamily="2" charset="2"/>
              <a:buChar char="§"/>
            </a:pPr>
            <a:r>
              <a:rPr lang="en-GB" altLang="en-US" sz="2400" dirty="0" smtClean="0"/>
              <a:t>The need to protect ALL children and young people- including 16 and 17 year olds</a:t>
            </a:r>
          </a:p>
        </p:txBody>
      </p:sp>
    </p:spTree>
    <p:extLst>
      <p:ext uri="{BB962C8B-B14F-4D97-AF65-F5344CB8AC3E}">
        <p14:creationId xmlns:p14="http://schemas.microsoft.com/office/powerpoint/2010/main" val="3558978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57200"/>
            <a:ext cx="6840759" cy="1171600"/>
          </a:xfrm>
        </p:spPr>
        <p:txBody>
          <a:bodyPr/>
          <a:lstStyle/>
          <a:p>
            <a:r>
              <a:rPr lang="en-GB" dirty="0" smtClean="0"/>
              <a:t>NATIONAL REFERRAL MECHANISM (NRM)?</a:t>
            </a:r>
            <a:endParaRPr lang="en-GB" dirty="0"/>
          </a:p>
        </p:txBody>
      </p:sp>
      <p:sp>
        <p:nvSpPr>
          <p:cNvPr id="3" name="Content Placeholder 2"/>
          <p:cNvSpPr>
            <a:spLocks noGrp="1"/>
          </p:cNvSpPr>
          <p:nvPr>
            <p:ph idx="1"/>
          </p:nvPr>
        </p:nvSpPr>
        <p:spPr>
          <a:xfrm>
            <a:off x="251520" y="1844824"/>
            <a:ext cx="8640960" cy="4752528"/>
          </a:xfrm>
        </p:spPr>
        <p:txBody>
          <a:bodyPr/>
          <a:lstStyle/>
          <a:p>
            <a:pPr marL="0" indent="0">
              <a:buNone/>
            </a:pPr>
            <a:r>
              <a:rPr lang="en-GB" sz="2400" dirty="0" smtClean="0"/>
              <a:t>Has the exploited child or young person also been trafficked?</a:t>
            </a:r>
          </a:p>
          <a:p>
            <a:endParaRPr lang="en-GB" sz="2400" dirty="0" smtClean="0"/>
          </a:p>
          <a:p>
            <a:pPr>
              <a:spcAft>
                <a:spcPts val="1200"/>
              </a:spcAft>
            </a:pPr>
            <a:r>
              <a:rPr lang="en-GB" sz="2400" dirty="0" smtClean="0"/>
              <a:t>Child Protection procedures still apply</a:t>
            </a:r>
          </a:p>
          <a:p>
            <a:pPr>
              <a:spcAft>
                <a:spcPts val="1200"/>
              </a:spcAft>
            </a:pPr>
            <a:r>
              <a:rPr lang="en-GB" sz="2400" dirty="0" smtClean="0"/>
              <a:t>You must now ensure that the NRM form is completed by a First Responder</a:t>
            </a:r>
          </a:p>
          <a:p>
            <a:pPr>
              <a:spcAft>
                <a:spcPts val="1200"/>
              </a:spcAft>
            </a:pPr>
            <a:r>
              <a:rPr lang="en-GB" altLang="en-US" sz="2400" dirty="0"/>
              <a:t>Contact your local Children’s Social Services specifically </a:t>
            </a:r>
            <a:r>
              <a:rPr lang="en-GB" altLang="en-US" sz="2400" u="sng" dirty="0"/>
              <a:t>highlighting your concern for child trafficking</a:t>
            </a:r>
          </a:p>
          <a:p>
            <a:pPr>
              <a:spcAft>
                <a:spcPts val="1200"/>
              </a:spcAft>
            </a:pPr>
            <a:r>
              <a:rPr lang="en-GB" sz="2400" dirty="0" smtClean="0"/>
              <a:t>Pass intelligence to your SPOC (single point of contact)</a:t>
            </a:r>
            <a:r>
              <a:rPr lang="en-GB" sz="2400" dirty="0"/>
              <a:t> for Operation Eagle</a:t>
            </a:r>
            <a:r>
              <a:rPr lang="en-GB" sz="2400" dirty="0" smtClean="0"/>
              <a:t> within your Police Area.</a:t>
            </a:r>
          </a:p>
        </p:txBody>
      </p:sp>
    </p:spTree>
    <p:extLst>
      <p:ext uri="{BB962C8B-B14F-4D97-AF65-F5344CB8AC3E}">
        <p14:creationId xmlns:p14="http://schemas.microsoft.com/office/powerpoint/2010/main" val="2329251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95536" y="404664"/>
            <a:ext cx="6840760" cy="1296144"/>
          </a:xfrm>
        </p:spPr>
        <p:txBody>
          <a:bodyPr/>
          <a:lstStyle/>
          <a:p>
            <a:pPr algn="ctr" eaLnBrk="1" hangingPunct="1"/>
            <a:r>
              <a:rPr lang="en-GB" altLang="en-US" sz="4000" dirty="0" smtClean="0">
                <a:solidFill>
                  <a:schemeClr val="bg2"/>
                </a:solidFill>
              </a:rPr>
              <a:t>CONSTITUENT ELEMENTS FOR TRAFFICKING</a:t>
            </a:r>
          </a:p>
        </p:txBody>
      </p:sp>
      <p:sp>
        <p:nvSpPr>
          <p:cNvPr id="449539" name="Rectangle 3"/>
          <p:cNvSpPr>
            <a:spLocks noGrp="1" noChangeArrowheads="1"/>
          </p:cNvSpPr>
          <p:nvPr>
            <p:ph type="body" idx="1"/>
          </p:nvPr>
        </p:nvSpPr>
        <p:spPr>
          <a:xfrm>
            <a:off x="611560" y="1981200"/>
            <a:ext cx="8352928" cy="3302000"/>
          </a:xfrm>
        </p:spPr>
        <p:txBody>
          <a:bodyPr/>
          <a:lstStyle/>
          <a:p>
            <a:pPr marL="0" indent="0" eaLnBrk="1" hangingPunct="1">
              <a:lnSpc>
                <a:spcPct val="90000"/>
              </a:lnSpc>
              <a:buNone/>
            </a:pPr>
            <a:endParaRPr lang="en-GB" altLang="en-US" sz="1800" dirty="0" smtClean="0">
              <a:solidFill>
                <a:schemeClr val="accent2"/>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2048093"/>
            <a:ext cx="8856984"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BD78A28D-BA2E-4F60-AE43-2BD602E0116E}" type="slidenum">
              <a:rPr lang="en-GB" smtClean="0"/>
              <a:pPr>
                <a:defRPr/>
              </a:pPr>
              <a:t>38</a:t>
            </a:fld>
            <a:endParaRPr lang="en-GB" dirty="0"/>
          </a:p>
        </p:txBody>
      </p:sp>
      <p:pic>
        <p:nvPicPr>
          <p:cNvPr id="4" name="Picture 3"/>
          <p:cNvPicPr>
            <a:picLocks noChangeAspect="1"/>
          </p:cNvPicPr>
          <p:nvPr/>
        </p:nvPicPr>
        <p:blipFill>
          <a:blip r:embed="rId4"/>
          <a:stretch>
            <a:fillRect/>
          </a:stretch>
        </p:blipFill>
        <p:spPr>
          <a:xfrm>
            <a:off x="2411761" y="2051184"/>
            <a:ext cx="4141440" cy="4806816"/>
          </a:xfrm>
          <a:prstGeom prst="rect">
            <a:avLst/>
          </a:prstGeom>
        </p:spPr>
      </p:pic>
    </p:spTree>
    <p:extLst>
      <p:ext uri="{BB962C8B-B14F-4D97-AF65-F5344CB8AC3E}">
        <p14:creationId xmlns:p14="http://schemas.microsoft.com/office/powerpoint/2010/main" val="1051651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57200"/>
            <a:ext cx="6624736" cy="1099592"/>
          </a:xfrm>
        </p:spPr>
        <p:txBody>
          <a:bodyPr/>
          <a:lstStyle/>
          <a:p>
            <a:pPr algn="ctr"/>
            <a:r>
              <a:rPr lang="en-GB" altLang="en-US" dirty="0">
                <a:solidFill>
                  <a:schemeClr val="bg2"/>
                </a:solidFill>
              </a:rPr>
              <a:t>FIRST </a:t>
            </a:r>
            <a:r>
              <a:rPr lang="en-GB" altLang="en-US" dirty="0" smtClean="0">
                <a:solidFill>
                  <a:schemeClr val="bg2"/>
                </a:solidFill>
              </a:rPr>
              <a:t>RESPONDERS IN WALES</a:t>
            </a:r>
            <a:endParaRPr lang="en-GB" dirty="0"/>
          </a:p>
        </p:txBody>
      </p:sp>
      <p:sp>
        <p:nvSpPr>
          <p:cNvPr id="3" name="Content Placeholder 2"/>
          <p:cNvSpPr>
            <a:spLocks noGrp="1"/>
          </p:cNvSpPr>
          <p:nvPr>
            <p:ph sz="half" idx="1"/>
          </p:nvPr>
        </p:nvSpPr>
        <p:spPr>
          <a:xfrm>
            <a:off x="457200" y="1556792"/>
            <a:ext cx="8435280" cy="5184576"/>
          </a:xfrm>
        </p:spPr>
        <p:txBody>
          <a:bodyPr/>
          <a:lstStyle/>
          <a:p>
            <a:pPr algn="just">
              <a:buFont typeface="Wingdings" panose="05000000000000000000" pitchFamily="2" charset="2"/>
              <a:buChar char="§"/>
            </a:pPr>
            <a:r>
              <a:rPr lang="en-GB" sz="2400" dirty="0" smtClean="0">
                <a:solidFill>
                  <a:schemeClr val="bg2"/>
                </a:solidFill>
              </a:rPr>
              <a:t>Police &amp; British Transport Police</a:t>
            </a:r>
            <a:endParaRPr lang="en-GB" sz="2400" dirty="0">
              <a:solidFill>
                <a:schemeClr val="bg2"/>
              </a:solidFill>
            </a:endParaRPr>
          </a:p>
          <a:p>
            <a:pPr algn="just">
              <a:buFont typeface="Wingdings" panose="05000000000000000000" pitchFamily="2" charset="2"/>
              <a:buChar char="§"/>
            </a:pPr>
            <a:r>
              <a:rPr lang="en-GB" sz="2400" dirty="0">
                <a:solidFill>
                  <a:schemeClr val="bg2"/>
                </a:solidFill>
              </a:rPr>
              <a:t>UK Border </a:t>
            </a:r>
            <a:r>
              <a:rPr lang="en-GB" sz="2400" dirty="0" smtClean="0">
                <a:solidFill>
                  <a:schemeClr val="bg2"/>
                </a:solidFill>
              </a:rPr>
              <a:t>Force</a:t>
            </a:r>
          </a:p>
          <a:p>
            <a:pPr algn="just">
              <a:buFont typeface="Wingdings" panose="05000000000000000000" pitchFamily="2" charset="2"/>
              <a:buChar char="§"/>
            </a:pPr>
            <a:r>
              <a:rPr lang="en-GB" sz="2400" dirty="0">
                <a:solidFill>
                  <a:schemeClr val="bg2"/>
                </a:solidFill>
              </a:rPr>
              <a:t>Home Office Immigration and Visas</a:t>
            </a:r>
          </a:p>
          <a:p>
            <a:pPr algn="just">
              <a:buFont typeface="Wingdings" panose="05000000000000000000" pitchFamily="2" charset="2"/>
              <a:buChar char="§"/>
            </a:pPr>
            <a:r>
              <a:rPr lang="en-GB" sz="2400" dirty="0" smtClean="0">
                <a:solidFill>
                  <a:schemeClr val="bg2"/>
                </a:solidFill>
              </a:rPr>
              <a:t>Gangmasters </a:t>
            </a:r>
            <a:r>
              <a:rPr lang="en-GB" sz="2400" dirty="0">
                <a:solidFill>
                  <a:schemeClr val="bg2"/>
                </a:solidFill>
              </a:rPr>
              <a:t>Licensing Authority</a:t>
            </a:r>
          </a:p>
          <a:p>
            <a:pPr algn="just">
              <a:buFont typeface="Wingdings" panose="05000000000000000000" pitchFamily="2" charset="2"/>
              <a:buChar char="§"/>
              <a:defRPr/>
            </a:pPr>
            <a:r>
              <a:rPr lang="en-GB" sz="2400" dirty="0" smtClean="0">
                <a:solidFill>
                  <a:schemeClr val="bg2"/>
                </a:solidFill>
              </a:rPr>
              <a:t>Local Authorities</a:t>
            </a:r>
          </a:p>
          <a:p>
            <a:pPr algn="just">
              <a:buFont typeface="Wingdings" panose="05000000000000000000" pitchFamily="2" charset="2"/>
              <a:buChar char="§"/>
              <a:defRPr/>
            </a:pPr>
            <a:r>
              <a:rPr lang="en-GB" sz="2400" dirty="0" smtClean="0"/>
              <a:t>Health</a:t>
            </a:r>
            <a:endParaRPr lang="en-GB" sz="2400" dirty="0" smtClean="0">
              <a:solidFill>
                <a:schemeClr val="bg2"/>
              </a:solidFill>
            </a:endParaRPr>
          </a:p>
          <a:p>
            <a:pPr algn="just">
              <a:buFont typeface="Wingdings" panose="05000000000000000000" pitchFamily="2" charset="2"/>
              <a:buChar char="§"/>
              <a:defRPr/>
            </a:pPr>
            <a:r>
              <a:rPr lang="en-GB" sz="2400" dirty="0" smtClean="0">
                <a:solidFill>
                  <a:schemeClr val="bg2"/>
                </a:solidFill>
              </a:rPr>
              <a:t>Salvation Army </a:t>
            </a:r>
            <a:endParaRPr lang="en-GB" sz="2400" dirty="0">
              <a:solidFill>
                <a:schemeClr val="bg2"/>
              </a:solidFill>
            </a:endParaRPr>
          </a:p>
          <a:p>
            <a:pPr algn="just">
              <a:buFont typeface="Wingdings" panose="05000000000000000000" pitchFamily="2" charset="2"/>
              <a:buChar char="§"/>
              <a:defRPr/>
            </a:pPr>
            <a:r>
              <a:rPr lang="en-GB" sz="2400" dirty="0" smtClean="0">
                <a:solidFill>
                  <a:schemeClr val="bg2"/>
                </a:solidFill>
              </a:rPr>
              <a:t>BAWSO </a:t>
            </a:r>
          </a:p>
          <a:p>
            <a:pPr algn="just">
              <a:buFont typeface="Wingdings" panose="05000000000000000000" pitchFamily="2" charset="2"/>
              <a:buChar char="§"/>
              <a:defRPr/>
            </a:pPr>
            <a:r>
              <a:rPr lang="en-GB" sz="2400" dirty="0">
                <a:solidFill>
                  <a:schemeClr val="bg2"/>
                </a:solidFill>
              </a:rPr>
              <a:t>Barnardos</a:t>
            </a:r>
          </a:p>
          <a:p>
            <a:pPr algn="just">
              <a:buFont typeface="Wingdings" panose="05000000000000000000" pitchFamily="2" charset="2"/>
              <a:buChar char="§"/>
              <a:defRPr/>
            </a:pPr>
            <a:r>
              <a:rPr lang="en-GB" sz="2400" dirty="0" smtClean="0">
                <a:solidFill>
                  <a:schemeClr val="bg2"/>
                </a:solidFill>
              </a:rPr>
              <a:t>New Pathways</a:t>
            </a:r>
          </a:p>
          <a:p>
            <a:pPr algn="just">
              <a:buFont typeface="Wingdings" panose="05000000000000000000" pitchFamily="2" charset="2"/>
              <a:buChar char="§"/>
              <a:defRPr/>
            </a:pPr>
            <a:r>
              <a:rPr lang="en-GB" sz="2400" dirty="0" smtClean="0">
                <a:solidFill>
                  <a:schemeClr val="bg2"/>
                </a:solidFill>
              </a:rPr>
              <a:t>NSPCC</a:t>
            </a:r>
            <a:endParaRPr lang="en-GB" sz="2400" dirty="0"/>
          </a:p>
        </p:txBody>
      </p:sp>
      <p:sp>
        <p:nvSpPr>
          <p:cNvPr id="5" name="Slide Number Placeholder 4"/>
          <p:cNvSpPr>
            <a:spLocks noGrp="1"/>
          </p:cNvSpPr>
          <p:nvPr>
            <p:ph type="sldNum" sz="quarter" idx="11"/>
          </p:nvPr>
        </p:nvSpPr>
        <p:spPr/>
        <p:txBody>
          <a:bodyPr/>
          <a:lstStyle/>
          <a:p>
            <a:pPr>
              <a:defRPr/>
            </a:pPr>
            <a:fld id="{9128AC82-34BB-4C8E-91C6-54F10F3DACEB}" type="slidenum">
              <a:rPr lang="en-GB" smtClean="0"/>
              <a:pPr>
                <a:defRPr/>
              </a:pPr>
              <a:t>39</a:t>
            </a:fld>
            <a:endParaRPr lang="en-GB" dirty="0"/>
          </a:p>
        </p:txBody>
      </p:sp>
    </p:spTree>
    <p:extLst>
      <p:ext uri="{BB962C8B-B14F-4D97-AF65-F5344CB8AC3E}">
        <p14:creationId xmlns:p14="http://schemas.microsoft.com/office/powerpoint/2010/main" val="407270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446088" y="457200"/>
            <a:ext cx="6862216" cy="811560"/>
          </a:xfrm>
        </p:spPr>
        <p:txBody>
          <a:bodyPr/>
          <a:lstStyle/>
          <a:p>
            <a:pPr algn="ctr" eaLnBrk="1" hangingPunct="1">
              <a:defRPr/>
            </a:pPr>
            <a:r>
              <a:rPr lang="en-GB" dirty="0" smtClean="0">
                <a:solidFill>
                  <a:schemeClr val="bg2"/>
                </a:solidFill>
                <a:cs typeface="Arial" pitchFamily="34" charset="0"/>
              </a:rPr>
              <a:t>GROUP AGREEMENT</a:t>
            </a:r>
            <a:endParaRPr lang="en-GB" dirty="0" smtClean="0">
              <a:solidFill>
                <a:schemeClr val="bg2"/>
              </a:solidFill>
              <a:cs typeface="Times New Roman" pitchFamily="18" charset="0"/>
            </a:endParaRPr>
          </a:p>
        </p:txBody>
      </p:sp>
      <p:sp>
        <p:nvSpPr>
          <p:cNvPr id="18434" name="Rectangle 3"/>
          <p:cNvSpPr>
            <a:spLocks noGrp="1"/>
          </p:cNvSpPr>
          <p:nvPr>
            <p:ph idx="1"/>
          </p:nvPr>
        </p:nvSpPr>
        <p:spPr>
          <a:xfrm>
            <a:off x="755576" y="1556792"/>
            <a:ext cx="7931224" cy="4896544"/>
          </a:xfrm>
        </p:spPr>
        <p:txBody>
          <a:bodyPr/>
          <a:lstStyle/>
          <a:p>
            <a:pPr algn="just" eaLnBrk="1" hangingPunct="1">
              <a:lnSpc>
                <a:spcPct val="150000"/>
              </a:lnSpc>
              <a:buSzPct val="100000"/>
              <a:buFont typeface="Wingdings" panose="05000000000000000000" pitchFamily="2" charset="2"/>
              <a:buChar char="§"/>
            </a:pPr>
            <a:r>
              <a:rPr lang="en-US" sz="2400" dirty="0" smtClean="0">
                <a:solidFill>
                  <a:schemeClr val="bg2"/>
                </a:solidFill>
                <a:latin typeface="Arial" charset="0"/>
                <a:cs typeface="Arial" charset="0"/>
              </a:rPr>
              <a:t>Listen and respect what others have to say</a:t>
            </a:r>
          </a:p>
          <a:p>
            <a:pPr algn="just" eaLnBrk="1" hangingPunct="1">
              <a:lnSpc>
                <a:spcPct val="150000"/>
              </a:lnSpc>
              <a:buSzPct val="100000"/>
              <a:buFont typeface="Wingdings" panose="05000000000000000000" pitchFamily="2" charset="2"/>
              <a:buChar char="§"/>
            </a:pPr>
            <a:r>
              <a:rPr lang="en-US" sz="2400" dirty="0" smtClean="0">
                <a:solidFill>
                  <a:schemeClr val="bg2"/>
                </a:solidFill>
                <a:latin typeface="Arial" charset="0"/>
                <a:cs typeface="Arial" charset="0"/>
              </a:rPr>
              <a:t>One person talking at a time</a:t>
            </a:r>
          </a:p>
          <a:p>
            <a:pPr algn="just" eaLnBrk="1" hangingPunct="1">
              <a:lnSpc>
                <a:spcPct val="150000"/>
              </a:lnSpc>
              <a:buSzPct val="100000"/>
              <a:buFont typeface="Wingdings" panose="05000000000000000000" pitchFamily="2" charset="2"/>
              <a:buChar char="§"/>
            </a:pPr>
            <a:r>
              <a:rPr lang="en-US" sz="2400" dirty="0" smtClean="0">
                <a:solidFill>
                  <a:schemeClr val="bg2"/>
                </a:solidFill>
                <a:latin typeface="Arial" charset="0"/>
                <a:cs typeface="Arial" charset="0"/>
              </a:rPr>
              <a:t>Share experiences and views </a:t>
            </a:r>
            <a:endParaRPr lang="en-GB" sz="2400" dirty="0" smtClean="0">
              <a:solidFill>
                <a:schemeClr val="bg2"/>
              </a:solidFill>
              <a:latin typeface="Arial" charset="0"/>
              <a:cs typeface="Arial" charset="0"/>
            </a:endParaRPr>
          </a:p>
          <a:p>
            <a:pPr algn="just" eaLnBrk="1" hangingPunct="1">
              <a:lnSpc>
                <a:spcPct val="150000"/>
              </a:lnSpc>
              <a:buSzPct val="100000"/>
              <a:buFont typeface="Wingdings" panose="05000000000000000000" pitchFamily="2" charset="2"/>
              <a:buChar char="§"/>
            </a:pPr>
            <a:r>
              <a:rPr lang="en-GB" sz="2400" dirty="0" smtClean="0">
                <a:solidFill>
                  <a:schemeClr val="bg2"/>
                </a:solidFill>
                <a:latin typeface="Arial" charset="0"/>
                <a:cs typeface="Arial" charset="0"/>
              </a:rPr>
              <a:t>Recognise</a:t>
            </a:r>
            <a:r>
              <a:rPr lang="en-US" sz="2400" dirty="0" smtClean="0">
                <a:solidFill>
                  <a:schemeClr val="bg2"/>
                </a:solidFill>
                <a:latin typeface="Arial" charset="0"/>
                <a:cs typeface="Arial" charset="0"/>
              </a:rPr>
              <a:t> the sensitive nature of the subject</a:t>
            </a:r>
          </a:p>
          <a:p>
            <a:pPr algn="just" eaLnBrk="1" hangingPunct="1">
              <a:lnSpc>
                <a:spcPct val="150000"/>
              </a:lnSpc>
              <a:buSzPct val="100000"/>
              <a:buFont typeface="Wingdings" panose="05000000000000000000" pitchFamily="2" charset="2"/>
              <a:buChar char="§"/>
            </a:pPr>
            <a:r>
              <a:rPr lang="en-GB" sz="2400" dirty="0" smtClean="0">
                <a:solidFill>
                  <a:schemeClr val="bg2"/>
                </a:solidFill>
                <a:latin typeface="Arial" charset="0"/>
                <a:cs typeface="Arial" charset="0"/>
              </a:rPr>
              <a:t>Keep focused</a:t>
            </a:r>
          </a:p>
          <a:p>
            <a:pPr algn="just" eaLnBrk="1" hangingPunct="1">
              <a:lnSpc>
                <a:spcPct val="150000"/>
              </a:lnSpc>
              <a:buSzPct val="100000"/>
              <a:buFont typeface="Wingdings" panose="05000000000000000000" pitchFamily="2" charset="2"/>
              <a:buChar char="§"/>
            </a:pPr>
            <a:r>
              <a:rPr lang="en-US" sz="2400" dirty="0" smtClean="0">
                <a:solidFill>
                  <a:schemeClr val="bg2"/>
                </a:solidFill>
                <a:latin typeface="Arial" charset="0"/>
                <a:cs typeface="Arial" charset="0"/>
              </a:rPr>
              <a:t>Respect confidentiality</a:t>
            </a:r>
          </a:p>
          <a:p>
            <a:pPr algn="just" eaLnBrk="1" hangingPunct="1">
              <a:lnSpc>
                <a:spcPct val="150000"/>
              </a:lnSpc>
              <a:buSzPct val="100000"/>
              <a:buFont typeface="Wingdings" panose="05000000000000000000" pitchFamily="2" charset="2"/>
              <a:buChar char="§"/>
            </a:pPr>
            <a:r>
              <a:rPr lang="en-GB" sz="2400" dirty="0" smtClean="0">
                <a:solidFill>
                  <a:schemeClr val="bg2"/>
                </a:solidFill>
                <a:latin typeface="Arial" charset="0"/>
                <a:cs typeface="Arial" charset="0"/>
              </a:rPr>
              <a:t>If you don’t understand ask!</a:t>
            </a:r>
          </a:p>
          <a:p>
            <a:pPr algn="ctr" eaLnBrk="1" hangingPunct="1">
              <a:buSzPct val="100000"/>
              <a:buFont typeface="Wingdings" panose="05000000000000000000" pitchFamily="2" charset="2"/>
              <a:buChar char="§"/>
            </a:pPr>
            <a:endParaRPr lang="en-GB" sz="2400" b="1" dirty="0" smtClean="0">
              <a:solidFill>
                <a:schemeClr val="bg2"/>
              </a:solidFill>
              <a:latin typeface="Arial" charset="0"/>
              <a:cs typeface="Arial" charset="0"/>
            </a:endParaRPr>
          </a:p>
        </p:txBody>
      </p:sp>
      <p:sp>
        <p:nvSpPr>
          <p:cNvPr id="15364" name="Slide Number Placeholder 5"/>
          <p:cNvSpPr>
            <a:spLocks noGrp="1"/>
          </p:cNvSpPr>
          <p:nvPr>
            <p:ph type="sldNum" sz="quarter" idx="11"/>
          </p:nvPr>
        </p:nvSpPr>
        <p:spPr bwMode="auto">
          <a:ln>
            <a:miter lim="800000"/>
            <a:headEnd/>
            <a:tailEnd/>
          </a:ln>
        </p:spPr>
        <p:txBody>
          <a:bodyPr wrap="square" lIns="91440" rIns="91440" numCol="1" anchorCtr="0" compatLnSpc="1">
            <a:prstTxWarp prst="textNoShape">
              <a:avLst/>
            </a:prstTxWarp>
          </a:bodyPr>
          <a:lstStyle/>
          <a:p>
            <a:pPr fontAlgn="base">
              <a:spcBef>
                <a:spcPct val="0"/>
              </a:spcBef>
              <a:spcAft>
                <a:spcPct val="0"/>
              </a:spcAft>
              <a:defRPr/>
            </a:pPr>
            <a:fld id="{E7F4BBE5-0BE0-4B05-9110-01C4BA979959}" type="slidenum">
              <a:rPr lang="en-GB" sz="1000"/>
              <a:pPr fontAlgn="base">
                <a:spcBef>
                  <a:spcPct val="0"/>
                </a:spcBef>
                <a:spcAft>
                  <a:spcPct val="0"/>
                </a:spcAft>
                <a:defRPr/>
              </a:pPr>
              <a:t>4</a:t>
            </a:fld>
            <a:endParaRPr lang="en-GB" sz="1000" dirty="0"/>
          </a:p>
        </p:txBody>
      </p:sp>
    </p:spTree>
    <p:extLst>
      <p:ext uri="{BB962C8B-B14F-4D97-AF65-F5344CB8AC3E}">
        <p14:creationId xmlns:p14="http://schemas.microsoft.com/office/powerpoint/2010/main" val="3393722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739552"/>
          </a:xfrm>
        </p:spPr>
        <p:txBody>
          <a:bodyPr/>
          <a:lstStyle/>
          <a:p>
            <a:r>
              <a:rPr lang="en-GB" dirty="0" smtClean="0"/>
              <a:t>WHAT CAN HELP?</a:t>
            </a:r>
            <a:endParaRPr lang="en-GB" dirty="0"/>
          </a:p>
        </p:txBody>
      </p:sp>
      <p:sp>
        <p:nvSpPr>
          <p:cNvPr id="3" name="Content Placeholder 2"/>
          <p:cNvSpPr>
            <a:spLocks noGrp="1"/>
          </p:cNvSpPr>
          <p:nvPr>
            <p:ph idx="1"/>
          </p:nvPr>
        </p:nvSpPr>
        <p:spPr>
          <a:xfrm>
            <a:off x="251520" y="1268760"/>
            <a:ext cx="8712968" cy="5400600"/>
          </a:xfrm>
        </p:spPr>
        <p:txBody>
          <a:bodyPr/>
          <a:lstStyle/>
          <a:p>
            <a:pPr marL="0" indent="0" algn="just">
              <a:buNone/>
            </a:pPr>
            <a:r>
              <a:rPr lang="en-GB" sz="2000" dirty="0"/>
              <a:t>The following Orders, Warnings and Notices can be used to help disrupt the exploitation of children and young people</a:t>
            </a:r>
            <a:r>
              <a:rPr lang="en-GB" sz="2000" dirty="0" smtClean="0"/>
              <a:t>:</a:t>
            </a:r>
          </a:p>
          <a:p>
            <a:pPr marL="0" indent="0" algn="just">
              <a:buNone/>
            </a:pPr>
            <a:endParaRPr lang="en-GB" sz="1100" dirty="0"/>
          </a:p>
          <a:p>
            <a:pPr algn="just"/>
            <a:r>
              <a:rPr lang="en-GB" sz="2000" dirty="0"/>
              <a:t>The Magistrates’ Courts </a:t>
            </a:r>
            <a:r>
              <a:rPr lang="en-GB" sz="2000" dirty="0" smtClean="0"/>
              <a:t>Rules 2004:</a:t>
            </a:r>
          </a:p>
          <a:p>
            <a:pPr algn="just"/>
            <a:r>
              <a:rPr lang="en-GB" sz="2000" dirty="0"/>
              <a:t>Sexual Harm Prevention Orders and Sexual Risk Orders were introduced by the Anti-Social Behaviour, Crime and Policing Act 2014. They replace the previous Sexual Offences Prevention Orders, Risk of Sexual Harm Orders and Foreign Travel Orders which were introduced by the Sexual Offences Act 2003.</a:t>
            </a:r>
            <a:endParaRPr lang="en-GB" sz="2000" dirty="0" smtClean="0"/>
          </a:p>
          <a:p>
            <a:pPr algn="just"/>
            <a:r>
              <a:rPr lang="en-GB" sz="2000" dirty="0" smtClean="0"/>
              <a:t>Harassment </a:t>
            </a:r>
            <a:r>
              <a:rPr lang="en-GB" sz="2000" dirty="0"/>
              <a:t>Warnings (Police Information Notices) – see </a:t>
            </a:r>
            <a:r>
              <a:rPr lang="en-GB" sz="2000" dirty="0" smtClean="0"/>
              <a:t>also ACPO </a:t>
            </a:r>
            <a:r>
              <a:rPr lang="en-GB" sz="2000" dirty="0"/>
              <a:t>(2009) Practice Advice on Stalking and Harassment</a:t>
            </a:r>
          </a:p>
          <a:p>
            <a:pPr algn="just"/>
            <a:r>
              <a:rPr lang="en-GB" sz="2000" dirty="0"/>
              <a:t>Anti-social Behaviour Act 2003</a:t>
            </a:r>
          </a:p>
          <a:p>
            <a:pPr algn="just"/>
            <a:r>
              <a:rPr lang="en-GB" sz="2000" dirty="0" smtClean="0"/>
              <a:t>Child</a:t>
            </a:r>
            <a:r>
              <a:rPr lang="en-GB" sz="2000" dirty="0"/>
              <a:t> Abduction Warning Notices (formerly known as Harbourer’s Warning Notices)</a:t>
            </a:r>
          </a:p>
          <a:p>
            <a:pPr algn="just"/>
            <a:r>
              <a:rPr lang="en-GB" sz="2000" dirty="0"/>
              <a:t>Police protection – s 46 of the Children Act 1989</a:t>
            </a:r>
            <a:r>
              <a:rPr lang="en-GB" sz="2000" dirty="0" smtClean="0"/>
              <a:t>.</a:t>
            </a:r>
            <a:endParaRPr lang="en-GB" sz="2000" dirty="0"/>
          </a:p>
        </p:txBody>
      </p:sp>
    </p:spTree>
    <p:extLst>
      <p:ext uri="{BB962C8B-B14F-4D97-AF65-F5344CB8AC3E}">
        <p14:creationId xmlns:p14="http://schemas.microsoft.com/office/powerpoint/2010/main" val="3218673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763688" y="457200"/>
            <a:ext cx="5616623" cy="667544"/>
          </a:xfrm>
        </p:spPr>
        <p:txBody>
          <a:bodyPr/>
          <a:lstStyle/>
          <a:p>
            <a:r>
              <a:rPr lang="en-GB" altLang="en-US" dirty="0" smtClean="0"/>
              <a:t>PERPETRATORS</a:t>
            </a:r>
          </a:p>
        </p:txBody>
      </p:sp>
      <p:sp>
        <p:nvSpPr>
          <p:cNvPr id="39939" name="Content Placeholder 2"/>
          <p:cNvSpPr>
            <a:spLocks noGrp="1"/>
          </p:cNvSpPr>
          <p:nvPr>
            <p:ph idx="1"/>
          </p:nvPr>
        </p:nvSpPr>
        <p:spPr>
          <a:xfrm>
            <a:off x="457200" y="1196752"/>
            <a:ext cx="8229600" cy="55446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spcBef>
                <a:spcPts val="0"/>
              </a:spcBef>
              <a:buNone/>
            </a:pPr>
            <a:r>
              <a:rPr lang="en-GB" altLang="en-US" sz="2400" dirty="0"/>
              <a:t>IDENTIFYING AND PROSECUTING</a:t>
            </a:r>
            <a:endParaRPr lang="en-GB" altLang="en-US" sz="2200" dirty="0" smtClean="0"/>
          </a:p>
          <a:p>
            <a:pPr algn="just">
              <a:lnSpc>
                <a:spcPct val="150000"/>
              </a:lnSpc>
              <a:buSzPct val="100000"/>
              <a:buFont typeface="Wingdings" panose="05000000000000000000" pitchFamily="2" charset="2"/>
              <a:buChar char="§"/>
            </a:pPr>
            <a:r>
              <a:rPr lang="en-GB" altLang="en-US" sz="2200" dirty="0" smtClean="0"/>
              <a:t>Linking prosecutions to the provision of support</a:t>
            </a:r>
          </a:p>
          <a:p>
            <a:pPr algn="just">
              <a:lnSpc>
                <a:spcPct val="150000"/>
              </a:lnSpc>
              <a:buSzPct val="100000"/>
              <a:buFont typeface="Wingdings" panose="05000000000000000000" pitchFamily="2" charset="2"/>
              <a:buChar char="§"/>
            </a:pPr>
            <a:r>
              <a:rPr lang="en-GB" altLang="en-US" sz="2200" dirty="0" smtClean="0"/>
              <a:t>Taking action against perpetrators</a:t>
            </a:r>
          </a:p>
          <a:p>
            <a:pPr algn="just">
              <a:lnSpc>
                <a:spcPct val="150000"/>
              </a:lnSpc>
              <a:buSzPct val="100000"/>
              <a:buFont typeface="Wingdings" panose="05000000000000000000" pitchFamily="2" charset="2"/>
              <a:buChar char="§"/>
            </a:pPr>
            <a:r>
              <a:rPr lang="en-GB" altLang="en-US" sz="2200" dirty="0" smtClean="0"/>
              <a:t>Disrupting perpetrator behaviour</a:t>
            </a:r>
          </a:p>
          <a:p>
            <a:pPr algn="just">
              <a:lnSpc>
                <a:spcPct val="150000"/>
              </a:lnSpc>
              <a:buSzPct val="100000"/>
              <a:buFont typeface="Wingdings" panose="05000000000000000000" pitchFamily="2" charset="2"/>
              <a:buChar char="§"/>
            </a:pPr>
            <a:r>
              <a:rPr lang="en-GB" altLang="en-US" sz="2200" dirty="0" smtClean="0"/>
              <a:t>Identifying offences committed</a:t>
            </a:r>
          </a:p>
          <a:p>
            <a:pPr algn="just">
              <a:lnSpc>
                <a:spcPct val="150000"/>
              </a:lnSpc>
              <a:buSzPct val="100000"/>
              <a:buFont typeface="Wingdings" panose="05000000000000000000" pitchFamily="2" charset="2"/>
              <a:buChar char="§"/>
            </a:pPr>
            <a:r>
              <a:rPr lang="en-GB" altLang="en-US" sz="2200" dirty="0" smtClean="0"/>
              <a:t>Identifying individual perpetrators</a:t>
            </a:r>
          </a:p>
          <a:p>
            <a:pPr algn="just">
              <a:lnSpc>
                <a:spcPct val="150000"/>
              </a:lnSpc>
              <a:buSzPct val="100000"/>
              <a:buFont typeface="Wingdings" panose="05000000000000000000" pitchFamily="2" charset="2"/>
              <a:buChar char="§"/>
            </a:pPr>
            <a:r>
              <a:rPr lang="en-GB" altLang="en-US" sz="2200" dirty="0" smtClean="0"/>
              <a:t>Tackling child sex offender or organised criminal networks</a:t>
            </a:r>
          </a:p>
          <a:p>
            <a:pPr algn="just">
              <a:lnSpc>
                <a:spcPct val="150000"/>
              </a:lnSpc>
              <a:buSzPct val="100000"/>
              <a:buFont typeface="Wingdings" panose="05000000000000000000" pitchFamily="2" charset="2"/>
              <a:buChar char="§"/>
            </a:pPr>
            <a:r>
              <a:rPr lang="en-GB" altLang="en-US" sz="2200" dirty="0" smtClean="0"/>
              <a:t>Evidence gathering and information sharing</a:t>
            </a:r>
          </a:p>
          <a:p>
            <a:pPr algn="just">
              <a:lnSpc>
                <a:spcPct val="150000"/>
              </a:lnSpc>
              <a:buSzPct val="100000"/>
              <a:buFont typeface="Wingdings" panose="05000000000000000000" pitchFamily="2" charset="2"/>
              <a:buChar char="§"/>
            </a:pPr>
            <a:r>
              <a:rPr lang="en-GB" altLang="en-US" sz="2200" dirty="0" smtClean="0"/>
              <a:t>National Offender Management Service</a:t>
            </a:r>
          </a:p>
          <a:p>
            <a:pPr algn="just">
              <a:lnSpc>
                <a:spcPct val="150000"/>
              </a:lnSpc>
              <a:buSzPct val="100000"/>
              <a:buFont typeface="Wingdings" panose="05000000000000000000" pitchFamily="2" charset="2"/>
              <a:buChar char="§"/>
            </a:pPr>
            <a:r>
              <a:rPr lang="en-GB" altLang="en-US" sz="2200" dirty="0" smtClean="0"/>
              <a:t>Multi-Agency Public Protection Arrangements (MAPPA)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883568"/>
          </a:xfrm>
        </p:spPr>
        <p:txBody>
          <a:bodyPr/>
          <a:lstStyle/>
          <a:p>
            <a:r>
              <a:rPr lang="en-GB" dirty="0" smtClean="0"/>
              <a:t>WHAT WENT WRONG…..</a:t>
            </a:r>
            <a:endParaRPr lang="en-GB" dirty="0"/>
          </a:p>
        </p:txBody>
      </p:sp>
      <p:sp>
        <p:nvSpPr>
          <p:cNvPr id="3" name="Content Placeholder 2"/>
          <p:cNvSpPr>
            <a:spLocks noGrp="1"/>
          </p:cNvSpPr>
          <p:nvPr>
            <p:ph idx="1"/>
          </p:nvPr>
        </p:nvSpPr>
        <p:spPr>
          <a:xfrm>
            <a:off x="457200" y="1556792"/>
            <a:ext cx="8229600" cy="4824536"/>
          </a:xfrm>
        </p:spPr>
        <p:txBody>
          <a:bodyPr/>
          <a:lstStyle/>
          <a:p>
            <a:pPr marL="0" indent="0" algn="just">
              <a:buNone/>
            </a:pPr>
            <a:r>
              <a:rPr lang="en-GB" dirty="0" smtClean="0"/>
              <a:t>In </a:t>
            </a:r>
            <a:r>
              <a:rPr lang="en-GB" dirty="0"/>
              <a:t>Rotherham, Rochdale &amp; Oxford:</a:t>
            </a:r>
            <a:endParaRPr lang="en-GB" dirty="0" smtClean="0"/>
          </a:p>
          <a:p>
            <a:pPr algn="just"/>
            <a:r>
              <a:rPr lang="en-GB" dirty="0" smtClean="0"/>
              <a:t>Wilful blindness describes the failures of individuals and agencies to tackle CSE in these towns and cities.</a:t>
            </a:r>
          </a:p>
          <a:p>
            <a:pPr algn="just"/>
            <a:r>
              <a:rPr lang="en-GB" dirty="0" smtClean="0"/>
              <a:t>Wilful blindness is knowledge you could have, and should have had, but chose not to seek out.</a:t>
            </a:r>
          </a:p>
          <a:p>
            <a:pPr algn="just"/>
            <a:endParaRPr lang="en-GB" dirty="0"/>
          </a:p>
          <a:p>
            <a:pPr marL="0" indent="0" algn="just">
              <a:buNone/>
            </a:pPr>
            <a:r>
              <a:rPr lang="en-GB" dirty="0" smtClean="0"/>
              <a:t>DON’T LET IT HAPPEN IN WALES</a:t>
            </a:r>
            <a:endParaRPr lang="en-GB" dirty="0"/>
          </a:p>
        </p:txBody>
      </p:sp>
    </p:spTree>
    <p:extLst>
      <p:ext uri="{BB962C8B-B14F-4D97-AF65-F5344CB8AC3E}">
        <p14:creationId xmlns:p14="http://schemas.microsoft.com/office/powerpoint/2010/main" val="17314111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883568"/>
          </a:xfrm>
        </p:spPr>
        <p:txBody>
          <a:bodyPr/>
          <a:lstStyle/>
          <a:p>
            <a:r>
              <a:rPr lang="en-GB" dirty="0" smtClean="0"/>
              <a:t>LESSONS LEARNED</a:t>
            </a:r>
            <a:endParaRPr lang="en-GB" dirty="0"/>
          </a:p>
        </p:txBody>
      </p:sp>
      <p:sp>
        <p:nvSpPr>
          <p:cNvPr id="3" name="Content Placeholder 2"/>
          <p:cNvSpPr>
            <a:spLocks noGrp="1"/>
          </p:cNvSpPr>
          <p:nvPr>
            <p:ph idx="1"/>
          </p:nvPr>
        </p:nvSpPr>
        <p:spPr>
          <a:xfrm>
            <a:off x="457200" y="1700808"/>
            <a:ext cx="8229600" cy="4166592"/>
          </a:xfrm>
        </p:spPr>
        <p:txBody>
          <a:bodyPr/>
          <a:lstStyle/>
          <a:p>
            <a:pPr algn="just"/>
            <a:r>
              <a:rPr lang="en-GB" dirty="0" smtClean="0"/>
              <a:t>Operation Pallial</a:t>
            </a:r>
          </a:p>
          <a:p>
            <a:pPr algn="just"/>
            <a:endParaRPr lang="en-GB" dirty="0" smtClean="0"/>
          </a:p>
          <a:p>
            <a:pPr algn="just"/>
            <a:r>
              <a:rPr lang="en-GB" dirty="0" smtClean="0"/>
              <a:t>Police and Crime Commissioner South Wales CSE recommendations</a:t>
            </a:r>
          </a:p>
          <a:p>
            <a:pPr algn="just"/>
            <a:endParaRPr lang="en-GB" dirty="0" smtClean="0"/>
          </a:p>
          <a:p>
            <a:pPr algn="just"/>
            <a:r>
              <a:rPr lang="en-GB" dirty="0" smtClean="0"/>
              <a:t>England Serious Case Review – Operation Bullfinch (Oxford) </a:t>
            </a:r>
            <a:endParaRPr lang="en-GB" dirty="0"/>
          </a:p>
        </p:txBody>
      </p:sp>
    </p:spTree>
    <p:extLst>
      <p:ext uri="{BB962C8B-B14F-4D97-AF65-F5344CB8AC3E}">
        <p14:creationId xmlns:p14="http://schemas.microsoft.com/office/powerpoint/2010/main" val="19840513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46088" y="457200"/>
            <a:ext cx="6934223" cy="883568"/>
          </a:xfrm>
        </p:spPr>
        <p:txBody>
          <a:bodyPr/>
          <a:lstStyle/>
          <a:p>
            <a:r>
              <a:rPr lang="en-GB" altLang="en-US" dirty="0" smtClean="0"/>
              <a:t>WAY FORWARD…</a:t>
            </a:r>
          </a:p>
        </p:txBody>
      </p:sp>
      <p:sp>
        <p:nvSpPr>
          <p:cNvPr id="37891" name="Rectangle 3"/>
          <p:cNvSpPr>
            <a:spLocks noGrp="1" noChangeArrowheads="1"/>
          </p:cNvSpPr>
          <p:nvPr>
            <p:ph type="body" idx="1"/>
          </p:nvPr>
        </p:nvSpPr>
        <p:spPr bwMode="auto">
          <a:xfrm>
            <a:off x="457200" y="1484784"/>
            <a:ext cx="8229600" cy="511256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ltLang="en-US" sz="2400" dirty="0" smtClean="0"/>
          </a:p>
          <a:p>
            <a:pPr algn="just"/>
            <a:r>
              <a:rPr lang="en-GB" altLang="en-US" sz="2400" dirty="0" smtClean="0"/>
              <a:t>Consistent child –centred response to Child Exploitation across Wales</a:t>
            </a:r>
          </a:p>
          <a:p>
            <a:pPr algn="just"/>
            <a:endParaRPr lang="en-GB" altLang="en-US" sz="2400" dirty="0" smtClean="0"/>
          </a:p>
          <a:p>
            <a:pPr algn="just"/>
            <a:r>
              <a:rPr lang="en-GB" altLang="en-US" sz="2400" dirty="0" smtClean="0"/>
              <a:t>Effective multi-agency working and information sharing</a:t>
            </a:r>
          </a:p>
          <a:p>
            <a:pPr algn="just"/>
            <a:endParaRPr lang="en-GB" altLang="en-US" sz="2400" dirty="0" smtClean="0"/>
          </a:p>
          <a:p>
            <a:pPr algn="just"/>
            <a:r>
              <a:rPr lang="en-GB" altLang="en-US" sz="2400" dirty="0" smtClean="0"/>
              <a:t>Effective use of the Wales Care Pathway: All Wales Child Protection Procedures; MARAC</a:t>
            </a:r>
          </a:p>
          <a:p>
            <a:pPr algn="just"/>
            <a:endParaRPr lang="en-GB" altLang="en-US" sz="2400" dirty="0"/>
          </a:p>
          <a:p>
            <a:pPr algn="just"/>
            <a:r>
              <a:rPr lang="en-GB" altLang="en-US" sz="2400" dirty="0" smtClean="0"/>
              <a:t>Wales National Action Plan in place  for child sexual exploitation to support a robust and consistent response to this form of abuse across Wales.</a:t>
            </a:r>
          </a:p>
        </p:txBody>
      </p:sp>
    </p:spTree>
    <p:extLst>
      <p:ext uri="{BB962C8B-B14F-4D97-AF65-F5344CB8AC3E}">
        <p14:creationId xmlns:p14="http://schemas.microsoft.com/office/powerpoint/2010/main" val="2420508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46088" y="457200"/>
            <a:ext cx="6934223" cy="811560"/>
          </a:xfrm>
        </p:spPr>
        <p:txBody>
          <a:bodyPr/>
          <a:lstStyle/>
          <a:p>
            <a:r>
              <a:rPr lang="en-GB" altLang="en-US" dirty="0" smtClean="0"/>
              <a:t>ALL AGENCIES MUST:</a:t>
            </a:r>
          </a:p>
        </p:txBody>
      </p:sp>
      <p:sp>
        <p:nvSpPr>
          <p:cNvPr id="251907" name="Rectangle 3"/>
          <p:cNvSpPr>
            <a:spLocks noGrp="1" noChangeArrowheads="1"/>
          </p:cNvSpPr>
          <p:nvPr>
            <p:ph idx="1"/>
          </p:nvPr>
        </p:nvSpPr>
        <p:spPr>
          <a:xfrm>
            <a:off x="251520" y="1484784"/>
            <a:ext cx="8590855" cy="496855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spcAft>
                <a:spcPts val="1200"/>
              </a:spcAft>
              <a:defRPr/>
            </a:pPr>
            <a:r>
              <a:rPr lang="en-GB" altLang="en-US" sz="2400" dirty="0" smtClean="0"/>
              <a:t>Ensure that staff are aware of CSE and the risk indicators;</a:t>
            </a:r>
          </a:p>
          <a:p>
            <a:pPr algn="just">
              <a:spcBef>
                <a:spcPct val="0"/>
              </a:spcBef>
              <a:spcAft>
                <a:spcPts val="1200"/>
              </a:spcAft>
              <a:defRPr/>
            </a:pPr>
            <a:r>
              <a:rPr lang="en-GB" altLang="en-US" sz="2400" dirty="0" smtClean="0"/>
              <a:t>Provide training as part of a rolling programme;</a:t>
            </a:r>
          </a:p>
          <a:p>
            <a:pPr algn="just">
              <a:spcBef>
                <a:spcPct val="0"/>
              </a:spcBef>
              <a:spcAft>
                <a:spcPts val="1200"/>
              </a:spcAft>
              <a:defRPr/>
            </a:pPr>
            <a:r>
              <a:rPr lang="en-GB" altLang="en-US" sz="2400" dirty="0" smtClean="0"/>
              <a:t>Ensure that staff are familiar with the local protocol &amp; operational handbook on child trafficking and know who the lead person in their agency is;</a:t>
            </a:r>
          </a:p>
          <a:p>
            <a:pPr algn="just">
              <a:spcBef>
                <a:spcPct val="0"/>
              </a:spcBef>
              <a:spcAft>
                <a:spcPts val="1200"/>
              </a:spcAft>
              <a:defRPr/>
            </a:pPr>
            <a:r>
              <a:rPr lang="en-GB" altLang="en-US" sz="2400" dirty="0" smtClean="0"/>
              <a:t>Ensure that staff are made aware of local referral procedures where there is a concern related to CSE</a:t>
            </a:r>
          </a:p>
          <a:p>
            <a:pPr algn="just">
              <a:spcBef>
                <a:spcPct val="0"/>
              </a:spcBef>
              <a:spcAft>
                <a:spcPts val="1200"/>
              </a:spcAft>
              <a:defRPr/>
            </a:pPr>
            <a:r>
              <a:rPr lang="en-GB" altLang="en-US" sz="2400" dirty="0" smtClean="0"/>
              <a:t>Support staff in identifying the ways in which their skills and working practices can support identification, prevention, early intervention and appropriate responses to risk of abuse through CSE.</a:t>
            </a:r>
          </a:p>
          <a:p>
            <a:pPr>
              <a:lnSpc>
                <a:spcPct val="80000"/>
              </a:lnSpc>
              <a:defRPr/>
            </a:pPr>
            <a:endParaRPr lang="en-GB" altLang="en-US" sz="2400" dirty="0" smtClean="0"/>
          </a:p>
          <a:p>
            <a:pPr>
              <a:lnSpc>
                <a:spcPct val="80000"/>
              </a:lnSpc>
              <a:defRPr/>
            </a:pPr>
            <a:endParaRPr lang="en-GB" altLang="en-US" sz="2400" dirty="0" smtClean="0"/>
          </a:p>
        </p:txBody>
      </p:sp>
    </p:spTree>
    <p:extLst>
      <p:ext uri="{BB962C8B-B14F-4D97-AF65-F5344CB8AC3E}">
        <p14:creationId xmlns:p14="http://schemas.microsoft.com/office/powerpoint/2010/main" val="6769894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46088" y="457200"/>
            <a:ext cx="6934223" cy="883568"/>
          </a:xfrm>
        </p:spPr>
        <p:txBody>
          <a:bodyPr/>
          <a:lstStyle/>
          <a:p>
            <a:r>
              <a:rPr lang="en-GB" altLang="en-US" dirty="0" smtClean="0"/>
              <a:t>OUR AIM</a:t>
            </a:r>
          </a:p>
        </p:txBody>
      </p:sp>
      <p:sp>
        <p:nvSpPr>
          <p:cNvPr id="38915" name="Rectangle 3"/>
          <p:cNvSpPr>
            <a:spLocks noGrp="1" noChangeArrowheads="1"/>
          </p:cNvSpPr>
          <p:nvPr>
            <p:ph type="body" idx="1"/>
          </p:nvPr>
        </p:nvSpPr>
        <p:spPr bwMode="auto">
          <a:xfrm>
            <a:off x="457200" y="1412776"/>
            <a:ext cx="8229600" cy="525658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gn="just">
              <a:spcBef>
                <a:spcPts val="0"/>
              </a:spcBef>
              <a:buNone/>
            </a:pPr>
            <a:r>
              <a:rPr lang="en-GB" altLang="en-US" sz="2400" dirty="0" smtClean="0"/>
              <a:t>To make Wales safe for children by:</a:t>
            </a:r>
          </a:p>
          <a:p>
            <a:pPr marL="0" indent="0" algn="just">
              <a:spcBef>
                <a:spcPts val="0"/>
              </a:spcBef>
              <a:buNone/>
            </a:pPr>
            <a:endParaRPr lang="en-GB" altLang="en-US" sz="2400" dirty="0"/>
          </a:p>
          <a:p>
            <a:pPr algn="just">
              <a:spcBef>
                <a:spcPts val="0"/>
              </a:spcBef>
            </a:pPr>
            <a:r>
              <a:rPr lang="en-GB" altLang="en-US" sz="2400" dirty="0" smtClean="0"/>
              <a:t>Making Wales hostile for perpetrators</a:t>
            </a:r>
          </a:p>
          <a:p>
            <a:pPr algn="just">
              <a:spcBef>
                <a:spcPts val="1800"/>
              </a:spcBef>
            </a:pPr>
            <a:r>
              <a:rPr lang="en-GB" altLang="en-US" sz="2400" dirty="0" smtClean="0"/>
              <a:t>Children and young people protected from abuse</a:t>
            </a:r>
          </a:p>
          <a:p>
            <a:pPr algn="just">
              <a:spcBef>
                <a:spcPts val="1800"/>
              </a:spcBef>
            </a:pPr>
            <a:r>
              <a:rPr lang="en-GB" altLang="en-US" sz="2400" dirty="0" smtClean="0"/>
              <a:t>Improved </a:t>
            </a:r>
            <a:r>
              <a:rPr lang="en-GB" altLang="en-US" sz="2400" dirty="0"/>
              <a:t>understanding of the scale of the </a:t>
            </a:r>
            <a:r>
              <a:rPr lang="en-GB" altLang="en-US" sz="2400" dirty="0" smtClean="0"/>
              <a:t>issue</a:t>
            </a:r>
          </a:p>
          <a:p>
            <a:pPr algn="just">
              <a:spcBef>
                <a:spcPts val="1800"/>
              </a:spcBef>
            </a:pPr>
            <a:r>
              <a:rPr lang="en-GB" altLang="en-US" sz="2400" dirty="0" smtClean="0"/>
              <a:t>Improving the recovery rate for young </a:t>
            </a:r>
            <a:r>
              <a:rPr lang="en-GB" altLang="en-US" sz="2400" dirty="0"/>
              <a:t>p</a:t>
            </a:r>
            <a:r>
              <a:rPr lang="en-GB" altLang="en-US" sz="2400" dirty="0" smtClean="0"/>
              <a:t>eople who are going missing</a:t>
            </a:r>
          </a:p>
          <a:p>
            <a:pPr algn="just">
              <a:lnSpc>
                <a:spcPct val="150000"/>
              </a:lnSpc>
            </a:pPr>
            <a:r>
              <a:rPr lang="en-GB" altLang="en-US" sz="2400" dirty="0" smtClean="0"/>
              <a:t>Increased prosecutions of criminals</a:t>
            </a:r>
          </a:p>
          <a:p>
            <a:pPr algn="just">
              <a:lnSpc>
                <a:spcPct val="150000"/>
              </a:lnSpc>
            </a:pPr>
            <a:r>
              <a:rPr lang="en-GB" altLang="en-US" sz="2400" dirty="0" smtClean="0"/>
              <a:t>Improved multi-agency working and information sharing.</a:t>
            </a:r>
          </a:p>
          <a:p>
            <a:pPr>
              <a:lnSpc>
                <a:spcPct val="90000"/>
              </a:lnSpc>
            </a:pPr>
            <a:endParaRPr lang="en-GB" altLang="en-US" dirty="0" smtClean="0"/>
          </a:p>
        </p:txBody>
      </p:sp>
    </p:spTree>
    <p:extLst>
      <p:ext uri="{BB962C8B-B14F-4D97-AF65-F5344CB8AC3E}">
        <p14:creationId xmlns:p14="http://schemas.microsoft.com/office/powerpoint/2010/main" val="17018168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628801"/>
            <a:ext cx="7772400" cy="3672407"/>
          </a:xfrm>
        </p:spPr>
        <p:txBody>
          <a:bodyPr/>
          <a:lstStyle/>
          <a:p>
            <a:pPr algn="ctr"/>
            <a:r>
              <a:rPr lang="en-GB" sz="6000" b="1" dirty="0" smtClean="0"/>
              <a:t>CHILD SEXUAL EXPLOITATION AND SLAVERY IS CHILD ABUSE</a:t>
            </a:r>
            <a:endParaRPr lang="en-GB" sz="6000" b="1" dirty="0"/>
          </a:p>
        </p:txBody>
      </p:sp>
    </p:spTree>
    <p:extLst>
      <p:ext uri="{BB962C8B-B14F-4D97-AF65-F5344CB8AC3E}">
        <p14:creationId xmlns:p14="http://schemas.microsoft.com/office/powerpoint/2010/main" val="1934203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7200"/>
            <a:ext cx="6934223" cy="739552"/>
          </a:xfrm>
        </p:spPr>
        <p:txBody>
          <a:bodyPr/>
          <a:lstStyle/>
          <a:p>
            <a:r>
              <a:rPr lang="en-GB" dirty="0" smtClean="0"/>
              <a:t>LEARNING OUTCOMES</a:t>
            </a:r>
            <a:endParaRPr lang="en-GB" dirty="0"/>
          </a:p>
        </p:txBody>
      </p:sp>
      <p:sp>
        <p:nvSpPr>
          <p:cNvPr id="3" name="Content Placeholder 2"/>
          <p:cNvSpPr>
            <a:spLocks noGrp="1"/>
          </p:cNvSpPr>
          <p:nvPr>
            <p:ph idx="1"/>
          </p:nvPr>
        </p:nvSpPr>
        <p:spPr/>
        <p:txBody>
          <a:bodyPr/>
          <a:lstStyle/>
          <a:p>
            <a:pPr algn="just"/>
            <a:r>
              <a:rPr lang="en-GB" dirty="0" smtClean="0"/>
              <a:t>What will you take away from today’s session?</a:t>
            </a:r>
          </a:p>
          <a:p>
            <a:pPr algn="just"/>
            <a:endParaRPr lang="en-GB" dirty="0" smtClean="0"/>
          </a:p>
          <a:p>
            <a:pPr algn="just"/>
            <a:r>
              <a:rPr lang="en-GB" dirty="0" smtClean="0"/>
              <a:t>What will you do differently?</a:t>
            </a:r>
          </a:p>
          <a:p>
            <a:pPr algn="just"/>
            <a:endParaRPr lang="en-GB" dirty="0"/>
          </a:p>
          <a:p>
            <a:pPr algn="just"/>
            <a:r>
              <a:rPr lang="en-GB" dirty="0" smtClean="0"/>
              <a:t>Establish what your local strategy is for the SERAF process and raising issues of CSE.</a:t>
            </a:r>
          </a:p>
          <a:p>
            <a:endParaRPr lang="en-GB" dirty="0" smtClean="0"/>
          </a:p>
        </p:txBody>
      </p:sp>
    </p:spTree>
    <p:extLst>
      <p:ext uri="{BB962C8B-B14F-4D97-AF65-F5344CB8AC3E}">
        <p14:creationId xmlns:p14="http://schemas.microsoft.com/office/powerpoint/2010/main" val="258170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6088" y="457200"/>
            <a:ext cx="6934223" cy="739552"/>
          </a:xfrm>
        </p:spPr>
        <p:txBody>
          <a:bodyPr/>
          <a:lstStyle/>
          <a:p>
            <a:pPr algn="ctr"/>
            <a:r>
              <a:rPr lang="en-GB" altLang="en-US" dirty="0" smtClean="0"/>
              <a:t>OBJECTIVES</a:t>
            </a:r>
          </a:p>
        </p:txBody>
      </p:sp>
      <p:sp>
        <p:nvSpPr>
          <p:cNvPr id="235523" name="Rectangle 3"/>
          <p:cNvSpPr>
            <a:spLocks noGrp="1" noChangeArrowheads="1"/>
          </p:cNvSpPr>
          <p:nvPr>
            <p:ph idx="1"/>
          </p:nvPr>
        </p:nvSpPr>
        <p:spPr>
          <a:xfrm>
            <a:off x="457200" y="1340768"/>
            <a:ext cx="8229600" cy="5040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buNone/>
              <a:defRPr/>
            </a:pPr>
            <a:r>
              <a:rPr lang="en-GB" sz="2400" dirty="0"/>
              <a:t>By the end of the course delegates will be able to</a:t>
            </a:r>
            <a:r>
              <a:rPr lang="en-GB" sz="2400" dirty="0" smtClean="0"/>
              <a:t>:</a:t>
            </a:r>
          </a:p>
          <a:p>
            <a:pPr marL="0" indent="0" algn="just">
              <a:buNone/>
              <a:defRPr/>
            </a:pPr>
            <a:endParaRPr lang="en-GB" sz="1000" dirty="0"/>
          </a:p>
          <a:p>
            <a:pPr algn="just">
              <a:defRPr/>
            </a:pPr>
            <a:r>
              <a:rPr lang="en-GB" sz="2400" dirty="0"/>
              <a:t>Identify that Child Sexual Exploitation is </a:t>
            </a:r>
            <a:r>
              <a:rPr lang="en-GB" sz="2400" dirty="0" smtClean="0"/>
              <a:t>happening and that a young person is at risk</a:t>
            </a:r>
            <a:endParaRPr lang="en-GB" sz="2400" dirty="0"/>
          </a:p>
          <a:p>
            <a:pPr marL="0" indent="0" algn="just">
              <a:buNone/>
              <a:defRPr/>
            </a:pPr>
            <a:endParaRPr lang="en-GB" sz="1000" dirty="0" smtClean="0"/>
          </a:p>
          <a:p>
            <a:pPr algn="just">
              <a:defRPr/>
            </a:pPr>
            <a:r>
              <a:rPr lang="en-GB" sz="2400" dirty="0" smtClean="0"/>
              <a:t>Explain your role </a:t>
            </a:r>
            <a:r>
              <a:rPr lang="en-GB" sz="2400" dirty="0"/>
              <a:t>and </a:t>
            </a:r>
            <a:r>
              <a:rPr lang="en-GB" sz="2400" dirty="0" smtClean="0"/>
              <a:t>responsibility </a:t>
            </a:r>
            <a:r>
              <a:rPr lang="en-GB" sz="2400" dirty="0"/>
              <a:t>in line with </a:t>
            </a:r>
            <a:r>
              <a:rPr lang="en-GB" sz="2400" dirty="0" smtClean="0"/>
              <a:t>the All Wales </a:t>
            </a:r>
            <a:r>
              <a:rPr lang="en-GB" sz="2400" dirty="0"/>
              <a:t>Guidance </a:t>
            </a:r>
            <a:r>
              <a:rPr lang="en-GB" sz="2400" dirty="0" smtClean="0"/>
              <a:t>on Safeguarding </a:t>
            </a:r>
            <a:r>
              <a:rPr lang="en-GB" sz="2400" dirty="0"/>
              <a:t>Children </a:t>
            </a:r>
            <a:r>
              <a:rPr lang="en-GB" sz="2400" dirty="0" smtClean="0"/>
              <a:t>&amp; Young </a:t>
            </a:r>
            <a:r>
              <a:rPr lang="en-GB" sz="2400" dirty="0"/>
              <a:t>People at risk of abuse through Sexual </a:t>
            </a:r>
            <a:r>
              <a:rPr lang="en-GB" sz="2400" dirty="0" smtClean="0"/>
              <a:t>Exploitation</a:t>
            </a:r>
          </a:p>
          <a:p>
            <a:pPr algn="just">
              <a:defRPr/>
            </a:pPr>
            <a:endParaRPr lang="en-GB" sz="1000" dirty="0" smtClean="0"/>
          </a:p>
          <a:p>
            <a:pPr algn="just">
              <a:defRPr/>
            </a:pPr>
            <a:r>
              <a:rPr lang="en-GB" sz="2400" dirty="0" smtClean="0"/>
              <a:t>Recognise the link between Child Sexual Exploitation and Slavery</a:t>
            </a:r>
          </a:p>
          <a:p>
            <a:pPr algn="just">
              <a:defRPr/>
            </a:pPr>
            <a:endParaRPr lang="en-GB" sz="1000" dirty="0"/>
          </a:p>
          <a:p>
            <a:pPr algn="just">
              <a:defRPr/>
            </a:pPr>
            <a:r>
              <a:rPr lang="en-GB" sz="2400" dirty="0" smtClean="0"/>
              <a:t>Demonstrate the assessment of  a child or </a:t>
            </a:r>
            <a:r>
              <a:rPr lang="en-GB" sz="2400" dirty="0"/>
              <a:t>young </a:t>
            </a:r>
            <a:r>
              <a:rPr lang="en-GB" sz="2400" dirty="0" smtClean="0"/>
              <a:t>person </a:t>
            </a:r>
            <a:r>
              <a:rPr lang="en-GB" sz="2400" dirty="0"/>
              <a:t>at risk using the Seraf Risk Assessment </a:t>
            </a:r>
            <a:r>
              <a:rPr lang="en-GB" sz="2400" dirty="0" smtClean="0"/>
              <a:t>Framework (SERAF) tool</a:t>
            </a:r>
            <a:endParaRPr lang="en-GB" sz="2400" dirty="0"/>
          </a:p>
          <a:p>
            <a:pPr>
              <a:lnSpc>
                <a:spcPct val="80000"/>
              </a:lnSpc>
              <a:defRPr/>
            </a:pPr>
            <a:endParaRPr lang="en-GB" alt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700808"/>
            <a:ext cx="6019800" cy="4608512"/>
          </a:xfrm>
        </p:spPr>
        <p:txBody>
          <a:bodyPr/>
          <a:lstStyle/>
          <a:p>
            <a:r>
              <a:rPr lang="en-GB" sz="4400" dirty="0" smtClean="0"/>
              <a:t>WELSH GOVERNMENT GUIDANCE – SAFEGARDING </a:t>
            </a:r>
            <a:r>
              <a:rPr lang="en-GB" sz="4400" dirty="0" smtClean="0">
                <a:solidFill>
                  <a:schemeClr val="bg2"/>
                </a:solidFill>
              </a:rPr>
              <a:t>CHILDREN FROM SEXUAL EXPLOITATION</a:t>
            </a:r>
            <a:endParaRPr lang="en-GB" sz="4400" dirty="0">
              <a:solidFill>
                <a:schemeClr val="bg2"/>
              </a:solidFill>
            </a:endParaRPr>
          </a:p>
        </p:txBody>
      </p:sp>
    </p:spTree>
    <p:extLst>
      <p:ext uri="{BB962C8B-B14F-4D97-AF65-F5344CB8AC3E}">
        <p14:creationId xmlns:p14="http://schemas.microsoft.com/office/powerpoint/2010/main" val="1934538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dirty="0" smtClean="0"/>
              <a:t>MODERN SLAVERY STRATEGY </a:t>
            </a:r>
          </a:p>
        </p:txBody>
      </p:sp>
      <p:sp>
        <p:nvSpPr>
          <p:cNvPr id="13315" name="Content Placeholder 2"/>
          <p:cNvSpPr>
            <a:spLocks noGrp="1"/>
          </p:cNvSpPr>
          <p:nvPr>
            <p:ph idx="1"/>
          </p:nvPr>
        </p:nvSpPr>
        <p:spPr>
          <a:xfrm>
            <a:off x="827584" y="1981200"/>
            <a:ext cx="7859216" cy="388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defRPr/>
            </a:pPr>
            <a:r>
              <a:rPr lang="en-GB" dirty="0">
                <a:ea typeface="Times New Roman"/>
              </a:rPr>
              <a:t>In Wales the strategy to tackle slavery is being delivered in line with the Home </a:t>
            </a:r>
            <a:r>
              <a:rPr lang="en-GB" dirty="0" smtClean="0">
                <a:ea typeface="Times New Roman"/>
              </a:rPr>
              <a:t>Office </a:t>
            </a:r>
            <a:r>
              <a:rPr lang="en-GB" dirty="0">
                <a:ea typeface="Times New Roman"/>
              </a:rPr>
              <a:t>Modern Slavery </a:t>
            </a:r>
            <a:r>
              <a:rPr lang="en-GB" dirty="0" smtClean="0">
                <a:ea typeface="Times New Roman"/>
              </a:rPr>
              <a:t>Strategy</a:t>
            </a:r>
          </a:p>
          <a:p>
            <a:pPr>
              <a:tabLst>
                <a:tab pos="457200" algn="l"/>
                <a:tab pos="5121275" algn="l"/>
              </a:tabLst>
              <a:defRPr/>
            </a:pPr>
            <a:r>
              <a:rPr lang="en-GB" b="1" dirty="0" smtClean="0">
                <a:ea typeface="Times New Roman"/>
              </a:rPr>
              <a:t>Pursue</a:t>
            </a:r>
          </a:p>
          <a:p>
            <a:pPr algn="just">
              <a:spcAft>
                <a:spcPts val="0"/>
              </a:spcAft>
              <a:tabLst>
                <a:tab pos="457200" algn="l"/>
                <a:tab pos="5029200" algn="l"/>
                <a:tab pos="5121275" algn="l"/>
              </a:tabLst>
            </a:pPr>
            <a:r>
              <a:rPr lang="en-GB" b="1" dirty="0" smtClean="0">
                <a:ea typeface="Times New Roman"/>
              </a:rPr>
              <a:t>Prevent</a:t>
            </a:r>
          </a:p>
          <a:p>
            <a:pPr algn="just">
              <a:spcAft>
                <a:spcPts val="0"/>
              </a:spcAft>
              <a:tabLst>
                <a:tab pos="457200" algn="l"/>
                <a:tab pos="5029200" algn="l"/>
                <a:tab pos="5121275" algn="l"/>
              </a:tabLst>
            </a:pPr>
            <a:r>
              <a:rPr lang="en-GB" b="1" dirty="0" smtClean="0">
                <a:ea typeface="Times New Roman"/>
              </a:rPr>
              <a:t>Protect</a:t>
            </a:r>
          </a:p>
          <a:p>
            <a:pPr algn="just">
              <a:spcAft>
                <a:spcPts val="0"/>
              </a:spcAft>
              <a:tabLst>
                <a:tab pos="457200" algn="l"/>
                <a:tab pos="5029200" algn="l"/>
                <a:tab pos="5121275" algn="l"/>
              </a:tabLst>
            </a:pPr>
            <a:r>
              <a:rPr lang="en-GB" b="1" dirty="0">
                <a:ea typeface="Times New Roman"/>
              </a:rPr>
              <a:t>Prepare</a:t>
            </a:r>
            <a:endParaRPr lang="en-GB" dirty="0">
              <a:latin typeface="Times New Roman"/>
              <a:ea typeface="Calibri"/>
            </a:endParaRPr>
          </a:p>
          <a:p>
            <a:pPr lvl="0" algn="just">
              <a:spcAft>
                <a:spcPts val="0"/>
              </a:spcAft>
              <a:buSzPts val="1000"/>
              <a:buFont typeface="Symbol"/>
              <a:buChar char=""/>
              <a:tabLst>
                <a:tab pos="457200" algn="l"/>
              </a:tabLst>
            </a:pPr>
            <a:endParaRPr lang="en-GB" b="1" dirty="0" smtClean="0">
              <a:ea typeface="Times New Roman"/>
            </a:endParaRPr>
          </a:p>
          <a:p>
            <a:pPr lvl="0" algn="just">
              <a:spcAft>
                <a:spcPts val="0"/>
              </a:spcAft>
              <a:buSzPts val="1000"/>
              <a:buFont typeface="Symbol"/>
              <a:buChar char=""/>
              <a:tabLst>
                <a:tab pos="457200" algn="l"/>
              </a:tabLst>
            </a:pPr>
            <a:endParaRPr lang="en-GB" dirty="0">
              <a:latin typeface="Times New Roman"/>
              <a:ea typeface="Calibri"/>
            </a:endParaRPr>
          </a:p>
          <a:p>
            <a:pPr lvl="0" algn="just">
              <a:spcAft>
                <a:spcPts val="0"/>
              </a:spcAft>
              <a:buSzPts val="1000"/>
              <a:buFont typeface="Symbol"/>
              <a:buChar char=""/>
              <a:tabLst>
                <a:tab pos="457200" algn="l"/>
              </a:tabLst>
            </a:pPr>
            <a:endParaRPr lang="en-GB" dirty="0">
              <a:latin typeface="Times New Roman"/>
              <a:ea typeface="Calibri"/>
            </a:endParaRPr>
          </a:p>
          <a:p>
            <a:pPr marL="457200" indent="-457200">
              <a:buFont typeface="Arial" panose="020B0604020202020204" pitchFamily="34" charset="0"/>
              <a:buChar char="•"/>
              <a:defRPr/>
            </a:pPr>
            <a:endParaRPr lang="en-GB" altLang="en-US" dirty="0" smtClean="0">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1700808"/>
            <a:ext cx="6147792" cy="2520280"/>
          </a:xfrm>
        </p:spPr>
        <p:txBody>
          <a:bodyPr/>
          <a:lstStyle/>
          <a:p>
            <a:pPr algn="ctr"/>
            <a:r>
              <a:rPr lang="en-GB" sz="6000" dirty="0" smtClean="0"/>
              <a:t>CAUGHT IN TRAFFICK</a:t>
            </a:r>
            <a:endParaRPr lang="en-GB" dirty="0"/>
          </a:p>
        </p:txBody>
      </p:sp>
      <p:sp>
        <p:nvSpPr>
          <p:cNvPr id="512003" name="Content Placeholder 2"/>
          <p:cNvSpPr>
            <a:spLocks noGrp="1"/>
          </p:cNvSpPr>
          <p:nvPr>
            <p:ph type="subTitle" idx="1"/>
          </p:nvPr>
        </p:nvSpPr>
        <p:spPr>
          <a:xfrm>
            <a:off x="2843808" y="4267200"/>
            <a:ext cx="6147792" cy="1752600"/>
          </a:xfrm>
        </p:spPr>
        <p:txBody>
          <a:bodyPr anchor="ctr"/>
          <a:lstStyle/>
          <a:p>
            <a:pPr algn="ctr"/>
            <a:r>
              <a:rPr lang="en-GB" altLang="en-US" sz="6000" dirty="0" smtClean="0">
                <a:solidFill>
                  <a:schemeClr val="bg2"/>
                </a:solidFill>
              </a:rPr>
              <a:t>DVD</a:t>
            </a:r>
          </a:p>
        </p:txBody>
      </p:sp>
      <p:sp>
        <p:nvSpPr>
          <p:cNvPr id="3" name="Slide Number Placeholder 2"/>
          <p:cNvSpPr>
            <a:spLocks noGrp="1"/>
          </p:cNvSpPr>
          <p:nvPr>
            <p:ph type="sldNum" sz="quarter" idx="12"/>
          </p:nvPr>
        </p:nvSpPr>
        <p:spPr/>
        <p:txBody>
          <a:bodyPr/>
          <a:lstStyle/>
          <a:p>
            <a:pPr>
              <a:defRPr/>
            </a:pPr>
            <a:fld id="{4FFCCDCB-919E-47AD-8889-DBE866E7A505}" type="slidenum">
              <a:rPr lang="en-GB" smtClean="0"/>
              <a:pPr>
                <a:defRPr/>
              </a:pPr>
              <a:t>8</a:t>
            </a:fld>
            <a:endParaRPr lang="en-GB" dirty="0"/>
          </a:p>
        </p:txBody>
      </p:sp>
    </p:spTree>
    <p:extLst>
      <p:ext uri="{BB962C8B-B14F-4D97-AF65-F5344CB8AC3E}">
        <p14:creationId xmlns:p14="http://schemas.microsoft.com/office/powerpoint/2010/main" val="339042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700808"/>
            <a:ext cx="6019800" cy="2520280"/>
          </a:xfrm>
        </p:spPr>
        <p:txBody>
          <a:bodyPr/>
          <a:lstStyle/>
          <a:p>
            <a:pPr algn="ctr"/>
            <a:r>
              <a:rPr lang="en-GB" sz="6000" dirty="0" smtClean="0"/>
              <a:t>THE GROOMING PROCESS</a:t>
            </a:r>
            <a:endParaRPr lang="en-GB" sz="6000" dirty="0"/>
          </a:p>
        </p:txBody>
      </p:sp>
    </p:spTree>
    <p:extLst>
      <p:ext uri="{BB962C8B-B14F-4D97-AF65-F5344CB8AC3E}">
        <p14:creationId xmlns:p14="http://schemas.microsoft.com/office/powerpoint/2010/main" val="206588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wi 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Dewi theme</Template>
  <TotalTime>2386</TotalTime>
  <Words>5554</Words>
  <Application>Microsoft Office PowerPoint</Application>
  <PresentationFormat>On-screen Show (4:3)</PresentationFormat>
  <Paragraphs>549</Paragraphs>
  <Slides>48</Slides>
  <Notes>45</Notes>
  <HiddenSlides>10</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Dewi theme</vt:lpstr>
      <vt:lpstr>3_Pixel</vt:lpstr>
      <vt:lpstr>29_Pixel</vt:lpstr>
      <vt:lpstr>WALES ANTI-SLAVERY CHILD SEXUAL EXPLOITATION AWARENESS COURSE</vt:lpstr>
      <vt:lpstr>HOUSEKEEPING</vt:lpstr>
      <vt:lpstr>PowerPoint Presentation</vt:lpstr>
      <vt:lpstr>GROUP AGREEMENT</vt:lpstr>
      <vt:lpstr>OBJECTIVES</vt:lpstr>
      <vt:lpstr>WELSH GOVERNMENT GUIDANCE – SAFEGARDING CHILDREN FROM SEXUAL EXPLOITATION</vt:lpstr>
      <vt:lpstr>MODERN SLAVERY STRATEGY </vt:lpstr>
      <vt:lpstr>CAUGHT IN TRAFFICK</vt:lpstr>
      <vt:lpstr>THE GROOMING PROCESS</vt:lpstr>
      <vt:lpstr>THE GROOMING STAGES:</vt:lpstr>
      <vt:lpstr>CURRENT TRENDS</vt:lpstr>
      <vt:lpstr>WHAT IS CHILD SEXUAL EXPLOITATION?</vt:lpstr>
      <vt:lpstr>CHILD SEXUAL EXPLOITATION IS….</vt:lpstr>
      <vt:lpstr>GREY AREA FOR 16/17 YEAR OLDS?</vt:lpstr>
      <vt:lpstr>CONSENT</vt:lpstr>
      <vt:lpstr>HOW MIGHT IT HAPPEN?</vt:lpstr>
      <vt:lpstr>                Vulnerability        </vt:lpstr>
      <vt:lpstr>power and control can be driven by a number of factors -  look out for</vt:lpstr>
      <vt:lpstr>If you have contact with the Public…</vt:lpstr>
      <vt:lpstr>Simple message</vt:lpstr>
      <vt:lpstr>SLAVERY IS:</vt:lpstr>
      <vt:lpstr>TYPES OF EXPLOITATION</vt:lpstr>
      <vt:lpstr>SEXUAL OFFENCES ACT 2003</vt:lpstr>
      <vt:lpstr>PowerPoint Presentation</vt:lpstr>
      <vt:lpstr>SERIOUS CRIME ACT 2015</vt:lpstr>
      <vt:lpstr>ACTIVITY</vt:lpstr>
      <vt:lpstr>VULNERABILITY FACTORS</vt:lpstr>
      <vt:lpstr>ACTIVITY</vt:lpstr>
      <vt:lpstr>RISKY BEHAVIOURS AND INDICATORS </vt:lpstr>
      <vt:lpstr>RISKY BEHAVIOURS AND INDICATORS </vt:lpstr>
      <vt:lpstr> HIDDEN DVD</vt:lpstr>
      <vt:lpstr>In partnership with Barnardo’s Cymru S.E.R.A.F TOOLKIT</vt:lpstr>
      <vt:lpstr>PowerPoint Presentation</vt:lpstr>
      <vt:lpstr>CASE STUDIES</vt:lpstr>
      <vt:lpstr>WHO CAN HELP?</vt:lpstr>
      <vt:lpstr>KEY ISSUES AND PRINCIPLES: </vt:lpstr>
      <vt:lpstr>NATIONAL REFERRAL MECHANISM (NRM)?</vt:lpstr>
      <vt:lpstr>CONSTITUENT ELEMENTS FOR TRAFFICKING</vt:lpstr>
      <vt:lpstr>FIRST RESPONDERS IN WALES</vt:lpstr>
      <vt:lpstr>WHAT CAN HELP?</vt:lpstr>
      <vt:lpstr>PERPETRATORS</vt:lpstr>
      <vt:lpstr>WHAT WENT WRONG…..</vt:lpstr>
      <vt:lpstr>LESSONS LEARNED</vt:lpstr>
      <vt:lpstr>WAY FORWARD…</vt:lpstr>
      <vt:lpstr>ALL AGENCIES MUST:</vt:lpstr>
      <vt:lpstr>OUR AIM</vt:lpstr>
      <vt:lpstr>PowerPoint Presentation</vt:lpstr>
      <vt:lpstr>LEARNING OUTCOMES</vt:lpstr>
    </vt:vector>
  </TitlesOfParts>
  <Company>Barnardos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Barnardos</dc:creator>
  <cp:lastModifiedBy>CPS</cp:lastModifiedBy>
  <cp:revision>125</cp:revision>
  <cp:lastPrinted>2016-04-19T11:56:03Z</cp:lastPrinted>
  <dcterms:created xsi:type="dcterms:W3CDTF">2009-08-19T10:55:33Z</dcterms:created>
  <dcterms:modified xsi:type="dcterms:W3CDTF">2016-11-04T16:56:39Z</dcterms:modified>
</cp:coreProperties>
</file>