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8" r:id="rId3"/>
    <p:sldMasterId id="2147483716" r:id="rId4"/>
    <p:sldMasterId id="2147483730" r:id="rId5"/>
    <p:sldMasterId id="2147483744" r:id="rId6"/>
  </p:sldMasterIdLst>
  <p:notesMasterIdLst>
    <p:notesMasterId r:id="rId25"/>
  </p:notesMasterIdLst>
  <p:sldIdLst>
    <p:sldId id="258" r:id="rId7"/>
    <p:sldId id="265" r:id="rId8"/>
    <p:sldId id="266" r:id="rId9"/>
    <p:sldId id="280" r:id="rId10"/>
    <p:sldId id="285" r:id="rId11"/>
    <p:sldId id="286" r:id="rId12"/>
    <p:sldId id="274" r:id="rId13"/>
    <p:sldId id="269" r:id="rId14"/>
    <p:sldId id="270" r:id="rId15"/>
    <p:sldId id="271" r:id="rId16"/>
    <p:sldId id="272" r:id="rId17"/>
    <p:sldId id="281" r:id="rId18"/>
    <p:sldId id="282" r:id="rId19"/>
    <p:sldId id="283" r:id="rId20"/>
    <p:sldId id="284" r:id="rId21"/>
    <p:sldId id="273" r:id="rId22"/>
    <p:sldId id="275"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085" autoAdjust="0"/>
  </p:normalViewPr>
  <p:slideViewPr>
    <p:cSldViewPr>
      <p:cViewPr>
        <p:scale>
          <a:sx n="81" d="100"/>
          <a:sy n="81" d="100"/>
        </p:scale>
        <p:origin x="-834" y="-72"/>
      </p:cViewPr>
      <p:guideLst>
        <p:guide orient="horz" pos="2160"/>
        <p:guide pos="2880"/>
      </p:guideLst>
    </p:cSldViewPr>
  </p:slideViewPr>
  <p:notesTextViewPr>
    <p:cViewPr>
      <p:scale>
        <a:sx n="1" d="1"/>
        <a:sy n="1" d="1"/>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4916EA-17B4-4A6A-8008-7EE2013904DC}" type="datetimeFigureOut">
              <a:rPr lang="en-GB" smtClean="0"/>
              <a:t>08/05/2018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3B2085-331B-43E9-A7FD-B438AD7739E1}" type="slidenum">
              <a:rPr lang="en-GB" smtClean="0"/>
              <a:t>‹#›</a:t>
            </a:fld>
            <a:endParaRPr lang="en-GB"/>
          </a:p>
        </p:txBody>
      </p:sp>
    </p:spTree>
    <p:extLst>
      <p:ext uri="{BB962C8B-B14F-4D97-AF65-F5344CB8AC3E}">
        <p14:creationId xmlns:p14="http://schemas.microsoft.com/office/powerpoint/2010/main" val="2314527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7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altLang="en-US" dirty="0" smtClean="0">
                <a:latin typeface="Arial" pitchFamily="34" charset="0"/>
                <a:cs typeface="Arial" pitchFamily="34" charset="0"/>
              </a:rPr>
              <a:t>This will equip professionals and others to have an awareness of the causes and signs of slavery of adults and children. </a:t>
            </a:r>
          </a:p>
          <a:p>
            <a:pPr eaLnBrk="1" hangingPunct="1"/>
            <a:endParaRPr lang="en-GB" altLang="en-US" dirty="0"/>
          </a:p>
          <a:p>
            <a:pPr eaLnBrk="1" hangingPunct="1"/>
            <a:r>
              <a:rPr lang="en-GB" altLang="en-US" dirty="0" smtClean="0">
                <a:latin typeface="Arial" pitchFamily="34" charset="0"/>
                <a:cs typeface="Arial" pitchFamily="34" charset="0"/>
              </a:rPr>
              <a:t>Explain to delegates that the blue blindfolded dragon is now the emblem that ensures quality and  denotes any training/notes/information disseminated from the Wales Anti-Slavery Leadership Group. </a:t>
            </a:r>
          </a:p>
          <a:p>
            <a:pPr eaLnBrk="1" hangingPunct="1"/>
            <a:endParaRPr lang="en-GB" altLang="en-US" dirty="0">
              <a:latin typeface="Arial" pitchFamily="34" charset="0"/>
              <a:cs typeface="Arial" pitchFamily="34" charset="0"/>
            </a:endParaRPr>
          </a:p>
          <a:p>
            <a:pPr eaLnBrk="1" hangingPunct="1"/>
            <a:r>
              <a:rPr lang="en-GB" altLang="en-US" dirty="0" smtClean="0">
                <a:latin typeface="Arial" pitchFamily="34" charset="0"/>
                <a:cs typeface="Arial" pitchFamily="34" charset="0"/>
              </a:rPr>
              <a:t>It is worth mentioning at this point that the UN Convention on the Rights of the Child concludes that a child is any person under 18 years. This is because it is universally accepted that a child under 18 cannot consent to being exploited. The Sexual Offences act 2003 also states that 16/17 year olds cannot consent to exploitation</a:t>
            </a:r>
            <a:r>
              <a:rPr lang="en-GB" altLang="en-US" baseline="0" dirty="0" smtClean="0">
                <a:latin typeface="Arial" pitchFamily="34" charset="0"/>
                <a:cs typeface="Arial" pitchFamily="34" charset="0"/>
              </a:rPr>
              <a:t> – this is an age group that people often think can take care of themselves.</a:t>
            </a:r>
            <a:endParaRPr lang="en-GB" altLang="en-US" dirty="0" smtClean="0"/>
          </a:p>
        </p:txBody>
      </p:sp>
      <p:sp>
        <p:nvSpPr>
          <p:cNvPr id="517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1488" indent="-285188">
              <a:defRPr>
                <a:solidFill>
                  <a:schemeClr val="tx1"/>
                </a:solidFill>
                <a:latin typeface="Calibri" pitchFamily="34" charset="0"/>
              </a:defRPr>
            </a:lvl2pPr>
            <a:lvl3pPr marL="1140751" indent="-228150">
              <a:defRPr>
                <a:solidFill>
                  <a:schemeClr val="tx1"/>
                </a:solidFill>
                <a:latin typeface="Calibri" pitchFamily="34" charset="0"/>
              </a:defRPr>
            </a:lvl3pPr>
            <a:lvl4pPr marL="1597052" indent="-228150">
              <a:defRPr>
                <a:solidFill>
                  <a:schemeClr val="tx1"/>
                </a:solidFill>
                <a:latin typeface="Calibri" pitchFamily="34" charset="0"/>
              </a:defRPr>
            </a:lvl4pPr>
            <a:lvl5pPr marL="2053352" indent="-228150">
              <a:defRPr>
                <a:solidFill>
                  <a:schemeClr val="tx1"/>
                </a:solidFill>
                <a:latin typeface="Calibri" pitchFamily="34" charset="0"/>
              </a:defRPr>
            </a:lvl5pPr>
            <a:lvl6pPr marL="2509654" indent="-228150" fontAlgn="base">
              <a:spcBef>
                <a:spcPct val="0"/>
              </a:spcBef>
              <a:spcAft>
                <a:spcPct val="0"/>
              </a:spcAft>
              <a:defRPr>
                <a:solidFill>
                  <a:schemeClr val="tx1"/>
                </a:solidFill>
                <a:latin typeface="Calibri" pitchFamily="34" charset="0"/>
              </a:defRPr>
            </a:lvl6pPr>
            <a:lvl7pPr marL="2965954" indent="-228150" fontAlgn="base">
              <a:spcBef>
                <a:spcPct val="0"/>
              </a:spcBef>
              <a:spcAft>
                <a:spcPct val="0"/>
              </a:spcAft>
              <a:defRPr>
                <a:solidFill>
                  <a:schemeClr val="tx1"/>
                </a:solidFill>
                <a:latin typeface="Calibri" pitchFamily="34" charset="0"/>
              </a:defRPr>
            </a:lvl7pPr>
            <a:lvl8pPr marL="3422254" indent="-228150" fontAlgn="base">
              <a:spcBef>
                <a:spcPct val="0"/>
              </a:spcBef>
              <a:spcAft>
                <a:spcPct val="0"/>
              </a:spcAft>
              <a:defRPr>
                <a:solidFill>
                  <a:schemeClr val="tx1"/>
                </a:solidFill>
                <a:latin typeface="Calibri" pitchFamily="34" charset="0"/>
              </a:defRPr>
            </a:lvl8pPr>
            <a:lvl9pPr marL="3878556" indent="-228150" fontAlgn="base">
              <a:spcBef>
                <a:spcPct val="0"/>
              </a:spcBef>
              <a:spcAft>
                <a:spcPct val="0"/>
              </a:spcAft>
              <a:defRPr>
                <a:solidFill>
                  <a:schemeClr val="tx1"/>
                </a:solidFill>
                <a:latin typeface="Calibri" pitchFamily="34" charset="0"/>
              </a:defRPr>
            </a:lvl9pPr>
          </a:lstStyle>
          <a:p>
            <a:fld id="{CBF15BE9-C7D4-41DC-88DF-64BBBCB05D20}" type="slidenum">
              <a:rPr lang="en-GB" altLang="en-US">
                <a:solidFill>
                  <a:prstClr val="black"/>
                </a:solidFill>
              </a:rPr>
              <a:pPr/>
              <a:t>1</a:t>
            </a:fld>
            <a:endParaRPr lang="en-GB" altLang="en-US" dirty="0">
              <a:solidFill>
                <a:prstClr val="black"/>
              </a:solidFill>
            </a:endParaRPr>
          </a:p>
        </p:txBody>
      </p:sp>
    </p:spTree>
    <p:extLst>
      <p:ext uri="{BB962C8B-B14F-4D97-AF65-F5344CB8AC3E}">
        <p14:creationId xmlns:p14="http://schemas.microsoft.com/office/powerpoint/2010/main" val="1776624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p:spPr>
        <p:txBody>
          <a:bodyPr/>
          <a:lstStyle/>
          <a:p>
            <a:pPr eaLnBrk="1" hangingPunct="1"/>
            <a:r>
              <a:rPr lang="en-US" altLang="en-US" dirty="0" smtClean="0"/>
              <a:t>For young people being internally trafficked remember: Expensive lifestyles, e.g. new mobile, clothes, money, food, etc. </a:t>
            </a:r>
          </a:p>
          <a:p>
            <a:pPr eaLnBrk="1" hangingPunct="1"/>
            <a:r>
              <a:rPr lang="en-US" altLang="en-US" dirty="0" smtClean="0"/>
              <a:t>Older boyfriends (5 years plus)</a:t>
            </a:r>
          </a:p>
          <a:p>
            <a:pPr eaLnBrk="1" hangingPunct="1"/>
            <a:endParaRPr lang="en-US" altLang="en-US" dirty="0" smtClean="0"/>
          </a:p>
        </p:txBody>
      </p:sp>
      <p:sp>
        <p:nvSpPr>
          <p:cNvPr id="82948"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itchFamily="34" charset="0"/>
              </a:defRPr>
            </a:lvl1pPr>
            <a:lvl2pPr marL="742823" indent="-285701" eaLnBrk="0" hangingPunct="0">
              <a:spcBef>
                <a:spcPct val="30000"/>
              </a:spcBef>
              <a:defRPr sz="1200">
                <a:solidFill>
                  <a:schemeClr val="tx1"/>
                </a:solidFill>
                <a:latin typeface="Arial" pitchFamily="34" charset="0"/>
              </a:defRPr>
            </a:lvl2pPr>
            <a:lvl3pPr marL="1142805" indent="-228560" eaLnBrk="0" hangingPunct="0">
              <a:spcBef>
                <a:spcPct val="30000"/>
              </a:spcBef>
              <a:defRPr sz="1200">
                <a:solidFill>
                  <a:schemeClr val="tx1"/>
                </a:solidFill>
                <a:latin typeface="Arial" pitchFamily="34" charset="0"/>
              </a:defRPr>
            </a:lvl3pPr>
            <a:lvl4pPr marL="1599926" indent="-228560" eaLnBrk="0" hangingPunct="0">
              <a:spcBef>
                <a:spcPct val="30000"/>
              </a:spcBef>
              <a:defRPr sz="1200">
                <a:solidFill>
                  <a:schemeClr val="tx1"/>
                </a:solidFill>
                <a:latin typeface="Arial" pitchFamily="34" charset="0"/>
              </a:defRPr>
            </a:lvl4pPr>
            <a:lvl5pPr marL="2057048" indent="-228560" eaLnBrk="0" hangingPunct="0">
              <a:spcBef>
                <a:spcPct val="30000"/>
              </a:spcBef>
              <a:defRPr sz="1200">
                <a:solidFill>
                  <a:schemeClr val="tx1"/>
                </a:solidFill>
                <a:latin typeface="Arial" pitchFamily="34" charset="0"/>
              </a:defRPr>
            </a:lvl5pPr>
            <a:lvl6pPr marL="2514170" indent="-228560" eaLnBrk="0" fontAlgn="base" hangingPunct="0">
              <a:spcBef>
                <a:spcPct val="30000"/>
              </a:spcBef>
              <a:spcAft>
                <a:spcPct val="0"/>
              </a:spcAft>
              <a:defRPr sz="1200">
                <a:solidFill>
                  <a:schemeClr val="tx1"/>
                </a:solidFill>
                <a:latin typeface="Arial" pitchFamily="34" charset="0"/>
              </a:defRPr>
            </a:lvl6pPr>
            <a:lvl7pPr marL="2971292" indent="-228560" eaLnBrk="0" fontAlgn="base" hangingPunct="0">
              <a:spcBef>
                <a:spcPct val="30000"/>
              </a:spcBef>
              <a:spcAft>
                <a:spcPct val="0"/>
              </a:spcAft>
              <a:defRPr sz="1200">
                <a:solidFill>
                  <a:schemeClr val="tx1"/>
                </a:solidFill>
                <a:latin typeface="Arial" pitchFamily="34" charset="0"/>
              </a:defRPr>
            </a:lvl7pPr>
            <a:lvl8pPr marL="3428415" indent="-228560" eaLnBrk="0" fontAlgn="base" hangingPunct="0">
              <a:spcBef>
                <a:spcPct val="30000"/>
              </a:spcBef>
              <a:spcAft>
                <a:spcPct val="0"/>
              </a:spcAft>
              <a:defRPr sz="1200">
                <a:solidFill>
                  <a:schemeClr val="tx1"/>
                </a:solidFill>
                <a:latin typeface="Arial" pitchFamily="34" charset="0"/>
              </a:defRPr>
            </a:lvl8pPr>
            <a:lvl9pPr marL="3885536" indent="-22856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56951D7D-B9BB-41D7-B314-0D41320B3FDD}" type="slidenum">
              <a:rPr lang="en-GB" altLang="en-US" smtClean="0">
                <a:solidFill>
                  <a:prstClr val="black"/>
                </a:solidFill>
              </a:rPr>
              <a:pPr eaLnBrk="1" hangingPunct="1">
                <a:spcBef>
                  <a:spcPct val="0"/>
                </a:spcBef>
              </a:pPr>
              <a:t>10</a:t>
            </a:fld>
            <a:endParaRPr lang="en-GB" altLang="en-US" dirty="0" smtClean="0">
              <a:solidFill>
                <a:prstClr val="black"/>
              </a:solidFill>
            </a:endParaRPr>
          </a:p>
        </p:txBody>
      </p:sp>
    </p:spTree>
    <p:extLst>
      <p:ext uri="{BB962C8B-B14F-4D97-AF65-F5344CB8AC3E}">
        <p14:creationId xmlns:p14="http://schemas.microsoft.com/office/powerpoint/2010/main" val="2106617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p:spPr>
        <p:txBody>
          <a:bodyPr/>
          <a:lstStyle/>
          <a:p>
            <a:pPr eaLnBrk="1" hangingPunct="1"/>
            <a:r>
              <a:rPr lang="en-US" b="1" dirty="0" smtClean="0"/>
              <a:t>Stockholm syndrome</a:t>
            </a:r>
            <a:r>
              <a:rPr lang="en-US" dirty="0" smtClean="0"/>
              <a:t>, or </a:t>
            </a:r>
            <a:r>
              <a:rPr lang="en-US" b="1" dirty="0" smtClean="0"/>
              <a:t>capture–bonding</a:t>
            </a:r>
            <a:r>
              <a:rPr lang="en-US" dirty="0" smtClean="0"/>
              <a:t>, is a psychological phenomenon in which hostages express empathy and sympathy and have positive feelings toward their captors, sometimes to the point of defending them. These feelings are generally considered irrational in light of the danger or risk endured by the victims, who essentially mistake a lack of abuse from their captors for an act of kindness.</a:t>
            </a:r>
          </a:p>
          <a:p>
            <a:pPr eaLnBrk="1" hangingPunct="1"/>
            <a:r>
              <a:rPr lang="en-US" dirty="0" smtClean="0"/>
              <a:t>Stockholm syndrome can be seen as a form of </a:t>
            </a:r>
            <a:r>
              <a:rPr lang="en-US" b="1" dirty="0" smtClean="0"/>
              <a:t>traumatic bonding</a:t>
            </a:r>
            <a:r>
              <a:rPr lang="en-US" dirty="0" smtClean="0"/>
              <a:t>, which describes “strong emotional ties that develop between two persons where one person intermittently harasses, beats, threatens, abuses, or intimidates the other</a:t>
            </a:r>
          </a:p>
          <a:p>
            <a:pPr eaLnBrk="1" hangingPunct="1"/>
            <a:r>
              <a:rPr lang="en-US" dirty="0" smtClean="0"/>
              <a:t>It suggests that the bonding is the individual’s response to trauma in becoming a victim. Identifying with the aggressor is one way that the ego defends itself. When a victim believes the same values as the aggressor, they cease to be a threat.</a:t>
            </a:r>
          </a:p>
          <a:p>
            <a:pPr eaLnBrk="1" hangingPunct="1"/>
            <a:endParaRPr lang="en-US" altLang="en-US" dirty="0" smtClean="0"/>
          </a:p>
          <a:p>
            <a:pPr eaLnBrk="1" hangingPunct="1"/>
            <a:r>
              <a:rPr lang="en-US" altLang="en-US" dirty="0" smtClean="0"/>
              <a:t>Inform</a:t>
            </a:r>
            <a:r>
              <a:rPr lang="en-US" altLang="en-US" baseline="0" dirty="0" smtClean="0"/>
              <a:t> delegates that there </a:t>
            </a:r>
            <a:r>
              <a:rPr lang="en-US" altLang="en-US" baseline="0" dirty="0" err="1" smtClean="0"/>
              <a:t>aer</a:t>
            </a:r>
            <a:r>
              <a:rPr lang="en-US" altLang="en-US" baseline="0" dirty="0" smtClean="0"/>
              <a:t> </a:t>
            </a:r>
            <a:r>
              <a:rPr lang="en-US" altLang="en-US" baseline="0" dirty="0" err="1" smtClean="0"/>
              <a:t>orgnaisaiotns</a:t>
            </a:r>
            <a:r>
              <a:rPr lang="en-US" altLang="en-US" baseline="0" dirty="0" smtClean="0"/>
              <a:t> that provide support and assistance to victims </a:t>
            </a:r>
            <a:endParaRPr lang="en-US" altLang="en-US" dirty="0" smtClean="0"/>
          </a:p>
        </p:txBody>
      </p:sp>
      <p:sp>
        <p:nvSpPr>
          <p:cNvPr id="90116"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itchFamily="34" charset="0"/>
              </a:defRPr>
            </a:lvl1pPr>
            <a:lvl2pPr marL="742823" indent="-285701" eaLnBrk="0" hangingPunct="0">
              <a:spcBef>
                <a:spcPct val="30000"/>
              </a:spcBef>
              <a:defRPr sz="1200">
                <a:solidFill>
                  <a:schemeClr val="tx1"/>
                </a:solidFill>
                <a:latin typeface="Arial" pitchFamily="34" charset="0"/>
              </a:defRPr>
            </a:lvl2pPr>
            <a:lvl3pPr marL="1142805" indent="-228560" eaLnBrk="0" hangingPunct="0">
              <a:spcBef>
                <a:spcPct val="30000"/>
              </a:spcBef>
              <a:defRPr sz="1200">
                <a:solidFill>
                  <a:schemeClr val="tx1"/>
                </a:solidFill>
                <a:latin typeface="Arial" pitchFamily="34" charset="0"/>
              </a:defRPr>
            </a:lvl3pPr>
            <a:lvl4pPr marL="1599926" indent="-228560" eaLnBrk="0" hangingPunct="0">
              <a:spcBef>
                <a:spcPct val="30000"/>
              </a:spcBef>
              <a:defRPr sz="1200">
                <a:solidFill>
                  <a:schemeClr val="tx1"/>
                </a:solidFill>
                <a:latin typeface="Arial" pitchFamily="34" charset="0"/>
              </a:defRPr>
            </a:lvl4pPr>
            <a:lvl5pPr marL="2057048" indent="-228560" eaLnBrk="0" hangingPunct="0">
              <a:spcBef>
                <a:spcPct val="30000"/>
              </a:spcBef>
              <a:defRPr sz="1200">
                <a:solidFill>
                  <a:schemeClr val="tx1"/>
                </a:solidFill>
                <a:latin typeface="Arial" pitchFamily="34" charset="0"/>
              </a:defRPr>
            </a:lvl5pPr>
            <a:lvl6pPr marL="2514170" indent="-228560" eaLnBrk="0" fontAlgn="base" hangingPunct="0">
              <a:spcBef>
                <a:spcPct val="30000"/>
              </a:spcBef>
              <a:spcAft>
                <a:spcPct val="0"/>
              </a:spcAft>
              <a:defRPr sz="1200">
                <a:solidFill>
                  <a:schemeClr val="tx1"/>
                </a:solidFill>
                <a:latin typeface="Arial" pitchFamily="34" charset="0"/>
              </a:defRPr>
            </a:lvl6pPr>
            <a:lvl7pPr marL="2971292" indent="-228560" eaLnBrk="0" fontAlgn="base" hangingPunct="0">
              <a:spcBef>
                <a:spcPct val="30000"/>
              </a:spcBef>
              <a:spcAft>
                <a:spcPct val="0"/>
              </a:spcAft>
              <a:defRPr sz="1200">
                <a:solidFill>
                  <a:schemeClr val="tx1"/>
                </a:solidFill>
                <a:latin typeface="Arial" pitchFamily="34" charset="0"/>
              </a:defRPr>
            </a:lvl7pPr>
            <a:lvl8pPr marL="3428415" indent="-228560" eaLnBrk="0" fontAlgn="base" hangingPunct="0">
              <a:spcBef>
                <a:spcPct val="30000"/>
              </a:spcBef>
              <a:spcAft>
                <a:spcPct val="0"/>
              </a:spcAft>
              <a:defRPr sz="1200">
                <a:solidFill>
                  <a:schemeClr val="tx1"/>
                </a:solidFill>
                <a:latin typeface="Arial" pitchFamily="34" charset="0"/>
              </a:defRPr>
            </a:lvl8pPr>
            <a:lvl9pPr marL="3885536" indent="-22856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ADFEB67F-B99B-4FD3-B48B-D2E7F08D668D}" type="slidenum">
              <a:rPr lang="en-GB" altLang="en-US" smtClean="0">
                <a:solidFill>
                  <a:prstClr val="black"/>
                </a:solidFill>
              </a:rPr>
              <a:pPr eaLnBrk="1" hangingPunct="1">
                <a:spcBef>
                  <a:spcPct val="0"/>
                </a:spcBef>
              </a:pPr>
              <a:t>11</a:t>
            </a:fld>
            <a:endParaRPr lang="en-GB" altLang="en-US" dirty="0" smtClean="0">
              <a:solidFill>
                <a:prstClr val="black"/>
              </a:solidFill>
            </a:endParaRPr>
          </a:p>
        </p:txBody>
      </p:sp>
    </p:spTree>
    <p:extLst>
      <p:ext uri="{BB962C8B-B14F-4D97-AF65-F5344CB8AC3E}">
        <p14:creationId xmlns:p14="http://schemas.microsoft.com/office/powerpoint/2010/main" val="1603436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 are many ways that a child or adult can be Vulnerable. This is not just about Modern Slavery, but also Child Sexual Exploitation, Domestic Abuse, Female Genital Mutual, Forced Marriage, Mental health, Prostitution and all aspects of Public Protection</a:t>
            </a:r>
          </a:p>
          <a:p>
            <a:endParaRPr lang="en-GB" dirty="0" smtClean="0"/>
          </a:p>
          <a:p>
            <a:r>
              <a:rPr lang="en-GB" dirty="0" smtClean="0"/>
              <a:t>The offences are about Power, Control and Money. It requires one or more offender to abuse or exploit one or more victims</a:t>
            </a:r>
          </a:p>
          <a:p>
            <a:endParaRPr lang="en-GB" dirty="0"/>
          </a:p>
        </p:txBody>
      </p:sp>
      <p:sp>
        <p:nvSpPr>
          <p:cNvPr id="4" name="Slide Number Placeholder 3"/>
          <p:cNvSpPr>
            <a:spLocks noGrp="1"/>
          </p:cNvSpPr>
          <p:nvPr>
            <p:ph type="sldNum" sz="quarter" idx="10"/>
          </p:nvPr>
        </p:nvSpPr>
        <p:spPr/>
        <p:txBody>
          <a:bodyPr/>
          <a:lstStyle/>
          <a:p>
            <a:pPr>
              <a:defRPr/>
            </a:pPr>
            <a:fld id="{197FE7C6-8EEA-4FE7-9692-72084DA7C633}" type="slidenum">
              <a:rPr lang="en-GB" smtClean="0">
                <a:solidFill>
                  <a:prstClr val="black"/>
                </a:solidFill>
              </a:rPr>
              <a:pPr>
                <a:defRPr/>
              </a:pPr>
              <a:t>12</a:t>
            </a:fld>
            <a:endParaRPr lang="en-GB" dirty="0">
              <a:solidFill>
                <a:prstClr val="black"/>
              </a:solidFill>
            </a:endParaRPr>
          </a:p>
        </p:txBody>
      </p:sp>
    </p:spTree>
    <p:extLst>
      <p:ext uri="{BB962C8B-B14F-4D97-AF65-F5344CB8AC3E}">
        <p14:creationId xmlns:p14="http://schemas.microsoft.com/office/powerpoint/2010/main" val="3856295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is the relationship between the offender and victim? </a:t>
            </a:r>
          </a:p>
          <a:p>
            <a:r>
              <a:rPr lang="en-GB" dirty="0" smtClean="0"/>
              <a:t>(Parental / Family / work related)</a:t>
            </a:r>
          </a:p>
          <a:p>
            <a:endParaRPr lang="en-GB" dirty="0" smtClean="0"/>
          </a:p>
          <a:p>
            <a:r>
              <a:rPr lang="en-GB" dirty="0" smtClean="0"/>
              <a:t>      What are the circumstances that contribute to a person being a victim? </a:t>
            </a:r>
          </a:p>
          <a:p>
            <a:r>
              <a:rPr lang="en-GB" dirty="0" smtClean="0"/>
              <a:t>(Age / Mental health / Addictions / Social Ability)</a:t>
            </a:r>
          </a:p>
          <a:p>
            <a:endParaRPr lang="en-GB" dirty="0" smtClean="0"/>
          </a:p>
          <a:p>
            <a:r>
              <a:rPr lang="en-GB" dirty="0" smtClean="0"/>
              <a:t>      What does an offender gain from the relationship?</a:t>
            </a:r>
          </a:p>
          <a:p>
            <a:r>
              <a:rPr lang="en-GB" dirty="0" smtClean="0"/>
              <a:t>(Control / Money / Belief Systems)</a:t>
            </a:r>
          </a:p>
          <a:p>
            <a:endParaRPr lang="en-GB" dirty="0" smtClean="0"/>
          </a:p>
          <a:p>
            <a:r>
              <a:rPr lang="en-GB" dirty="0" smtClean="0"/>
              <a:t>    How is a Victim Controlled?</a:t>
            </a:r>
          </a:p>
          <a:p>
            <a:r>
              <a:rPr lang="en-GB" dirty="0" smtClean="0"/>
              <a:t>(Threats or Violence / Money / Addictions / Moral obligation)</a:t>
            </a:r>
          </a:p>
          <a:p>
            <a:endParaRPr lang="en-GB" dirty="0"/>
          </a:p>
        </p:txBody>
      </p:sp>
      <p:sp>
        <p:nvSpPr>
          <p:cNvPr id="4" name="Slide Number Placeholder 3"/>
          <p:cNvSpPr>
            <a:spLocks noGrp="1"/>
          </p:cNvSpPr>
          <p:nvPr>
            <p:ph type="sldNum" sz="quarter" idx="10"/>
          </p:nvPr>
        </p:nvSpPr>
        <p:spPr/>
        <p:txBody>
          <a:bodyPr/>
          <a:lstStyle/>
          <a:p>
            <a:fld id="{2A3B2085-331B-43E9-A7FD-B438AD7739E1}" type="slidenum">
              <a:rPr lang="en-GB" smtClean="0"/>
              <a:t>13</a:t>
            </a:fld>
            <a:endParaRPr lang="en-GB"/>
          </a:p>
        </p:txBody>
      </p:sp>
    </p:spTree>
    <p:extLst>
      <p:ext uri="{BB962C8B-B14F-4D97-AF65-F5344CB8AC3E}">
        <p14:creationId xmlns:p14="http://schemas.microsoft.com/office/powerpoint/2010/main" val="4008451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1488" indent="-285188">
              <a:defRPr>
                <a:solidFill>
                  <a:schemeClr val="tx1"/>
                </a:solidFill>
                <a:latin typeface="Calibri" pitchFamily="34" charset="0"/>
              </a:defRPr>
            </a:lvl2pPr>
            <a:lvl3pPr marL="1140751" indent="-228150">
              <a:defRPr>
                <a:solidFill>
                  <a:schemeClr val="tx1"/>
                </a:solidFill>
                <a:latin typeface="Calibri" pitchFamily="34" charset="0"/>
              </a:defRPr>
            </a:lvl3pPr>
            <a:lvl4pPr marL="1597052" indent="-228150">
              <a:defRPr>
                <a:solidFill>
                  <a:schemeClr val="tx1"/>
                </a:solidFill>
                <a:latin typeface="Calibri" pitchFamily="34" charset="0"/>
              </a:defRPr>
            </a:lvl4pPr>
            <a:lvl5pPr marL="2053352" indent="-228150">
              <a:defRPr>
                <a:solidFill>
                  <a:schemeClr val="tx1"/>
                </a:solidFill>
                <a:latin typeface="Calibri" pitchFamily="34" charset="0"/>
              </a:defRPr>
            </a:lvl5pPr>
            <a:lvl6pPr marL="2509654" indent="-228150" fontAlgn="base">
              <a:spcBef>
                <a:spcPct val="0"/>
              </a:spcBef>
              <a:spcAft>
                <a:spcPct val="0"/>
              </a:spcAft>
              <a:defRPr>
                <a:solidFill>
                  <a:schemeClr val="tx1"/>
                </a:solidFill>
                <a:latin typeface="Calibri" pitchFamily="34" charset="0"/>
              </a:defRPr>
            </a:lvl6pPr>
            <a:lvl7pPr marL="2965954" indent="-228150" fontAlgn="base">
              <a:spcBef>
                <a:spcPct val="0"/>
              </a:spcBef>
              <a:spcAft>
                <a:spcPct val="0"/>
              </a:spcAft>
              <a:defRPr>
                <a:solidFill>
                  <a:schemeClr val="tx1"/>
                </a:solidFill>
                <a:latin typeface="Calibri" pitchFamily="34" charset="0"/>
              </a:defRPr>
            </a:lvl7pPr>
            <a:lvl8pPr marL="3422254" indent="-228150" fontAlgn="base">
              <a:spcBef>
                <a:spcPct val="0"/>
              </a:spcBef>
              <a:spcAft>
                <a:spcPct val="0"/>
              </a:spcAft>
              <a:defRPr>
                <a:solidFill>
                  <a:schemeClr val="tx1"/>
                </a:solidFill>
                <a:latin typeface="Calibri" pitchFamily="34" charset="0"/>
              </a:defRPr>
            </a:lvl8pPr>
            <a:lvl9pPr marL="3878556" indent="-228150" fontAlgn="base">
              <a:spcBef>
                <a:spcPct val="0"/>
              </a:spcBef>
              <a:spcAft>
                <a:spcPct val="0"/>
              </a:spcAft>
              <a:defRPr>
                <a:solidFill>
                  <a:schemeClr val="tx1"/>
                </a:solidFill>
                <a:latin typeface="Calibri" pitchFamily="34" charset="0"/>
              </a:defRPr>
            </a:lvl9pPr>
          </a:lstStyle>
          <a:p>
            <a:fld id="{F7F93387-24FB-4882-8639-F70237CE0A41}" type="slidenum">
              <a:rPr lang="en-GB" altLang="en-US">
                <a:solidFill>
                  <a:srgbClr val="000000"/>
                </a:solidFill>
                <a:latin typeface="Arial" pitchFamily="34" charset="0"/>
              </a:rPr>
              <a:pPr/>
              <a:t>16</a:t>
            </a:fld>
            <a:endParaRPr lang="en-GB" altLang="en-US" dirty="0">
              <a:solidFill>
                <a:srgbClr val="000000"/>
              </a:solidFill>
              <a:latin typeface="Arial" pitchFamily="34" charset="0"/>
            </a:endParaRPr>
          </a:p>
        </p:txBody>
      </p:sp>
      <p:sp>
        <p:nvSpPr>
          <p:cNvPr id="55091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0916" name="Notes Placeholder 2"/>
          <p:cNvSpPr>
            <a:spLocks noGrp="1"/>
          </p:cNvSpPr>
          <p:nvPr>
            <p:ph type="body" idx="1"/>
          </p:nvPr>
        </p:nvSpPr>
        <p:spPr bwMode="auto">
          <a:xfrm>
            <a:off x="685802" y="4343400"/>
            <a:ext cx="5487987"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12602">
              <a:spcBef>
                <a:spcPct val="0"/>
              </a:spcBef>
              <a:defRPr/>
            </a:pPr>
            <a:r>
              <a:rPr lang="en-GB" altLang="en-US" dirty="0" smtClean="0">
                <a:latin typeface="Arial" panose="020B0604020202020204" pitchFamily="34" charset="0"/>
              </a:rPr>
              <a:t>Crimes committed by the victim should also be secondary.</a:t>
            </a:r>
          </a:p>
          <a:p>
            <a:pPr defTabSz="912602">
              <a:spcBef>
                <a:spcPct val="0"/>
              </a:spcBef>
              <a:defRPr/>
            </a:pPr>
            <a:endParaRPr lang="en-GB" altLang="en-US" dirty="0" smtClean="0">
              <a:latin typeface="Arial" panose="020B0604020202020204" pitchFamily="34" charset="0"/>
            </a:endParaRPr>
          </a:p>
          <a:p>
            <a:pPr defTabSz="912602">
              <a:spcBef>
                <a:spcPct val="0"/>
              </a:spcBef>
              <a:defRPr/>
            </a:pPr>
            <a:endParaRPr lang="en-GB" altLang="en-US" dirty="0" smtClean="0">
              <a:latin typeface="Arial" panose="020B0604020202020204" pitchFamily="34" charset="0"/>
            </a:endParaRPr>
          </a:p>
          <a:p>
            <a:pPr eaLnBrk="1" hangingPunct="1"/>
            <a:endParaRPr lang="en-US" altLang="en-US" dirty="0" smtClean="0"/>
          </a:p>
          <a:p>
            <a:pPr eaLnBrk="1" hangingPunct="1"/>
            <a:endParaRPr lang="en-US" altLang="en-US" dirty="0" smtClean="0"/>
          </a:p>
          <a:p>
            <a:pPr>
              <a:spcBef>
                <a:spcPct val="0"/>
              </a:spcBef>
            </a:pPr>
            <a:endParaRPr lang="en-US" altLang="en-US" dirty="0" smtClean="0">
              <a:cs typeface="Arial" pitchFamily="34" charset="0"/>
            </a:endParaRPr>
          </a:p>
        </p:txBody>
      </p:sp>
      <p:sp>
        <p:nvSpPr>
          <p:cNvPr id="550917" name="Slide Number Placeholder 3"/>
          <p:cNvSpPr txBox="1">
            <a:spLocks noGrp="1"/>
          </p:cNvSpPr>
          <p:nvPr/>
        </p:nvSpPr>
        <p:spPr bwMode="auto">
          <a:xfrm>
            <a:off x="3883027"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0" tIns="45630" rIns="91260" bIns="45630" anchor="b"/>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fontAlgn="base">
              <a:spcBef>
                <a:spcPct val="0"/>
              </a:spcBef>
              <a:spcAft>
                <a:spcPct val="0"/>
              </a:spcAft>
            </a:pPr>
            <a:fld id="{86D63451-C907-484F-BB0C-A7794B9E34EA}" type="slidenum">
              <a:rPr lang="en-GB" altLang="en-US" sz="1200">
                <a:solidFill>
                  <a:srgbClr val="000000"/>
                </a:solidFill>
                <a:latin typeface="Arial" pitchFamily="34" charset="0"/>
                <a:cs typeface="Arial" pitchFamily="34" charset="0"/>
              </a:rPr>
              <a:pPr algn="r" fontAlgn="base">
                <a:spcBef>
                  <a:spcPct val="0"/>
                </a:spcBef>
                <a:spcAft>
                  <a:spcPct val="0"/>
                </a:spcAft>
              </a:pPr>
              <a:t>16</a:t>
            </a:fld>
            <a:endParaRPr lang="en-GB" altLang="en-US" sz="12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768697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cs typeface="Arial" pitchFamily="34" charset="0"/>
              </a:rPr>
              <a:t>These slides are intended to highlight the </a:t>
            </a:r>
            <a:r>
              <a:rPr lang="en-GB" altLang="en-US" dirty="0" err="1" smtClean="0">
                <a:cs typeface="Arial" pitchFamily="34" charset="0"/>
              </a:rPr>
              <a:t>impactive</a:t>
            </a:r>
            <a:r>
              <a:rPr lang="en-GB" altLang="en-US" dirty="0" smtClean="0">
                <a:cs typeface="Arial" pitchFamily="34" charset="0"/>
              </a:rPr>
              <a:t> use of images. There is however, no generic image of a trafficked victim and they don’t have labels saying they’ve been trafficked</a:t>
            </a:r>
            <a:endParaRPr lang="en-GB" dirty="0"/>
          </a:p>
        </p:txBody>
      </p:sp>
      <p:sp>
        <p:nvSpPr>
          <p:cNvPr id="4" name="Slide Number Placeholder 3"/>
          <p:cNvSpPr>
            <a:spLocks noGrp="1"/>
          </p:cNvSpPr>
          <p:nvPr>
            <p:ph type="sldNum" sz="quarter" idx="10"/>
          </p:nvPr>
        </p:nvSpPr>
        <p:spPr/>
        <p:txBody>
          <a:bodyPr/>
          <a:lstStyle/>
          <a:p>
            <a:pPr>
              <a:defRPr/>
            </a:pPr>
            <a:fld id="{197FE7C6-8EEA-4FE7-9692-72084DA7C633}" type="slidenum">
              <a:rPr lang="en-GB" smtClean="0">
                <a:solidFill>
                  <a:prstClr val="black"/>
                </a:solidFill>
              </a:rPr>
              <a:pPr>
                <a:defRPr/>
              </a:pPr>
              <a:t>17</a:t>
            </a:fld>
            <a:endParaRPr lang="en-GB" dirty="0">
              <a:solidFill>
                <a:prstClr val="black"/>
              </a:solidFill>
            </a:endParaRPr>
          </a:p>
        </p:txBody>
      </p:sp>
    </p:spTree>
    <p:extLst>
      <p:ext uri="{BB962C8B-B14F-4D97-AF65-F5344CB8AC3E}">
        <p14:creationId xmlns:p14="http://schemas.microsoft.com/office/powerpoint/2010/main" val="3618317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7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altLang="en-US" dirty="0" smtClean="0"/>
          </a:p>
        </p:txBody>
      </p:sp>
      <p:sp>
        <p:nvSpPr>
          <p:cNvPr id="577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1488" indent="-285188">
              <a:defRPr>
                <a:solidFill>
                  <a:schemeClr val="tx1"/>
                </a:solidFill>
                <a:latin typeface="Calibri" pitchFamily="34" charset="0"/>
              </a:defRPr>
            </a:lvl2pPr>
            <a:lvl3pPr marL="1140751" indent="-228150">
              <a:defRPr>
                <a:solidFill>
                  <a:schemeClr val="tx1"/>
                </a:solidFill>
                <a:latin typeface="Calibri" pitchFamily="34" charset="0"/>
              </a:defRPr>
            </a:lvl3pPr>
            <a:lvl4pPr marL="1597052" indent="-228150">
              <a:defRPr>
                <a:solidFill>
                  <a:schemeClr val="tx1"/>
                </a:solidFill>
                <a:latin typeface="Calibri" pitchFamily="34" charset="0"/>
              </a:defRPr>
            </a:lvl4pPr>
            <a:lvl5pPr marL="2053352" indent="-228150">
              <a:defRPr>
                <a:solidFill>
                  <a:schemeClr val="tx1"/>
                </a:solidFill>
                <a:latin typeface="Calibri" pitchFamily="34" charset="0"/>
              </a:defRPr>
            </a:lvl5pPr>
            <a:lvl6pPr marL="2509654" indent="-228150" fontAlgn="base">
              <a:spcBef>
                <a:spcPct val="0"/>
              </a:spcBef>
              <a:spcAft>
                <a:spcPct val="0"/>
              </a:spcAft>
              <a:defRPr>
                <a:solidFill>
                  <a:schemeClr val="tx1"/>
                </a:solidFill>
                <a:latin typeface="Calibri" pitchFamily="34" charset="0"/>
              </a:defRPr>
            </a:lvl6pPr>
            <a:lvl7pPr marL="2965954" indent="-228150" fontAlgn="base">
              <a:spcBef>
                <a:spcPct val="0"/>
              </a:spcBef>
              <a:spcAft>
                <a:spcPct val="0"/>
              </a:spcAft>
              <a:defRPr>
                <a:solidFill>
                  <a:schemeClr val="tx1"/>
                </a:solidFill>
                <a:latin typeface="Calibri" pitchFamily="34" charset="0"/>
              </a:defRPr>
            </a:lvl7pPr>
            <a:lvl8pPr marL="3422254" indent="-228150" fontAlgn="base">
              <a:spcBef>
                <a:spcPct val="0"/>
              </a:spcBef>
              <a:spcAft>
                <a:spcPct val="0"/>
              </a:spcAft>
              <a:defRPr>
                <a:solidFill>
                  <a:schemeClr val="tx1"/>
                </a:solidFill>
                <a:latin typeface="Calibri" pitchFamily="34" charset="0"/>
              </a:defRPr>
            </a:lvl8pPr>
            <a:lvl9pPr marL="3878556" indent="-228150" fontAlgn="base">
              <a:spcBef>
                <a:spcPct val="0"/>
              </a:spcBef>
              <a:spcAft>
                <a:spcPct val="0"/>
              </a:spcAft>
              <a:defRPr>
                <a:solidFill>
                  <a:schemeClr val="tx1"/>
                </a:solidFill>
                <a:latin typeface="Calibri" pitchFamily="34" charset="0"/>
              </a:defRPr>
            </a:lvl9pPr>
          </a:lstStyle>
          <a:p>
            <a:fld id="{B70A8DA6-2EA2-4A40-8398-85353186D801}" type="slidenum">
              <a:rPr lang="en-GB" altLang="en-US">
                <a:solidFill>
                  <a:prstClr val="black"/>
                </a:solidFill>
              </a:rPr>
              <a:pPr/>
              <a:t>18</a:t>
            </a:fld>
            <a:endParaRPr lang="en-GB" altLang="en-US" dirty="0">
              <a:solidFill>
                <a:prstClr val="black"/>
              </a:solidFill>
            </a:endParaRPr>
          </a:p>
        </p:txBody>
      </p:sp>
    </p:spTree>
    <p:extLst>
      <p:ext uri="{BB962C8B-B14F-4D97-AF65-F5344CB8AC3E}">
        <p14:creationId xmlns:p14="http://schemas.microsoft.com/office/powerpoint/2010/main" val="3747762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1992917-4BE2-4F48-B8E6-FCBC24F62D47}" type="slidenum">
              <a:rPr lang="en-GB">
                <a:solidFill>
                  <a:prstClr val="black"/>
                </a:solidFill>
              </a:rPr>
              <a:pPr>
                <a:defRPr/>
              </a:pPr>
              <a:t>2</a:t>
            </a:fld>
            <a:endParaRPr lang="en-GB" dirty="0">
              <a:solidFill>
                <a:prstClr val="black"/>
              </a:solidFill>
            </a:endParaRPr>
          </a:p>
        </p:txBody>
      </p:sp>
      <p:sp>
        <p:nvSpPr>
          <p:cNvPr id="21506" name="Rectangle 2"/>
          <p:cNvSpPr>
            <a:spLocks noGrp="1" noRot="1" noChangeAspect="1" noChangeArrowheads="1" noTextEdit="1"/>
          </p:cNvSpPr>
          <p:nvPr>
            <p:ph type="sldImg"/>
          </p:nvPr>
        </p:nvSpPr>
        <p:spPr bwMode="auto">
          <a:xfrm>
            <a:off x="1144588" y="687388"/>
            <a:ext cx="4573587" cy="3430587"/>
          </a:xfrm>
          <a:noFill/>
          <a:ln>
            <a:solidFill>
              <a:srgbClr val="000000"/>
            </a:solidFill>
            <a:miter lim="800000"/>
            <a:headEnd/>
            <a:tailEnd/>
          </a:ln>
        </p:spPr>
      </p:sp>
      <p:sp>
        <p:nvSpPr>
          <p:cNvPr id="21507" name="Rectangle 3"/>
          <p:cNvSpPr>
            <a:spLocks noGrp="1" noChangeArrowheads="1"/>
          </p:cNvSpPr>
          <p:nvPr>
            <p:ph type="body" idx="1"/>
          </p:nvPr>
        </p:nvSpPr>
        <p:spPr bwMode="auto">
          <a:xfrm>
            <a:off x="685801" y="4572002"/>
            <a:ext cx="5486400" cy="3886200"/>
          </a:xfrm>
          <a:noFill/>
        </p:spPr>
        <p:txBody>
          <a:bodyPr wrap="square" numCol="1" anchor="t" anchorCtr="0" compatLnSpc="1">
            <a:prstTxWarp prst="textNoShape">
              <a:avLst/>
            </a:prstTxWarp>
          </a:bodyPr>
          <a:lstStyle/>
          <a:p>
            <a:pPr algn="just" eaLnBrk="1" hangingPunct="1">
              <a:spcBef>
                <a:spcPct val="0"/>
              </a:spcBef>
            </a:pPr>
            <a:endParaRPr lang="en-GB" dirty="0" smtClean="0">
              <a:solidFill>
                <a:srgbClr val="000000"/>
              </a:solidFill>
              <a:latin typeface="Arial" charset="0"/>
              <a:cs typeface="Times New Roman" pitchFamily="18" charset="0"/>
            </a:endParaRPr>
          </a:p>
        </p:txBody>
      </p:sp>
    </p:spTree>
    <p:extLst>
      <p:ext uri="{BB962C8B-B14F-4D97-AF65-F5344CB8AC3E}">
        <p14:creationId xmlns:p14="http://schemas.microsoft.com/office/powerpoint/2010/main" val="3958317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1488" indent="-285188">
              <a:defRPr>
                <a:solidFill>
                  <a:schemeClr val="tx1"/>
                </a:solidFill>
                <a:latin typeface="Calibri" pitchFamily="34" charset="0"/>
              </a:defRPr>
            </a:lvl2pPr>
            <a:lvl3pPr marL="1140751" indent="-228150">
              <a:defRPr>
                <a:solidFill>
                  <a:schemeClr val="tx1"/>
                </a:solidFill>
                <a:latin typeface="Calibri" pitchFamily="34" charset="0"/>
              </a:defRPr>
            </a:lvl3pPr>
            <a:lvl4pPr marL="1597052" indent="-228150">
              <a:defRPr>
                <a:solidFill>
                  <a:schemeClr val="tx1"/>
                </a:solidFill>
                <a:latin typeface="Calibri" pitchFamily="34" charset="0"/>
              </a:defRPr>
            </a:lvl4pPr>
            <a:lvl5pPr marL="2053352" indent="-228150">
              <a:defRPr>
                <a:solidFill>
                  <a:schemeClr val="tx1"/>
                </a:solidFill>
                <a:latin typeface="Calibri" pitchFamily="34" charset="0"/>
              </a:defRPr>
            </a:lvl5pPr>
            <a:lvl6pPr marL="2509654" indent="-228150" fontAlgn="base">
              <a:spcBef>
                <a:spcPct val="0"/>
              </a:spcBef>
              <a:spcAft>
                <a:spcPct val="0"/>
              </a:spcAft>
              <a:defRPr>
                <a:solidFill>
                  <a:schemeClr val="tx1"/>
                </a:solidFill>
                <a:latin typeface="Calibri" pitchFamily="34" charset="0"/>
              </a:defRPr>
            </a:lvl6pPr>
            <a:lvl7pPr marL="2965954" indent="-228150" fontAlgn="base">
              <a:spcBef>
                <a:spcPct val="0"/>
              </a:spcBef>
              <a:spcAft>
                <a:spcPct val="0"/>
              </a:spcAft>
              <a:defRPr>
                <a:solidFill>
                  <a:schemeClr val="tx1"/>
                </a:solidFill>
                <a:latin typeface="Calibri" pitchFamily="34" charset="0"/>
              </a:defRPr>
            </a:lvl7pPr>
            <a:lvl8pPr marL="3422254" indent="-228150" fontAlgn="base">
              <a:spcBef>
                <a:spcPct val="0"/>
              </a:spcBef>
              <a:spcAft>
                <a:spcPct val="0"/>
              </a:spcAft>
              <a:defRPr>
                <a:solidFill>
                  <a:schemeClr val="tx1"/>
                </a:solidFill>
                <a:latin typeface="Calibri" pitchFamily="34" charset="0"/>
              </a:defRPr>
            </a:lvl8pPr>
            <a:lvl9pPr marL="3878556" indent="-228150" fontAlgn="base">
              <a:spcBef>
                <a:spcPct val="0"/>
              </a:spcBef>
              <a:spcAft>
                <a:spcPct val="0"/>
              </a:spcAft>
              <a:defRPr>
                <a:solidFill>
                  <a:schemeClr val="tx1"/>
                </a:solidFill>
                <a:latin typeface="Calibri" pitchFamily="34" charset="0"/>
              </a:defRPr>
            </a:lvl9pPr>
          </a:lstStyle>
          <a:p>
            <a:fld id="{884DA1E8-96E3-4C35-9748-3FB421D2F9CA}" type="slidenum">
              <a:rPr lang="en-GB" altLang="en-US">
                <a:solidFill>
                  <a:srgbClr val="000000"/>
                </a:solidFill>
                <a:latin typeface="Arial" pitchFamily="34" charset="0"/>
              </a:rPr>
              <a:pPr/>
              <a:t>3</a:t>
            </a:fld>
            <a:endParaRPr lang="en-GB" altLang="en-US" dirty="0">
              <a:solidFill>
                <a:srgbClr val="000000"/>
              </a:solidFill>
              <a:latin typeface="Arial" pitchFamily="34" charset="0"/>
            </a:endParaRPr>
          </a:p>
        </p:txBody>
      </p:sp>
      <p:sp>
        <p:nvSpPr>
          <p:cNvPr id="51917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9172" name="Notes Placeholder 2"/>
          <p:cNvSpPr>
            <a:spLocks noGrp="1"/>
          </p:cNvSpPr>
          <p:nvPr>
            <p:ph type="body" idx="1"/>
          </p:nvPr>
        </p:nvSpPr>
        <p:spPr bwMode="auto">
          <a:xfrm>
            <a:off x="685802" y="4343400"/>
            <a:ext cx="5487987"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GB" altLang="en-US" dirty="0" smtClean="0">
                <a:cs typeface="Arial" pitchFamily="34" charset="0"/>
              </a:rPr>
              <a:t>The most simple explanation for ‘slavery’. Despite being outlawed on both sides of the Atlantic since 1805, the trade in human slaves has not stopped. It has simply been driven ‘underground’ by being prohibited.</a:t>
            </a:r>
          </a:p>
          <a:p>
            <a:pPr>
              <a:spcBef>
                <a:spcPct val="0"/>
              </a:spcBef>
            </a:pPr>
            <a:endParaRPr lang="en-GB" altLang="en-US" dirty="0" smtClean="0">
              <a:cs typeface="Arial" pitchFamily="34" charset="0"/>
            </a:endParaRPr>
          </a:p>
          <a:p>
            <a:pPr>
              <a:spcBef>
                <a:spcPct val="0"/>
              </a:spcBef>
            </a:pPr>
            <a:r>
              <a:rPr lang="en-GB" altLang="en-US" dirty="0" smtClean="0">
                <a:cs typeface="Arial" pitchFamily="34" charset="0"/>
              </a:rPr>
              <a:t>Modern slavery includes: human trafficking, slavery, servitude,</a:t>
            </a:r>
            <a:r>
              <a:rPr lang="en-GB" altLang="en-US" baseline="0" dirty="0" smtClean="0">
                <a:cs typeface="Arial" pitchFamily="34" charset="0"/>
              </a:rPr>
              <a:t> forced &amp; compulsory labour</a:t>
            </a:r>
            <a:endParaRPr lang="en-GB" altLang="en-US" dirty="0" smtClean="0">
              <a:cs typeface="Arial" pitchFamily="34" charset="0"/>
            </a:endParaRPr>
          </a:p>
          <a:p>
            <a:pPr>
              <a:spcBef>
                <a:spcPct val="0"/>
              </a:spcBef>
            </a:pPr>
            <a:endParaRPr lang="en-GB" altLang="en-US" dirty="0" smtClean="0">
              <a:cs typeface="Arial" pitchFamily="34" charset="0"/>
            </a:endParaRPr>
          </a:p>
          <a:p>
            <a:pPr>
              <a:spcBef>
                <a:spcPct val="0"/>
              </a:spcBef>
            </a:pPr>
            <a:r>
              <a:rPr lang="en-GB" altLang="en-US" dirty="0" smtClean="0"/>
              <a:t>Human trafficking is the  fastest growing form of slavery today and is prohibited under international law, as well as under the criminal laws of the United Kingdom and other countries. </a:t>
            </a:r>
          </a:p>
          <a:p>
            <a:pPr>
              <a:spcBef>
                <a:spcPct val="0"/>
              </a:spcBef>
            </a:pPr>
            <a:endParaRPr lang="en-GB" altLang="en-US" dirty="0" smtClean="0"/>
          </a:p>
          <a:p>
            <a:pPr>
              <a:spcBef>
                <a:spcPct val="0"/>
              </a:spcBef>
            </a:pPr>
            <a:r>
              <a:rPr lang="en-GB" altLang="en-US" dirty="0" smtClean="0"/>
              <a:t>The home office estimated in 2013 there were between 10,000 &amp; 13,000 victims</a:t>
            </a:r>
            <a:r>
              <a:rPr lang="en-GB" altLang="en-US" baseline="0" dirty="0" smtClean="0"/>
              <a:t> of modern slavery in UK</a:t>
            </a:r>
            <a:endParaRPr lang="en-GB" altLang="en-US" dirty="0" smtClean="0"/>
          </a:p>
          <a:p>
            <a:pPr>
              <a:spcBef>
                <a:spcPct val="0"/>
              </a:spcBef>
            </a:pPr>
            <a:endParaRPr lang="en-GB" altLang="en-US" dirty="0" smtClean="0"/>
          </a:p>
        </p:txBody>
      </p:sp>
      <p:sp>
        <p:nvSpPr>
          <p:cNvPr id="519173" name="Slide Number Placeholder 3"/>
          <p:cNvSpPr txBox="1">
            <a:spLocks noGrp="1"/>
          </p:cNvSpPr>
          <p:nvPr/>
        </p:nvSpPr>
        <p:spPr bwMode="auto">
          <a:xfrm>
            <a:off x="3883027"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0" tIns="45630" rIns="91260" bIns="45630" anchor="b"/>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fontAlgn="base">
              <a:spcBef>
                <a:spcPct val="0"/>
              </a:spcBef>
              <a:spcAft>
                <a:spcPct val="0"/>
              </a:spcAft>
            </a:pPr>
            <a:fld id="{4D60A2F2-F1A2-4992-9A15-25F03B2188B2}" type="slidenum">
              <a:rPr lang="en-GB" altLang="en-US" sz="1200">
                <a:solidFill>
                  <a:srgbClr val="000000"/>
                </a:solidFill>
                <a:latin typeface="Arial" pitchFamily="34" charset="0"/>
                <a:cs typeface="Arial" pitchFamily="34" charset="0"/>
              </a:rPr>
              <a:pPr algn="r" fontAlgn="base">
                <a:spcBef>
                  <a:spcPct val="0"/>
                </a:spcBef>
                <a:spcAft>
                  <a:spcPct val="0"/>
                </a:spcAft>
              </a:pPr>
              <a:t>3</a:t>
            </a:fld>
            <a:endParaRPr lang="en-GB" altLang="en-US" sz="12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501453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1488" indent="-285188">
              <a:defRPr>
                <a:solidFill>
                  <a:schemeClr val="tx1"/>
                </a:solidFill>
                <a:latin typeface="Calibri" pitchFamily="34" charset="0"/>
              </a:defRPr>
            </a:lvl2pPr>
            <a:lvl3pPr marL="1140751" indent="-228150">
              <a:defRPr>
                <a:solidFill>
                  <a:schemeClr val="tx1"/>
                </a:solidFill>
                <a:latin typeface="Calibri" pitchFamily="34" charset="0"/>
              </a:defRPr>
            </a:lvl3pPr>
            <a:lvl4pPr marL="1597052" indent="-228150">
              <a:defRPr>
                <a:solidFill>
                  <a:schemeClr val="tx1"/>
                </a:solidFill>
                <a:latin typeface="Calibri" pitchFamily="34" charset="0"/>
              </a:defRPr>
            </a:lvl4pPr>
            <a:lvl5pPr marL="2053352" indent="-228150">
              <a:defRPr>
                <a:solidFill>
                  <a:schemeClr val="tx1"/>
                </a:solidFill>
                <a:latin typeface="Calibri" pitchFamily="34" charset="0"/>
              </a:defRPr>
            </a:lvl5pPr>
            <a:lvl6pPr marL="2509654" indent="-228150" fontAlgn="base">
              <a:spcBef>
                <a:spcPct val="0"/>
              </a:spcBef>
              <a:spcAft>
                <a:spcPct val="0"/>
              </a:spcAft>
              <a:defRPr>
                <a:solidFill>
                  <a:schemeClr val="tx1"/>
                </a:solidFill>
                <a:latin typeface="Calibri" pitchFamily="34" charset="0"/>
              </a:defRPr>
            </a:lvl6pPr>
            <a:lvl7pPr marL="2965954" indent="-228150" fontAlgn="base">
              <a:spcBef>
                <a:spcPct val="0"/>
              </a:spcBef>
              <a:spcAft>
                <a:spcPct val="0"/>
              </a:spcAft>
              <a:defRPr>
                <a:solidFill>
                  <a:schemeClr val="tx1"/>
                </a:solidFill>
                <a:latin typeface="Calibri" pitchFamily="34" charset="0"/>
              </a:defRPr>
            </a:lvl7pPr>
            <a:lvl8pPr marL="3422254" indent="-228150" fontAlgn="base">
              <a:spcBef>
                <a:spcPct val="0"/>
              </a:spcBef>
              <a:spcAft>
                <a:spcPct val="0"/>
              </a:spcAft>
              <a:defRPr>
                <a:solidFill>
                  <a:schemeClr val="tx1"/>
                </a:solidFill>
                <a:latin typeface="Calibri" pitchFamily="34" charset="0"/>
              </a:defRPr>
            </a:lvl8pPr>
            <a:lvl9pPr marL="3878556" indent="-22815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CECEA16-B4D8-450C-8CFD-339E6E58B139}" type="slidenum">
              <a:rPr lang="en-GB" altLang="en-US">
                <a:solidFill>
                  <a:srgbClr val="000000"/>
                </a:solidFill>
                <a:latin typeface="Arial" pitchFamily="34" charset="0"/>
              </a:rPr>
              <a:pPr fontAlgn="base">
                <a:spcBef>
                  <a:spcPct val="0"/>
                </a:spcBef>
                <a:spcAft>
                  <a:spcPct val="0"/>
                </a:spcAft>
              </a:pPr>
              <a:t>4</a:t>
            </a:fld>
            <a:endParaRPr lang="en-GB" altLang="en-US" dirty="0">
              <a:solidFill>
                <a:srgbClr val="000000"/>
              </a:solidFill>
              <a:latin typeface="Arial" pitchFamily="34" charset="0"/>
            </a:endParaRPr>
          </a:p>
        </p:txBody>
      </p:sp>
      <p:sp>
        <p:nvSpPr>
          <p:cNvPr id="522243" name="Rectangle 2"/>
          <p:cNvSpPr>
            <a:spLocks noGrp="1" noRot="1" noChangeAspect="1" noChangeArrowheads="1" noTextEdit="1"/>
          </p:cNvSpPr>
          <p:nvPr>
            <p:ph type="sldImg"/>
          </p:nvPr>
        </p:nvSpPr>
        <p:spPr bwMode="auto">
          <a:xfrm>
            <a:off x="850900" y="285750"/>
            <a:ext cx="5087938" cy="38163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44" name="Rectangle 3"/>
          <p:cNvSpPr>
            <a:spLocks noGrp="1" noChangeArrowheads="1"/>
          </p:cNvSpPr>
          <p:nvPr>
            <p:ph type="body" idx="1"/>
          </p:nvPr>
        </p:nvSpPr>
        <p:spPr bwMode="auto">
          <a:xfrm>
            <a:off x="742356" y="4316938"/>
            <a:ext cx="5161646" cy="48237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spcBef>
                <a:spcPct val="0"/>
              </a:spcBef>
            </a:pPr>
            <a:r>
              <a:rPr lang="en-GB" altLang="en-US" b="1" dirty="0" smtClean="0">
                <a:latin typeface="Arial" panose="020B0604020202020204" pitchFamily="34" charset="0"/>
                <a:cs typeface="Arial" panose="020B0604020202020204" pitchFamily="34" charset="0"/>
              </a:rPr>
              <a:t>Sexual </a:t>
            </a:r>
            <a:r>
              <a:rPr lang="en-GB" altLang="en-US" dirty="0" smtClean="0">
                <a:latin typeface="Arial" panose="020B0604020202020204" pitchFamily="34" charset="0"/>
                <a:cs typeface="Arial" panose="020B0604020202020204" pitchFamily="34" charset="0"/>
              </a:rPr>
              <a:t>- frequently through prostitution where victims are placed into off-street brothels, forced to see many clients, and receive either little or no money. </a:t>
            </a:r>
          </a:p>
          <a:p>
            <a:pPr>
              <a:lnSpc>
                <a:spcPct val="90000"/>
              </a:lnSpc>
              <a:spcBef>
                <a:spcPct val="0"/>
              </a:spcBef>
            </a:pPr>
            <a:endParaRPr lang="en-GB" altLang="en-US" dirty="0" smtClean="0">
              <a:latin typeface="Arial" panose="020B0604020202020204" pitchFamily="34" charset="0"/>
              <a:cs typeface="Arial" panose="020B0604020202020204" pitchFamily="34" charset="0"/>
            </a:endParaRPr>
          </a:p>
          <a:p>
            <a:pPr>
              <a:lnSpc>
                <a:spcPct val="90000"/>
              </a:lnSpc>
              <a:spcBef>
                <a:spcPct val="0"/>
              </a:spcBef>
            </a:pPr>
            <a:r>
              <a:rPr lang="en-GB" altLang="en-US" b="1" dirty="0" smtClean="0">
                <a:latin typeface="Arial" panose="020B0604020202020204" pitchFamily="34" charset="0"/>
                <a:cs typeface="Arial" panose="020B0604020202020204" pitchFamily="34" charset="0"/>
              </a:rPr>
              <a:t>Forced labour </a:t>
            </a:r>
            <a:r>
              <a:rPr lang="en-GB" altLang="en-US" dirty="0" smtClean="0">
                <a:latin typeface="Arial" panose="020B0604020202020204" pitchFamily="34" charset="0"/>
                <a:cs typeface="Arial" panose="020B0604020202020204" pitchFamily="34" charset="0"/>
              </a:rPr>
              <a:t>- where victims are forced to work very long hours and hand over all of their wages to their traffickers or controllers, e.g. </a:t>
            </a:r>
            <a:r>
              <a:rPr lang="en-US" altLang="en-US" dirty="0" smtClean="0"/>
              <a:t>domestic situations as sweatshop factories, construction sites, farm work, paving/ tarmacking, manufacturing, food processing, hospitality</a:t>
            </a:r>
            <a:endParaRPr lang="en-GB" altLang="en-US" dirty="0" smtClean="0">
              <a:latin typeface="Arial" panose="020B0604020202020204" pitchFamily="34" charset="0"/>
              <a:cs typeface="Arial" panose="020B0604020202020204" pitchFamily="34" charset="0"/>
            </a:endParaRPr>
          </a:p>
          <a:p>
            <a:pPr>
              <a:lnSpc>
                <a:spcPct val="90000"/>
              </a:lnSpc>
              <a:spcBef>
                <a:spcPct val="0"/>
              </a:spcBef>
            </a:pPr>
            <a:endParaRPr lang="en-GB" altLang="en-US" dirty="0" smtClean="0">
              <a:latin typeface="Arial" panose="020B0604020202020204" pitchFamily="34" charset="0"/>
              <a:cs typeface="Arial" panose="020B0604020202020204" pitchFamily="34" charset="0"/>
            </a:endParaRPr>
          </a:p>
          <a:p>
            <a:pPr>
              <a:lnSpc>
                <a:spcPct val="90000"/>
              </a:lnSpc>
              <a:spcBef>
                <a:spcPct val="0"/>
              </a:spcBef>
            </a:pPr>
            <a:r>
              <a:rPr lang="en-GB" altLang="en-US" b="1" dirty="0" smtClean="0">
                <a:latin typeface="Arial" pitchFamily="34" charset="0"/>
                <a:cs typeface="Arial" pitchFamily="34" charset="0"/>
              </a:rPr>
              <a:t>Criminal</a:t>
            </a:r>
            <a:r>
              <a:rPr lang="en-GB" altLang="en-US" dirty="0" smtClean="0">
                <a:latin typeface="Arial" pitchFamily="34" charset="0"/>
                <a:cs typeface="Arial" pitchFamily="34" charset="0"/>
              </a:rPr>
              <a:t> </a:t>
            </a:r>
            <a:r>
              <a:rPr lang="en-GB" altLang="en-US" dirty="0">
                <a:latin typeface="Arial" pitchFamily="34" charset="0"/>
                <a:cs typeface="Arial" pitchFamily="34" charset="0"/>
              </a:rPr>
              <a:t>– drugs, </a:t>
            </a:r>
            <a:r>
              <a:rPr lang="en-GB" altLang="en-US" dirty="0" smtClean="0">
                <a:latin typeface="Arial" pitchFamily="34" charset="0"/>
                <a:cs typeface="Arial" pitchFamily="34" charset="0"/>
              </a:rPr>
              <a:t>cannabis </a:t>
            </a:r>
            <a:r>
              <a:rPr lang="en-GB" altLang="en-US" dirty="0">
                <a:latin typeface="Arial" pitchFamily="34" charset="0"/>
                <a:cs typeface="Arial" pitchFamily="34" charset="0"/>
              </a:rPr>
              <a:t>farming, organised crime, begging, benefit </a:t>
            </a:r>
            <a:r>
              <a:rPr lang="en-GB" altLang="en-US" dirty="0" smtClean="0">
                <a:latin typeface="Arial" pitchFamily="34" charset="0"/>
                <a:cs typeface="Arial" pitchFamily="34" charset="0"/>
              </a:rPr>
              <a:t>fraud, </a:t>
            </a:r>
            <a:r>
              <a:rPr lang="en-US" altLang="en-US" dirty="0" smtClean="0"/>
              <a:t>shoplifting/Theft, Credit card/ATM fraud, Selling Stolen Goods, DVD Pirating and Sales, pick pocketing</a:t>
            </a:r>
            <a:endParaRPr lang="en-GB" altLang="en-US" dirty="0">
              <a:latin typeface="Arial" pitchFamily="34" charset="0"/>
              <a:cs typeface="Arial" pitchFamily="34" charset="0"/>
            </a:endParaRPr>
          </a:p>
          <a:p>
            <a:pPr>
              <a:lnSpc>
                <a:spcPct val="90000"/>
              </a:lnSpc>
              <a:spcBef>
                <a:spcPct val="0"/>
              </a:spcBef>
            </a:pPr>
            <a:endParaRPr lang="en-GB" altLang="en-US" dirty="0" smtClean="0">
              <a:latin typeface="Arial" panose="020B0604020202020204" pitchFamily="34" charset="0"/>
              <a:cs typeface="Arial" panose="020B0604020202020204" pitchFamily="34" charset="0"/>
            </a:endParaRPr>
          </a:p>
          <a:p>
            <a:pPr>
              <a:lnSpc>
                <a:spcPct val="90000"/>
              </a:lnSpc>
              <a:spcBef>
                <a:spcPct val="0"/>
              </a:spcBef>
            </a:pPr>
            <a:r>
              <a:rPr lang="en-GB" altLang="en-US" b="1" dirty="0" smtClean="0">
                <a:latin typeface="Arial" panose="020B0604020202020204" pitchFamily="34" charset="0"/>
                <a:cs typeface="Arial" panose="020B0604020202020204" pitchFamily="34" charset="0"/>
              </a:rPr>
              <a:t>Domestic Servitude </a:t>
            </a:r>
            <a:r>
              <a:rPr lang="en-GB" altLang="en-US" dirty="0" smtClean="0">
                <a:latin typeface="Arial" panose="020B0604020202020204" pitchFamily="34" charset="0"/>
                <a:cs typeface="Arial" panose="020B0604020202020204" pitchFamily="34" charset="0"/>
              </a:rPr>
              <a:t>- victims who live and work in households where they are forced to work through threats of serious harm and physical and sexual assaults,</a:t>
            </a:r>
            <a:r>
              <a:rPr lang="en-GB" altLang="en-US" baseline="0" dirty="0" smtClean="0">
                <a:latin typeface="Arial" panose="020B0604020202020204" pitchFamily="34" charset="0"/>
                <a:cs typeface="Arial" panose="020B0604020202020204" pitchFamily="34" charset="0"/>
              </a:rPr>
              <a:t> ill treated, humiliated, long hours, unbearable conditions for little or no pay.</a:t>
            </a:r>
            <a:endParaRPr lang="en-GB" altLang="en-US" dirty="0" smtClean="0">
              <a:latin typeface="Arial" panose="020B0604020202020204" pitchFamily="34" charset="0"/>
              <a:cs typeface="Arial" panose="020B0604020202020204" pitchFamily="34" charset="0"/>
            </a:endParaRPr>
          </a:p>
          <a:p>
            <a:pPr>
              <a:lnSpc>
                <a:spcPct val="90000"/>
              </a:lnSpc>
              <a:spcBef>
                <a:spcPct val="0"/>
              </a:spcBef>
            </a:pPr>
            <a:endParaRPr lang="en-GB" altLang="en-US" dirty="0" smtClean="0">
              <a:latin typeface="Arial" panose="020B0604020202020204" pitchFamily="34" charset="0"/>
              <a:cs typeface="Arial" panose="020B0604020202020204" pitchFamily="34" charset="0"/>
            </a:endParaRPr>
          </a:p>
          <a:p>
            <a:pPr>
              <a:lnSpc>
                <a:spcPct val="90000"/>
              </a:lnSpc>
              <a:spcBef>
                <a:spcPct val="0"/>
              </a:spcBef>
            </a:pPr>
            <a:r>
              <a:rPr lang="en-GB" altLang="en-US" b="1" dirty="0" smtClean="0">
                <a:latin typeface="Arial" panose="020B0604020202020204" pitchFamily="34" charset="0"/>
                <a:cs typeface="Arial" panose="020B0604020202020204" pitchFamily="34" charset="0"/>
              </a:rPr>
              <a:t>Organ harvesting </a:t>
            </a:r>
            <a:r>
              <a:rPr lang="en-GB" altLang="en-US" dirty="0" smtClean="0">
                <a:latin typeface="Arial" panose="020B0604020202020204" pitchFamily="34" charset="0"/>
                <a:cs typeface="Arial" panose="020B0604020202020204" pitchFamily="34" charset="0"/>
              </a:rPr>
              <a:t>- where victims are trafficked in order to sell their body parts and organs for transplant; </a:t>
            </a:r>
            <a:r>
              <a:rPr lang="en-GB" altLang="en-US" dirty="0">
                <a:latin typeface="Arial" pitchFamily="34" charset="0"/>
                <a:cs typeface="Arial" pitchFamily="34" charset="0"/>
              </a:rPr>
              <a:t>eggs, kidneys, </a:t>
            </a:r>
            <a:r>
              <a:rPr lang="en-GB" altLang="en-US" dirty="0" smtClean="0">
                <a:latin typeface="Arial" pitchFamily="34" charset="0"/>
                <a:cs typeface="Arial" pitchFamily="34" charset="0"/>
              </a:rPr>
              <a:t>liver, eyes </a:t>
            </a:r>
            <a:r>
              <a:rPr lang="en-GB" altLang="en-US" dirty="0">
                <a:latin typeface="Arial" pitchFamily="34" charset="0"/>
                <a:cs typeface="Arial" pitchFamily="34" charset="0"/>
              </a:rPr>
              <a:t>(China)</a:t>
            </a:r>
          </a:p>
          <a:p>
            <a:pPr>
              <a:lnSpc>
                <a:spcPct val="90000"/>
              </a:lnSpc>
              <a:spcBef>
                <a:spcPct val="0"/>
              </a:spcBef>
            </a:pPr>
            <a:endParaRPr lang="en-GB" altLang="en-US" dirty="0" smtClean="0">
              <a:latin typeface="Arial" panose="020B0604020202020204" pitchFamily="34" charset="0"/>
              <a:cs typeface="Arial" panose="020B0604020202020204" pitchFamily="34" charset="0"/>
            </a:endParaRPr>
          </a:p>
          <a:p>
            <a:pPr>
              <a:lnSpc>
                <a:spcPct val="90000"/>
              </a:lnSpc>
              <a:spcBef>
                <a:spcPct val="0"/>
              </a:spcBef>
            </a:pPr>
            <a:r>
              <a:rPr lang="en-GB" altLang="en-US" b="1" dirty="0" smtClean="0">
                <a:latin typeface="Arial" panose="020B0604020202020204" pitchFamily="34" charset="0"/>
                <a:cs typeface="Arial" panose="020B0604020202020204" pitchFamily="34" charset="0"/>
              </a:rPr>
              <a:t>Children </a:t>
            </a:r>
            <a:r>
              <a:rPr lang="en-GB" altLang="en-US" dirty="0" smtClean="0">
                <a:latin typeface="Arial" panose="020B0604020202020204" pitchFamily="34" charset="0"/>
                <a:cs typeface="Arial" panose="020B0604020202020204" pitchFamily="34" charset="0"/>
              </a:rPr>
              <a:t>- children are amongst the most vulnerable victims; sometimes they are sold into forced labour or domestic work through debt bondage by family members where they are vulnerable to sexual or physical abuse. </a:t>
            </a:r>
          </a:p>
          <a:p>
            <a:pPr>
              <a:lnSpc>
                <a:spcPct val="90000"/>
              </a:lnSpc>
              <a:spcBef>
                <a:spcPct val="0"/>
              </a:spcBef>
            </a:pPr>
            <a:endParaRPr lang="en-GB" altLang="en-US" dirty="0" smtClean="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6624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defRPr>
            </a:lvl1pPr>
            <a:lvl2pPr marL="741488" indent="-285188" eaLnBrk="0" hangingPunct="0">
              <a:spcBef>
                <a:spcPct val="30000"/>
              </a:spcBef>
              <a:defRPr sz="1200">
                <a:solidFill>
                  <a:schemeClr val="tx1"/>
                </a:solidFill>
                <a:latin typeface="Arial" pitchFamily="34" charset="0"/>
              </a:defRPr>
            </a:lvl2pPr>
            <a:lvl3pPr marL="1140751" indent="-228150" eaLnBrk="0" hangingPunct="0">
              <a:spcBef>
                <a:spcPct val="30000"/>
              </a:spcBef>
              <a:defRPr sz="1200">
                <a:solidFill>
                  <a:schemeClr val="tx1"/>
                </a:solidFill>
                <a:latin typeface="Arial" pitchFamily="34" charset="0"/>
              </a:defRPr>
            </a:lvl3pPr>
            <a:lvl4pPr marL="1597052" indent="-228150" eaLnBrk="0" hangingPunct="0">
              <a:spcBef>
                <a:spcPct val="30000"/>
              </a:spcBef>
              <a:defRPr sz="1200">
                <a:solidFill>
                  <a:schemeClr val="tx1"/>
                </a:solidFill>
                <a:latin typeface="Arial" pitchFamily="34" charset="0"/>
              </a:defRPr>
            </a:lvl4pPr>
            <a:lvl5pPr marL="2053352" indent="-228150" eaLnBrk="0" hangingPunct="0">
              <a:spcBef>
                <a:spcPct val="30000"/>
              </a:spcBef>
              <a:defRPr sz="1200">
                <a:solidFill>
                  <a:schemeClr val="tx1"/>
                </a:solidFill>
                <a:latin typeface="Arial" pitchFamily="34" charset="0"/>
              </a:defRPr>
            </a:lvl5pPr>
            <a:lvl6pPr marL="2509654" indent="-228150" eaLnBrk="0" fontAlgn="base" hangingPunct="0">
              <a:spcBef>
                <a:spcPct val="30000"/>
              </a:spcBef>
              <a:spcAft>
                <a:spcPct val="0"/>
              </a:spcAft>
              <a:defRPr sz="1200">
                <a:solidFill>
                  <a:schemeClr val="tx1"/>
                </a:solidFill>
                <a:latin typeface="Arial" pitchFamily="34" charset="0"/>
              </a:defRPr>
            </a:lvl6pPr>
            <a:lvl7pPr marL="2965954" indent="-228150" eaLnBrk="0" fontAlgn="base" hangingPunct="0">
              <a:spcBef>
                <a:spcPct val="30000"/>
              </a:spcBef>
              <a:spcAft>
                <a:spcPct val="0"/>
              </a:spcAft>
              <a:defRPr sz="1200">
                <a:solidFill>
                  <a:schemeClr val="tx1"/>
                </a:solidFill>
                <a:latin typeface="Arial" pitchFamily="34" charset="0"/>
              </a:defRPr>
            </a:lvl7pPr>
            <a:lvl8pPr marL="3422254" indent="-228150" eaLnBrk="0" fontAlgn="base" hangingPunct="0">
              <a:spcBef>
                <a:spcPct val="30000"/>
              </a:spcBef>
              <a:spcAft>
                <a:spcPct val="0"/>
              </a:spcAft>
              <a:defRPr sz="1200">
                <a:solidFill>
                  <a:schemeClr val="tx1"/>
                </a:solidFill>
                <a:latin typeface="Arial" pitchFamily="34" charset="0"/>
              </a:defRPr>
            </a:lvl8pPr>
            <a:lvl9pPr marL="3878556" indent="-22815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4A6214AF-7F3D-4FF4-8A18-99FB063E1BFB}" type="slidenum">
              <a:rPr lang="en-GB" altLang="en-US" smtClean="0">
                <a:solidFill>
                  <a:prstClr val="black"/>
                </a:solidFill>
              </a:rPr>
              <a:pPr eaLnBrk="1" hangingPunct="1">
                <a:spcBef>
                  <a:spcPct val="0"/>
                </a:spcBef>
              </a:pPr>
              <a:t>5</a:t>
            </a:fld>
            <a:endParaRPr lang="en-GB" altLang="en-US" dirty="0" smtClean="0">
              <a:solidFill>
                <a:prstClr val="black"/>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endParaRPr lang="en-GB" sz="12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r>
              <a:rPr lang="en-GB" sz="1200" b="0" i="0" u="none" strike="noStrike" kern="1200" baseline="0" dirty="0" smtClean="0">
                <a:solidFill>
                  <a:schemeClr val="tx1"/>
                </a:solidFill>
                <a:latin typeface="Arial" panose="020B0604020202020204" pitchFamily="34" charset="0"/>
                <a:ea typeface="+mn-ea"/>
                <a:cs typeface="Arial" panose="020B0604020202020204" pitchFamily="34" charset="0"/>
              </a:rPr>
              <a:t>Adults = </a:t>
            </a:r>
            <a:r>
              <a:rPr lang="en-GB" sz="1200" b="0" i="0" u="none" strike="noStrike" kern="1200" baseline="0" dirty="0" smtClean="0">
                <a:solidFill>
                  <a:schemeClr val="tx1"/>
                </a:solidFill>
                <a:latin typeface="Arial" panose="020B0604020202020204" pitchFamily="34" charset="0"/>
                <a:ea typeface="+mn-ea"/>
                <a:cs typeface="Arial" panose="020B0604020202020204" pitchFamily="34" charset="0"/>
              </a:rPr>
              <a:t>3027</a:t>
            </a:r>
            <a:endParaRPr lang="en-GB" sz="12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r>
              <a:rPr lang="en-GB" sz="1200" b="0" i="0" u="none" strike="noStrike" kern="1200" baseline="0" dirty="0" smtClean="0">
                <a:solidFill>
                  <a:schemeClr val="tx1"/>
                </a:solidFill>
                <a:latin typeface="Arial" panose="020B0604020202020204" pitchFamily="34" charset="0"/>
                <a:ea typeface="+mn-ea"/>
                <a:cs typeface="Arial" panose="020B0604020202020204" pitchFamily="34" charset="0"/>
              </a:rPr>
              <a:t>Children = </a:t>
            </a:r>
            <a:r>
              <a:rPr lang="en-GB" sz="1200" b="0" i="0" u="none" strike="noStrike" kern="1200" baseline="0" dirty="0" smtClean="0">
                <a:solidFill>
                  <a:schemeClr val="tx1"/>
                </a:solidFill>
                <a:latin typeface="Arial" panose="020B0604020202020204" pitchFamily="34" charset="0"/>
                <a:ea typeface="+mn-ea"/>
                <a:cs typeface="Arial" panose="020B0604020202020204" pitchFamily="34" charset="0"/>
              </a:rPr>
              <a:t>2118</a:t>
            </a:r>
            <a:endParaRPr lang="en-GB" sz="12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endParaRPr lang="en-GB" sz="12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r>
              <a:rPr lang="en-GB" sz="1200" b="0" i="0" u="none" strike="noStrike" kern="1200" baseline="0" dirty="0" smtClean="0">
                <a:solidFill>
                  <a:schemeClr val="tx1"/>
                </a:solidFill>
                <a:latin typeface="Arial" panose="020B0604020202020204" pitchFamily="34" charset="0"/>
                <a:ea typeface="+mn-ea"/>
                <a:cs typeface="Arial" panose="020B0604020202020204" pitchFamily="34" charset="0"/>
              </a:rPr>
              <a:t>3  </a:t>
            </a:r>
            <a:r>
              <a:rPr lang="en-GB" sz="1200" b="0" i="0" u="none" strike="noStrike" kern="1200" baseline="0" dirty="0" smtClean="0">
                <a:solidFill>
                  <a:schemeClr val="tx1"/>
                </a:solidFill>
                <a:latin typeface="Arial" panose="020B0604020202020204" pitchFamily="34" charset="0"/>
                <a:ea typeface="+mn-ea"/>
                <a:cs typeface="Arial" panose="020B0604020202020204" pitchFamily="34" charset="0"/>
              </a:rPr>
              <a:t>recorded as transgender</a:t>
            </a:r>
          </a:p>
          <a:p>
            <a:endParaRPr lang="en-GB" sz="12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pPr eaLnBrk="1" hangingPunct="1"/>
            <a:r>
              <a:rPr lang="en-US" altLang="en-US" dirty="0" smtClean="0"/>
              <a:t>REMIND – adults have to consent to take part in the NRM process.</a:t>
            </a:r>
          </a:p>
          <a:p>
            <a:pPr eaLnBrk="1" hangingPunct="1"/>
            <a:endParaRPr lang="en-US" altLang="en-US" dirty="0" smtClean="0"/>
          </a:p>
          <a:p>
            <a:pPr eaLnBrk="1" hangingPunct="1"/>
            <a:r>
              <a:rPr lang="en-US" altLang="en-US" dirty="0" smtClean="0"/>
              <a:t>5145 in </a:t>
            </a:r>
            <a:r>
              <a:rPr lang="en-US" altLang="en-US" dirty="0" smtClean="0"/>
              <a:t>total for the UK – a </a:t>
            </a:r>
            <a:r>
              <a:rPr lang="en-US" altLang="en-US" dirty="0" smtClean="0"/>
              <a:t>35 </a:t>
            </a:r>
            <a:r>
              <a:rPr lang="en-US" altLang="en-US" dirty="0" smtClean="0"/>
              <a:t>% increase on </a:t>
            </a:r>
            <a:r>
              <a:rPr lang="en-US" altLang="en-US" dirty="0" smtClean="0"/>
              <a:t>2016</a:t>
            </a:r>
            <a:endParaRPr lang="en-US" altLang="en-US" dirty="0" smtClean="0"/>
          </a:p>
          <a:p>
            <a:pPr eaLnBrk="1" hangingPunct="1"/>
            <a:endParaRPr lang="en-US" altLang="en-US" dirty="0" smtClean="0"/>
          </a:p>
          <a:p>
            <a:pPr eaLnBrk="1" hangingPunct="1"/>
            <a:r>
              <a:rPr lang="en-US" altLang="en-US" dirty="0" smtClean="0"/>
              <a:t>Top 5 adult countries of origin =Albania/</a:t>
            </a:r>
            <a:r>
              <a:rPr lang="en-US" altLang="en-US" baseline="0" dirty="0" smtClean="0"/>
              <a:t> Vietnam/ China / Nigeria/ Romania/ China</a:t>
            </a:r>
          </a:p>
          <a:p>
            <a:pPr eaLnBrk="1" hangingPunct="1"/>
            <a:endParaRPr lang="en-US" altLang="en-US" dirty="0" smtClean="0"/>
          </a:p>
          <a:p>
            <a:pPr eaLnBrk="1" hangingPunct="1"/>
            <a:r>
              <a:rPr lang="en-US" altLang="en-US" dirty="0" smtClean="0"/>
              <a:t>Top 5 Child countries of origin =  UK</a:t>
            </a:r>
            <a:r>
              <a:rPr lang="en-US" altLang="en-US" baseline="0" dirty="0" smtClean="0"/>
              <a:t> , Albania/ Vietnam/ </a:t>
            </a:r>
            <a:r>
              <a:rPr lang="en-US" altLang="en-US" baseline="0" dirty="0" smtClean="0"/>
              <a:t>Sudan / </a:t>
            </a:r>
            <a:r>
              <a:rPr lang="en-US" altLang="en-US" baseline="0" dirty="0" smtClean="0"/>
              <a:t>Eritrea</a:t>
            </a:r>
          </a:p>
          <a:p>
            <a:pPr eaLnBrk="1" hangingPunct="1"/>
            <a:endParaRPr lang="en-GB" altLang="en-US" dirty="0" smtClean="0">
              <a:cs typeface="Arial" pitchFamily="34" charset="0"/>
            </a:endParaRPr>
          </a:p>
          <a:p>
            <a:pPr eaLnBrk="1" hangingPunct="1"/>
            <a:r>
              <a:rPr lang="en-GB" altLang="en-US" dirty="0" smtClean="0">
                <a:cs typeface="Arial" pitchFamily="34" charset="0"/>
              </a:rPr>
              <a:t>Criminal – drugs, cannabis farming, organised crime, begging, benefit fraud</a:t>
            </a:r>
          </a:p>
          <a:p>
            <a:pPr eaLnBrk="1" hangingPunct="1"/>
            <a:endParaRPr lang="en-GB" altLang="en-US" dirty="0" smtClean="0">
              <a:cs typeface="Arial" pitchFamily="34" charset="0"/>
            </a:endParaRPr>
          </a:p>
          <a:p>
            <a:pPr eaLnBrk="1" hangingPunct="1"/>
            <a:r>
              <a:rPr lang="en-GB" altLang="en-US" dirty="0" smtClean="0">
                <a:cs typeface="Arial" pitchFamily="34" charset="0"/>
              </a:rPr>
              <a:t>Organs – </a:t>
            </a:r>
            <a:r>
              <a:rPr lang="en-GB" altLang="en-US" dirty="0" err="1" smtClean="0">
                <a:cs typeface="Arial" pitchFamily="34" charset="0"/>
              </a:rPr>
              <a:t>overies</a:t>
            </a:r>
            <a:r>
              <a:rPr lang="en-GB" altLang="en-US" dirty="0" smtClean="0">
                <a:cs typeface="Arial" pitchFamily="34" charset="0"/>
              </a:rPr>
              <a:t>, kidneys, </a:t>
            </a:r>
            <a:r>
              <a:rPr lang="en-GB" altLang="en-US" dirty="0" smtClean="0">
                <a:cs typeface="Arial" pitchFamily="34" charset="0"/>
              </a:rPr>
              <a:t>eyes</a:t>
            </a:r>
            <a:endParaRPr lang="en-GB" altLang="en-US" dirty="0" smtClean="0">
              <a:cs typeface="Arial" pitchFamily="34" charset="0"/>
            </a:endParaRPr>
          </a:p>
          <a:p>
            <a:pPr eaLnBrk="1" hangingPunct="1"/>
            <a:endParaRPr lang="en-GB" altLang="en-US" dirty="0" smtClean="0">
              <a:cs typeface="Arial" pitchFamily="34" charset="0"/>
            </a:endParaRPr>
          </a:p>
          <a:p>
            <a:endParaRPr lang="en-GB" sz="12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endParaRPr lang="en-GB" sz="1200" b="0" i="0" u="none" strike="noStrike" kern="1200" baseline="0" dirty="0" smtClean="0">
              <a:solidFill>
                <a:schemeClr val="tx1"/>
              </a:solidFill>
              <a:latin typeface="Arial" panose="020B0604020202020204" pitchFamily="34" charset="0"/>
              <a:ea typeface="+mn-ea"/>
              <a:cs typeface="Arial" panose="020B0604020202020204" pitchFamily="34" charset="0"/>
            </a:endParaRPr>
          </a:p>
          <a:p>
            <a:r>
              <a:rPr lang="en-GB" sz="1200" b="0" i="0" u="none" strike="noStrike" kern="1200" baseline="0" dirty="0" smtClean="0">
                <a:solidFill>
                  <a:schemeClr val="tx1"/>
                </a:solidFill>
                <a:latin typeface="Arial" panose="020B0604020202020204" pitchFamily="34" charset="0"/>
                <a:ea typeface="+mn-ea"/>
                <a:cs typeface="Arial" panose="020B0604020202020204" pitchFamily="34" charset="0"/>
              </a:rPr>
              <a:t>	</a:t>
            </a:r>
          </a:p>
          <a:p>
            <a:pPr eaLnBrk="1" hangingPunct="1"/>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3741593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REMIND – adults have to consent to take part in the NRM process.</a:t>
            </a:r>
          </a:p>
          <a:p>
            <a:pPr eaLnBrk="1" hangingPunct="1"/>
            <a:r>
              <a:rPr lang="en-US" altLang="en-US" dirty="0" smtClean="0"/>
              <a:t>3805 in total for the UK – a 17 % increase on 2015</a:t>
            </a:r>
          </a:p>
          <a:p>
            <a:pPr eaLnBrk="1" hangingPunct="1"/>
            <a:endParaRPr lang="en-US" altLang="en-US" dirty="0" smtClean="0"/>
          </a:p>
          <a:p>
            <a:pPr eaLnBrk="1" hangingPunct="1"/>
            <a:r>
              <a:rPr lang="en-US" altLang="en-US" dirty="0" smtClean="0"/>
              <a:t>Top 5 adult countries of origin =Albania/</a:t>
            </a:r>
            <a:r>
              <a:rPr lang="en-US" altLang="en-US" baseline="0" dirty="0" smtClean="0"/>
              <a:t> Vietnam/ China / Nigeria/ Romania/ China</a:t>
            </a:r>
          </a:p>
          <a:p>
            <a:pPr eaLnBrk="1" hangingPunct="1"/>
            <a:endParaRPr lang="en-US" altLang="en-US" dirty="0" smtClean="0"/>
          </a:p>
          <a:p>
            <a:pPr eaLnBrk="1" hangingPunct="1"/>
            <a:r>
              <a:rPr lang="en-US" altLang="en-US" dirty="0" smtClean="0"/>
              <a:t>Top 5 Child countries of origin =  UK</a:t>
            </a:r>
            <a:r>
              <a:rPr lang="en-US" altLang="en-US" baseline="0" dirty="0" smtClean="0"/>
              <a:t> , Albania/ Vietnam/ Afghanistan / Eritrea</a:t>
            </a:r>
          </a:p>
          <a:p>
            <a:pPr eaLnBrk="1" hangingPunct="1"/>
            <a:endParaRPr lang="en-GB" altLang="en-US" dirty="0" smtClean="0">
              <a:cs typeface="Arial" pitchFamily="34" charset="0"/>
            </a:endParaRPr>
          </a:p>
          <a:p>
            <a:pPr eaLnBrk="1" hangingPunct="1"/>
            <a:r>
              <a:rPr lang="en-GB" altLang="en-US" dirty="0" smtClean="0">
                <a:cs typeface="Arial" pitchFamily="34" charset="0"/>
              </a:rPr>
              <a:t>Criminal – drugs, cannabis farming, organised crime, begging, benefit fraud</a:t>
            </a:r>
          </a:p>
          <a:p>
            <a:pPr eaLnBrk="1" hangingPunct="1"/>
            <a:endParaRPr lang="en-GB" altLang="en-US" dirty="0" smtClean="0">
              <a:cs typeface="Arial" pitchFamily="34" charset="0"/>
            </a:endParaRPr>
          </a:p>
          <a:p>
            <a:pPr eaLnBrk="1" hangingPunct="1"/>
            <a:r>
              <a:rPr lang="en-GB" altLang="en-US" dirty="0" smtClean="0">
                <a:cs typeface="Arial" pitchFamily="34" charset="0"/>
              </a:rPr>
              <a:t>Organs – </a:t>
            </a:r>
            <a:r>
              <a:rPr lang="en-GB" altLang="en-US" dirty="0" err="1" smtClean="0">
                <a:cs typeface="Arial" pitchFamily="34" charset="0"/>
              </a:rPr>
              <a:t>overies</a:t>
            </a:r>
            <a:r>
              <a:rPr lang="en-GB" altLang="en-US" dirty="0" smtClean="0">
                <a:cs typeface="Arial" pitchFamily="34" charset="0"/>
              </a:rPr>
              <a:t>, kidneys, eyes (China)</a:t>
            </a:r>
          </a:p>
          <a:p>
            <a:pPr eaLnBrk="1" hangingPunct="1"/>
            <a:endParaRPr lang="en-GB" altLang="en-US" dirty="0" smtClean="0">
              <a:cs typeface="Arial"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GB" altLang="en-US" b="1" dirty="0" smtClean="0">
                <a:cs typeface="Arial" pitchFamily="34" charset="0"/>
              </a:rPr>
              <a:t>2017 NCA data :</a:t>
            </a:r>
            <a:r>
              <a:rPr lang="en-GB" altLang="en-US" b="1" baseline="0" dirty="0" smtClean="0">
                <a:cs typeface="Arial" pitchFamily="34" charset="0"/>
              </a:rPr>
              <a:t> </a:t>
            </a:r>
            <a:r>
              <a:rPr lang="en-GB" altLang="en-US" b="1" dirty="0" smtClean="0">
                <a:cs typeface="Arial" pitchFamily="34" charset="0"/>
              </a:rPr>
              <a:t> From January</a:t>
            </a:r>
            <a:r>
              <a:rPr lang="en-GB" altLang="en-US" b="1" baseline="0" dirty="0" smtClean="0">
                <a:cs typeface="Arial" pitchFamily="34" charset="0"/>
              </a:rPr>
              <a:t> – June 2017, there have been 109 referrals in Wales alone. Whereas in 2016, in the entire year there were 123 referrals. </a:t>
            </a:r>
            <a:endParaRPr lang="en-GB" altLang="en-US" b="1" dirty="0" smtClean="0">
              <a:cs typeface="Arial" pitchFamily="34" charset="0"/>
            </a:endParaRPr>
          </a:p>
          <a:p>
            <a:pPr eaLnBrk="1" hangingPunct="1"/>
            <a:endParaRPr lang="en-GB" altLang="en-US" dirty="0" smtClean="0">
              <a:cs typeface="Arial" pitchFamily="34" charset="0"/>
            </a:endParaRPr>
          </a:p>
        </p:txBody>
      </p:sp>
      <p:sp>
        <p:nvSpPr>
          <p:cNvPr id="4" name="Slide Number Placeholder 3"/>
          <p:cNvSpPr>
            <a:spLocks noGrp="1"/>
          </p:cNvSpPr>
          <p:nvPr>
            <p:ph type="sldNum" sz="quarter" idx="10"/>
          </p:nvPr>
        </p:nvSpPr>
        <p:spPr/>
        <p:txBody>
          <a:bodyPr/>
          <a:lstStyle/>
          <a:p>
            <a:pPr>
              <a:defRPr/>
            </a:pPr>
            <a:fld id="{197FE7C6-8EEA-4FE7-9692-72084DA7C633}" type="slidenum">
              <a:rPr lang="en-GB" smtClean="0"/>
              <a:pPr>
                <a:defRPr/>
              </a:pPr>
              <a:t>6</a:t>
            </a:fld>
            <a:endParaRPr lang="en-GB" dirty="0"/>
          </a:p>
        </p:txBody>
      </p:sp>
    </p:spTree>
    <p:extLst>
      <p:ext uri="{BB962C8B-B14F-4D97-AF65-F5344CB8AC3E}">
        <p14:creationId xmlns:p14="http://schemas.microsoft.com/office/powerpoint/2010/main" val="839499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602">
              <a:spcBef>
                <a:spcPct val="0"/>
              </a:spcBef>
              <a:defRPr/>
            </a:pPr>
            <a:r>
              <a:rPr lang="en-GB" dirty="0"/>
              <a:t>The person completing the referral form is known as the first responder</a:t>
            </a:r>
          </a:p>
          <a:p>
            <a:pPr defTabSz="912602">
              <a:spcBef>
                <a:spcPct val="0"/>
              </a:spcBef>
              <a:defRPr/>
            </a:pPr>
            <a:endParaRPr lang="en-GB" dirty="0"/>
          </a:p>
          <a:p>
            <a:pPr eaLnBrk="1" hangingPunct="1"/>
            <a:r>
              <a:rPr lang="en-US" altLang="en-US" dirty="0" smtClean="0"/>
              <a:t>Introduced in 2009 to ensure we’re meeting EU </a:t>
            </a:r>
            <a:r>
              <a:rPr lang="en-US" altLang="en-US" dirty="0" err="1" smtClean="0"/>
              <a:t>regs</a:t>
            </a:r>
            <a:r>
              <a:rPr lang="en-US" altLang="en-US" dirty="0" smtClean="0"/>
              <a:t>. on trafficking</a:t>
            </a:r>
          </a:p>
          <a:p>
            <a:pPr eaLnBrk="1" hangingPunct="1"/>
            <a:endParaRPr lang="en-US" altLang="en-US" dirty="0" smtClean="0"/>
          </a:p>
          <a:p>
            <a:pPr eaLnBrk="1" hangingPunct="1"/>
            <a:r>
              <a:rPr lang="en-US" altLang="en-US" dirty="0" smtClean="0"/>
              <a:t>CHAPS – Cardiff Health Access Practice Service</a:t>
            </a:r>
          </a:p>
          <a:p>
            <a:pPr eaLnBrk="1" hangingPunct="1"/>
            <a:endParaRPr lang="en-US" altLang="en-US" dirty="0" smtClean="0"/>
          </a:p>
          <a:p>
            <a:pPr eaLnBrk="1" hangingPunct="1"/>
            <a:r>
              <a:rPr lang="en-US" altLang="en-US" dirty="0" smtClean="0"/>
              <a:t>Consent needed to put in NRM form for</a:t>
            </a:r>
            <a:r>
              <a:rPr lang="en-US" altLang="en-US" baseline="0" dirty="0" smtClean="0"/>
              <a:t> adults only. Consent not needed for children</a:t>
            </a:r>
          </a:p>
          <a:p>
            <a:pPr eaLnBrk="1" hangingPunct="1"/>
            <a:endParaRPr lang="en-US" altLang="en-US" baseline="0" dirty="0" smtClean="0"/>
          </a:p>
          <a:p>
            <a:pPr eaLnBrk="1" hangingPunct="1"/>
            <a:r>
              <a:rPr lang="en-GB" altLang="en-US" dirty="0" smtClean="0"/>
              <a:t>inform delegates that if they are from a first responder organisation that they have a duty Referrals into the NRM </a:t>
            </a:r>
          </a:p>
          <a:p>
            <a:pPr eaLnBrk="1" hangingPunct="1"/>
            <a:endParaRPr lang="en-US" altLang="en-US" dirty="0" smtClean="0"/>
          </a:p>
          <a:p>
            <a:pPr eaLnBrk="1" hangingPunct="1"/>
            <a:endParaRPr lang="en-US" altLang="en-US" dirty="0" smtClean="0"/>
          </a:p>
          <a:p>
            <a:pPr eaLnBrk="1" hangingPunct="1"/>
            <a:r>
              <a:rPr lang="en-US" altLang="en-US" dirty="0" smtClean="0"/>
              <a:t>Best for NRM form to be completed by 1</a:t>
            </a:r>
            <a:r>
              <a:rPr lang="en-US" altLang="en-US" baseline="30000" dirty="0" smtClean="0"/>
              <a:t>st</a:t>
            </a:r>
            <a:r>
              <a:rPr lang="en-US" altLang="en-US" dirty="0" smtClean="0"/>
              <a:t> responder so that the quality of information provided gives the person a fighting chance to meet the criteria for the 45 day period.</a:t>
            </a:r>
          </a:p>
          <a:p>
            <a:pPr>
              <a:spcBef>
                <a:spcPct val="0"/>
              </a:spcBef>
            </a:pPr>
            <a:endParaRPr lang="en-GB" altLang="en-US" dirty="0" smtClean="0">
              <a:cs typeface="Arial" pitchFamily="34" charset="0"/>
            </a:endParaRPr>
          </a:p>
          <a:p>
            <a:r>
              <a:rPr lang="en-GB" dirty="0" smtClean="0"/>
              <a:t>The NRM is the national framework for the protection and assistance of victims of human trafficking adopted in the UK to:</a:t>
            </a:r>
          </a:p>
          <a:p>
            <a:endParaRPr lang="en-GB" dirty="0" smtClean="0"/>
          </a:p>
          <a:p>
            <a:r>
              <a:rPr lang="en-GB" dirty="0" smtClean="0"/>
              <a:t>•	Identify victims of human trafficking;</a:t>
            </a:r>
          </a:p>
          <a:p>
            <a:r>
              <a:rPr lang="en-GB" dirty="0" smtClean="0"/>
              <a:t>•	Provide them with the care they are entitled to;</a:t>
            </a:r>
          </a:p>
          <a:p>
            <a:r>
              <a:rPr lang="en-GB" dirty="0" smtClean="0"/>
              <a:t>•	Provide them with the 45-day reflection and recovery period; and</a:t>
            </a:r>
          </a:p>
          <a:p>
            <a:r>
              <a:rPr lang="en-GB" dirty="0" smtClean="0"/>
              <a:t>•	To ensure their human rights are respected.</a:t>
            </a:r>
          </a:p>
          <a:p>
            <a:endParaRPr lang="en-GB" dirty="0" smtClean="0"/>
          </a:p>
          <a:p>
            <a:r>
              <a:rPr lang="en-GB" dirty="0" smtClean="0"/>
              <a:t>Referrals into the NRM must be made by a ‘First Responder’ (e.g. Police, Social Services)</a:t>
            </a:r>
          </a:p>
        </p:txBody>
      </p:sp>
      <p:sp>
        <p:nvSpPr>
          <p:cNvPr id="4" name="Slide Number Placeholder 3"/>
          <p:cNvSpPr>
            <a:spLocks noGrp="1"/>
          </p:cNvSpPr>
          <p:nvPr>
            <p:ph type="sldNum" sz="quarter" idx="10"/>
          </p:nvPr>
        </p:nvSpPr>
        <p:spPr/>
        <p:txBody>
          <a:bodyPr/>
          <a:lstStyle/>
          <a:p>
            <a:pPr>
              <a:defRPr/>
            </a:pPr>
            <a:fld id="{197FE7C6-8EEA-4FE7-9692-72084DA7C633}" type="slidenum">
              <a:rPr lang="en-GB" smtClean="0">
                <a:solidFill>
                  <a:prstClr val="black"/>
                </a:solidFill>
              </a:rPr>
              <a:pPr>
                <a:defRPr/>
              </a:pPr>
              <a:t>7</a:t>
            </a:fld>
            <a:endParaRPr lang="en-GB" dirty="0">
              <a:solidFill>
                <a:prstClr val="black"/>
              </a:solidFill>
            </a:endParaRPr>
          </a:p>
        </p:txBody>
      </p:sp>
    </p:spTree>
    <p:extLst>
      <p:ext uri="{BB962C8B-B14F-4D97-AF65-F5344CB8AC3E}">
        <p14:creationId xmlns:p14="http://schemas.microsoft.com/office/powerpoint/2010/main" val="3907348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Tell the group to split their flipchart paper into 2 columns: Child	</a:t>
            </a:r>
            <a:r>
              <a:rPr lang="en-GB" dirty="0" smtClean="0"/>
              <a:t>Adult</a:t>
            </a:r>
            <a:endParaRPr lang="en-GB" dirty="0"/>
          </a:p>
          <a:p>
            <a:endParaRPr lang="en-GB" dirty="0"/>
          </a:p>
          <a:p>
            <a:r>
              <a:rPr lang="en-GB" dirty="0" smtClean="0"/>
              <a:t>Show the following slides to ensure they have covered everything</a:t>
            </a:r>
          </a:p>
          <a:p>
            <a:endParaRPr lang="en-GB" dirty="0"/>
          </a:p>
          <a:p>
            <a:r>
              <a:rPr lang="en-GB" dirty="0" smtClean="0"/>
              <a:t>Indicators both physical &amp; emotional</a:t>
            </a:r>
          </a:p>
          <a:p>
            <a:endParaRPr lang="en-GB" dirty="0" smtClean="0"/>
          </a:p>
          <a:p>
            <a:r>
              <a:rPr lang="en-GB" dirty="0" smtClean="0"/>
              <a:t>Health – physical, emotional &amp; mental</a:t>
            </a:r>
          </a:p>
          <a:p>
            <a:endParaRPr lang="en-GB" dirty="0" smtClean="0"/>
          </a:p>
          <a:p>
            <a:r>
              <a:rPr lang="en-GB" dirty="0" smtClean="0"/>
              <a:t>The barriers that would stop a</a:t>
            </a:r>
            <a:r>
              <a:rPr lang="en-GB" baseline="0" dirty="0" smtClean="0"/>
              <a:t> victim</a:t>
            </a:r>
            <a:r>
              <a:rPr lang="en-GB" dirty="0" smtClean="0"/>
              <a:t> telling us what is happening to them.</a:t>
            </a:r>
          </a:p>
          <a:p>
            <a:endParaRPr lang="en-GB" dirty="0" smtClean="0"/>
          </a:p>
          <a:p>
            <a:r>
              <a:rPr lang="en-GB" dirty="0" smtClean="0"/>
              <a:t>A handout to be given to cover indicators</a:t>
            </a:r>
            <a:r>
              <a:rPr lang="en-GB" baseline="0" dirty="0" smtClean="0"/>
              <a:t>.</a:t>
            </a:r>
            <a:endParaRPr lang="en-GB" dirty="0" smtClean="0"/>
          </a:p>
        </p:txBody>
      </p:sp>
      <p:sp>
        <p:nvSpPr>
          <p:cNvPr id="4" name="Slide Number Placeholder 3"/>
          <p:cNvSpPr>
            <a:spLocks noGrp="1"/>
          </p:cNvSpPr>
          <p:nvPr>
            <p:ph type="sldNum" sz="quarter" idx="10"/>
          </p:nvPr>
        </p:nvSpPr>
        <p:spPr/>
        <p:txBody>
          <a:bodyPr/>
          <a:lstStyle/>
          <a:p>
            <a:pPr>
              <a:defRPr/>
            </a:pPr>
            <a:fld id="{197FE7C6-8EEA-4FE7-9692-72084DA7C633}" type="slidenum">
              <a:rPr lang="en-GB" smtClean="0">
                <a:solidFill>
                  <a:prstClr val="black"/>
                </a:solidFill>
              </a:rPr>
              <a:pPr>
                <a:defRPr/>
              </a:pPr>
              <a:t>8</a:t>
            </a:fld>
            <a:endParaRPr lang="en-GB" dirty="0">
              <a:solidFill>
                <a:prstClr val="black"/>
              </a:solidFill>
            </a:endParaRPr>
          </a:p>
        </p:txBody>
      </p:sp>
    </p:spTree>
    <p:extLst>
      <p:ext uri="{BB962C8B-B14F-4D97-AF65-F5344CB8AC3E}">
        <p14:creationId xmlns:p14="http://schemas.microsoft.com/office/powerpoint/2010/main" val="2586269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p:spPr>
        <p:txBody>
          <a:bodyPr/>
          <a:lstStyle/>
          <a:p>
            <a:pPr eaLnBrk="1" hangingPunct="1"/>
            <a:r>
              <a:rPr lang="en-US" altLang="en-US" dirty="0" smtClean="0"/>
              <a:t>No passports or papers – traffickers are wise to this now and making sure they have false documents.</a:t>
            </a:r>
          </a:p>
          <a:p>
            <a:pPr eaLnBrk="1" hangingPunct="1">
              <a:lnSpc>
                <a:spcPct val="80000"/>
              </a:lnSpc>
            </a:pPr>
            <a:r>
              <a:rPr lang="en-GB" altLang="en-US" dirty="0"/>
              <a:t>No days off or holiday time &amp; imposed work conditions</a:t>
            </a:r>
          </a:p>
          <a:p>
            <a:pPr eaLnBrk="1" hangingPunct="1">
              <a:lnSpc>
                <a:spcPct val="80000"/>
              </a:lnSpc>
            </a:pPr>
            <a:r>
              <a:rPr lang="en-GB" altLang="en-US" dirty="0"/>
              <a:t>Being restricted from freely leaving work</a:t>
            </a:r>
          </a:p>
          <a:p>
            <a:pPr eaLnBrk="1" hangingPunct="1">
              <a:lnSpc>
                <a:spcPct val="80000"/>
              </a:lnSpc>
            </a:pPr>
            <a:r>
              <a:rPr lang="en-GB" altLang="en-US" dirty="0"/>
              <a:t>Appearing anxious/nervous around ‘Family Member’ or ‘Interpreter’</a:t>
            </a:r>
          </a:p>
          <a:p>
            <a:pPr eaLnBrk="1" hangingPunct="1">
              <a:lnSpc>
                <a:spcPct val="80000"/>
              </a:lnSpc>
            </a:pPr>
            <a:r>
              <a:rPr lang="en-GB" altLang="en-US" dirty="0"/>
              <a:t>Employer providing transportation to/from work daily </a:t>
            </a:r>
          </a:p>
          <a:p>
            <a:pPr eaLnBrk="1" hangingPunct="1">
              <a:lnSpc>
                <a:spcPct val="80000"/>
              </a:lnSpc>
            </a:pPr>
            <a:r>
              <a:rPr lang="en-GB" altLang="en-US" dirty="0"/>
              <a:t>Threats against family members </a:t>
            </a:r>
          </a:p>
          <a:p>
            <a:pPr defTabSz="912602">
              <a:defRPr/>
            </a:pPr>
            <a:r>
              <a:rPr lang="en-GB" altLang="en-US" dirty="0"/>
              <a:t>Signs of physical abuse</a:t>
            </a:r>
          </a:p>
          <a:p>
            <a:pPr eaLnBrk="1" hangingPunct="1">
              <a:lnSpc>
                <a:spcPct val="80000"/>
              </a:lnSpc>
            </a:pPr>
            <a:r>
              <a:rPr lang="en-GB" altLang="en-US" dirty="0"/>
              <a:t>Excessive response Perception of being debt bonded </a:t>
            </a:r>
          </a:p>
          <a:p>
            <a:pPr eaLnBrk="1" hangingPunct="1"/>
            <a:endParaRPr lang="en-US" altLang="en-US" dirty="0" smtClean="0"/>
          </a:p>
        </p:txBody>
      </p:sp>
      <p:sp>
        <p:nvSpPr>
          <p:cNvPr id="82948"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itchFamily="34" charset="0"/>
              </a:defRPr>
            </a:lvl1pPr>
            <a:lvl2pPr marL="742823" indent="-285701" eaLnBrk="0" hangingPunct="0">
              <a:spcBef>
                <a:spcPct val="30000"/>
              </a:spcBef>
              <a:defRPr sz="1200">
                <a:solidFill>
                  <a:schemeClr val="tx1"/>
                </a:solidFill>
                <a:latin typeface="Arial" pitchFamily="34" charset="0"/>
              </a:defRPr>
            </a:lvl2pPr>
            <a:lvl3pPr marL="1142805" indent="-228560" eaLnBrk="0" hangingPunct="0">
              <a:spcBef>
                <a:spcPct val="30000"/>
              </a:spcBef>
              <a:defRPr sz="1200">
                <a:solidFill>
                  <a:schemeClr val="tx1"/>
                </a:solidFill>
                <a:latin typeface="Arial" pitchFamily="34" charset="0"/>
              </a:defRPr>
            </a:lvl3pPr>
            <a:lvl4pPr marL="1599926" indent="-228560" eaLnBrk="0" hangingPunct="0">
              <a:spcBef>
                <a:spcPct val="30000"/>
              </a:spcBef>
              <a:defRPr sz="1200">
                <a:solidFill>
                  <a:schemeClr val="tx1"/>
                </a:solidFill>
                <a:latin typeface="Arial" pitchFamily="34" charset="0"/>
              </a:defRPr>
            </a:lvl4pPr>
            <a:lvl5pPr marL="2057048" indent="-228560" eaLnBrk="0" hangingPunct="0">
              <a:spcBef>
                <a:spcPct val="30000"/>
              </a:spcBef>
              <a:defRPr sz="1200">
                <a:solidFill>
                  <a:schemeClr val="tx1"/>
                </a:solidFill>
                <a:latin typeface="Arial" pitchFamily="34" charset="0"/>
              </a:defRPr>
            </a:lvl5pPr>
            <a:lvl6pPr marL="2514170" indent="-228560" eaLnBrk="0" fontAlgn="base" hangingPunct="0">
              <a:spcBef>
                <a:spcPct val="30000"/>
              </a:spcBef>
              <a:spcAft>
                <a:spcPct val="0"/>
              </a:spcAft>
              <a:defRPr sz="1200">
                <a:solidFill>
                  <a:schemeClr val="tx1"/>
                </a:solidFill>
                <a:latin typeface="Arial" pitchFamily="34" charset="0"/>
              </a:defRPr>
            </a:lvl6pPr>
            <a:lvl7pPr marL="2971292" indent="-228560" eaLnBrk="0" fontAlgn="base" hangingPunct="0">
              <a:spcBef>
                <a:spcPct val="30000"/>
              </a:spcBef>
              <a:spcAft>
                <a:spcPct val="0"/>
              </a:spcAft>
              <a:defRPr sz="1200">
                <a:solidFill>
                  <a:schemeClr val="tx1"/>
                </a:solidFill>
                <a:latin typeface="Arial" pitchFamily="34" charset="0"/>
              </a:defRPr>
            </a:lvl7pPr>
            <a:lvl8pPr marL="3428415" indent="-228560" eaLnBrk="0" fontAlgn="base" hangingPunct="0">
              <a:spcBef>
                <a:spcPct val="30000"/>
              </a:spcBef>
              <a:spcAft>
                <a:spcPct val="0"/>
              </a:spcAft>
              <a:defRPr sz="1200">
                <a:solidFill>
                  <a:schemeClr val="tx1"/>
                </a:solidFill>
                <a:latin typeface="Arial" pitchFamily="34" charset="0"/>
              </a:defRPr>
            </a:lvl8pPr>
            <a:lvl9pPr marL="3885536" indent="-22856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56951D7D-B9BB-41D7-B314-0D41320B3FDD}" type="slidenum">
              <a:rPr lang="en-GB" altLang="en-US" smtClean="0">
                <a:solidFill>
                  <a:prstClr val="black"/>
                </a:solidFill>
              </a:rPr>
              <a:pPr eaLnBrk="1" hangingPunct="1">
                <a:spcBef>
                  <a:spcPct val="0"/>
                </a:spcBef>
              </a:pPr>
              <a:t>9</a:t>
            </a:fld>
            <a:endParaRPr lang="en-GB" altLang="en-US" dirty="0" smtClean="0">
              <a:solidFill>
                <a:prstClr val="black"/>
              </a:solidFill>
            </a:endParaRPr>
          </a:p>
        </p:txBody>
      </p:sp>
    </p:spTree>
    <p:extLst>
      <p:ext uri="{BB962C8B-B14F-4D97-AF65-F5344CB8AC3E}">
        <p14:creationId xmlns:p14="http://schemas.microsoft.com/office/powerpoint/2010/main" val="3276891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grpSp>
      <p:pic>
        <p:nvPicPr>
          <p:cNvPr id="1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85063" y="115888"/>
            <a:ext cx="16954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1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GB" noProof="0" dirty="0" smtClean="0"/>
              <a:t>Click to edit Master title style</a:t>
            </a:r>
          </a:p>
        </p:txBody>
      </p:sp>
      <p:sp>
        <p:nvSpPr>
          <p:cNvPr id="391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GB" noProof="0" dirty="0" smtClean="0"/>
              <a:t>Click to edit Master subtitle style</a:t>
            </a:r>
          </a:p>
        </p:txBody>
      </p:sp>
      <p:sp>
        <p:nvSpPr>
          <p:cNvPr id="19" name="Rectangle 16"/>
          <p:cNvSpPr>
            <a:spLocks noGrp="1" noChangeArrowheads="1"/>
          </p:cNvSpPr>
          <p:nvPr>
            <p:ph type="dt" sz="half" idx="10"/>
          </p:nvPr>
        </p:nvSpPr>
        <p:spPr>
          <a:xfrm>
            <a:off x="457200" y="6248400"/>
            <a:ext cx="2133600" cy="457200"/>
          </a:xfrm>
        </p:spPr>
        <p:txBody>
          <a:bodyPr/>
          <a:lstStyle>
            <a:lvl1pPr fontAlgn="auto">
              <a:spcBef>
                <a:spcPts val="0"/>
              </a:spcBef>
              <a:spcAft>
                <a:spcPts val="0"/>
              </a:spcAft>
              <a:defRPr/>
            </a:lvl1pPr>
          </a:lstStyle>
          <a:p>
            <a:pPr>
              <a:defRPr/>
            </a:pPr>
            <a:endParaRPr lang="en-GB" dirty="0"/>
          </a:p>
        </p:txBody>
      </p:sp>
      <p:sp>
        <p:nvSpPr>
          <p:cNvPr id="20" name="Rectangle 17"/>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GB" dirty="0"/>
          </a:p>
        </p:txBody>
      </p:sp>
      <p:sp>
        <p:nvSpPr>
          <p:cNvPr id="21" name="Rectangle 18"/>
          <p:cNvSpPr>
            <a:spLocks noGrp="1" noChangeArrowheads="1"/>
          </p:cNvSpPr>
          <p:nvPr>
            <p:ph type="sldNum" sz="quarter"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459597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A0AAA28F-A6D0-48DD-ACD6-7C89C2FA5C1F}"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12157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40768"/>
            <a:ext cx="2057400" cy="452663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89EB9A17-89FE-41A0-86E0-4D223A518725}"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356067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707088" cy="1371600"/>
          </a:xfrm>
        </p:spPr>
        <p:txBody>
          <a:bodyPr/>
          <a:lstStyle/>
          <a:p>
            <a:r>
              <a:rPr lang="en-US" smtClean="0"/>
              <a:t>Click to edit Master title style</a:t>
            </a:r>
            <a:endParaRPr lang="en-GB"/>
          </a:p>
        </p:txBody>
      </p:sp>
      <p:sp>
        <p:nvSpPr>
          <p:cNvPr id="3" name="SmartArt Placeholder 2"/>
          <p:cNvSpPr>
            <a:spLocks noGrp="1"/>
          </p:cNvSpPr>
          <p:nvPr>
            <p:ph type="dgm" idx="1"/>
          </p:nvPr>
        </p:nvSpPr>
        <p:spPr>
          <a:xfrm>
            <a:off x="457200" y="1981200"/>
            <a:ext cx="8229600" cy="3886200"/>
          </a:xfrm>
        </p:spPr>
        <p:txBody>
          <a:bodyPr/>
          <a:lstStyle/>
          <a:p>
            <a:pPr lvl="0"/>
            <a:endParaRPr lang="en-GB" noProof="0" dirty="0" smtClean="0"/>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B10A8701-9ED9-45B5-AFE5-F26B61BB22CE}"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365923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76672"/>
            <a:ext cx="6779096" cy="53907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B3DC3B81-F624-4D79-B634-E040F93BF3D5}"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18849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grpSp>
      <p:sp>
        <p:nvSpPr>
          <p:cNvPr id="391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GB" noProof="0" smtClean="0"/>
              <a:t>Click to edit Master title style</a:t>
            </a:r>
          </a:p>
        </p:txBody>
      </p:sp>
      <p:sp>
        <p:nvSpPr>
          <p:cNvPr id="391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GB" noProof="0" smtClean="0"/>
              <a:t>Click to edit Master subtitle style</a:t>
            </a:r>
          </a:p>
        </p:txBody>
      </p:sp>
      <p:sp>
        <p:nvSpPr>
          <p:cNvPr id="19" name="Rectangle 16"/>
          <p:cNvSpPr>
            <a:spLocks noGrp="1" noChangeArrowheads="1"/>
          </p:cNvSpPr>
          <p:nvPr>
            <p:ph type="dt" sz="half" idx="10"/>
          </p:nvPr>
        </p:nvSpPr>
        <p:spPr>
          <a:xfrm>
            <a:off x="457200" y="6248400"/>
            <a:ext cx="2133600" cy="457200"/>
          </a:xfrm>
        </p:spPr>
        <p:txBody>
          <a:bodyPr/>
          <a:lstStyle>
            <a:lvl1pPr fontAlgn="auto">
              <a:spcBef>
                <a:spcPts val="0"/>
              </a:spcBef>
              <a:spcAft>
                <a:spcPts val="0"/>
              </a:spcAft>
              <a:defRPr/>
            </a:lvl1pPr>
          </a:lstStyle>
          <a:p>
            <a:pPr>
              <a:defRPr/>
            </a:pPr>
            <a:endParaRPr lang="en-GB" dirty="0"/>
          </a:p>
        </p:txBody>
      </p:sp>
      <p:sp>
        <p:nvSpPr>
          <p:cNvPr id="20" name="Rectangle 17"/>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GB" dirty="0"/>
          </a:p>
        </p:txBody>
      </p:sp>
      <p:sp>
        <p:nvSpPr>
          <p:cNvPr id="21" name="Rectangle 18"/>
          <p:cNvSpPr>
            <a:spLocks noGrp="1" noChangeArrowheads="1"/>
          </p:cNvSpPr>
          <p:nvPr>
            <p:ph type="sldNum" sz="quarter" idx="12"/>
          </p:nvPr>
        </p:nvSpPr>
        <p:spPr/>
        <p:txBody>
          <a:bodyPr/>
          <a:lstStyle>
            <a:lvl1pPr fontAlgn="auto">
              <a:spcBef>
                <a:spcPts val="0"/>
              </a:spcBef>
              <a:spcAft>
                <a:spcPts val="0"/>
              </a:spcAft>
              <a:defRPr/>
            </a:lvl1pPr>
          </a:lstStyle>
          <a:p>
            <a:pPr>
              <a:defRPr/>
            </a:pPr>
            <a:fld id="{C218CF16-0CA9-4002-BECF-DDD8637A73F3}" type="slidenum">
              <a:rPr lang="en-GB"/>
              <a:pPr>
                <a:defRPr/>
              </a:pPr>
              <a:t>‹#›</a:t>
            </a:fld>
            <a:endParaRPr lang="en-GB" dirty="0"/>
          </a:p>
        </p:txBody>
      </p:sp>
    </p:spTree>
    <p:extLst>
      <p:ext uri="{BB962C8B-B14F-4D97-AF65-F5344CB8AC3E}">
        <p14:creationId xmlns:p14="http://schemas.microsoft.com/office/powerpoint/2010/main" val="2206399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BD78A28D-BA2E-4F60-AE43-2BD602E0116E}"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775339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BC9535FC-1274-45D1-9EE8-17E52E0AAA91}"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472398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DD7914DF-D971-409E-96D0-CE26C064E27E}"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852388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8"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24E79F14-9D43-48BC-89AC-4ED0C72A95F0}" type="slidenum">
              <a:rPr lang="en-GB"/>
              <a:pPr>
                <a:defRPr/>
              </a:pPr>
              <a:t>‹#›</a:t>
            </a:fld>
            <a:endParaRPr lang="en-GB" dirty="0"/>
          </a:p>
        </p:txBody>
      </p:sp>
      <p:sp>
        <p:nvSpPr>
          <p:cNvPr id="9"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052651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65F8C641-1187-4D41-8F3A-8B9168B9EC5F}"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13104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6089" y="457200"/>
            <a:ext cx="6718200" cy="1371600"/>
          </a:xfrm>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7374009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3"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4B3D8BC9-DCAE-42A7-AF75-7F9019C17C37}" type="slidenum">
              <a:rPr lang="en-GB"/>
              <a:pPr>
                <a:defRPr/>
              </a:pPr>
              <a:t>‹#›</a:t>
            </a:fld>
            <a:endParaRPr lang="en-GB" dirty="0"/>
          </a:p>
        </p:txBody>
      </p:sp>
      <p:sp>
        <p:nvSpPr>
          <p:cNvPr id="4"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9708693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D5DBB671-85A2-470D-959C-2B3675567FD6}"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659071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EF0553CE-6C2F-48A9-BFE4-6843D11946C8}"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2309395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C739EA25-4074-48EB-8CD2-CFDF33373BE4}"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8242751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E0B42BD0-B3A0-4721-B4AC-FE0E540DE9A0}"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0870448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GB"/>
          </a:p>
        </p:txBody>
      </p:sp>
      <p:sp>
        <p:nvSpPr>
          <p:cNvPr id="3" name="SmartArt Placeholder 2"/>
          <p:cNvSpPr>
            <a:spLocks noGrp="1"/>
          </p:cNvSpPr>
          <p:nvPr>
            <p:ph type="dgm" idx="1"/>
          </p:nvPr>
        </p:nvSpPr>
        <p:spPr>
          <a:xfrm>
            <a:off x="457200" y="1981200"/>
            <a:ext cx="8229600" cy="3886200"/>
          </a:xfrm>
        </p:spPr>
        <p:txBody>
          <a:bodyPr/>
          <a:lstStyle/>
          <a:p>
            <a:pPr lvl="0"/>
            <a:endParaRPr lang="en-GB" noProof="0" dirty="0" smtClean="0"/>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FA995651-83B9-4BE8-B876-D1685E97F4E1}"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7179881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ADD9468B-8490-4060-B104-9BEACDF0AF5D}"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7279436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grpSp>
      <p:pic>
        <p:nvPicPr>
          <p:cNvPr id="1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485063" y="115888"/>
            <a:ext cx="16954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1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GB" noProof="0" smtClean="0"/>
              <a:t>Click to edit Master title style</a:t>
            </a:r>
          </a:p>
        </p:txBody>
      </p:sp>
      <p:sp>
        <p:nvSpPr>
          <p:cNvPr id="391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GB" noProof="0" smtClean="0"/>
              <a:t>Click to edit Master subtitle style</a:t>
            </a:r>
          </a:p>
        </p:txBody>
      </p:sp>
      <p:sp>
        <p:nvSpPr>
          <p:cNvPr id="19" name="Rectangle 16"/>
          <p:cNvSpPr>
            <a:spLocks noGrp="1" noChangeArrowheads="1"/>
          </p:cNvSpPr>
          <p:nvPr>
            <p:ph type="dt" sz="half" idx="10"/>
          </p:nvPr>
        </p:nvSpPr>
        <p:spPr>
          <a:xfrm>
            <a:off x="457200" y="6248400"/>
            <a:ext cx="2133600" cy="457200"/>
          </a:xfrm>
        </p:spPr>
        <p:txBody>
          <a:bodyPr/>
          <a:lstStyle>
            <a:lvl1pPr fontAlgn="auto">
              <a:spcBef>
                <a:spcPts val="0"/>
              </a:spcBef>
              <a:spcAft>
                <a:spcPts val="0"/>
              </a:spcAft>
              <a:defRPr/>
            </a:lvl1pPr>
          </a:lstStyle>
          <a:p>
            <a:pPr>
              <a:defRPr/>
            </a:pPr>
            <a:endParaRPr lang="en-GB" dirty="0"/>
          </a:p>
        </p:txBody>
      </p:sp>
      <p:sp>
        <p:nvSpPr>
          <p:cNvPr id="20" name="Rectangle 17"/>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GB" dirty="0"/>
          </a:p>
        </p:txBody>
      </p:sp>
      <p:sp>
        <p:nvSpPr>
          <p:cNvPr id="21" name="Rectangle 18"/>
          <p:cNvSpPr>
            <a:spLocks noGrp="1" noChangeArrowheads="1"/>
          </p:cNvSpPr>
          <p:nvPr>
            <p:ph type="sldNum" sz="quarter" idx="12"/>
          </p:nvPr>
        </p:nvSpPr>
        <p:spPr/>
        <p:txBody>
          <a:bodyPr/>
          <a:lstStyle>
            <a:lvl1pPr fontAlgn="auto">
              <a:spcBef>
                <a:spcPts val="0"/>
              </a:spcBef>
              <a:spcAft>
                <a:spcPts val="0"/>
              </a:spcAft>
              <a:defRPr/>
            </a:lvl1pPr>
          </a:lstStyle>
          <a:p>
            <a:pPr>
              <a:defRPr/>
            </a:pPr>
            <a:fld id="{C3FA5E87-3894-4E08-956A-63D018ED48EC}" type="slidenum">
              <a:rPr lang="en-GB"/>
              <a:pPr>
                <a:defRPr/>
              </a:pPr>
              <a:t>‹#›</a:t>
            </a:fld>
            <a:endParaRPr lang="en-GB" dirty="0"/>
          </a:p>
        </p:txBody>
      </p:sp>
    </p:spTree>
    <p:extLst>
      <p:ext uri="{BB962C8B-B14F-4D97-AF65-F5344CB8AC3E}">
        <p14:creationId xmlns:p14="http://schemas.microsoft.com/office/powerpoint/2010/main" val="31520832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003D393C-DA35-4A34-8344-5C91FF925E70}"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6566783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311CA95E-6E5D-4B89-AFEF-A16AE4C6ADE0}"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94534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51BCF79B-F745-440A-A838-624B618D079A}"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4763213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CA51840C-2AD4-4CFE-8538-48FE7EED3BE3}"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1192864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8"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D6808E62-B7E3-4006-A773-89A309338A25}" type="slidenum">
              <a:rPr lang="en-GB"/>
              <a:pPr>
                <a:defRPr/>
              </a:pPr>
              <a:t>‹#›</a:t>
            </a:fld>
            <a:endParaRPr lang="en-GB" dirty="0"/>
          </a:p>
        </p:txBody>
      </p:sp>
      <p:sp>
        <p:nvSpPr>
          <p:cNvPr id="9"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4404353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D166B366-7130-4A64-B774-7B5CB83C4CA8}"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5436070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3"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529366CA-7D0A-4664-8F2B-1DDFD9DD0704}" type="slidenum">
              <a:rPr lang="en-GB"/>
              <a:pPr>
                <a:defRPr/>
              </a:pPr>
              <a:t>‹#›</a:t>
            </a:fld>
            <a:endParaRPr lang="en-GB" dirty="0"/>
          </a:p>
        </p:txBody>
      </p:sp>
      <p:sp>
        <p:nvSpPr>
          <p:cNvPr id="4"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50366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AE01D5A2-F678-41AF-BB5F-1F53097FE37D}"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573328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D82BC54E-D2D7-481D-AF4C-3E5C713F67E3}"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532660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EE586F56-0F71-4B4A-B1EA-12D476A9EA4C}"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4002861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E7B7AF50-7FE3-491B-8D79-C26B59B5C930}"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4415090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GB"/>
          </a:p>
        </p:txBody>
      </p:sp>
      <p:sp>
        <p:nvSpPr>
          <p:cNvPr id="3" name="SmartArt Placeholder 2"/>
          <p:cNvSpPr>
            <a:spLocks noGrp="1"/>
          </p:cNvSpPr>
          <p:nvPr>
            <p:ph type="dgm" idx="1"/>
          </p:nvPr>
        </p:nvSpPr>
        <p:spPr>
          <a:xfrm>
            <a:off x="457200" y="1981200"/>
            <a:ext cx="8229600" cy="3886200"/>
          </a:xfrm>
        </p:spPr>
        <p:txBody>
          <a:bodyPr/>
          <a:lstStyle/>
          <a:p>
            <a:pPr lvl="0"/>
            <a:endParaRPr lang="en-GB" noProof="0" dirty="0" smtClean="0"/>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4849F853-957D-4F6F-84E0-980BB1EF97D9}"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3984403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B04A8313-3109-46DA-92E7-1B9991709AE9}"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504493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7F650CF1-F8DC-4C9D-B1A2-DE1418BB5A82}"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848699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1"/>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hart Placeholder 3"/>
          <p:cNvSpPr>
            <a:spLocks noGrp="1"/>
          </p:cNvSpPr>
          <p:nvPr>
            <p:ph type="chart" sz="half" idx="2"/>
          </p:nvPr>
        </p:nvSpPr>
        <p:spPr>
          <a:xfrm>
            <a:off x="4648200" y="1600201"/>
            <a:ext cx="4038600" cy="4525963"/>
          </a:xfrm>
        </p:spPr>
        <p:txBody>
          <a:bodyPr/>
          <a:lstStyle/>
          <a:p>
            <a:pPr lvl="0"/>
            <a:endParaRPr lang="en-GB" noProof="0" dirty="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2E13C384-E9B1-4CE4-8458-9E8B73927615}" type="slidenum">
              <a:rPr lang="en-GB" altLang="en-US"/>
              <a:pPr>
                <a:defRPr/>
              </a:pPr>
              <a:t>‹#›</a:t>
            </a:fld>
            <a:endParaRPr lang="en-GB" altLang="en-US" dirty="0"/>
          </a:p>
        </p:txBody>
      </p:sp>
    </p:spTree>
    <p:extLst>
      <p:ext uri="{BB962C8B-B14F-4D97-AF65-F5344CB8AC3E}">
        <p14:creationId xmlns:p14="http://schemas.microsoft.com/office/powerpoint/2010/main" val="27294106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grpSp>
      <p:sp>
        <p:nvSpPr>
          <p:cNvPr id="391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GB" noProof="0" smtClean="0"/>
              <a:t>Click to edit Master title style</a:t>
            </a:r>
          </a:p>
        </p:txBody>
      </p:sp>
      <p:sp>
        <p:nvSpPr>
          <p:cNvPr id="391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GB" noProof="0" smtClean="0"/>
              <a:t>Click to edit Master subtitle style</a:t>
            </a:r>
          </a:p>
        </p:txBody>
      </p:sp>
      <p:sp>
        <p:nvSpPr>
          <p:cNvPr id="19" name="Rectangle 16"/>
          <p:cNvSpPr>
            <a:spLocks noGrp="1" noChangeArrowheads="1"/>
          </p:cNvSpPr>
          <p:nvPr>
            <p:ph type="dt" sz="half" idx="10"/>
          </p:nvPr>
        </p:nvSpPr>
        <p:spPr>
          <a:xfrm>
            <a:off x="457200" y="6248400"/>
            <a:ext cx="2133600" cy="457200"/>
          </a:xfrm>
        </p:spPr>
        <p:txBody>
          <a:bodyPr/>
          <a:lstStyle>
            <a:lvl1pPr fontAlgn="auto">
              <a:spcBef>
                <a:spcPts val="0"/>
              </a:spcBef>
              <a:spcAft>
                <a:spcPts val="0"/>
              </a:spcAft>
              <a:defRPr/>
            </a:lvl1pPr>
          </a:lstStyle>
          <a:p>
            <a:pPr>
              <a:defRPr/>
            </a:pPr>
            <a:endParaRPr lang="en-GB" dirty="0"/>
          </a:p>
        </p:txBody>
      </p:sp>
      <p:sp>
        <p:nvSpPr>
          <p:cNvPr id="20" name="Rectangle 17"/>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GB" dirty="0"/>
          </a:p>
        </p:txBody>
      </p:sp>
      <p:sp>
        <p:nvSpPr>
          <p:cNvPr id="21" name="Rectangle 18"/>
          <p:cNvSpPr>
            <a:spLocks noGrp="1" noChangeArrowheads="1"/>
          </p:cNvSpPr>
          <p:nvPr>
            <p:ph type="sldNum" sz="quarter" idx="12"/>
          </p:nvPr>
        </p:nvSpPr>
        <p:spPr/>
        <p:txBody>
          <a:bodyPr/>
          <a:lstStyle>
            <a:lvl1pPr fontAlgn="auto">
              <a:spcBef>
                <a:spcPts val="0"/>
              </a:spcBef>
              <a:spcAft>
                <a:spcPts val="0"/>
              </a:spcAft>
              <a:defRPr/>
            </a:lvl1pPr>
          </a:lstStyle>
          <a:p>
            <a:pPr>
              <a:defRPr/>
            </a:pPr>
            <a:fld id="{C421DD9D-4E2B-4546-87E7-6871BD3E8ED7}" type="slidenum">
              <a:rPr lang="en-GB"/>
              <a:pPr>
                <a:defRPr/>
              </a:pPr>
              <a:t>‹#›</a:t>
            </a:fld>
            <a:endParaRPr lang="en-GB" dirty="0"/>
          </a:p>
        </p:txBody>
      </p:sp>
    </p:spTree>
    <p:extLst>
      <p:ext uri="{BB962C8B-B14F-4D97-AF65-F5344CB8AC3E}">
        <p14:creationId xmlns:p14="http://schemas.microsoft.com/office/powerpoint/2010/main" val="33615289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547227AB-B2B7-47DE-8290-C8B6E87E0590}" type="slidenum">
              <a:rPr lang="en-GB" smtClean="0"/>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8889721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6339EFF7-F26D-4C49-BCC8-7F0CCE5DFC3D}"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4074683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FD5A2D47-9FEC-4308-AECB-325DF88D9548}"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817570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8"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67DC8008-1148-4A18-A611-B1B01E095A72}" type="slidenum">
              <a:rPr lang="en-GB"/>
              <a:pPr>
                <a:defRPr/>
              </a:pPr>
              <a:t>‹#›</a:t>
            </a:fld>
            <a:endParaRPr lang="en-GB" dirty="0"/>
          </a:p>
        </p:txBody>
      </p:sp>
      <p:sp>
        <p:nvSpPr>
          <p:cNvPr id="9"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3917929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4284A850-EB2E-45D3-AFD2-775BE8359013}"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2748420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3"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7D7A60A2-45E5-4A15-8D26-F0116D96B83B}" type="slidenum">
              <a:rPr lang="en-GB"/>
              <a:pPr>
                <a:defRPr/>
              </a:pPr>
              <a:t>‹#›</a:t>
            </a:fld>
            <a:endParaRPr lang="en-GB" dirty="0"/>
          </a:p>
        </p:txBody>
      </p:sp>
      <p:sp>
        <p:nvSpPr>
          <p:cNvPr id="4"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8618951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71254CCF-A2A8-4E7B-AAEF-521EF8D964C3}"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1882390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CC0D3694-84B4-48FA-B33F-72326F4717EC}"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516672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6635080" cy="940966"/>
          </a:xfrm>
        </p:spPr>
        <p:txBody>
          <a:bodyPr/>
          <a:lstStyle>
            <a:lvl1pPr>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8"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7D374B33-69C1-458A-90B2-CE6B882C70D7}" type="slidenum">
              <a:rPr lang="en-GB"/>
              <a:pPr>
                <a:defRPr/>
              </a:pPr>
              <a:t>‹#›</a:t>
            </a:fld>
            <a:endParaRPr lang="en-GB" dirty="0"/>
          </a:p>
        </p:txBody>
      </p:sp>
      <p:sp>
        <p:nvSpPr>
          <p:cNvPr id="9"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2478152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F5C3345F-2AD1-4357-989F-BCCDE0129701}"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2277055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3BE2F91B-655D-4E7A-ABF9-730D5587EB12}"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0096748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GB"/>
          </a:p>
        </p:txBody>
      </p:sp>
      <p:sp>
        <p:nvSpPr>
          <p:cNvPr id="3" name="SmartArt Placeholder 2"/>
          <p:cNvSpPr>
            <a:spLocks noGrp="1"/>
          </p:cNvSpPr>
          <p:nvPr>
            <p:ph type="dgm" idx="1"/>
          </p:nvPr>
        </p:nvSpPr>
        <p:spPr>
          <a:xfrm>
            <a:off x="457200" y="1981200"/>
            <a:ext cx="8229600" cy="3886200"/>
          </a:xfrm>
        </p:spPr>
        <p:txBody>
          <a:bodyPr/>
          <a:lstStyle/>
          <a:p>
            <a:pPr lvl="0"/>
            <a:endParaRPr lang="en-GB" noProof="0" dirty="0" smtClean="0"/>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5A3DC84D-1ACA-4835-B5C8-B1A8B9645B67}"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4981276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24538F58-93B5-499B-970C-2A447EF1389B}"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7440073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grpSp>
      <p:sp>
        <p:nvSpPr>
          <p:cNvPr id="391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GB" noProof="0" smtClean="0"/>
              <a:t>Click to edit Master title style</a:t>
            </a:r>
          </a:p>
        </p:txBody>
      </p:sp>
      <p:sp>
        <p:nvSpPr>
          <p:cNvPr id="391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GB" noProof="0" smtClean="0"/>
              <a:t>Click to edit Master subtitle style</a:t>
            </a:r>
          </a:p>
        </p:txBody>
      </p:sp>
      <p:sp>
        <p:nvSpPr>
          <p:cNvPr id="19" name="Rectangle 16"/>
          <p:cNvSpPr>
            <a:spLocks noGrp="1" noChangeArrowheads="1"/>
          </p:cNvSpPr>
          <p:nvPr>
            <p:ph type="dt" sz="half" idx="10"/>
          </p:nvPr>
        </p:nvSpPr>
        <p:spPr>
          <a:xfrm>
            <a:off x="457200" y="6248400"/>
            <a:ext cx="2133600" cy="457200"/>
          </a:xfrm>
        </p:spPr>
        <p:txBody>
          <a:bodyPr/>
          <a:lstStyle>
            <a:lvl1pPr fontAlgn="auto">
              <a:spcBef>
                <a:spcPts val="0"/>
              </a:spcBef>
              <a:spcAft>
                <a:spcPts val="0"/>
              </a:spcAft>
              <a:defRPr/>
            </a:lvl1pPr>
          </a:lstStyle>
          <a:p>
            <a:pPr>
              <a:defRPr/>
            </a:pPr>
            <a:endParaRPr lang="en-GB" dirty="0"/>
          </a:p>
        </p:txBody>
      </p:sp>
      <p:sp>
        <p:nvSpPr>
          <p:cNvPr id="20" name="Rectangle 17"/>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GB" dirty="0"/>
          </a:p>
        </p:txBody>
      </p:sp>
      <p:sp>
        <p:nvSpPr>
          <p:cNvPr id="21" name="Rectangle 18"/>
          <p:cNvSpPr>
            <a:spLocks noGrp="1" noChangeArrowheads="1"/>
          </p:cNvSpPr>
          <p:nvPr>
            <p:ph type="sldNum" sz="quarter" idx="12"/>
          </p:nvPr>
        </p:nvSpPr>
        <p:spPr/>
        <p:txBody>
          <a:bodyPr/>
          <a:lstStyle>
            <a:lvl1pPr fontAlgn="auto">
              <a:spcBef>
                <a:spcPts val="0"/>
              </a:spcBef>
              <a:spcAft>
                <a:spcPts val="0"/>
              </a:spcAft>
              <a:defRPr/>
            </a:lvl1pPr>
          </a:lstStyle>
          <a:p>
            <a:pPr>
              <a:defRPr/>
            </a:pPr>
            <a:fld id="{9D264C6B-98D8-47DE-83E2-97944C779C1D}" type="slidenum">
              <a:rPr lang="en-GB"/>
              <a:pPr>
                <a:defRPr/>
              </a:pPr>
              <a:t>‹#›</a:t>
            </a:fld>
            <a:endParaRPr lang="en-GB" dirty="0"/>
          </a:p>
        </p:txBody>
      </p:sp>
    </p:spTree>
    <p:extLst>
      <p:ext uri="{BB962C8B-B14F-4D97-AF65-F5344CB8AC3E}">
        <p14:creationId xmlns:p14="http://schemas.microsoft.com/office/powerpoint/2010/main" val="40583157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4AE7DFDA-CC36-41B5-AFFA-022DDDAD7E06}"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2470335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E349BF2C-8B7E-4942-9A00-17767CF3560B}"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9035782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9128AC82-34BB-4C8E-91C6-54F10F3DACEB}"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2948085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8"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2F3EA1FB-2A95-4051-91A8-5A4CD7A5168B}" type="slidenum">
              <a:rPr lang="en-GB"/>
              <a:pPr>
                <a:defRPr/>
              </a:pPr>
              <a:t>‹#›</a:t>
            </a:fld>
            <a:endParaRPr lang="en-GB" dirty="0"/>
          </a:p>
        </p:txBody>
      </p:sp>
      <p:sp>
        <p:nvSpPr>
          <p:cNvPr id="9"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5596555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BA17B48C-39F8-400F-9565-98874D24C757}"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64682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852F5EB9-D658-4064-B053-67DC0C128C03}"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6822270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3"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C1A434B9-A201-4A93-81A6-76EEC1D1D065}" type="slidenum">
              <a:rPr lang="en-GB"/>
              <a:pPr>
                <a:defRPr/>
              </a:pPr>
              <a:t>‹#›</a:t>
            </a:fld>
            <a:endParaRPr lang="en-GB" dirty="0"/>
          </a:p>
        </p:txBody>
      </p:sp>
      <p:sp>
        <p:nvSpPr>
          <p:cNvPr id="4"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7328963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166CB791-7A54-4502-996A-C3DDAC1D61A8}"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0228362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11894205-BE73-4380-AD37-D5B9C5DC14F9}"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24099468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E3BD30C3-B267-4729-889F-8AF3A92F8015}"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90460224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159BB145-DB33-40EE-A2E9-75ACE9632BA3}"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05984545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GB"/>
          </a:p>
        </p:txBody>
      </p:sp>
      <p:sp>
        <p:nvSpPr>
          <p:cNvPr id="3" name="SmartArt Placeholder 2"/>
          <p:cNvSpPr>
            <a:spLocks noGrp="1"/>
          </p:cNvSpPr>
          <p:nvPr>
            <p:ph type="dgm" idx="1"/>
          </p:nvPr>
        </p:nvSpPr>
        <p:spPr>
          <a:xfrm>
            <a:off x="457200" y="1981200"/>
            <a:ext cx="8229600" cy="3886200"/>
          </a:xfrm>
        </p:spPr>
        <p:txBody>
          <a:bodyPr/>
          <a:lstStyle/>
          <a:p>
            <a:pPr lvl="0"/>
            <a:endParaRPr lang="en-GB" noProof="0" dirty="0" smtClean="0"/>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D58EBEB7-746A-4DD2-A746-FB66D11292CD}"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894978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92E5D2A6-CB6F-4621-A5D2-BE12553E08AD}"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2730265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grpSp>
      <p:sp>
        <p:nvSpPr>
          <p:cNvPr id="391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GB" noProof="0" smtClean="0"/>
              <a:t>Click to edit Master title style</a:t>
            </a:r>
          </a:p>
        </p:txBody>
      </p:sp>
      <p:sp>
        <p:nvSpPr>
          <p:cNvPr id="391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GB" noProof="0" smtClean="0"/>
              <a:t>Click to edit Master subtitle style</a:t>
            </a:r>
          </a:p>
        </p:txBody>
      </p:sp>
      <p:sp>
        <p:nvSpPr>
          <p:cNvPr id="19" name="Rectangle 16"/>
          <p:cNvSpPr>
            <a:spLocks noGrp="1" noChangeArrowheads="1"/>
          </p:cNvSpPr>
          <p:nvPr>
            <p:ph type="dt" sz="half" idx="10"/>
          </p:nvPr>
        </p:nvSpPr>
        <p:spPr>
          <a:xfrm>
            <a:off x="457200" y="6248400"/>
            <a:ext cx="2133600" cy="457200"/>
          </a:xfrm>
        </p:spPr>
        <p:txBody>
          <a:bodyPr/>
          <a:lstStyle>
            <a:lvl1pPr fontAlgn="auto">
              <a:spcBef>
                <a:spcPts val="0"/>
              </a:spcBef>
              <a:spcAft>
                <a:spcPts val="0"/>
              </a:spcAft>
              <a:defRPr/>
            </a:lvl1pPr>
          </a:lstStyle>
          <a:p>
            <a:pPr>
              <a:defRPr/>
            </a:pPr>
            <a:endParaRPr lang="en-GB" dirty="0"/>
          </a:p>
        </p:txBody>
      </p:sp>
      <p:sp>
        <p:nvSpPr>
          <p:cNvPr id="20" name="Rectangle 17"/>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GB" dirty="0"/>
          </a:p>
        </p:txBody>
      </p:sp>
      <p:sp>
        <p:nvSpPr>
          <p:cNvPr id="21" name="Rectangle 18"/>
          <p:cNvSpPr>
            <a:spLocks noGrp="1" noChangeArrowheads="1"/>
          </p:cNvSpPr>
          <p:nvPr>
            <p:ph type="sldNum" sz="quarter" idx="12"/>
          </p:nvPr>
        </p:nvSpPr>
        <p:spPr/>
        <p:txBody>
          <a:bodyPr/>
          <a:lstStyle>
            <a:lvl1pPr fontAlgn="auto">
              <a:spcBef>
                <a:spcPts val="0"/>
              </a:spcBef>
              <a:spcAft>
                <a:spcPts val="0"/>
              </a:spcAft>
              <a:defRPr/>
            </a:lvl1pPr>
          </a:lstStyle>
          <a:p>
            <a:pPr>
              <a:defRPr/>
            </a:pPr>
            <a:fld id="{4FFCCDCB-919E-47AD-8889-DBE866E7A505}" type="slidenum">
              <a:rPr lang="en-GB"/>
              <a:pPr>
                <a:defRPr/>
              </a:pPr>
              <a:t>‹#›</a:t>
            </a:fld>
            <a:endParaRPr lang="en-GB" dirty="0"/>
          </a:p>
        </p:txBody>
      </p:sp>
    </p:spTree>
    <p:extLst>
      <p:ext uri="{BB962C8B-B14F-4D97-AF65-F5344CB8AC3E}">
        <p14:creationId xmlns:p14="http://schemas.microsoft.com/office/powerpoint/2010/main" val="7906269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1A5A7F57-98B8-4D2E-9481-8C677C625A9E}"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05242815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AB419790-F193-4857-96C2-15D5E64637D5}"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94781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3"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5D610FB0-D6A1-4BF7-BE26-714AA2766CAE}" type="slidenum">
              <a:rPr lang="en-GB"/>
              <a:pPr>
                <a:defRPr/>
              </a:pPr>
              <a:t>‹#›</a:t>
            </a:fld>
            <a:endParaRPr lang="en-GB" dirty="0"/>
          </a:p>
        </p:txBody>
      </p:sp>
      <p:sp>
        <p:nvSpPr>
          <p:cNvPr id="4"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95966942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06E5F4FA-9E5D-4EF0-A93E-FD9B6C233B7D}"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9050605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8"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043C7589-88A1-4718-A306-339320915C4C}" type="slidenum">
              <a:rPr lang="en-GB"/>
              <a:pPr>
                <a:defRPr/>
              </a:pPr>
              <a:t>‹#›</a:t>
            </a:fld>
            <a:endParaRPr lang="en-GB" dirty="0"/>
          </a:p>
        </p:txBody>
      </p:sp>
      <p:sp>
        <p:nvSpPr>
          <p:cNvPr id="9"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2519326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514A5A13-59A1-4186-AD5F-810FBF8E9915}"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92348555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3"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5E3452A0-F271-4F2E-BA9E-6FE1E0CA7C23}" type="slidenum">
              <a:rPr lang="en-GB"/>
              <a:pPr>
                <a:defRPr/>
              </a:pPr>
              <a:t>‹#›</a:t>
            </a:fld>
            <a:endParaRPr lang="en-GB" dirty="0"/>
          </a:p>
        </p:txBody>
      </p:sp>
      <p:sp>
        <p:nvSpPr>
          <p:cNvPr id="4"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7727257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DB7C3820-0F69-482F-A79F-6C30752181A8}"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73041793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1D590C98-64DA-4661-B995-16621842D4AE}"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0825719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C4C4A730-F3F9-41FF-9C45-53EAFDF9BF93}"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88541470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E185E47F-66EC-44CE-81DB-71BE789DE62F}"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33769452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GB"/>
          </a:p>
        </p:txBody>
      </p:sp>
      <p:sp>
        <p:nvSpPr>
          <p:cNvPr id="3" name="SmartArt Placeholder 2"/>
          <p:cNvSpPr>
            <a:spLocks noGrp="1"/>
          </p:cNvSpPr>
          <p:nvPr>
            <p:ph type="dgm" idx="1"/>
          </p:nvPr>
        </p:nvSpPr>
        <p:spPr>
          <a:xfrm>
            <a:off x="457200" y="1981200"/>
            <a:ext cx="8229600" cy="3886200"/>
          </a:xfrm>
        </p:spPr>
        <p:txBody>
          <a:bodyPr/>
          <a:lstStyle/>
          <a:p>
            <a:pPr lvl="0"/>
            <a:endParaRPr lang="en-GB" noProof="0" dirty="0" smtClean="0"/>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B6BB9614-5556-453E-899E-3AF96F226113}"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12398744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7F10D8B6-1C66-4B5E-A9D9-63C36223940B}"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28488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6635080" cy="1162050"/>
          </a:xfrm>
        </p:spPr>
        <p:txBody>
          <a:bodyPr anchor="b"/>
          <a:lstStyle>
            <a:lvl1pPr algn="l">
              <a:defRPr sz="2000" b="1"/>
            </a:lvl1pPr>
          </a:lstStyle>
          <a:p>
            <a:r>
              <a:rPr lang="en-US" dirty="0" smtClean="0"/>
              <a:t>Click to edit Master title style</a:t>
            </a:r>
            <a:endParaRPr lang="en-GB" dirty="0"/>
          </a:p>
        </p:txBody>
      </p:sp>
      <p:sp>
        <p:nvSpPr>
          <p:cNvPr id="3" name="Content Placeholder 2"/>
          <p:cNvSpPr>
            <a:spLocks noGrp="1"/>
          </p:cNvSpPr>
          <p:nvPr>
            <p:ph idx="1"/>
          </p:nvPr>
        </p:nvSpPr>
        <p:spPr>
          <a:xfrm>
            <a:off x="3575050" y="1412776"/>
            <a:ext cx="5111750" cy="4713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E713A7D0-27B8-416C-87C0-692EA98C580F}"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657452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41267507-E0AF-4357-926A-CAD2D2AE8654}"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861890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1.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image" Target="../media/image1.png"/><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image" Target="../media/image1.png"/><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1.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146"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n-lt"/>
                <a:cs typeface="+mn-cs"/>
              </a:defRPr>
            </a:lvl1pPr>
          </a:lstStyle>
          <a:p>
            <a:pPr fontAlgn="base">
              <a:spcBef>
                <a:spcPct val="0"/>
              </a:spcBef>
              <a:spcAft>
                <a:spcPct val="0"/>
              </a:spcAft>
              <a:defRPr/>
            </a:pPr>
            <a:endParaRPr lang="en-GB" dirty="0"/>
          </a:p>
        </p:txBody>
      </p:sp>
      <p:sp>
        <p:nvSpPr>
          <p:cNvPr id="390147"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solidFill>
                  <a:srgbClr val="000000"/>
                </a:solidFill>
                <a:latin typeface="Arial Black" pitchFamily="34" charset="0"/>
                <a:cs typeface="+mn-cs"/>
              </a:defRPr>
            </a:lvl1pPr>
          </a:lstStyle>
          <a:p>
            <a:pPr fontAlgn="base">
              <a:spcBef>
                <a:spcPct val="0"/>
              </a:spcBef>
              <a:spcAft>
                <a:spcPct val="0"/>
              </a:spcAft>
              <a:defRPr/>
            </a:pPr>
            <a:endParaRPr lang="en-GB" dirty="0"/>
          </a:p>
        </p:txBody>
      </p:sp>
      <p:grpSp>
        <p:nvGrpSpPr>
          <p:cNvPr id="4100" name="Group 4"/>
          <p:cNvGrpSpPr>
            <a:grpSpLocks/>
          </p:cNvGrpSpPr>
          <p:nvPr/>
        </p:nvGrpSpPr>
        <p:grpSpPr bwMode="auto">
          <a:xfrm>
            <a:off x="0" y="0"/>
            <a:ext cx="9144000" cy="546100"/>
            <a:chOff x="0" y="0"/>
            <a:chExt cx="5760" cy="344"/>
          </a:xfrm>
        </p:grpSpPr>
        <p:sp>
          <p:nvSpPr>
            <p:cNvPr id="82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82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3" name="Rectangle 7"/>
            <p:cNvSpPr>
              <a:spLocks noChangeArrowheads="1"/>
            </p:cNvSpPr>
            <p:nvPr/>
          </p:nvSpPr>
          <p:spPr bwMode="auto">
            <a:xfrm>
              <a:off x="258" y="85"/>
              <a:ext cx="87" cy="89"/>
            </a:xfrm>
            <a:prstGeom prst="rect">
              <a:avLst/>
            </a:prstGeom>
            <a:solidFill>
              <a:schemeClr val="folHlink"/>
            </a:solidFill>
            <a:ln>
              <a:noFill/>
            </a:ln>
            <a:extLst/>
          </p:spPr>
          <p:txBody>
            <a:bodyPr/>
            <a:lstStyle/>
            <a:p>
              <a:pPr fontAlgn="base">
                <a:spcBef>
                  <a:spcPct val="0"/>
                </a:spcBef>
                <a:spcAft>
                  <a:spcPct val="0"/>
                </a:spcAft>
                <a:defRPr/>
              </a:pPr>
              <a:endParaRPr lang="en-US" dirty="0">
                <a:solidFill>
                  <a:srgbClr val="666699"/>
                </a:solidFill>
              </a:endParaRPr>
            </a:p>
          </p:txBody>
        </p:sp>
        <p:sp>
          <p:nvSpPr>
            <p:cNvPr id="8204" name="Rectangle 8"/>
            <p:cNvSpPr>
              <a:spLocks noChangeArrowheads="1"/>
            </p:cNvSpPr>
            <p:nvPr/>
          </p:nvSpPr>
          <p:spPr bwMode="auto">
            <a:xfrm>
              <a:off x="345" y="0"/>
              <a:ext cx="88" cy="87"/>
            </a:xfrm>
            <a:prstGeom prst="rect">
              <a:avLst/>
            </a:prstGeom>
            <a:solidFill>
              <a:schemeClr val="folHlink"/>
            </a:solidFill>
            <a:ln>
              <a:noFill/>
            </a:ln>
            <a:extLst/>
          </p:spPr>
          <p:txBody>
            <a:bodyPr/>
            <a:lstStyle/>
            <a:p>
              <a:pPr fontAlgn="base">
                <a:spcBef>
                  <a:spcPct val="0"/>
                </a:spcBef>
                <a:spcAft>
                  <a:spcPct val="0"/>
                </a:spcAft>
                <a:defRPr/>
              </a:pPr>
              <a:endParaRPr lang="en-US" dirty="0">
                <a:solidFill>
                  <a:srgbClr val="666699"/>
                </a:solidFill>
              </a:endParaRPr>
            </a:p>
          </p:txBody>
        </p:sp>
        <p:sp>
          <p:nvSpPr>
            <p:cNvPr id="8205" name="Rectangle 9"/>
            <p:cNvSpPr>
              <a:spLocks noChangeArrowheads="1"/>
            </p:cNvSpPr>
            <p:nvPr/>
          </p:nvSpPr>
          <p:spPr bwMode="auto">
            <a:xfrm>
              <a:off x="345" y="85"/>
              <a:ext cx="88" cy="89"/>
            </a:xfrm>
            <a:prstGeom prst="rect">
              <a:avLst/>
            </a:prstGeom>
            <a:solidFill>
              <a:schemeClr val="accent2"/>
            </a:solidFill>
            <a:ln>
              <a:noFill/>
            </a:ln>
            <a:extLst/>
          </p:spPr>
          <p:txBody>
            <a:bodyPr/>
            <a:lstStyle/>
            <a:p>
              <a:pPr fontAlgn="base">
                <a:spcBef>
                  <a:spcPct val="0"/>
                </a:spcBef>
                <a:spcAft>
                  <a:spcPct val="0"/>
                </a:spcAft>
                <a:defRPr/>
              </a:pPr>
              <a:endParaRPr lang="en-US" dirty="0">
                <a:solidFill>
                  <a:srgbClr val="9999CC"/>
                </a:solidFill>
              </a:endParaRPr>
            </a:p>
          </p:txBody>
        </p:sp>
        <p:sp>
          <p:nvSpPr>
            <p:cNvPr id="8206" name="Rectangle 10"/>
            <p:cNvSpPr>
              <a:spLocks noChangeArrowheads="1"/>
            </p:cNvSpPr>
            <p:nvPr/>
          </p:nvSpPr>
          <p:spPr bwMode="auto">
            <a:xfrm>
              <a:off x="173" y="173"/>
              <a:ext cx="86" cy="87"/>
            </a:xfrm>
            <a:prstGeom prst="rect">
              <a:avLst/>
            </a:prstGeom>
            <a:solidFill>
              <a:schemeClr val="folHlink"/>
            </a:solidFill>
            <a:ln>
              <a:noFill/>
            </a:ln>
            <a:extLst/>
          </p:spPr>
          <p:txBody>
            <a:bodyPr/>
            <a:lstStyle/>
            <a:p>
              <a:pPr fontAlgn="base">
                <a:spcBef>
                  <a:spcPct val="0"/>
                </a:spcBef>
                <a:spcAft>
                  <a:spcPct val="0"/>
                </a:spcAft>
                <a:defRPr/>
              </a:pPr>
              <a:endParaRPr lang="en-US" dirty="0">
                <a:solidFill>
                  <a:srgbClr val="666699"/>
                </a:solidFill>
              </a:endParaRPr>
            </a:p>
          </p:txBody>
        </p:sp>
        <p:sp>
          <p:nvSpPr>
            <p:cNvPr id="8207" name="Rectangle 11"/>
            <p:cNvSpPr>
              <a:spLocks noChangeArrowheads="1"/>
            </p:cNvSpPr>
            <p:nvPr/>
          </p:nvSpPr>
          <p:spPr bwMode="auto">
            <a:xfrm>
              <a:off x="83" y="86"/>
              <a:ext cx="89" cy="87"/>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8" name="Rectangle 12"/>
            <p:cNvSpPr>
              <a:spLocks noChangeArrowheads="1"/>
            </p:cNvSpPr>
            <p:nvPr/>
          </p:nvSpPr>
          <p:spPr bwMode="auto">
            <a:xfrm>
              <a:off x="258" y="171"/>
              <a:ext cx="87" cy="87"/>
            </a:xfrm>
            <a:prstGeom prst="rect">
              <a:avLst/>
            </a:prstGeom>
            <a:solidFill>
              <a:schemeClr val="accent2"/>
            </a:solidFill>
            <a:ln>
              <a:noFill/>
            </a:ln>
            <a:extLst/>
          </p:spPr>
          <p:txBody>
            <a:bodyPr/>
            <a:lstStyle/>
            <a:p>
              <a:pPr fontAlgn="base">
                <a:spcBef>
                  <a:spcPct val="0"/>
                </a:spcBef>
                <a:spcAft>
                  <a:spcPct val="0"/>
                </a:spcAft>
                <a:defRPr/>
              </a:pPr>
              <a:endParaRPr lang="en-US" dirty="0">
                <a:solidFill>
                  <a:srgbClr val="9999CC"/>
                </a:solidFill>
              </a:endParaRPr>
            </a:p>
          </p:txBody>
        </p:sp>
        <p:sp>
          <p:nvSpPr>
            <p:cNvPr id="8209" name="Rectangle 13"/>
            <p:cNvSpPr>
              <a:spLocks noChangeArrowheads="1"/>
            </p:cNvSpPr>
            <p:nvPr/>
          </p:nvSpPr>
          <p:spPr bwMode="auto">
            <a:xfrm>
              <a:off x="173" y="258"/>
              <a:ext cx="86" cy="86"/>
            </a:xfrm>
            <a:prstGeom prst="rect">
              <a:avLst/>
            </a:prstGeom>
            <a:solidFill>
              <a:schemeClr val="accent2"/>
            </a:solidFill>
            <a:ln>
              <a:noFill/>
            </a:ln>
            <a:extLst/>
          </p:spPr>
          <p:txBody>
            <a:bodyPr/>
            <a:lstStyle/>
            <a:p>
              <a:pPr fontAlgn="base">
                <a:spcBef>
                  <a:spcPct val="0"/>
                </a:spcBef>
                <a:spcAft>
                  <a:spcPct val="0"/>
                </a:spcAft>
                <a:defRPr/>
              </a:pPr>
              <a:endParaRPr lang="en-US" dirty="0">
                <a:solidFill>
                  <a:srgbClr val="9999CC"/>
                </a:solidFill>
              </a:endParaRPr>
            </a:p>
          </p:txBody>
        </p:sp>
      </p:grpSp>
      <p:sp>
        <p:nvSpPr>
          <p:cNvPr id="4101" name="Rectangle 14"/>
          <p:cNvSpPr>
            <a:spLocks noGrp="1" noChangeArrowheads="1"/>
          </p:cNvSpPr>
          <p:nvPr>
            <p:ph type="title"/>
          </p:nvPr>
        </p:nvSpPr>
        <p:spPr bwMode="auto">
          <a:xfrm>
            <a:off x="446088" y="457200"/>
            <a:ext cx="68230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dirty="0" smtClean="0"/>
              <a:t>Click to edit Master title style</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dirty="0" smtClean="0"/>
              <a:t>Click to edit Master text styles</a:t>
            </a:r>
          </a:p>
          <a:p>
            <a:pPr lvl="1"/>
            <a:r>
              <a:rPr lang="en-GB" altLang="en-US" dirty="0" smtClean="0"/>
              <a:t>Second level</a:t>
            </a:r>
          </a:p>
          <a:p>
            <a:pPr lvl="2"/>
            <a:r>
              <a:rPr lang="en-GB" altLang="en-US" dirty="0" smtClean="0"/>
              <a:t>Third level</a:t>
            </a:r>
          </a:p>
          <a:p>
            <a:pPr lvl="3"/>
            <a:r>
              <a:rPr lang="en-GB" altLang="en-US" dirty="0" smtClean="0"/>
              <a:t>Fourth level</a:t>
            </a:r>
          </a:p>
          <a:p>
            <a:pPr lvl="4"/>
            <a:r>
              <a:rPr lang="en-GB" altLang="en-US" dirty="0" smtClean="0"/>
              <a:t>Fifth level</a:t>
            </a:r>
          </a:p>
        </p:txBody>
      </p:sp>
      <p:sp>
        <p:nvSpPr>
          <p:cNvPr id="390160"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solidFill>
                  <a:srgbClr val="000000"/>
                </a:solidFill>
                <a:latin typeface="+mn-lt"/>
                <a:cs typeface="+mn-cs"/>
              </a:defRPr>
            </a:lvl1pPr>
          </a:lstStyle>
          <a:p>
            <a:pPr fontAlgn="base">
              <a:spcBef>
                <a:spcPct val="0"/>
              </a:spcBef>
              <a:spcAft>
                <a:spcPct val="0"/>
              </a:spcAft>
              <a:defRPr/>
            </a:pPr>
            <a:endParaRPr lang="en-GB" dirty="0"/>
          </a:p>
        </p:txBody>
      </p:sp>
    </p:spTree>
    <p:extLst>
      <p:ext uri="{BB962C8B-B14F-4D97-AF65-F5344CB8AC3E}">
        <p14:creationId xmlns:p14="http://schemas.microsoft.com/office/powerpoint/2010/main" val="3540559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146"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n-lt"/>
                <a:cs typeface="+mn-cs"/>
              </a:defRPr>
            </a:lvl1pPr>
          </a:lstStyle>
          <a:p>
            <a:pPr fontAlgn="base">
              <a:spcBef>
                <a:spcPct val="0"/>
              </a:spcBef>
              <a:spcAft>
                <a:spcPct val="0"/>
              </a:spcAft>
              <a:defRPr/>
            </a:pPr>
            <a:endParaRPr lang="en-GB" dirty="0"/>
          </a:p>
        </p:txBody>
      </p:sp>
      <p:sp>
        <p:nvSpPr>
          <p:cNvPr id="390147"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solidFill>
                  <a:srgbClr val="000000"/>
                </a:solidFill>
                <a:latin typeface="Arial Black" pitchFamily="34" charset="0"/>
                <a:cs typeface="+mn-cs"/>
              </a:defRPr>
            </a:lvl1pPr>
          </a:lstStyle>
          <a:p>
            <a:pPr fontAlgn="base">
              <a:spcBef>
                <a:spcPct val="0"/>
              </a:spcBef>
              <a:spcAft>
                <a:spcPct val="0"/>
              </a:spcAft>
              <a:defRPr/>
            </a:pPr>
            <a:fld id="{E7F6F9AE-5F06-4E37-9497-C7B161A827EA}" type="slidenum">
              <a:rPr lang="en-GB"/>
              <a:pPr fontAlgn="base">
                <a:spcBef>
                  <a:spcPct val="0"/>
                </a:spcBef>
                <a:spcAft>
                  <a:spcPct val="0"/>
                </a:spcAft>
                <a:defRPr/>
              </a:pPr>
              <a:t>‹#›</a:t>
            </a:fld>
            <a:endParaRPr lang="en-GB" dirty="0"/>
          </a:p>
        </p:txBody>
      </p:sp>
      <p:grpSp>
        <p:nvGrpSpPr>
          <p:cNvPr id="6148" name="Group 4"/>
          <p:cNvGrpSpPr>
            <a:grpSpLocks/>
          </p:cNvGrpSpPr>
          <p:nvPr/>
        </p:nvGrpSpPr>
        <p:grpSpPr bwMode="auto">
          <a:xfrm>
            <a:off x="0" y="0"/>
            <a:ext cx="9144000" cy="546100"/>
            <a:chOff x="0" y="0"/>
            <a:chExt cx="5760" cy="344"/>
          </a:xfrm>
        </p:grpSpPr>
        <p:sp>
          <p:nvSpPr>
            <p:cNvPr id="82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82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3" name="Rectangle 7"/>
            <p:cNvSpPr>
              <a:spLocks noChangeArrowheads="1"/>
            </p:cNvSpPr>
            <p:nvPr/>
          </p:nvSpPr>
          <p:spPr bwMode="auto">
            <a:xfrm>
              <a:off x="258" y="85"/>
              <a:ext cx="87" cy="89"/>
            </a:xfrm>
            <a:prstGeom prst="rect">
              <a:avLst/>
            </a:prstGeom>
            <a:solidFill>
              <a:schemeClr val="folHlink"/>
            </a:solidFill>
            <a:ln>
              <a:noFill/>
            </a:ln>
            <a:extLst/>
          </p:spPr>
          <p:txBody>
            <a:bodyPr/>
            <a:lstStyle/>
            <a:p>
              <a:pPr fontAlgn="base">
                <a:spcBef>
                  <a:spcPct val="0"/>
                </a:spcBef>
                <a:spcAft>
                  <a:spcPct val="0"/>
                </a:spcAft>
                <a:defRPr/>
              </a:pPr>
              <a:endParaRPr lang="en-US" dirty="0">
                <a:solidFill>
                  <a:srgbClr val="666699"/>
                </a:solidFill>
              </a:endParaRPr>
            </a:p>
          </p:txBody>
        </p:sp>
        <p:sp>
          <p:nvSpPr>
            <p:cNvPr id="8204" name="Rectangle 8"/>
            <p:cNvSpPr>
              <a:spLocks noChangeArrowheads="1"/>
            </p:cNvSpPr>
            <p:nvPr/>
          </p:nvSpPr>
          <p:spPr bwMode="auto">
            <a:xfrm>
              <a:off x="345" y="0"/>
              <a:ext cx="88" cy="87"/>
            </a:xfrm>
            <a:prstGeom prst="rect">
              <a:avLst/>
            </a:prstGeom>
            <a:solidFill>
              <a:schemeClr val="folHlink"/>
            </a:solidFill>
            <a:ln>
              <a:noFill/>
            </a:ln>
            <a:extLst/>
          </p:spPr>
          <p:txBody>
            <a:bodyPr/>
            <a:lstStyle/>
            <a:p>
              <a:pPr fontAlgn="base">
                <a:spcBef>
                  <a:spcPct val="0"/>
                </a:spcBef>
                <a:spcAft>
                  <a:spcPct val="0"/>
                </a:spcAft>
                <a:defRPr/>
              </a:pPr>
              <a:endParaRPr lang="en-US" dirty="0">
                <a:solidFill>
                  <a:srgbClr val="666699"/>
                </a:solidFill>
              </a:endParaRPr>
            </a:p>
          </p:txBody>
        </p:sp>
        <p:sp>
          <p:nvSpPr>
            <p:cNvPr id="8205" name="Rectangle 9"/>
            <p:cNvSpPr>
              <a:spLocks noChangeArrowheads="1"/>
            </p:cNvSpPr>
            <p:nvPr/>
          </p:nvSpPr>
          <p:spPr bwMode="auto">
            <a:xfrm>
              <a:off x="345" y="85"/>
              <a:ext cx="88" cy="89"/>
            </a:xfrm>
            <a:prstGeom prst="rect">
              <a:avLst/>
            </a:prstGeom>
            <a:solidFill>
              <a:schemeClr val="accent2"/>
            </a:solidFill>
            <a:ln>
              <a:noFill/>
            </a:ln>
            <a:extLst/>
          </p:spPr>
          <p:txBody>
            <a:bodyPr/>
            <a:lstStyle/>
            <a:p>
              <a:pPr fontAlgn="base">
                <a:spcBef>
                  <a:spcPct val="0"/>
                </a:spcBef>
                <a:spcAft>
                  <a:spcPct val="0"/>
                </a:spcAft>
                <a:defRPr/>
              </a:pPr>
              <a:endParaRPr lang="en-US" dirty="0">
                <a:solidFill>
                  <a:srgbClr val="9999CC"/>
                </a:solidFill>
              </a:endParaRPr>
            </a:p>
          </p:txBody>
        </p:sp>
        <p:sp>
          <p:nvSpPr>
            <p:cNvPr id="8206" name="Rectangle 10"/>
            <p:cNvSpPr>
              <a:spLocks noChangeArrowheads="1"/>
            </p:cNvSpPr>
            <p:nvPr/>
          </p:nvSpPr>
          <p:spPr bwMode="auto">
            <a:xfrm>
              <a:off x="173" y="173"/>
              <a:ext cx="86" cy="87"/>
            </a:xfrm>
            <a:prstGeom prst="rect">
              <a:avLst/>
            </a:prstGeom>
            <a:solidFill>
              <a:schemeClr val="folHlink"/>
            </a:solidFill>
            <a:ln>
              <a:noFill/>
            </a:ln>
            <a:extLst/>
          </p:spPr>
          <p:txBody>
            <a:bodyPr/>
            <a:lstStyle/>
            <a:p>
              <a:pPr fontAlgn="base">
                <a:spcBef>
                  <a:spcPct val="0"/>
                </a:spcBef>
                <a:spcAft>
                  <a:spcPct val="0"/>
                </a:spcAft>
                <a:defRPr/>
              </a:pPr>
              <a:endParaRPr lang="en-US" dirty="0">
                <a:solidFill>
                  <a:srgbClr val="666699"/>
                </a:solidFill>
              </a:endParaRPr>
            </a:p>
          </p:txBody>
        </p:sp>
        <p:sp>
          <p:nvSpPr>
            <p:cNvPr id="8207" name="Rectangle 11"/>
            <p:cNvSpPr>
              <a:spLocks noChangeArrowheads="1"/>
            </p:cNvSpPr>
            <p:nvPr/>
          </p:nvSpPr>
          <p:spPr bwMode="auto">
            <a:xfrm>
              <a:off x="83" y="86"/>
              <a:ext cx="89" cy="87"/>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8" name="Rectangle 12"/>
            <p:cNvSpPr>
              <a:spLocks noChangeArrowheads="1"/>
            </p:cNvSpPr>
            <p:nvPr/>
          </p:nvSpPr>
          <p:spPr bwMode="auto">
            <a:xfrm>
              <a:off x="258" y="171"/>
              <a:ext cx="87" cy="87"/>
            </a:xfrm>
            <a:prstGeom prst="rect">
              <a:avLst/>
            </a:prstGeom>
            <a:solidFill>
              <a:schemeClr val="accent2"/>
            </a:solidFill>
            <a:ln>
              <a:noFill/>
            </a:ln>
            <a:extLst/>
          </p:spPr>
          <p:txBody>
            <a:bodyPr/>
            <a:lstStyle/>
            <a:p>
              <a:pPr fontAlgn="base">
                <a:spcBef>
                  <a:spcPct val="0"/>
                </a:spcBef>
                <a:spcAft>
                  <a:spcPct val="0"/>
                </a:spcAft>
                <a:defRPr/>
              </a:pPr>
              <a:endParaRPr lang="en-US" dirty="0">
                <a:solidFill>
                  <a:srgbClr val="9999CC"/>
                </a:solidFill>
              </a:endParaRPr>
            </a:p>
          </p:txBody>
        </p:sp>
        <p:sp>
          <p:nvSpPr>
            <p:cNvPr id="8209" name="Rectangle 13"/>
            <p:cNvSpPr>
              <a:spLocks noChangeArrowheads="1"/>
            </p:cNvSpPr>
            <p:nvPr/>
          </p:nvSpPr>
          <p:spPr bwMode="auto">
            <a:xfrm>
              <a:off x="173" y="258"/>
              <a:ext cx="86" cy="86"/>
            </a:xfrm>
            <a:prstGeom prst="rect">
              <a:avLst/>
            </a:prstGeom>
            <a:solidFill>
              <a:schemeClr val="accent2"/>
            </a:solidFill>
            <a:ln>
              <a:noFill/>
            </a:ln>
            <a:extLst/>
          </p:spPr>
          <p:txBody>
            <a:bodyPr/>
            <a:lstStyle/>
            <a:p>
              <a:pPr fontAlgn="base">
                <a:spcBef>
                  <a:spcPct val="0"/>
                </a:spcBef>
                <a:spcAft>
                  <a:spcPct val="0"/>
                </a:spcAft>
                <a:defRPr/>
              </a:pPr>
              <a:endParaRPr lang="en-US" dirty="0">
                <a:solidFill>
                  <a:srgbClr val="9999CC"/>
                </a:solidFill>
              </a:endParaRPr>
            </a:p>
          </p:txBody>
        </p:sp>
      </p:grpSp>
      <p:sp>
        <p:nvSpPr>
          <p:cNvPr id="6149" name="Rectangle 14"/>
          <p:cNvSpPr>
            <a:spLocks noGrp="1" noChangeArrowheads="1"/>
          </p:cNvSpPr>
          <p:nvPr>
            <p:ph type="title"/>
          </p:nvPr>
        </p:nvSpPr>
        <p:spPr bwMode="auto">
          <a:xfrm>
            <a:off x="446088" y="457200"/>
            <a:ext cx="63579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615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390160"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solidFill>
                  <a:srgbClr val="000000"/>
                </a:solidFill>
                <a:latin typeface="+mn-lt"/>
                <a:cs typeface="+mn-cs"/>
              </a:defRPr>
            </a:lvl1pPr>
          </a:lstStyle>
          <a:p>
            <a:pPr fontAlgn="base">
              <a:spcBef>
                <a:spcPct val="0"/>
              </a:spcBef>
              <a:spcAft>
                <a:spcPct val="0"/>
              </a:spcAft>
              <a:defRPr/>
            </a:pPr>
            <a:endParaRPr lang="en-GB" dirty="0"/>
          </a:p>
        </p:txBody>
      </p:sp>
      <p:pic>
        <p:nvPicPr>
          <p:cNvPr id="6152" name="Picture 1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269163" y="115888"/>
            <a:ext cx="16954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46488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146"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n-lt"/>
                <a:cs typeface="+mn-cs"/>
              </a:defRPr>
            </a:lvl1pPr>
          </a:lstStyle>
          <a:p>
            <a:pPr fontAlgn="base">
              <a:spcBef>
                <a:spcPct val="0"/>
              </a:spcBef>
              <a:spcAft>
                <a:spcPct val="0"/>
              </a:spcAft>
              <a:defRPr/>
            </a:pPr>
            <a:endParaRPr lang="en-GB" dirty="0"/>
          </a:p>
        </p:txBody>
      </p:sp>
      <p:sp>
        <p:nvSpPr>
          <p:cNvPr id="390147"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solidFill>
                  <a:srgbClr val="000000"/>
                </a:solidFill>
                <a:latin typeface="Arial Black" pitchFamily="34" charset="0"/>
                <a:cs typeface="+mn-cs"/>
              </a:defRPr>
            </a:lvl1pPr>
          </a:lstStyle>
          <a:p>
            <a:pPr fontAlgn="base">
              <a:spcBef>
                <a:spcPct val="0"/>
              </a:spcBef>
              <a:spcAft>
                <a:spcPct val="0"/>
              </a:spcAft>
              <a:defRPr/>
            </a:pPr>
            <a:fld id="{3EC9273C-23A1-4765-AD14-CD1D93BFEDA7}" type="slidenum">
              <a:rPr lang="en-GB"/>
              <a:pPr fontAlgn="base">
                <a:spcBef>
                  <a:spcPct val="0"/>
                </a:spcBef>
                <a:spcAft>
                  <a:spcPct val="0"/>
                </a:spcAft>
                <a:defRPr/>
              </a:pPr>
              <a:t>‹#›</a:t>
            </a:fld>
            <a:endParaRPr lang="en-GB" dirty="0"/>
          </a:p>
        </p:txBody>
      </p:sp>
      <p:grpSp>
        <p:nvGrpSpPr>
          <p:cNvPr id="7172" name="Group 4"/>
          <p:cNvGrpSpPr>
            <a:grpSpLocks/>
          </p:cNvGrpSpPr>
          <p:nvPr/>
        </p:nvGrpSpPr>
        <p:grpSpPr bwMode="auto">
          <a:xfrm>
            <a:off x="0" y="0"/>
            <a:ext cx="9144000" cy="546100"/>
            <a:chOff x="0" y="0"/>
            <a:chExt cx="5760" cy="344"/>
          </a:xfrm>
        </p:grpSpPr>
        <p:sp>
          <p:nvSpPr>
            <p:cNvPr id="82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82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3" name="Rectangle 7"/>
            <p:cNvSpPr>
              <a:spLocks noChangeArrowheads="1"/>
            </p:cNvSpPr>
            <p:nvPr/>
          </p:nvSpPr>
          <p:spPr bwMode="auto">
            <a:xfrm>
              <a:off x="258" y="85"/>
              <a:ext cx="87" cy="89"/>
            </a:xfrm>
            <a:prstGeom prst="rect">
              <a:avLst/>
            </a:prstGeom>
            <a:solidFill>
              <a:schemeClr val="folHlink"/>
            </a:solidFill>
            <a:ln>
              <a:noFill/>
            </a:ln>
            <a:extLst/>
          </p:spPr>
          <p:txBody>
            <a:bodyPr/>
            <a:lstStyle/>
            <a:p>
              <a:pPr fontAlgn="base">
                <a:spcBef>
                  <a:spcPct val="0"/>
                </a:spcBef>
                <a:spcAft>
                  <a:spcPct val="0"/>
                </a:spcAft>
                <a:defRPr/>
              </a:pPr>
              <a:endParaRPr lang="en-US" dirty="0">
                <a:solidFill>
                  <a:srgbClr val="666699"/>
                </a:solidFill>
              </a:endParaRPr>
            </a:p>
          </p:txBody>
        </p:sp>
        <p:sp>
          <p:nvSpPr>
            <p:cNvPr id="8204" name="Rectangle 8"/>
            <p:cNvSpPr>
              <a:spLocks noChangeArrowheads="1"/>
            </p:cNvSpPr>
            <p:nvPr/>
          </p:nvSpPr>
          <p:spPr bwMode="auto">
            <a:xfrm>
              <a:off x="345" y="0"/>
              <a:ext cx="88" cy="87"/>
            </a:xfrm>
            <a:prstGeom prst="rect">
              <a:avLst/>
            </a:prstGeom>
            <a:solidFill>
              <a:schemeClr val="folHlink"/>
            </a:solidFill>
            <a:ln>
              <a:noFill/>
            </a:ln>
            <a:extLst/>
          </p:spPr>
          <p:txBody>
            <a:bodyPr/>
            <a:lstStyle/>
            <a:p>
              <a:pPr fontAlgn="base">
                <a:spcBef>
                  <a:spcPct val="0"/>
                </a:spcBef>
                <a:spcAft>
                  <a:spcPct val="0"/>
                </a:spcAft>
                <a:defRPr/>
              </a:pPr>
              <a:endParaRPr lang="en-US" dirty="0">
                <a:solidFill>
                  <a:srgbClr val="666699"/>
                </a:solidFill>
              </a:endParaRPr>
            </a:p>
          </p:txBody>
        </p:sp>
        <p:sp>
          <p:nvSpPr>
            <p:cNvPr id="8205" name="Rectangle 9"/>
            <p:cNvSpPr>
              <a:spLocks noChangeArrowheads="1"/>
            </p:cNvSpPr>
            <p:nvPr/>
          </p:nvSpPr>
          <p:spPr bwMode="auto">
            <a:xfrm>
              <a:off x="345" y="85"/>
              <a:ext cx="88" cy="89"/>
            </a:xfrm>
            <a:prstGeom prst="rect">
              <a:avLst/>
            </a:prstGeom>
            <a:solidFill>
              <a:schemeClr val="accent2"/>
            </a:solidFill>
            <a:ln>
              <a:noFill/>
            </a:ln>
            <a:extLst/>
          </p:spPr>
          <p:txBody>
            <a:bodyPr/>
            <a:lstStyle/>
            <a:p>
              <a:pPr fontAlgn="base">
                <a:spcBef>
                  <a:spcPct val="0"/>
                </a:spcBef>
                <a:spcAft>
                  <a:spcPct val="0"/>
                </a:spcAft>
                <a:defRPr/>
              </a:pPr>
              <a:endParaRPr lang="en-US" dirty="0">
                <a:solidFill>
                  <a:srgbClr val="9999CC"/>
                </a:solidFill>
              </a:endParaRPr>
            </a:p>
          </p:txBody>
        </p:sp>
        <p:sp>
          <p:nvSpPr>
            <p:cNvPr id="8206" name="Rectangle 10"/>
            <p:cNvSpPr>
              <a:spLocks noChangeArrowheads="1"/>
            </p:cNvSpPr>
            <p:nvPr/>
          </p:nvSpPr>
          <p:spPr bwMode="auto">
            <a:xfrm>
              <a:off x="173" y="173"/>
              <a:ext cx="86" cy="87"/>
            </a:xfrm>
            <a:prstGeom prst="rect">
              <a:avLst/>
            </a:prstGeom>
            <a:solidFill>
              <a:schemeClr val="folHlink"/>
            </a:solidFill>
            <a:ln>
              <a:noFill/>
            </a:ln>
            <a:extLst/>
          </p:spPr>
          <p:txBody>
            <a:bodyPr/>
            <a:lstStyle/>
            <a:p>
              <a:pPr fontAlgn="base">
                <a:spcBef>
                  <a:spcPct val="0"/>
                </a:spcBef>
                <a:spcAft>
                  <a:spcPct val="0"/>
                </a:spcAft>
                <a:defRPr/>
              </a:pPr>
              <a:endParaRPr lang="en-US" dirty="0">
                <a:solidFill>
                  <a:srgbClr val="666699"/>
                </a:solidFill>
              </a:endParaRPr>
            </a:p>
          </p:txBody>
        </p:sp>
        <p:sp>
          <p:nvSpPr>
            <p:cNvPr id="8207" name="Rectangle 11"/>
            <p:cNvSpPr>
              <a:spLocks noChangeArrowheads="1"/>
            </p:cNvSpPr>
            <p:nvPr/>
          </p:nvSpPr>
          <p:spPr bwMode="auto">
            <a:xfrm>
              <a:off x="83" y="86"/>
              <a:ext cx="89" cy="87"/>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8" name="Rectangle 12"/>
            <p:cNvSpPr>
              <a:spLocks noChangeArrowheads="1"/>
            </p:cNvSpPr>
            <p:nvPr/>
          </p:nvSpPr>
          <p:spPr bwMode="auto">
            <a:xfrm>
              <a:off x="258" y="171"/>
              <a:ext cx="87" cy="87"/>
            </a:xfrm>
            <a:prstGeom prst="rect">
              <a:avLst/>
            </a:prstGeom>
            <a:solidFill>
              <a:schemeClr val="accent2"/>
            </a:solidFill>
            <a:ln>
              <a:noFill/>
            </a:ln>
            <a:extLst/>
          </p:spPr>
          <p:txBody>
            <a:bodyPr/>
            <a:lstStyle/>
            <a:p>
              <a:pPr fontAlgn="base">
                <a:spcBef>
                  <a:spcPct val="0"/>
                </a:spcBef>
                <a:spcAft>
                  <a:spcPct val="0"/>
                </a:spcAft>
                <a:defRPr/>
              </a:pPr>
              <a:endParaRPr lang="en-US" dirty="0">
                <a:solidFill>
                  <a:srgbClr val="9999CC"/>
                </a:solidFill>
              </a:endParaRPr>
            </a:p>
          </p:txBody>
        </p:sp>
        <p:sp>
          <p:nvSpPr>
            <p:cNvPr id="8209" name="Rectangle 13"/>
            <p:cNvSpPr>
              <a:spLocks noChangeArrowheads="1"/>
            </p:cNvSpPr>
            <p:nvPr/>
          </p:nvSpPr>
          <p:spPr bwMode="auto">
            <a:xfrm>
              <a:off x="173" y="258"/>
              <a:ext cx="86" cy="86"/>
            </a:xfrm>
            <a:prstGeom prst="rect">
              <a:avLst/>
            </a:prstGeom>
            <a:solidFill>
              <a:schemeClr val="accent2"/>
            </a:solidFill>
            <a:ln>
              <a:noFill/>
            </a:ln>
            <a:extLst/>
          </p:spPr>
          <p:txBody>
            <a:bodyPr/>
            <a:lstStyle/>
            <a:p>
              <a:pPr fontAlgn="base">
                <a:spcBef>
                  <a:spcPct val="0"/>
                </a:spcBef>
                <a:spcAft>
                  <a:spcPct val="0"/>
                </a:spcAft>
                <a:defRPr/>
              </a:pPr>
              <a:endParaRPr lang="en-US" dirty="0">
                <a:solidFill>
                  <a:srgbClr val="9999CC"/>
                </a:solidFill>
              </a:endParaRPr>
            </a:p>
          </p:txBody>
        </p:sp>
      </p:grpSp>
      <p:sp>
        <p:nvSpPr>
          <p:cNvPr id="7173" name="Rectangle 14"/>
          <p:cNvSpPr>
            <a:spLocks noGrp="1" noChangeArrowheads="1"/>
          </p:cNvSpPr>
          <p:nvPr>
            <p:ph type="title"/>
          </p:nvPr>
        </p:nvSpPr>
        <p:spPr bwMode="auto">
          <a:xfrm>
            <a:off x="446088" y="457200"/>
            <a:ext cx="63579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7174"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390160"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solidFill>
                  <a:srgbClr val="000000"/>
                </a:solidFill>
                <a:latin typeface="+mn-lt"/>
                <a:cs typeface="+mn-cs"/>
              </a:defRPr>
            </a:lvl1pPr>
          </a:lstStyle>
          <a:p>
            <a:pPr fontAlgn="base">
              <a:spcBef>
                <a:spcPct val="0"/>
              </a:spcBef>
              <a:spcAft>
                <a:spcPct val="0"/>
              </a:spcAft>
              <a:defRPr/>
            </a:pPr>
            <a:endParaRPr lang="en-GB" dirty="0"/>
          </a:p>
        </p:txBody>
      </p:sp>
      <p:pic>
        <p:nvPicPr>
          <p:cNvPr id="7176" name="Picture 17"/>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269163" y="115888"/>
            <a:ext cx="16954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206711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58" r:id="rId14"/>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146"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n-lt"/>
                <a:cs typeface="+mn-cs"/>
              </a:defRPr>
            </a:lvl1pPr>
          </a:lstStyle>
          <a:p>
            <a:pPr fontAlgn="base">
              <a:spcBef>
                <a:spcPct val="0"/>
              </a:spcBef>
              <a:spcAft>
                <a:spcPct val="0"/>
              </a:spcAft>
              <a:defRPr/>
            </a:pPr>
            <a:endParaRPr lang="en-GB" dirty="0"/>
          </a:p>
        </p:txBody>
      </p:sp>
      <p:sp>
        <p:nvSpPr>
          <p:cNvPr id="390147"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solidFill>
                  <a:srgbClr val="000000"/>
                </a:solidFill>
                <a:latin typeface="Arial Black" pitchFamily="34" charset="0"/>
                <a:cs typeface="+mn-cs"/>
              </a:defRPr>
            </a:lvl1pPr>
          </a:lstStyle>
          <a:p>
            <a:pPr fontAlgn="base">
              <a:spcBef>
                <a:spcPct val="0"/>
              </a:spcBef>
              <a:spcAft>
                <a:spcPct val="0"/>
              </a:spcAft>
              <a:defRPr/>
            </a:pPr>
            <a:fld id="{CDF70011-D418-41A5-8F42-FFCC2AA62E57}" type="slidenum">
              <a:rPr lang="en-GB"/>
              <a:pPr fontAlgn="base">
                <a:spcBef>
                  <a:spcPct val="0"/>
                </a:spcBef>
                <a:spcAft>
                  <a:spcPct val="0"/>
                </a:spcAft>
                <a:defRPr/>
              </a:pPr>
              <a:t>‹#›</a:t>
            </a:fld>
            <a:endParaRPr lang="en-GB" dirty="0"/>
          </a:p>
        </p:txBody>
      </p:sp>
      <p:grpSp>
        <p:nvGrpSpPr>
          <p:cNvPr id="14340" name="Group 4"/>
          <p:cNvGrpSpPr>
            <a:grpSpLocks/>
          </p:cNvGrpSpPr>
          <p:nvPr/>
        </p:nvGrpSpPr>
        <p:grpSpPr bwMode="auto">
          <a:xfrm>
            <a:off x="0" y="0"/>
            <a:ext cx="9144000" cy="546100"/>
            <a:chOff x="0" y="0"/>
            <a:chExt cx="5760" cy="344"/>
          </a:xfrm>
        </p:grpSpPr>
        <p:sp>
          <p:nvSpPr>
            <p:cNvPr id="82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82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3" name="Rectangle 7"/>
            <p:cNvSpPr>
              <a:spLocks noChangeArrowheads="1"/>
            </p:cNvSpPr>
            <p:nvPr/>
          </p:nvSpPr>
          <p:spPr bwMode="auto">
            <a:xfrm>
              <a:off x="258" y="85"/>
              <a:ext cx="87" cy="89"/>
            </a:xfrm>
            <a:prstGeom prst="rect">
              <a:avLst/>
            </a:prstGeom>
            <a:solidFill>
              <a:schemeClr val="folHlink"/>
            </a:solidFill>
            <a:ln>
              <a:noFill/>
            </a:ln>
            <a:extLst/>
          </p:spPr>
          <p:txBody>
            <a:bodyPr/>
            <a:lstStyle/>
            <a:p>
              <a:pPr fontAlgn="base">
                <a:spcBef>
                  <a:spcPct val="0"/>
                </a:spcBef>
                <a:spcAft>
                  <a:spcPct val="0"/>
                </a:spcAft>
                <a:defRPr/>
              </a:pPr>
              <a:endParaRPr lang="en-US" dirty="0">
                <a:solidFill>
                  <a:srgbClr val="666699"/>
                </a:solidFill>
              </a:endParaRPr>
            </a:p>
          </p:txBody>
        </p:sp>
        <p:sp>
          <p:nvSpPr>
            <p:cNvPr id="8204" name="Rectangle 8"/>
            <p:cNvSpPr>
              <a:spLocks noChangeArrowheads="1"/>
            </p:cNvSpPr>
            <p:nvPr/>
          </p:nvSpPr>
          <p:spPr bwMode="auto">
            <a:xfrm>
              <a:off x="345" y="0"/>
              <a:ext cx="88" cy="87"/>
            </a:xfrm>
            <a:prstGeom prst="rect">
              <a:avLst/>
            </a:prstGeom>
            <a:solidFill>
              <a:schemeClr val="folHlink"/>
            </a:solidFill>
            <a:ln>
              <a:noFill/>
            </a:ln>
            <a:extLst/>
          </p:spPr>
          <p:txBody>
            <a:bodyPr/>
            <a:lstStyle/>
            <a:p>
              <a:pPr fontAlgn="base">
                <a:spcBef>
                  <a:spcPct val="0"/>
                </a:spcBef>
                <a:spcAft>
                  <a:spcPct val="0"/>
                </a:spcAft>
                <a:defRPr/>
              </a:pPr>
              <a:endParaRPr lang="en-US" dirty="0">
                <a:solidFill>
                  <a:srgbClr val="666699"/>
                </a:solidFill>
              </a:endParaRPr>
            </a:p>
          </p:txBody>
        </p:sp>
        <p:sp>
          <p:nvSpPr>
            <p:cNvPr id="8205" name="Rectangle 9"/>
            <p:cNvSpPr>
              <a:spLocks noChangeArrowheads="1"/>
            </p:cNvSpPr>
            <p:nvPr/>
          </p:nvSpPr>
          <p:spPr bwMode="auto">
            <a:xfrm>
              <a:off x="345" y="85"/>
              <a:ext cx="88" cy="89"/>
            </a:xfrm>
            <a:prstGeom prst="rect">
              <a:avLst/>
            </a:prstGeom>
            <a:solidFill>
              <a:schemeClr val="accent2"/>
            </a:solidFill>
            <a:ln>
              <a:noFill/>
            </a:ln>
            <a:extLst/>
          </p:spPr>
          <p:txBody>
            <a:bodyPr/>
            <a:lstStyle/>
            <a:p>
              <a:pPr fontAlgn="base">
                <a:spcBef>
                  <a:spcPct val="0"/>
                </a:spcBef>
                <a:spcAft>
                  <a:spcPct val="0"/>
                </a:spcAft>
                <a:defRPr/>
              </a:pPr>
              <a:endParaRPr lang="en-US" dirty="0">
                <a:solidFill>
                  <a:srgbClr val="9999CC"/>
                </a:solidFill>
              </a:endParaRPr>
            </a:p>
          </p:txBody>
        </p:sp>
        <p:sp>
          <p:nvSpPr>
            <p:cNvPr id="8206" name="Rectangle 10"/>
            <p:cNvSpPr>
              <a:spLocks noChangeArrowheads="1"/>
            </p:cNvSpPr>
            <p:nvPr/>
          </p:nvSpPr>
          <p:spPr bwMode="auto">
            <a:xfrm>
              <a:off x="173" y="173"/>
              <a:ext cx="86" cy="87"/>
            </a:xfrm>
            <a:prstGeom prst="rect">
              <a:avLst/>
            </a:prstGeom>
            <a:solidFill>
              <a:schemeClr val="folHlink"/>
            </a:solidFill>
            <a:ln>
              <a:noFill/>
            </a:ln>
            <a:extLst/>
          </p:spPr>
          <p:txBody>
            <a:bodyPr/>
            <a:lstStyle/>
            <a:p>
              <a:pPr fontAlgn="base">
                <a:spcBef>
                  <a:spcPct val="0"/>
                </a:spcBef>
                <a:spcAft>
                  <a:spcPct val="0"/>
                </a:spcAft>
                <a:defRPr/>
              </a:pPr>
              <a:endParaRPr lang="en-US" dirty="0">
                <a:solidFill>
                  <a:srgbClr val="666699"/>
                </a:solidFill>
              </a:endParaRPr>
            </a:p>
          </p:txBody>
        </p:sp>
        <p:sp>
          <p:nvSpPr>
            <p:cNvPr id="8207" name="Rectangle 11"/>
            <p:cNvSpPr>
              <a:spLocks noChangeArrowheads="1"/>
            </p:cNvSpPr>
            <p:nvPr/>
          </p:nvSpPr>
          <p:spPr bwMode="auto">
            <a:xfrm>
              <a:off x="83" y="86"/>
              <a:ext cx="89" cy="87"/>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8" name="Rectangle 12"/>
            <p:cNvSpPr>
              <a:spLocks noChangeArrowheads="1"/>
            </p:cNvSpPr>
            <p:nvPr/>
          </p:nvSpPr>
          <p:spPr bwMode="auto">
            <a:xfrm>
              <a:off x="258" y="171"/>
              <a:ext cx="87" cy="87"/>
            </a:xfrm>
            <a:prstGeom prst="rect">
              <a:avLst/>
            </a:prstGeom>
            <a:solidFill>
              <a:schemeClr val="accent2"/>
            </a:solidFill>
            <a:ln>
              <a:noFill/>
            </a:ln>
            <a:extLst/>
          </p:spPr>
          <p:txBody>
            <a:bodyPr/>
            <a:lstStyle/>
            <a:p>
              <a:pPr fontAlgn="base">
                <a:spcBef>
                  <a:spcPct val="0"/>
                </a:spcBef>
                <a:spcAft>
                  <a:spcPct val="0"/>
                </a:spcAft>
                <a:defRPr/>
              </a:pPr>
              <a:endParaRPr lang="en-US" dirty="0">
                <a:solidFill>
                  <a:srgbClr val="9999CC"/>
                </a:solidFill>
              </a:endParaRPr>
            </a:p>
          </p:txBody>
        </p:sp>
        <p:sp>
          <p:nvSpPr>
            <p:cNvPr id="8209" name="Rectangle 13"/>
            <p:cNvSpPr>
              <a:spLocks noChangeArrowheads="1"/>
            </p:cNvSpPr>
            <p:nvPr/>
          </p:nvSpPr>
          <p:spPr bwMode="auto">
            <a:xfrm>
              <a:off x="173" y="258"/>
              <a:ext cx="86" cy="86"/>
            </a:xfrm>
            <a:prstGeom prst="rect">
              <a:avLst/>
            </a:prstGeom>
            <a:solidFill>
              <a:schemeClr val="accent2"/>
            </a:solidFill>
            <a:ln>
              <a:noFill/>
            </a:ln>
            <a:extLst/>
          </p:spPr>
          <p:txBody>
            <a:bodyPr/>
            <a:lstStyle/>
            <a:p>
              <a:pPr fontAlgn="base">
                <a:spcBef>
                  <a:spcPct val="0"/>
                </a:spcBef>
                <a:spcAft>
                  <a:spcPct val="0"/>
                </a:spcAft>
                <a:defRPr/>
              </a:pPr>
              <a:endParaRPr lang="en-US" dirty="0">
                <a:solidFill>
                  <a:srgbClr val="9999CC"/>
                </a:solidFill>
              </a:endParaRPr>
            </a:p>
          </p:txBody>
        </p:sp>
      </p:grpSp>
      <p:sp>
        <p:nvSpPr>
          <p:cNvPr id="14341" name="Rectangle 14"/>
          <p:cNvSpPr>
            <a:spLocks noGrp="1" noChangeArrowheads="1"/>
          </p:cNvSpPr>
          <p:nvPr>
            <p:ph type="title"/>
          </p:nvPr>
        </p:nvSpPr>
        <p:spPr bwMode="auto">
          <a:xfrm>
            <a:off x="446088" y="457200"/>
            <a:ext cx="63579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1434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390160"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solidFill>
                  <a:srgbClr val="000000"/>
                </a:solidFill>
                <a:latin typeface="+mn-lt"/>
                <a:cs typeface="+mn-cs"/>
              </a:defRPr>
            </a:lvl1pPr>
          </a:lstStyle>
          <a:p>
            <a:pPr fontAlgn="base">
              <a:spcBef>
                <a:spcPct val="0"/>
              </a:spcBef>
              <a:spcAft>
                <a:spcPct val="0"/>
              </a:spcAft>
              <a:defRPr/>
            </a:pPr>
            <a:endParaRPr lang="en-GB" dirty="0"/>
          </a:p>
        </p:txBody>
      </p:sp>
      <p:pic>
        <p:nvPicPr>
          <p:cNvPr id="14344" name="Picture 1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269163" y="115888"/>
            <a:ext cx="16954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398589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146"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n-lt"/>
                <a:cs typeface="+mn-cs"/>
              </a:defRPr>
            </a:lvl1pPr>
          </a:lstStyle>
          <a:p>
            <a:pPr fontAlgn="base">
              <a:spcBef>
                <a:spcPct val="0"/>
              </a:spcBef>
              <a:spcAft>
                <a:spcPct val="0"/>
              </a:spcAft>
              <a:defRPr/>
            </a:pPr>
            <a:endParaRPr lang="en-GB" dirty="0"/>
          </a:p>
        </p:txBody>
      </p:sp>
      <p:sp>
        <p:nvSpPr>
          <p:cNvPr id="390147"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solidFill>
                  <a:srgbClr val="000000"/>
                </a:solidFill>
                <a:latin typeface="Arial Black" pitchFamily="34" charset="0"/>
                <a:cs typeface="+mn-cs"/>
              </a:defRPr>
            </a:lvl1pPr>
          </a:lstStyle>
          <a:p>
            <a:pPr fontAlgn="base">
              <a:spcBef>
                <a:spcPct val="0"/>
              </a:spcBef>
              <a:spcAft>
                <a:spcPct val="0"/>
              </a:spcAft>
              <a:defRPr/>
            </a:pPr>
            <a:fld id="{6E9933AE-0EEA-4686-8A96-0C36C637B153}" type="slidenum">
              <a:rPr lang="en-GB"/>
              <a:pPr fontAlgn="base">
                <a:spcBef>
                  <a:spcPct val="0"/>
                </a:spcBef>
                <a:spcAft>
                  <a:spcPct val="0"/>
                </a:spcAft>
                <a:defRPr/>
              </a:pPr>
              <a:t>‹#›</a:t>
            </a:fld>
            <a:endParaRPr lang="en-GB" dirty="0"/>
          </a:p>
        </p:txBody>
      </p:sp>
      <p:grpSp>
        <p:nvGrpSpPr>
          <p:cNvPr id="18436" name="Group 4"/>
          <p:cNvGrpSpPr>
            <a:grpSpLocks/>
          </p:cNvGrpSpPr>
          <p:nvPr/>
        </p:nvGrpSpPr>
        <p:grpSpPr bwMode="auto">
          <a:xfrm>
            <a:off x="0" y="0"/>
            <a:ext cx="9144000" cy="546100"/>
            <a:chOff x="0" y="0"/>
            <a:chExt cx="5760" cy="344"/>
          </a:xfrm>
        </p:grpSpPr>
        <p:sp>
          <p:nvSpPr>
            <p:cNvPr id="82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82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3" name="Rectangle 7"/>
            <p:cNvSpPr>
              <a:spLocks noChangeArrowheads="1"/>
            </p:cNvSpPr>
            <p:nvPr/>
          </p:nvSpPr>
          <p:spPr bwMode="auto">
            <a:xfrm>
              <a:off x="258" y="85"/>
              <a:ext cx="87" cy="89"/>
            </a:xfrm>
            <a:prstGeom prst="rect">
              <a:avLst/>
            </a:prstGeom>
            <a:solidFill>
              <a:schemeClr val="folHlink"/>
            </a:solidFill>
            <a:ln>
              <a:noFill/>
            </a:ln>
            <a:extLst/>
          </p:spPr>
          <p:txBody>
            <a:bodyPr/>
            <a:lstStyle/>
            <a:p>
              <a:pPr fontAlgn="base">
                <a:spcBef>
                  <a:spcPct val="0"/>
                </a:spcBef>
                <a:spcAft>
                  <a:spcPct val="0"/>
                </a:spcAft>
                <a:defRPr/>
              </a:pPr>
              <a:endParaRPr lang="en-US" dirty="0">
                <a:solidFill>
                  <a:srgbClr val="666699"/>
                </a:solidFill>
              </a:endParaRPr>
            </a:p>
          </p:txBody>
        </p:sp>
        <p:sp>
          <p:nvSpPr>
            <p:cNvPr id="8204" name="Rectangle 8"/>
            <p:cNvSpPr>
              <a:spLocks noChangeArrowheads="1"/>
            </p:cNvSpPr>
            <p:nvPr/>
          </p:nvSpPr>
          <p:spPr bwMode="auto">
            <a:xfrm>
              <a:off x="345" y="0"/>
              <a:ext cx="88" cy="87"/>
            </a:xfrm>
            <a:prstGeom prst="rect">
              <a:avLst/>
            </a:prstGeom>
            <a:solidFill>
              <a:schemeClr val="folHlink"/>
            </a:solidFill>
            <a:ln>
              <a:noFill/>
            </a:ln>
            <a:extLst/>
          </p:spPr>
          <p:txBody>
            <a:bodyPr/>
            <a:lstStyle/>
            <a:p>
              <a:pPr fontAlgn="base">
                <a:spcBef>
                  <a:spcPct val="0"/>
                </a:spcBef>
                <a:spcAft>
                  <a:spcPct val="0"/>
                </a:spcAft>
                <a:defRPr/>
              </a:pPr>
              <a:endParaRPr lang="en-US" dirty="0">
                <a:solidFill>
                  <a:srgbClr val="666699"/>
                </a:solidFill>
              </a:endParaRPr>
            </a:p>
          </p:txBody>
        </p:sp>
        <p:sp>
          <p:nvSpPr>
            <p:cNvPr id="8205" name="Rectangle 9"/>
            <p:cNvSpPr>
              <a:spLocks noChangeArrowheads="1"/>
            </p:cNvSpPr>
            <p:nvPr/>
          </p:nvSpPr>
          <p:spPr bwMode="auto">
            <a:xfrm>
              <a:off x="345" y="85"/>
              <a:ext cx="88" cy="89"/>
            </a:xfrm>
            <a:prstGeom prst="rect">
              <a:avLst/>
            </a:prstGeom>
            <a:solidFill>
              <a:schemeClr val="accent2"/>
            </a:solidFill>
            <a:ln>
              <a:noFill/>
            </a:ln>
            <a:extLst/>
          </p:spPr>
          <p:txBody>
            <a:bodyPr/>
            <a:lstStyle/>
            <a:p>
              <a:pPr fontAlgn="base">
                <a:spcBef>
                  <a:spcPct val="0"/>
                </a:spcBef>
                <a:spcAft>
                  <a:spcPct val="0"/>
                </a:spcAft>
                <a:defRPr/>
              </a:pPr>
              <a:endParaRPr lang="en-US" dirty="0">
                <a:solidFill>
                  <a:srgbClr val="9999CC"/>
                </a:solidFill>
              </a:endParaRPr>
            </a:p>
          </p:txBody>
        </p:sp>
        <p:sp>
          <p:nvSpPr>
            <p:cNvPr id="8206" name="Rectangle 10"/>
            <p:cNvSpPr>
              <a:spLocks noChangeArrowheads="1"/>
            </p:cNvSpPr>
            <p:nvPr/>
          </p:nvSpPr>
          <p:spPr bwMode="auto">
            <a:xfrm>
              <a:off x="173" y="173"/>
              <a:ext cx="86" cy="87"/>
            </a:xfrm>
            <a:prstGeom prst="rect">
              <a:avLst/>
            </a:prstGeom>
            <a:solidFill>
              <a:schemeClr val="folHlink"/>
            </a:solidFill>
            <a:ln>
              <a:noFill/>
            </a:ln>
            <a:extLst/>
          </p:spPr>
          <p:txBody>
            <a:bodyPr/>
            <a:lstStyle/>
            <a:p>
              <a:pPr fontAlgn="base">
                <a:spcBef>
                  <a:spcPct val="0"/>
                </a:spcBef>
                <a:spcAft>
                  <a:spcPct val="0"/>
                </a:spcAft>
                <a:defRPr/>
              </a:pPr>
              <a:endParaRPr lang="en-US" dirty="0">
                <a:solidFill>
                  <a:srgbClr val="666699"/>
                </a:solidFill>
              </a:endParaRPr>
            </a:p>
          </p:txBody>
        </p:sp>
        <p:sp>
          <p:nvSpPr>
            <p:cNvPr id="8207" name="Rectangle 11"/>
            <p:cNvSpPr>
              <a:spLocks noChangeArrowheads="1"/>
            </p:cNvSpPr>
            <p:nvPr/>
          </p:nvSpPr>
          <p:spPr bwMode="auto">
            <a:xfrm>
              <a:off x="83" y="86"/>
              <a:ext cx="89" cy="87"/>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8" name="Rectangle 12"/>
            <p:cNvSpPr>
              <a:spLocks noChangeArrowheads="1"/>
            </p:cNvSpPr>
            <p:nvPr/>
          </p:nvSpPr>
          <p:spPr bwMode="auto">
            <a:xfrm>
              <a:off x="258" y="171"/>
              <a:ext cx="87" cy="87"/>
            </a:xfrm>
            <a:prstGeom prst="rect">
              <a:avLst/>
            </a:prstGeom>
            <a:solidFill>
              <a:schemeClr val="accent2"/>
            </a:solidFill>
            <a:ln>
              <a:noFill/>
            </a:ln>
            <a:extLst/>
          </p:spPr>
          <p:txBody>
            <a:bodyPr/>
            <a:lstStyle/>
            <a:p>
              <a:pPr fontAlgn="base">
                <a:spcBef>
                  <a:spcPct val="0"/>
                </a:spcBef>
                <a:spcAft>
                  <a:spcPct val="0"/>
                </a:spcAft>
                <a:defRPr/>
              </a:pPr>
              <a:endParaRPr lang="en-US" dirty="0">
                <a:solidFill>
                  <a:srgbClr val="9999CC"/>
                </a:solidFill>
              </a:endParaRPr>
            </a:p>
          </p:txBody>
        </p:sp>
        <p:sp>
          <p:nvSpPr>
            <p:cNvPr id="8209" name="Rectangle 13"/>
            <p:cNvSpPr>
              <a:spLocks noChangeArrowheads="1"/>
            </p:cNvSpPr>
            <p:nvPr/>
          </p:nvSpPr>
          <p:spPr bwMode="auto">
            <a:xfrm>
              <a:off x="173" y="258"/>
              <a:ext cx="86" cy="86"/>
            </a:xfrm>
            <a:prstGeom prst="rect">
              <a:avLst/>
            </a:prstGeom>
            <a:solidFill>
              <a:schemeClr val="accent2"/>
            </a:solidFill>
            <a:ln>
              <a:noFill/>
            </a:ln>
            <a:extLst/>
          </p:spPr>
          <p:txBody>
            <a:bodyPr/>
            <a:lstStyle/>
            <a:p>
              <a:pPr fontAlgn="base">
                <a:spcBef>
                  <a:spcPct val="0"/>
                </a:spcBef>
                <a:spcAft>
                  <a:spcPct val="0"/>
                </a:spcAft>
                <a:defRPr/>
              </a:pPr>
              <a:endParaRPr lang="en-US" dirty="0">
                <a:solidFill>
                  <a:srgbClr val="9999CC"/>
                </a:solidFill>
              </a:endParaRPr>
            </a:p>
          </p:txBody>
        </p:sp>
      </p:grpSp>
      <p:sp>
        <p:nvSpPr>
          <p:cNvPr id="18437" name="Rectangle 14"/>
          <p:cNvSpPr>
            <a:spLocks noGrp="1" noChangeArrowheads="1"/>
          </p:cNvSpPr>
          <p:nvPr>
            <p:ph type="title"/>
          </p:nvPr>
        </p:nvSpPr>
        <p:spPr bwMode="auto">
          <a:xfrm>
            <a:off x="446088" y="457200"/>
            <a:ext cx="63579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18438"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390160"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solidFill>
                  <a:srgbClr val="000000"/>
                </a:solidFill>
                <a:latin typeface="+mn-lt"/>
                <a:cs typeface="+mn-cs"/>
              </a:defRPr>
            </a:lvl1pPr>
          </a:lstStyle>
          <a:p>
            <a:pPr fontAlgn="base">
              <a:spcBef>
                <a:spcPct val="0"/>
              </a:spcBef>
              <a:spcAft>
                <a:spcPct val="0"/>
              </a:spcAft>
              <a:defRPr/>
            </a:pPr>
            <a:endParaRPr lang="en-GB" dirty="0"/>
          </a:p>
        </p:txBody>
      </p:sp>
      <p:pic>
        <p:nvPicPr>
          <p:cNvPr id="18440" name="Picture 1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269163" y="115888"/>
            <a:ext cx="16954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683571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146" name="Rectangle 2"/>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n-lt"/>
                <a:cs typeface="+mn-cs"/>
              </a:defRPr>
            </a:lvl1pPr>
          </a:lstStyle>
          <a:p>
            <a:pPr fontAlgn="base">
              <a:spcBef>
                <a:spcPct val="0"/>
              </a:spcBef>
              <a:spcAft>
                <a:spcPct val="0"/>
              </a:spcAft>
              <a:defRPr/>
            </a:pPr>
            <a:endParaRPr lang="en-GB" dirty="0"/>
          </a:p>
        </p:txBody>
      </p:sp>
      <p:sp>
        <p:nvSpPr>
          <p:cNvPr id="390147" name="Rectangle 3"/>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solidFill>
                  <a:srgbClr val="000000"/>
                </a:solidFill>
                <a:latin typeface="Arial Black" pitchFamily="34" charset="0"/>
                <a:cs typeface="+mn-cs"/>
              </a:defRPr>
            </a:lvl1pPr>
          </a:lstStyle>
          <a:p>
            <a:pPr fontAlgn="base">
              <a:spcBef>
                <a:spcPct val="0"/>
              </a:spcBef>
              <a:spcAft>
                <a:spcPct val="0"/>
              </a:spcAft>
              <a:defRPr/>
            </a:pPr>
            <a:fld id="{DE44E501-0E40-458F-88C8-FD22A611049E}" type="slidenum">
              <a:rPr lang="en-GB"/>
              <a:pPr fontAlgn="base">
                <a:spcBef>
                  <a:spcPct val="0"/>
                </a:spcBef>
                <a:spcAft>
                  <a:spcPct val="0"/>
                </a:spcAft>
                <a:defRPr/>
              </a:pPr>
              <a:t>‹#›</a:t>
            </a:fld>
            <a:endParaRPr lang="en-GB" dirty="0"/>
          </a:p>
        </p:txBody>
      </p:sp>
      <p:grpSp>
        <p:nvGrpSpPr>
          <p:cNvPr id="28676" name="Group 4"/>
          <p:cNvGrpSpPr>
            <a:grpSpLocks/>
          </p:cNvGrpSpPr>
          <p:nvPr/>
        </p:nvGrpSpPr>
        <p:grpSpPr bwMode="auto">
          <a:xfrm>
            <a:off x="0" y="0"/>
            <a:ext cx="9144000" cy="546100"/>
            <a:chOff x="0" y="0"/>
            <a:chExt cx="5760" cy="344"/>
          </a:xfrm>
        </p:grpSpPr>
        <p:sp>
          <p:nvSpPr>
            <p:cNvPr id="82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82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3" name="Rectangle 7"/>
            <p:cNvSpPr>
              <a:spLocks noChangeArrowheads="1"/>
            </p:cNvSpPr>
            <p:nvPr/>
          </p:nvSpPr>
          <p:spPr bwMode="auto">
            <a:xfrm>
              <a:off x="258" y="85"/>
              <a:ext cx="87" cy="89"/>
            </a:xfrm>
            <a:prstGeom prst="rect">
              <a:avLst/>
            </a:prstGeom>
            <a:solidFill>
              <a:schemeClr val="folHlink"/>
            </a:solidFill>
            <a:ln>
              <a:noFill/>
            </a:ln>
            <a:extLst/>
          </p:spPr>
          <p:txBody>
            <a:bodyPr/>
            <a:lstStyle/>
            <a:p>
              <a:pPr fontAlgn="base">
                <a:spcBef>
                  <a:spcPct val="0"/>
                </a:spcBef>
                <a:spcAft>
                  <a:spcPct val="0"/>
                </a:spcAft>
                <a:defRPr/>
              </a:pPr>
              <a:endParaRPr lang="en-US" dirty="0">
                <a:solidFill>
                  <a:srgbClr val="666699"/>
                </a:solidFill>
              </a:endParaRPr>
            </a:p>
          </p:txBody>
        </p:sp>
        <p:sp>
          <p:nvSpPr>
            <p:cNvPr id="8204" name="Rectangle 8"/>
            <p:cNvSpPr>
              <a:spLocks noChangeArrowheads="1"/>
            </p:cNvSpPr>
            <p:nvPr/>
          </p:nvSpPr>
          <p:spPr bwMode="auto">
            <a:xfrm>
              <a:off x="345" y="0"/>
              <a:ext cx="88" cy="87"/>
            </a:xfrm>
            <a:prstGeom prst="rect">
              <a:avLst/>
            </a:prstGeom>
            <a:solidFill>
              <a:schemeClr val="folHlink"/>
            </a:solidFill>
            <a:ln>
              <a:noFill/>
            </a:ln>
            <a:extLst/>
          </p:spPr>
          <p:txBody>
            <a:bodyPr/>
            <a:lstStyle/>
            <a:p>
              <a:pPr fontAlgn="base">
                <a:spcBef>
                  <a:spcPct val="0"/>
                </a:spcBef>
                <a:spcAft>
                  <a:spcPct val="0"/>
                </a:spcAft>
                <a:defRPr/>
              </a:pPr>
              <a:endParaRPr lang="en-US" dirty="0">
                <a:solidFill>
                  <a:srgbClr val="666699"/>
                </a:solidFill>
              </a:endParaRPr>
            </a:p>
          </p:txBody>
        </p:sp>
        <p:sp>
          <p:nvSpPr>
            <p:cNvPr id="8205" name="Rectangle 9"/>
            <p:cNvSpPr>
              <a:spLocks noChangeArrowheads="1"/>
            </p:cNvSpPr>
            <p:nvPr/>
          </p:nvSpPr>
          <p:spPr bwMode="auto">
            <a:xfrm>
              <a:off x="345" y="85"/>
              <a:ext cx="88" cy="89"/>
            </a:xfrm>
            <a:prstGeom prst="rect">
              <a:avLst/>
            </a:prstGeom>
            <a:solidFill>
              <a:schemeClr val="accent2"/>
            </a:solidFill>
            <a:ln>
              <a:noFill/>
            </a:ln>
            <a:extLst/>
          </p:spPr>
          <p:txBody>
            <a:bodyPr/>
            <a:lstStyle/>
            <a:p>
              <a:pPr fontAlgn="base">
                <a:spcBef>
                  <a:spcPct val="0"/>
                </a:spcBef>
                <a:spcAft>
                  <a:spcPct val="0"/>
                </a:spcAft>
                <a:defRPr/>
              </a:pPr>
              <a:endParaRPr lang="en-US" dirty="0">
                <a:solidFill>
                  <a:srgbClr val="9999CC"/>
                </a:solidFill>
              </a:endParaRPr>
            </a:p>
          </p:txBody>
        </p:sp>
        <p:sp>
          <p:nvSpPr>
            <p:cNvPr id="8206" name="Rectangle 10"/>
            <p:cNvSpPr>
              <a:spLocks noChangeArrowheads="1"/>
            </p:cNvSpPr>
            <p:nvPr/>
          </p:nvSpPr>
          <p:spPr bwMode="auto">
            <a:xfrm>
              <a:off x="173" y="173"/>
              <a:ext cx="86" cy="87"/>
            </a:xfrm>
            <a:prstGeom prst="rect">
              <a:avLst/>
            </a:prstGeom>
            <a:solidFill>
              <a:schemeClr val="folHlink"/>
            </a:solidFill>
            <a:ln>
              <a:noFill/>
            </a:ln>
            <a:extLst/>
          </p:spPr>
          <p:txBody>
            <a:bodyPr/>
            <a:lstStyle/>
            <a:p>
              <a:pPr fontAlgn="base">
                <a:spcBef>
                  <a:spcPct val="0"/>
                </a:spcBef>
                <a:spcAft>
                  <a:spcPct val="0"/>
                </a:spcAft>
                <a:defRPr/>
              </a:pPr>
              <a:endParaRPr lang="en-US" dirty="0">
                <a:solidFill>
                  <a:srgbClr val="666699"/>
                </a:solidFill>
              </a:endParaRPr>
            </a:p>
          </p:txBody>
        </p:sp>
        <p:sp>
          <p:nvSpPr>
            <p:cNvPr id="8207" name="Rectangle 11"/>
            <p:cNvSpPr>
              <a:spLocks noChangeArrowheads="1"/>
            </p:cNvSpPr>
            <p:nvPr/>
          </p:nvSpPr>
          <p:spPr bwMode="auto">
            <a:xfrm>
              <a:off x="83" y="86"/>
              <a:ext cx="89" cy="87"/>
            </a:xfrm>
            <a:prstGeom prst="rect">
              <a:avLst/>
            </a:prstGeom>
            <a:solidFill>
              <a:schemeClr val="bg2"/>
            </a:solidFill>
            <a:ln>
              <a:noFill/>
            </a:ln>
            <a:extLst/>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8" name="Rectangle 12"/>
            <p:cNvSpPr>
              <a:spLocks noChangeArrowheads="1"/>
            </p:cNvSpPr>
            <p:nvPr/>
          </p:nvSpPr>
          <p:spPr bwMode="auto">
            <a:xfrm>
              <a:off x="258" y="171"/>
              <a:ext cx="87" cy="87"/>
            </a:xfrm>
            <a:prstGeom prst="rect">
              <a:avLst/>
            </a:prstGeom>
            <a:solidFill>
              <a:schemeClr val="accent2"/>
            </a:solidFill>
            <a:ln>
              <a:noFill/>
            </a:ln>
            <a:extLst/>
          </p:spPr>
          <p:txBody>
            <a:bodyPr/>
            <a:lstStyle/>
            <a:p>
              <a:pPr fontAlgn="base">
                <a:spcBef>
                  <a:spcPct val="0"/>
                </a:spcBef>
                <a:spcAft>
                  <a:spcPct val="0"/>
                </a:spcAft>
                <a:defRPr/>
              </a:pPr>
              <a:endParaRPr lang="en-US" dirty="0">
                <a:solidFill>
                  <a:srgbClr val="9999CC"/>
                </a:solidFill>
              </a:endParaRPr>
            </a:p>
          </p:txBody>
        </p:sp>
        <p:sp>
          <p:nvSpPr>
            <p:cNvPr id="8209" name="Rectangle 13"/>
            <p:cNvSpPr>
              <a:spLocks noChangeArrowheads="1"/>
            </p:cNvSpPr>
            <p:nvPr/>
          </p:nvSpPr>
          <p:spPr bwMode="auto">
            <a:xfrm>
              <a:off x="173" y="258"/>
              <a:ext cx="86" cy="86"/>
            </a:xfrm>
            <a:prstGeom prst="rect">
              <a:avLst/>
            </a:prstGeom>
            <a:solidFill>
              <a:schemeClr val="accent2"/>
            </a:solidFill>
            <a:ln>
              <a:noFill/>
            </a:ln>
            <a:extLst/>
          </p:spPr>
          <p:txBody>
            <a:bodyPr/>
            <a:lstStyle/>
            <a:p>
              <a:pPr fontAlgn="base">
                <a:spcBef>
                  <a:spcPct val="0"/>
                </a:spcBef>
                <a:spcAft>
                  <a:spcPct val="0"/>
                </a:spcAft>
                <a:defRPr/>
              </a:pPr>
              <a:endParaRPr lang="en-US" dirty="0">
                <a:solidFill>
                  <a:srgbClr val="9999CC"/>
                </a:solidFill>
              </a:endParaRPr>
            </a:p>
          </p:txBody>
        </p:sp>
      </p:grpSp>
      <p:sp>
        <p:nvSpPr>
          <p:cNvPr id="28677" name="Rectangle 14"/>
          <p:cNvSpPr>
            <a:spLocks noGrp="1" noChangeArrowheads="1"/>
          </p:cNvSpPr>
          <p:nvPr>
            <p:ph type="title"/>
          </p:nvPr>
        </p:nvSpPr>
        <p:spPr bwMode="auto">
          <a:xfrm>
            <a:off x="446088" y="457200"/>
            <a:ext cx="63579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28678"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390160" name="Rectangle 16"/>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solidFill>
                  <a:srgbClr val="000000"/>
                </a:solidFill>
                <a:latin typeface="+mn-lt"/>
                <a:cs typeface="+mn-cs"/>
              </a:defRPr>
            </a:lvl1pPr>
          </a:lstStyle>
          <a:p>
            <a:pPr fontAlgn="base">
              <a:spcBef>
                <a:spcPct val="0"/>
              </a:spcBef>
              <a:spcAft>
                <a:spcPct val="0"/>
              </a:spcAft>
              <a:defRPr/>
            </a:pPr>
            <a:endParaRPr lang="en-GB" dirty="0"/>
          </a:p>
        </p:txBody>
      </p:sp>
      <p:pic>
        <p:nvPicPr>
          <p:cNvPr id="28680" name="Picture 1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269163" y="115888"/>
            <a:ext cx="16954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545994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68.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1760" y="1484783"/>
            <a:ext cx="6624736" cy="3168353"/>
          </a:xfrm>
        </p:spPr>
        <p:txBody>
          <a:bodyPr rtlCol="0">
            <a:noAutofit/>
          </a:bodyPr>
          <a:lstStyle/>
          <a:p>
            <a:pPr algn="ctr" fontAlgn="auto">
              <a:spcAft>
                <a:spcPts val="0"/>
              </a:spcAft>
              <a:defRPr/>
            </a:pPr>
            <a:r>
              <a:rPr lang="en-GB" sz="4000" dirty="0" smtClean="0"/>
              <a:t>WALES ANTI-SLAVERYAWARENESS </a:t>
            </a:r>
            <a:br>
              <a:rPr lang="en-GB" sz="4000" dirty="0" smtClean="0"/>
            </a:br>
            <a:r>
              <a:rPr lang="en-GB" sz="4000" dirty="0" smtClean="0"/>
              <a:t/>
            </a:r>
            <a:br>
              <a:rPr lang="en-GB" sz="4000" dirty="0" smtClean="0"/>
            </a:br>
            <a:r>
              <a:rPr lang="en-GB" sz="4000" dirty="0" smtClean="0"/>
              <a:t>BRIEF INTRODUCTION</a:t>
            </a:r>
            <a:endParaRPr lang="en-GB" sz="4000" dirty="0">
              <a:solidFill>
                <a:schemeClr val="bg2"/>
              </a:solidFill>
            </a:endParaRPr>
          </a:p>
        </p:txBody>
      </p:sp>
      <p:sp>
        <p:nvSpPr>
          <p:cNvPr id="4" name="Slide Number Placeholder 3"/>
          <p:cNvSpPr>
            <a:spLocks noGrp="1"/>
          </p:cNvSpPr>
          <p:nvPr>
            <p:ph type="sldNum" sz="quarter" idx="12"/>
          </p:nvPr>
        </p:nvSpPr>
        <p:spPr/>
        <p:txBody>
          <a:bodyPr/>
          <a:lstStyle/>
          <a:p>
            <a:pPr>
              <a:defRPr/>
            </a:pPr>
            <a:fld id="{42DFA7A2-4227-4F50-A61A-D775C96DA1B8}" type="slidenum">
              <a:rPr lang="en-GB" smtClean="0"/>
              <a:pPr>
                <a:defRPr/>
              </a:pPr>
              <a:t>1</a:t>
            </a:fld>
            <a:endParaRPr lang="en-GB" dirty="0"/>
          </a:p>
        </p:txBody>
      </p:sp>
    </p:spTree>
    <p:extLst>
      <p:ext uri="{BB962C8B-B14F-4D97-AF65-F5344CB8AC3E}">
        <p14:creationId xmlns:p14="http://schemas.microsoft.com/office/powerpoint/2010/main" val="1612517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83568" y="457200"/>
            <a:ext cx="6552728" cy="595536"/>
          </a:xfrm>
        </p:spPr>
        <p:txBody>
          <a:bodyPr/>
          <a:lstStyle/>
          <a:p>
            <a:pPr algn="ctr" eaLnBrk="1" hangingPunct="1"/>
            <a:r>
              <a:rPr lang="en-GB" altLang="en-US" dirty="0" smtClean="0">
                <a:solidFill>
                  <a:schemeClr val="bg2"/>
                </a:solidFill>
              </a:rPr>
              <a:t>Signs/ Indicators</a:t>
            </a:r>
          </a:p>
        </p:txBody>
      </p:sp>
      <p:sp>
        <p:nvSpPr>
          <p:cNvPr id="29700" name="Rectangle 3"/>
          <p:cNvSpPr>
            <a:spLocks noGrp="1" noChangeArrowheads="1"/>
          </p:cNvSpPr>
          <p:nvPr>
            <p:ph type="body" idx="1"/>
          </p:nvPr>
        </p:nvSpPr>
        <p:spPr>
          <a:xfrm>
            <a:off x="683568" y="1268413"/>
            <a:ext cx="8280920" cy="5184775"/>
          </a:xfrm>
        </p:spPr>
        <p:txBody>
          <a:bodyPr/>
          <a:lstStyle/>
          <a:p>
            <a:pPr eaLnBrk="1" hangingPunct="1">
              <a:lnSpc>
                <a:spcPct val="80000"/>
              </a:lnSpc>
            </a:pPr>
            <a:r>
              <a:rPr lang="en-GB" altLang="en-US" sz="2800" dirty="0" smtClean="0">
                <a:solidFill>
                  <a:schemeClr val="bg2"/>
                </a:solidFill>
              </a:rPr>
              <a:t>Children living with non relevant families</a:t>
            </a:r>
          </a:p>
          <a:p>
            <a:pPr eaLnBrk="1" hangingPunct="1">
              <a:lnSpc>
                <a:spcPct val="80000"/>
              </a:lnSpc>
            </a:pPr>
            <a:r>
              <a:rPr lang="en-GB" altLang="en-US" sz="2800" dirty="0">
                <a:solidFill>
                  <a:schemeClr val="bg2"/>
                </a:solidFill>
              </a:rPr>
              <a:t>Signs of </a:t>
            </a:r>
            <a:r>
              <a:rPr lang="en-GB" altLang="en-US" sz="2800" dirty="0" smtClean="0">
                <a:solidFill>
                  <a:schemeClr val="bg2"/>
                </a:solidFill>
              </a:rPr>
              <a:t>branding/ownership</a:t>
            </a:r>
          </a:p>
          <a:p>
            <a:pPr eaLnBrk="1" hangingPunct="1">
              <a:lnSpc>
                <a:spcPct val="80000"/>
              </a:lnSpc>
            </a:pPr>
            <a:r>
              <a:rPr lang="en-GB" altLang="en-US" sz="2800" dirty="0">
                <a:solidFill>
                  <a:schemeClr val="bg2"/>
                </a:solidFill>
              </a:rPr>
              <a:t>Limited contact with family&amp; limited social </a:t>
            </a:r>
            <a:r>
              <a:rPr lang="en-GB" altLang="en-US" sz="2800" dirty="0" smtClean="0">
                <a:solidFill>
                  <a:schemeClr val="bg2"/>
                </a:solidFill>
              </a:rPr>
              <a:t>contact</a:t>
            </a:r>
          </a:p>
          <a:p>
            <a:pPr eaLnBrk="1" hangingPunct="1">
              <a:lnSpc>
                <a:spcPct val="80000"/>
              </a:lnSpc>
            </a:pPr>
            <a:r>
              <a:rPr lang="en-GB" altLang="en-US" sz="2800" dirty="0">
                <a:solidFill>
                  <a:schemeClr val="bg2"/>
                </a:solidFill>
              </a:rPr>
              <a:t>Signs of physical </a:t>
            </a:r>
            <a:r>
              <a:rPr lang="en-GB" altLang="en-US" sz="2800" dirty="0" smtClean="0">
                <a:solidFill>
                  <a:schemeClr val="bg2"/>
                </a:solidFill>
              </a:rPr>
              <a:t>abuse</a:t>
            </a:r>
            <a:endParaRPr lang="en-GB" altLang="en-US" sz="2800" dirty="0">
              <a:solidFill>
                <a:schemeClr val="bg2"/>
              </a:solidFill>
            </a:endParaRPr>
          </a:p>
          <a:p>
            <a:pPr eaLnBrk="1" hangingPunct="1">
              <a:lnSpc>
                <a:spcPct val="80000"/>
              </a:lnSpc>
            </a:pPr>
            <a:r>
              <a:rPr lang="en-GB" altLang="en-US" sz="2800" dirty="0" smtClean="0">
                <a:solidFill>
                  <a:schemeClr val="bg2"/>
                </a:solidFill>
              </a:rPr>
              <a:t>Injuries </a:t>
            </a:r>
            <a:r>
              <a:rPr lang="en-GB" altLang="en-US" sz="2800" dirty="0">
                <a:solidFill>
                  <a:schemeClr val="bg2"/>
                </a:solidFill>
              </a:rPr>
              <a:t>apparently as a result of assault or ill </a:t>
            </a:r>
            <a:r>
              <a:rPr lang="en-GB" altLang="en-US" sz="2800" dirty="0" smtClean="0">
                <a:solidFill>
                  <a:schemeClr val="bg2"/>
                </a:solidFill>
              </a:rPr>
              <a:t>treatment, as a </a:t>
            </a:r>
            <a:r>
              <a:rPr lang="en-GB" altLang="en-US" sz="2800" dirty="0">
                <a:solidFill>
                  <a:schemeClr val="bg2"/>
                </a:solidFill>
              </a:rPr>
              <a:t>result of </a:t>
            </a:r>
            <a:r>
              <a:rPr lang="en-GB" altLang="en-US" sz="2800" dirty="0" smtClean="0">
                <a:solidFill>
                  <a:schemeClr val="bg2"/>
                </a:solidFill>
              </a:rPr>
              <a:t>work, or from </a:t>
            </a:r>
            <a:r>
              <a:rPr lang="en-GB" altLang="en-US" sz="2800" dirty="0">
                <a:solidFill>
                  <a:schemeClr val="bg2"/>
                </a:solidFill>
              </a:rPr>
              <a:t>restrains such as shackles or rope</a:t>
            </a:r>
          </a:p>
          <a:p>
            <a:pPr eaLnBrk="1" hangingPunct="1">
              <a:lnSpc>
                <a:spcPct val="80000"/>
              </a:lnSpc>
            </a:pPr>
            <a:r>
              <a:rPr lang="en-GB" altLang="en-US" sz="2800" dirty="0">
                <a:solidFill>
                  <a:schemeClr val="bg2"/>
                </a:solidFill>
              </a:rPr>
              <a:t>Lack of access to medical care</a:t>
            </a:r>
          </a:p>
          <a:p>
            <a:pPr eaLnBrk="1" hangingPunct="1">
              <a:lnSpc>
                <a:spcPct val="80000"/>
              </a:lnSpc>
            </a:pPr>
            <a:r>
              <a:rPr lang="en-GB" altLang="en-US" sz="2800" dirty="0" smtClean="0">
                <a:solidFill>
                  <a:schemeClr val="bg2"/>
                </a:solidFill>
              </a:rPr>
              <a:t>Extreme </a:t>
            </a:r>
            <a:r>
              <a:rPr lang="en-GB" altLang="en-US" sz="2800" dirty="0">
                <a:solidFill>
                  <a:schemeClr val="bg2"/>
                </a:solidFill>
              </a:rPr>
              <a:t>reaction to </a:t>
            </a:r>
            <a:r>
              <a:rPr lang="en-GB" altLang="en-US" sz="2800" dirty="0" smtClean="0">
                <a:solidFill>
                  <a:schemeClr val="bg2"/>
                </a:solidFill>
              </a:rPr>
              <a:t>authority or a dominant male or female (fear</a:t>
            </a:r>
            <a:r>
              <a:rPr lang="en-GB" altLang="en-US" sz="2800" dirty="0">
                <a:solidFill>
                  <a:schemeClr val="bg2"/>
                </a:solidFill>
              </a:rPr>
              <a:t>, shying away, overly suggestive)</a:t>
            </a:r>
          </a:p>
          <a:p>
            <a:pPr eaLnBrk="1" hangingPunct="1">
              <a:lnSpc>
                <a:spcPct val="80000"/>
              </a:lnSpc>
            </a:pPr>
            <a:r>
              <a:rPr lang="en-US" altLang="en-US" sz="2800" dirty="0" smtClean="0">
                <a:solidFill>
                  <a:schemeClr val="bg2"/>
                </a:solidFill>
              </a:rPr>
              <a:t>Lifestyles they cannot afford, </a:t>
            </a:r>
            <a:r>
              <a:rPr lang="en-US" altLang="en-US" sz="2800" dirty="0">
                <a:solidFill>
                  <a:schemeClr val="bg2"/>
                </a:solidFill>
              </a:rPr>
              <a:t>e.g. new mobile, clothes, money, food, </a:t>
            </a:r>
            <a:r>
              <a:rPr lang="en-US" altLang="en-US" sz="2800" dirty="0" smtClean="0">
                <a:solidFill>
                  <a:schemeClr val="bg2"/>
                </a:solidFill>
              </a:rPr>
              <a:t>etc.</a:t>
            </a:r>
            <a:endParaRPr lang="en-GB" altLang="en-US" sz="2800" dirty="0" smtClean="0"/>
          </a:p>
        </p:txBody>
      </p:sp>
      <p:sp>
        <p:nvSpPr>
          <p:cNvPr id="2" name="Slide Number Placeholder 1"/>
          <p:cNvSpPr>
            <a:spLocks noGrp="1"/>
          </p:cNvSpPr>
          <p:nvPr>
            <p:ph type="sldNum" sz="quarter" idx="11"/>
          </p:nvPr>
        </p:nvSpPr>
        <p:spPr/>
        <p:txBody>
          <a:bodyPr/>
          <a:lstStyle/>
          <a:p>
            <a:pPr>
              <a:defRPr/>
            </a:pPr>
            <a:fld id="{547227AB-B2B7-47DE-8290-C8B6E87E0590}" type="slidenum">
              <a:rPr lang="en-GB" smtClean="0"/>
              <a:pPr>
                <a:defRPr/>
              </a:pPr>
              <a:t>10</a:t>
            </a:fld>
            <a:endParaRPr lang="en-GB" dirty="0"/>
          </a:p>
        </p:txBody>
      </p:sp>
    </p:spTree>
    <p:extLst>
      <p:ext uri="{BB962C8B-B14F-4D97-AF65-F5344CB8AC3E}">
        <p14:creationId xmlns:p14="http://schemas.microsoft.com/office/powerpoint/2010/main" val="859029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683568" y="457200"/>
            <a:ext cx="6624736" cy="1171600"/>
          </a:xfrm>
        </p:spPr>
        <p:txBody>
          <a:bodyPr/>
          <a:lstStyle/>
          <a:p>
            <a:pPr algn="ctr" eaLnBrk="1" hangingPunct="1"/>
            <a:r>
              <a:rPr lang="en-GB" altLang="en-US" dirty="0" smtClean="0">
                <a:solidFill>
                  <a:schemeClr val="bg2"/>
                </a:solidFill>
              </a:rPr>
              <a:t>Barriers to disclose</a:t>
            </a:r>
          </a:p>
        </p:txBody>
      </p:sp>
      <p:sp>
        <p:nvSpPr>
          <p:cNvPr id="121859" name="Rectangle 3"/>
          <p:cNvSpPr>
            <a:spLocks noGrp="1" noChangeArrowheads="1"/>
          </p:cNvSpPr>
          <p:nvPr>
            <p:ph sz="half" idx="1"/>
          </p:nvPr>
        </p:nvSpPr>
        <p:spPr>
          <a:xfrm>
            <a:off x="611560" y="1844824"/>
            <a:ext cx="3884240" cy="4752528"/>
          </a:xfrm>
        </p:spPr>
        <p:txBody>
          <a:bodyPr/>
          <a:lstStyle/>
          <a:p>
            <a:pPr algn="just" eaLnBrk="1" hangingPunct="1">
              <a:lnSpc>
                <a:spcPct val="90000"/>
              </a:lnSpc>
            </a:pPr>
            <a:r>
              <a:rPr lang="en-US" altLang="en-US" sz="2400" dirty="0" smtClean="0">
                <a:solidFill>
                  <a:schemeClr val="bg2"/>
                </a:solidFill>
              </a:rPr>
              <a:t>Lack of awareness that they are the victim of a crime</a:t>
            </a:r>
          </a:p>
          <a:p>
            <a:pPr marL="355600" indent="-355600" algn="just" eaLnBrk="1" hangingPunct="1">
              <a:lnSpc>
                <a:spcPct val="90000"/>
              </a:lnSpc>
            </a:pPr>
            <a:r>
              <a:rPr lang="en-US" altLang="en-US" sz="2400" dirty="0" smtClean="0">
                <a:solidFill>
                  <a:schemeClr val="bg2"/>
                </a:solidFill>
              </a:rPr>
              <a:t>Unaware that help is there </a:t>
            </a:r>
          </a:p>
          <a:p>
            <a:pPr algn="just" eaLnBrk="1" hangingPunct="1">
              <a:lnSpc>
                <a:spcPct val="90000"/>
              </a:lnSpc>
            </a:pPr>
            <a:r>
              <a:rPr lang="en-US" altLang="en-US" sz="2400" dirty="0" smtClean="0">
                <a:solidFill>
                  <a:schemeClr val="bg2"/>
                </a:solidFill>
              </a:rPr>
              <a:t>Language barrier </a:t>
            </a:r>
          </a:p>
          <a:p>
            <a:pPr algn="just" eaLnBrk="1" hangingPunct="1">
              <a:lnSpc>
                <a:spcPct val="90000"/>
              </a:lnSpc>
            </a:pPr>
            <a:r>
              <a:rPr lang="en-US" altLang="en-US" sz="2400" dirty="0" smtClean="0">
                <a:solidFill>
                  <a:schemeClr val="bg2"/>
                </a:solidFill>
              </a:rPr>
              <a:t>Controlled movements</a:t>
            </a:r>
          </a:p>
          <a:p>
            <a:pPr algn="just" eaLnBrk="1" hangingPunct="1">
              <a:lnSpc>
                <a:spcPct val="90000"/>
              </a:lnSpc>
            </a:pPr>
            <a:r>
              <a:rPr lang="en-US" altLang="en-US" sz="2400" dirty="0" smtClean="0">
                <a:solidFill>
                  <a:schemeClr val="bg2"/>
                </a:solidFill>
              </a:rPr>
              <a:t>Fear of Repercussions </a:t>
            </a:r>
          </a:p>
          <a:p>
            <a:pPr algn="just" eaLnBrk="1" hangingPunct="1">
              <a:lnSpc>
                <a:spcPct val="90000"/>
              </a:lnSpc>
            </a:pPr>
            <a:r>
              <a:rPr lang="en-US" altLang="en-US" sz="2400" dirty="0" smtClean="0">
                <a:solidFill>
                  <a:schemeClr val="bg2"/>
                </a:solidFill>
              </a:rPr>
              <a:t>Accompanied by trafficker </a:t>
            </a:r>
          </a:p>
          <a:p>
            <a:pPr algn="just" eaLnBrk="1" hangingPunct="1">
              <a:lnSpc>
                <a:spcPct val="90000"/>
              </a:lnSpc>
            </a:pPr>
            <a:r>
              <a:rPr lang="en-US" altLang="en-US" sz="2400" dirty="0" smtClean="0">
                <a:solidFill>
                  <a:schemeClr val="bg2"/>
                </a:solidFill>
              </a:rPr>
              <a:t>Isolation.</a:t>
            </a:r>
          </a:p>
          <a:p>
            <a:pPr eaLnBrk="1" hangingPunct="1">
              <a:lnSpc>
                <a:spcPct val="90000"/>
              </a:lnSpc>
            </a:pPr>
            <a:endParaRPr lang="en-US" altLang="en-US" sz="2400" dirty="0" smtClean="0"/>
          </a:p>
          <a:p>
            <a:pPr eaLnBrk="1" hangingPunct="1">
              <a:lnSpc>
                <a:spcPct val="90000"/>
              </a:lnSpc>
              <a:buFontTx/>
              <a:buNone/>
            </a:pPr>
            <a:endParaRPr lang="en-US" altLang="en-US" sz="3300" dirty="0" smtClean="0"/>
          </a:p>
          <a:p>
            <a:pPr eaLnBrk="1" hangingPunct="1">
              <a:lnSpc>
                <a:spcPct val="90000"/>
              </a:lnSpc>
            </a:pPr>
            <a:endParaRPr lang="en-GB" altLang="en-US" sz="2800" dirty="0" smtClean="0"/>
          </a:p>
        </p:txBody>
      </p:sp>
      <p:sp>
        <p:nvSpPr>
          <p:cNvPr id="2" name="Content Placeholder 1"/>
          <p:cNvSpPr>
            <a:spLocks noGrp="1"/>
          </p:cNvSpPr>
          <p:nvPr>
            <p:ph sz="half" idx="2"/>
          </p:nvPr>
        </p:nvSpPr>
        <p:spPr>
          <a:xfrm>
            <a:off x="4648200" y="1772816"/>
            <a:ext cx="4316288" cy="4680520"/>
          </a:xfrm>
        </p:spPr>
        <p:txBody>
          <a:bodyPr/>
          <a:lstStyle/>
          <a:p>
            <a:pPr algn="just" eaLnBrk="1" hangingPunct="1"/>
            <a:r>
              <a:rPr lang="en-US" altLang="en-US" sz="2400" dirty="0">
                <a:solidFill>
                  <a:schemeClr val="bg2"/>
                </a:solidFill>
              </a:rPr>
              <a:t>Comparison of situation to a worse one </a:t>
            </a:r>
          </a:p>
          <a:p>
            <a:pPr algn="just" eaLnBrk="1" hangingPunct="1"/>
            <a:r>
              <a:rPr lang="en-US" altLang="en-US" sz="2400" dirty="0">
                <a:solidFill>
                  <a:schemeClr val="bg2"/>
                </a:solidFill>
              </a:rPr>
              <a:t>Immigration status </a:t>
            </a:r>
          </a:p>
          <a:p>
            <a:pPr algn="just" eaLnBrk="1" hangingPunct="1"/>
            <a:r>
              <a:rPr lang="en-US" altLang="en-US" sz="2400" dirty="0">
                <a:solidFill>
                  <a:schemeClr val="bg2"/>
                </a:solidFill>
              </a:rPr>
              <a:t>Involvement in criminal activity </a:t>
            </a:r>
          </a:p>
          <a:p>
            <a:pPr algn="just" eaLnBrk="1" hangingPunct="1"/>
            <a:r>
              <a:rPr lang="en-US" altLang="en-US" sz="2400" dirty="0">
                <a:solidFill>
                  <a:schemeClr val="bg2"/>
                </a:solidFill>
              </a:rPr>
              <a:t>Juju </a:t>
            </a:r>
            <a:endParaRPr lang="en-US" altLang="en-US" sz="2400" dirty="0" smtClean="0">
              <a:solidFill>
                <a:schemeClr val="bg2"/>
              </a:solidFill>
            </a:endParaRPr>
          </a:p>
          <a:p>
            <a:pPr algn="just" eaLnBrk="1" hangingPunct="1"/>
            <a:r>
              <a:rPr lang="en-US" altLang="en-US" sz="2400" dirty="0" smtClean="0">
                <a:solidFill>
                  <a:schemeClr val="bg2"/>
                </a:solidFill>
              </a:rPr>
              <a:t>Lack of trust of authorities</a:t>
            </a:r>
            <a:endParaRPr lang="en-GB" altLang="en-US" sz="2400" dirty="0">
              <a:solidFill>
                <a:schemeClr val="bg2"/>
              </a:solidFill>
            </a:endParaRPr>
          </a:p>
          <a:p>
            <a:pPr algn="just" eaLnBrk="1" hangingPunct="1"/>
            <a:r>
              <a:rPr lang="en-US" altLang="en-US" sz="2400" dirty="0">
                <a:solidFill>
                  <a:schemeClr val="bg2"/>
                </a:solidFill>
              </a:rPr>
              <a:t>Self-blame </a:t>
            </a:r>
          </a:p>
          <a:p>
            <a:pPr algn="just" eaLnBrk="1" hangingPunct="1"/>
            <a:r>
              <a:rPr lang="en-GB" altLang="en-US" sz="2400" dirty="0">
                <a:solidFill>
                  <a:schemeClr val="bg2"/>
                </a:solidFill>
              </a:rPr>
              <a:t>Stigma </a:t>
            </a:r>
          </a:p>
          <a:p>
            <a:pPr algn="just" eaLnBrk="1" hangingPunct="1"/>
            <a:r>
              <a:rPr lang="en-US" altLang="en-US" sz="2400" dirty="0">
                <a:solidFill>
                  <a:schemeClr val="bg2"/>
                </a:solidFill>
              </a:rPr>
              <a:t>‘Stockholm Syndrome</a:t>
            </a:r>
            <a:r>
              <a:rPr lang="en-US" altLang="en-US" sz="2400" dirty="0" smtClean="0">
                <a:solidFill>
                  <a:schemeClr val="bg2"/>
                </a:solidFill>
              </a:rPr>
              <a:t>’.</a:t>
            </a:r>
            <a:endParaRPr lang="en-GB" sz="2400" dirty="0">
              <a:solidFill>
                <a:schemeClr val="bg2"/>
              </a:solidFill>
            </a:endParaRPr>
          </a:p>
        </p:txBody>
      </p:sp>
      <p:sp>
        <p:nvSpPr>
          <p:cNvPr id="3" name="Slide Number Placeholder 2"/>
          <p:cNvSpPr>
            <a:spLocks noGrp="1"/>
          </p:cNvSpPr>
          <p:nvPr>
            <p:ph type="sldNum" sz="quarter" idx="11"/>
          </p:nvPr>
        </p:nvSpPr>
        <p:spPr/>
        <p:txBody>
          <a:bodyPr/>
          <a:lstStyle/>
          <a:p>
            <a:pPr>
              <a:defRPr/>
            </a:pPr>
            <a:fld id="{FD5A2D47-9FEC-4308-AECB-325DF88D9548}" type="slidenum">
              <a:rPr lang="en-GB" smtClean="0"/>
              <a:pPr>
                <a:defRPr/>
              </a:pPr>
              <a:t>11</a:t>
            </a:fld>
            <a:endParaRPr lang="en-GB" dirty="0"/>
          </a:p>
        </p:txBody>
      </p:sp>
    </p:spTree>
    <p:extLst>
      <p:ext uri="{BB962C8B-B14F-4D97-AF65-F5344CB8AC3E}">
        <p14:creationId xmlns:p14="http://schemas.microsoft.com/office/powerpoint/2010/main" val="3336205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blinds(horizontal)">
                                      <p:cBhvr>
                                        <p:cTn id="7" dur="500"/>
                                        <p:tgtEl>
                                          <p:spTgt spid="121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859">
                                            <p:txEl>
                                              <p:pRg st="1" end="1"/>
                                            </p:txEl>
                                          </p:spTgt>
                                        </p:tgtEl>
                                        <p:attrNameLst>
                                          <p:attrName>style.visibility</p:attrName>
                                        </p:attrNameLst>
                                      </p:cBhvr>
                                      <p:to>
                                        <p:strVal val="visible"/>
                                      </p:to>
                                    </p:set>
                                    <p:animEffect transition="in" filter="blinds(horizontal)">
                                      <p:cBhvr>
                                        <p:cTn id="12" dur="500"/>
                                        <p:tgtEl>
                                          <p:spTgt spid="1218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1859">
                                            <p:txEl>
                                              <p:pRg st="2" end="2"/>
                                            </p:txEl>
                                          </p:spTgt>
                                        </p:tgtEl>
                                        <p:attrNameLst>
                                          <p:attrName>style.visibility</p:attrName>
                                        </p:attrNameLst>
                                      </p:cBhvr>
                                      <p:to>
                                        <p:strVal val="visible"/>
                                      </p:to>
                                    </p:set>
                                    <p:animEffect transition="in" filter="blinds(horizontal)">
                                      <p:cBhvr>
                                        <p:cTn id="17" dur="500"/>
                                        <p:tgtEl>
                                          <p:spTgt spid="1218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1859">
                                            <p:txEl>
                                              <p:pRg st="3" end="3"/>
                                            </p:txEl>
                                          </p:spTgt>
                                        </p:tgtEl>
                                        <p:attrNameLst>
                                          <p:attrName>style.visibility</p:attrName>
                                        </p:attrNameLst>
                                      </p:cBhvr>
                                      <p:to>
                                        <p:strVal val="visible"/>
                                      </p:to>
                                    </p:set>
                                    <p:animEffect transition="in" filter="blinds(horizontal)">
                                      <p:cBhvr>
                                        <p:cTn id="22" dur="500"/>
                                        <p:tgtEl>
                                          <p:spTgt spid="1218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1859">
                                            <p:txEl>
                                              <p:pRg st="4" end="4"/>
                                            </p:txEl>
                                          </p:spTgt>
                                        </p:tgtEl>
                                        <p:attrNameLst>
                                          <p:attrName>style.visibility</p:attrName>
                                        </p:attrNameLst>
                                      </p:cBhvr>
                                      <p:to>
                                        <p:strVal val="visible"/>
                                      </p:to>
                                    </p:set>
                                    <p:animEffect transition="in" filter="blinds(horizontal)">
                                      <p:cBhvr>
                                        <p:cTn id="27" dur="500"/>
                                        <p:tgtEl>
                                          <p:spTgt spid="1218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1859">
                                            <p:txEl>
                                              <p:pRg st="5" end="5"/>
                                            </p:txEl>
                                          </p:spTgt>
                                        </p:tgtEl>
                                        <p:attrNameLst>
                                          <p:attrName>style.visibility</p:attrName>
                                        </p:attrNameLst>
                                      </p:cBhvr>
                                      <p:to>
                                        <p:strVal val="visible"/>
                                      </p:to>
                                    </p:set>
                                    <p:animEffect transition="in" filter="blinds(horizontal)">
                                      <p:cBhvr>
                                        <p:cTn id="32" dur="500"/>
                                        <p:tgtEl>
                                          <p:spTgt spid="1218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1859">
                                            <p:txEl>
                                              <p:pRg st="6" end="6"/>
                                            </p:txEl>
                                          </p:spTgt>
                                        </p:tgtEl>
                                        <p:attrNameLst>
                                          <p:attrName>style.visibility</p:attrName>
                                        </p:attrNameLst>
                                      </p:cBhvr>
                                      <p:to>
                                        <p:strVal val="visible"/>
                                      </p:to>
                                    </p:set>
                                    <p:animEffect transition="in" filter="blinds(horizontal)">
                                      <p:cBhvr>
                                        <p:cTn id="37" dur="500"/>
                                        <p:tgtEl>
                                          <p:spTgt spid="1218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620688"/>
            <a:ext cx="6357937" cy="1371600"/>
          </a:xfrm>
        </p:spPr>
        <p:txBody>
          <a:bodyPr/>
          <a:lstStyle/>
          <a:p>
            <a:r>
              <a:rPr lang="en-GB" sz="3600" dirty="0" smtClean="0">
                <a:solidFill>
                  <a:schemeClr val="bg2"/>
                </a:solidFill>
              </a:rPr>
              <a:t>                </a:t>
            </a:r>
            <a:r>
              <a:rPr lang="en-GB" sz="4800" dirty="0" smtClean="0">
                <a:solidFill>
                  <a:schemeClr val="bg2"/>
                </a:solidFill>
              </a:rPr>
              <a:t>Vulnerability </a:t>
            </a:r>
            <a:r>
              <a:rPr lang="en-GB" sz="4800" dirty="0" smtClean="0"/>
              <a:t/>
            </a:r>
            <a:br>
              <a:rPr lang="en-GB" sz="4800" dirty="0" smtClean="0"/>
            </a:br>
            <a:r>
              <a:rPr lang="en-GB" sz="4800" dirty="0" smtClean="0"/>
              <a:t>      </a:t>
            </a:r>
            <a:endParaRPr lang="en-GB" sz="4800" dirty="0"/>
          </a:p>
        </p:txBody>
      </p:sp>
      <p:sp>
        <p:nvSpPr>
          <p:cNvPr id="3" name="Content Placeholder 2"/>
          <p:cNvSpPr>
            <a:spLocks noGrp="1"/>
          </p:cNvSpPr>
          <p:nvPr>
            <p:ph idx="1"/>
          </p:nvPr>
        </p:nvSpPr>
        <p:spPr/>
        <p:txBody>
          <a:bodyPr/>
          <a:lstStyle/>
          <a:p>
            <a:endParaRPr lang="en-GB" dirty="0" smtClean="0"/>
          </a:p>
          <a:p>
            <a:r>
              <a:rPr lang="en-GB" dirty="0">
                <a:solidFill>
                  <a:schemeClr val="bg2"/>
                </a:solidFill>
              </a:rPr>
              <a:t>being susceptible to harm or    		    injury </a:t>
            </a:r>
          </a:p>
          <a:p>
            <a:r>
              <a:rPr lang="en-GB" dirty="0" smtClean="0">
                <a:solidFill>
                  <a:schemeClr val="bg2"/>
                </a:solidFill>
              </a:rPr>
              <a:t>The </a:t>
            </a:r>
            <a:r>
              <a:rPr lang="en-GB" dirty="0">
                <a:solidFill>
                  <a:schemeClr val="bg2"/>
                </a:solidFill>
              </a:rPr>
              <a:t>offences are about Power, Control and Money. </a:t>
            </a:r>
            <a:endParaRPr lang="en-GB" dirty="0" smtClean="0">
              <a:solidFill>
                <a:schemeClr val="bg2"/>
              </a:solidFill>
            </a:endParaRPr>
          </a:p>
          <a:p>
            <a:r>
              <a:rPr lang="en-GB" dirty="0" smtClean="0">
                <a:solidFill>
                  <a:schemeClr val="bg2"/>
                </a:solidFill>
              </a:rPr>
              <a:t>There may be one or more offenders who </a:t>
            </a:r>
            <a:r>
              <a:rPr lang="en-GB" dirty="0">
                <a:solidFill>
                  <a:schemeClr val="bg2"/>
                </a:solidFill>
              </a:rPr>
              <a:t>abuse or exploit one or more victims</a:t>
            </a:r>
          </a:p>
        </p:txBody>
      </p:sp>
      <p:sp>
        <p:nvSpPr>
          <p:cNvPr id="4" name="Slide Number Placeholder 3"/>
          <p:cNvSpPr>
            <a:spLocks noGrp="1"/>
          </p:cNvSpPr>
          <p:nvPr>
            <p:ph type="sldNum" sz="quarter" idx="11"/>
          </p:nvPr>
        </p:nvSpPr>
        <p:spPr/>
        <p:txBody>
          <a:bodyPr/>
          <a:lstStyle/>
          <a:p>
            <a:pPr>
              <a:defRPr/>
            </a:pPr>
            <a:fld id="{003D393C-DA35-4A34-8344-5C91FF925E70}" type="slidenum">
              <a:rPr lang="en-GB" smtClean="0"/>
              <a:pPr>
                <a:defRPr/>
              </a:pPr>
              <a:t>12</a:t>
            </a:fld>
            <a:endParaRPr lang="en-GB" dirty="0"/>
          </a:p>
        </p:txBody>
      </p:sp>
    </p:spTree>
    <p:extLst>
      <p:ext uri="{BB962C8B-B14F-4D97-AF65-F5344CB8AC3E}">
        <p14:creationId xmlns:p14="http://schemas.microsoft.com/office/powerpoint/2010/main" val="2714612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8680"/>
            <a:ext cx="6357937" cy="1371600"/>
          </a:xfrm>
        </p:spPr>
        <p:txBody>
          <a:bodyPr/>
          <a:lstStyle/>
          <a:p>
            <a:r>
              <a:rPr lang="en-GB" sz="3200" dirty="0">
                <a:solidFill>
                  <a:schemeClr val="bg2"/>
                </a:solidFill>
              </a:rPr>
              <a:t>power and control can be driven by a number of factors </a:t>
            </a:r>
            <a:r>
              <a:rPr lang="en-GB" sz="3200" dirty="0" smtClean="0">
                <a:solidFill>
                  <a:schemeClr val="bg2"/>
                </a:solidFill>
              </a:rPr>
              <a:t>-  </a:t>
            </a:r>
            <a:r>
              <a:rPr lang="en-GB" sz="3200" dirty="0">
                <a:solidFill>
                  <a:schemeClr val="bg2"/>
                </a:solidFill>
              </a:rPr>
              <a:t>look out for</a:t>
            </a:r>
          </a:p>
        </p:txBody>
      </p:sp>
      <p:sp>
        <p:nvSpPr>
          <p:cNvPr id="3" name="Content Placeholder 2"/>
          <p:cNvSpPr>
            <a:spLocks noGrp="1"/>
          </p:cNvSpPr>
          <p:nvPr>
            <p:ph idx="1"/>
          </p:nvPr>
        </p:nvSpPr>
        <p:spPr/>
        <p:txBody>
          <a:bodyPr/>
          <a:lstStyle/>
          <a:p>
            <a:r>
              <a:rPr lang="en-GB" sz="2000" dirty="0" smtClean="0"/>
              <a:t>       </a:t>
            </a:r>
            <a:r>
              <a:rPr lang="en-GB" sz="2000" dirty="0">
                <a:solidFill>
                  <a:schemeClr val="bg2"/>
                </a:solidFill>
              </a:rPr>
              <a:t>What is the relationship between the offender and victim? </a:t>
            </a:r>
          </a:p>
          <a:p>
            <a:endParaRPr lang="en-GB" sz="2000" dirty="0">
              <a:solidFill>
                <a:schemeClr val="bg2"/>
              </a:solidFill>
            </a:endParaRPr>
          </a:p>
          <a:p>
            <a:r>
              <a:rPr lang="en-GB" sz="2000" dirty="0" smtClean="0">
                <a:solidFill>
                  <a:schemeClr val="bg2"/>
                </a:solidFill>
              </a:rPr>
              <a:t>      </a:t>
            </a:r>
            <a:r>
              <a:rPr lang="en-GB" sz="2000" dirty="0">
                <a:solidFill>
                  <a:schemeClr val="bg2"/>
                </a:solidFill>
              </a:rPr>
              <a:t>What are the circumstances that contribute to a person being a  </a:t>
            </a:r>
            <a:r>
              <a:rPr lang="en-GB" sz="2000" dirty="0" smtClean="0">
                <a:solidFill>
                  <a:schemeClr val="bg2"/>
                </a:solidFill>
              </a:rPr>
              <a:t>     victim</a:t>
            </a:r>
            <a:r>
              <a:rPr lang="en-GB" sz="2000" dirty="0">
                <a:solidFill>
                  <a:schemeClr val="bg2"/>
                </a:solidFill>
              </a:rPr>
              <a:t>? </a:t>
            </a:r>
          </a:p>
          <a:p>
            <a:pPr marL="0" indent="0">
              <a:buNone/>
            </a:pPr>
            <a:endParaRPr lang="en-GB" sz="2000" dirty="0">
              <a:solidFill>
                <a:schemeClr val="bg2"/>
              </a:solidFill>
            </a:endParaRPr>
          </a:p>
          <a:p>
            <a:r>
              <a:rPr lang="en-GB" sz="2000" dirty="0" smtClean="0">
                <a:solidFill>
                  <a:schemeClr val="bg2"/>
                </a:solidFill>
              </a:rPr>
              <a:t>      What </a:t>
            </a:r>
            <a:r>
              <a:rPr lang="en-GB" sz="2000" dirty="0">
                <a:solidFill>
                  <a:schemeClr val="bg2"/>
                </a:solidFill>
              </a:rPr>
              <a:t>does an offender gain from the relationship?</a:t>
            </a:r>
          </a:p>
          <a:p>
            <a:endParaRPr lang="en-GB" sz="2000" dirty="0">
              <a:solidFill>
                <a:schemeClr val="bg2"/>
              </a:solidFill>
            </a:endParaRPr>
          </a:p>
          <a:p>
            <a:r>
              <a:rPr lang="en-GB" sz="2000" dirty="0" smtClean="0">
                <a:solidFill>
                  <a:schemeClr val="bg2"/>
                </a:solidFill>
              </a:rPr>
              <a:t>    </a:t>
            </a:r>
            <a:r>
              <a:rPr lang="en-GB" sz="2000" dirty="0">
                <a:solidFill>
                  <a:schemeClr val="bg2"/>
                </a:solidFill>
              </a:rPr>
              <a:t>How is a Victim Controlled?</a:t>
            </a:r>
          </a:p>
          <a:p>
            <a:endParaRPr lang="en-GB" dirty="0">
              <a:solidFill>
                <a:schemeClr val="bg2"/>
              </a:solidFill>
            </a:endParaRPr>
          </a:p>
        </p:txBody>
      </p:sp>
      <p:sp>
        <p:nvSpPr>
          <p:cNvPr id="4" name="Slide Number Placeholder 3"/>
          <p:cNvSpPr>
            <a:spLocks noGrp="1"/>
          </p:cNvSpPr>
          <p:nvPr>
            <p:ph type="sldNum" sz="quarter" idx="11"/>
          </p:nvPr>
        </p:nvSpPr>
        <p:spPr/>
        <p:txBody>
          <a:bodyPr/>
          <a:lstStyle/>
          <a:p>
            <a:pPr>
              <a:defRPr/>
            </a:pPr>
            <a:fld id="{003D393C-DA35-4A34-8344-5C91FF925E70}" type="slidenum">
              <a:rPr lang="en-GB" smtClean="0"/>
              <a:pPr>
                <a:defRPr/>
              </a:pPr>
              <a:t>13</a:t>
            </a:fld>
            <a:endParaRPr lang="en-GB" dirty="0"/>
          </a:p>
        </p:txBody>
      </p:sp>
    </p:spTree>
    <p:extLst>
      <p:ext uri="{BB962C8B-B14F-4D97-AF65-F5344CB8AC3E}">
        <p14:creationId xmlns:p14="http://schemas.microsoft.com/office/powerpoint/2010/main" val="1061793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solidFill>
                  <a:schemeClr val="bg2"/>
                </a:solidFill>
              </a:rPr>
              <a:t>If you have concerns …what do you do ? </a:t>
            </a:r>
            <a:endParaRPr lang="en-GB" sz="3200" dirty="0">
              <a:solidFill>
                <a:schemeClr val="bg2"/>
              </a:solidFill>
            </a:endParaRPr>
          </a:p>
        </p:txBody>
      </p:sp>
      <p:sp>
        <p:nvSpPr>
          <p:cNvPr id="3" name="Content Placeholder 2"/>
          <p:cNvSpPr>
            <a:spLocks noGrp="1"/>
          </p:cNvSpPr>
          <p:nvPr>
            <p:ph idx="1"/>
          </p:nvPr>
        </p:nvSpPr>
        <p:spPr/>
        <p:txBody>
          <a:bodyPr/>
          <a:lstStyle/>
          <a:p>
            <a:r>
              <a:rPr lang="en-GB" dirty="0" smtClean="0">
                <a:solidFill>
                  <a:schemeClr val="bg2"/>
                </a:solidFill>
              </a:rPr>
              <a:t>Be curious and question relationships if you suspect anything of concern</a:t>
            </a:r>
          </a:p>
          <a:p>
            <a:endParaRPr lang="en-GB" dirty="0" smtClean="0">
              <a:solidFill>
                <a:schemeClr val="bg2"/>
              </a:solidFill>
            </a:endParaRPr>
          </a:p>
          <a:p>
            <a:r>
              <a:rPr lang="en-GB" dirty="0" smtClean="0">
                <a:solidFill>
                  <a:schemeClr val="bg2"/>
                </a:solidFill>
              </a:rPr>
              <a:t>Look to gain trust and confidence</a:t>
            </a:r>
          </a:p>
          <a:p>
            <a:endParaRPr lang="en-GB" dirty="0" smtClean="0">
              <a:solidFill>
                <a:schemeClr val="bg2"/>
              </a:solidFill>
            </a:endParaRPr>
          </a:p>
          <a:p>
            <a:r>
              <a:rPr lang="en-GB" dirty="0" smtClean="0">
                <a:solidFill>
                  <a:schemeClr val="bg2"/>
                </a:solidFill>
              </a:rPr>
              <a:t>Identify the risk</a:t>
            </a:r>
          </a:p>
          <a:p>
            <a:endParaRPr lang="en-GB" dirty="0" smtClean="0">
              <a:solidFill>
                <a:schemeClr val="bg2"/>
              </a:solidFill>
            </a:endParaRPr>
          </a:p>
          <a:p>
            <a:r>
              <a:rPr lang="en-GB" dirty="0" smtClean="0">
                <a:solidFill>
                  <a:schemeClr val="bg2"/>
                </a:solidFill>
              </a:rPr>
              <a:t>Ensure safety of victims</a:t>
            </a:r>
            <a:endParaRPr lang="en-GB" dirty="0">
              <a:solidFill>
                <a:schemeClr val="bg2"/>
              </a:solidFill>
            </a:endParaRPr>
          </a:p>
        </p:txBody>
      </p:sp>
    </p:spTree>
    <p:extLst>
      <p:ext uri="{BB962C8B-B14F-4D97-AF65-F5344CB8AC3E}">
        <p14:creationId xmlns:p14="http://schemas.microsoft.com/office/powerpoint/2010/main" val="1599153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2"/>
                </a:solidFill>
              </a:rPr>
              <a:t>Simple message</a:t>
            </a:r>
            <a:endParaRPr lang="en-GB" dirty="0">
              <a:solidFill>
                <a:schemeClr val="bg2"/>
              </a:solidFill>
            </a:endParaRPr>
          </a:p>
        </p:txBody>
      </p:sp>
      <p:sp>
        <p:nvSpPr>
          <p:cNvPr id="3" name="Content Placeholder 2"/>
          <p:cNvSpPr>
            <a:spLocks noGrp="1"/>
          </p:cNvSpPr>
          <p:nvPr>
            <p:ph idx="1"/>
          </p:nvPr>
        </p:nvSpPr>
        <p:spPr/>
        <p:txBody>
          <a:bodyPr/>
          <a:lstStyle/>
          <a:p>
            <a:pPr marL="0" indent="0" algn="ctr">
              <a:buNone/>
            </a:pPr>
            <a:r>
              <a:rPr lang="en-GB" b="1" dirty="0" smtClean="0">
                <a:solidFill>
                  <a:schemeClr val="bg2"/>
                </a:solidFill>
              </a:rPr>
              <a:t>Look, Understand and Help</a:t>
            </a:r>
          </a:p>
          <a:p>
            <a:endParaRPr lang="en-GB" dirty="0">
              <a:solidFill>
                <a:schemeClr val="bg2"/>
              </a:solidFill>
            </a:endParaRPr>
          </a:p>
          <a:p>
            <a:pPr marL="0" indent="0" algn="ctr">
              <a:buNone/>
            </a:pPr>
            <a:r>
              <a:rPr lang="en-GB" dirty="0" smtClean="0">
                <a:solidFill>
                  <a:schemeClr val="bg2"/>
                </a:solidFill>
              </a:rPr>
              <a:t>All Public Services</a:t>
            </a:r>
          </a:p>
          <a:p>
            <a:pPr marL="0" indent="0" algn="ctr">
              <a:buNone/>
            </a:pPr>
            <a:r>
              <a:rPr lang="en-GB" dirty="0" smtClean="0">
                <a:solidFill>
                  <a:schemeClr val="bg2"/>
                </a:solidFill>
              </a:rPr>
              <a:t>Private Sector</a:t>
            </a:r>
          </a:p>
          <a:p>
            <a:pPr marL="0" indent="0" algn="ctr">
              <a:buNone/>
            </a:pPr>
            <a:r>
              <a:rPr lang="en-GB" dirty="0" smtClean="0">
                <a:solidFill>
                  <a:schemeClr val="bg2"/>
                </a:solidFill>
              </a:rPr>
              <a:t>Third Sector</a:t>
            </a:r>
          </a:p>
          <a:p>
            <a:pPr marL="0" indent="0" algn="ctr">
              <a:buNone/>
            </a:pPr>
            <a:r>
              <a:rPr lang="en-GB" dirty="0" smtClean="0">
                <a:solidFill>
                  <a:schemeClr val="bg2"/>
                </a:solidFill>
              </a:rPr>
              <a:t>Community </a:t>
            </a:r>
          </a:p>
          <a:p>
            <a:endParaRPr lang="en-GB" dirty="0"/>
          </a:p>
        </p:txBody>
      </p:sp>
    </p:spTree>
    <p:extLst>
      <p:ext uri="{BB962C8B-B14F-4D97-AF65-F5344CB8AC3E}">
        <p14:creationId xmlns:p14="http://schemas.microsoft.com/office/powerpoint/2010/main" val="3156749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Title 1"/>
          <p:cNvSpPr>
            <a:spLocks noGrp="1"/>
          </p:cNvSpPr>
          <p:nvPr>
            <p:ph type="title"/>
          </p:nvPr>
        </p:nvSpPr>
        <p:spPr>
          <a:xfrm>
            <a:off x="755576" y="404664"/>
            <a:ext cx="6480720" cy="792088"/>
          </a:xfrm>
        </p:spPr>
        <p:txBody>
          <a:bodyPr/>
          <a:lstStyle/>
          <a:p>
            <a:pPr algn="ctr" eaLnBrk="1" hangingPunct="1"/>
            <a:r>
              <a:rPr lang="en-GB" altLang="en-US" dirty="0" smtClean="0">
                <a:solidFill>
                  <a:schemeClr val="bg2"/>
                </a:solidFill>
              </a:rPr>
              <a:t>Potential Victim </a:t>
            </a:r>
          </a:p>
        </p:txBody>
      </p:sp>
      <p:sp>
        <p:nvSpPr>
          <p:cNvPr id="2" name="Content Placeholder 1"/>
          <p:cNvSpPr>
            <a:spLocks noGrp="1"/>
          </p:cNvSpPr>
          <p:nvPr>
            <p:ph idx="1"/>
          </p:nvPr>
        </p:nvSpPr>
        <p:spPr>
          <a:xfrm>
            <a:off x="611560" y="1484784"/>
            <a:ext cx="8352928" cy="5040560"/>
          </a:xfrm>
        </p:spPr>
        <p:txBody>
          <a:bodyPr/>
          <a:lstStyle/>
          <a:p>
            <a:pPr marL="0" indent="0" algn="just">
              <a:buNone/>
            </a:pPr>
            <a:r>
              <a:rPr lang="en-GB" altLang="en-US" sz="3600" dirty="0">
                <a:solidFill>
                  <a:schemeClr val="bg2"/>
                </a:solidFill>
              </a:rPr>
              <a:t>If in doubt, treat as a victim </a:t>
            </a:r>
            <a:r>
              <a:rPr lang="en-GB" altLang="en-US" sz="3600" dirty="0" smtClean="0">
                <a:solidFill>
                  <a:schemeClr val="bg2"/>
                </a:solidFill>
              </a:rPr>
              <a:t>first</a:t>
            </a:r>
            <a:r>
              <a:rPr lang="en-GB" altLang="en-US" sz="4000" dirty="0" smtClean="0">
                <a:solidFill>
                  <a:schemeClr val="bg2"/>
                </a:solidFill>
              </a:rPr>
              <a:t>:</a:t>
            </a:r>
            <a:endParaRPr lang="en-GB" altLang="en-US" sz="4000" dirty="0">
              <a:solidFill>
                <a:schemeClr val="bg2"/>
              </a:solidFill>
            </a:endParaRPr>
          </a:p>
          <a:p>
            <a:pPr marL="0" indent="0" algn="just">
              <a:buNone/>
            </a:pPr>
            <a:r>
              <a:rPr lang="en-GB" altLang="en-US" sz="3600" dirty="0" smtClean="0">
                <a:solidFill>
                  <a:srgbClr val="7030A0"/>
                </a:solidFill>
                <a:latin typeface="Arial" pitchFamily="34" charset="0"/>
              </a:rPr>
              <a:t>Priority</a:t>
            </a:r>
            <a:endParaRPr lang="en-GB" altLang="en-US" sz="3600" dirty="0">
              <a:solidFill>
                <a:srgbClr val="7030A0"/>
              </a:solidFill>
              <a:latin typeface="Arial" pitchFamily="34" charset="0"/>
            </a:endParaRPr>
          </a:p>
          <a:p>
            <a:pPr algn="just"/>
            <a:r>
              <a:rPr lang="en-GB" altLang="en-US" sz="3600" dirty="0">
                <a:solidFill>
                  <a:schemeClr val="bg2"/>
                </a:solidFill>
                <a:latin typeface="Arial" pitchFamily="34" charset="0"/>
              </a:rPr>
              <a:t>The safe recovery of the </a:t>
            </a:r>
            <a:r>
              <a:rPr lang="en-GB" altLang="en-US" sz="3600" dirty="0" smtClean="0">
                <a:solidFill>
                  <a:schemeClr val="bg2"/>
                </a:solidFill>
                <a:latin typeface="Arial" pitchFamily="34" charset="0"/>
              </a:rPr>
              <a:t>potential victim</a:t>
            </a:r>
            <a:endParaRPr lang="en-GB" altLang="en-US" sz="3600" dirty="0">
              <a:solidFill>
                <a:schemeClr val="bg2"/>
              </a:solidFill>
              <a:latin typeface="Arial" pitchFamily="34" charset="0"/>
            </a:endParaRPr>
          </a:p>
          <a:p>
            <a:pPr marL="0" indent="0" algn="just">
              <a:buNone/>
            </a:pPr>
            <a:r>
              <a:rPr lang="en-GB" altLang="en-US" dirty="0" smtClean="0">
                <a:solidFill>
                  <a:srgbClr val="7030A0"/>
                </a:solidFill>
                <a:latin typeface="Arial" pitchFamily="34" charset="0"/>
              </a:rPr>
              <a:t>Secondary</a:t>
            </a:r>
            <a:endParaRPr lang="en-GB" altLang="en-US" dirty="0">
              <a:solidFill>
                <a:srgbClr val="7030A0"/>
              </a:solidFill>
              <a:latin typeface="Arial" pitchFamily="34" charset="0"/>
            </a:endParaRPr>
          </a:p>
          <a:p>
            <a:r>
              <a:rPr lang="en-GB" sz="3600" dirty="0" smtClean="0">
                <a:solidFill>
                  <a:schemeClr val="bg2"/>
                </a:solidFill>
              </a:rPr>
              <a:t>Immediate risk of harm Dial 999/ 101</a:t>
            </a:r>
          </a:p>
          <a:p>
            <a:r>
              <a:rPr lang="en-GB" sz="3600" dirty="0" smtClean="0">
                <a:solidFill>
                  <a:schemeClr val="bg2"/>
                </a:solidFill>
              </a:rPr>
              <a:t>Advice and Guidance – Modern Slavery Helpline 08000 121 700</a:t>
            </a:r>
            <a:endParaRPr lang="en-GB" sz="3600" dirty="0">
              <a:solidFill>
                <a:schemeClr val="bg2"/>
              </a:solidFill>
            </a:endParaRPr>
          </a:p>
        </p:txBody>
      </p:sp>
      <p:sp>
        <p:nvSpPr>
          <p:cNvPr id="3" name="Slide Number Placeholder 2"/>
          <p:cNvSpPr>
            <a:spLocks noGrp="1"/>
          </p:cNvSpPr>
          <p:nvPr>
            <p:ph type="sldNum" sz="quarter" idx="11"/>
          </p:nvPr>
        </p:nvSpPr>
        <p:spPr/>
        <p:txBody>
          <a:bodyPr/>
          <a:lstStyle/>
          <a:p>
            <a:pPr>
              <a:defRPr/>
            </a:pPr>
            <a:fld id="{547227AB-B2B7-47DE-8290-C8B6E87E0590}" type="slidenum">
              <a:rPr lang="en-GB" smtClean="0"/>
              <a:pPr>
                <a:defRPr/>
              </a:pPr>
              <a:t>16</a:t>
            </a:fld>
            <a:endParaRPr lang="en-GB" dirty="0"/>
          </a:p>
        </p:txBody>
      </p:sp>
    </p:spTree>
    <p:extLst>
      <p:ext uri="{BB962C8B-B14F-4D97-AF65-F5344CB8AC3E}">
        <p14:creationId xmlns:p14="http://schemas.microsoft.com/office/powerpoint/2010/main" val="42900496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260648"/>
            <a:ext cx="4368585" cy="617767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3895" y="260648"/>
            <a:ext cx="4368585" cy="6177673"/>
          </a:xfrm>
          <a:prstGeom prst="rect">
            <a:avLst/>
          </a:prstGeom>
        </p:spPr>
      </p:pic>
      <p:sp>
        <p:nvSpPr>
          <p:cNvPr id="2" name="TextBox 1"/>
          <p:cNvSpPr txBox="1"/>
          <p:nvPr/>
        </p:nvSpPr>
        <p:spPr>
          <a:xfrm>
            <a:off x="0" y="6453111"/>
            <a:ext cx="9144000" cy="369332"/>
          </a:xfrm>
          <a:prstGeom prst="rect">
            <a:avLst/>
          </a:prstGeom>
          <a:noFill/>
        </p:spPr>
        <p:txBody>
          <a:bodyPr wrap="square" rtlCol="0">
            <a:spAutoFit/>
          </a:bodyPr>
          <a:lstStyle/>
          <a:p>
            <a:pPr algn="ctr"/>
            <a:r>
              <a:rPr lang="en-GB" dirty="0" smtClean="0"/>
              <a:t>Modern Slavery Helpline:  08000 121 700 </a:t>
            </a:r>
            <a:endParaRPr lang="en-GB" dirty="0"/>
          </a:p>
        </p:txBody>
      </p:sp>
    </p:spTree>
    <p:extLst>
      <p:ext uri="{BB962C8B-B14F-4D97-AF65-F5344CB8AC3E}">
        <p14:creationId xmlns:p14="http://schemas.microsoft.com/office/powerpoint/2010/main" val="1042024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body" idx="1"/>
          </p:nvPr>
        </p:nvSpPr>
        <p:spPr>
          <a:xfrm>
            <a:off x="755576" y="1340768"/>
            <a:ext cx="8208912" cy="5184576"/>
          </a:xfrm>
        </p:spPr>
        <p:txBody>
          <a:bodyPr/>
          <a:lstStyle/>
          <a:p>
            <a:pPr marL="0" indent="0" algn="ctr" eaLnBrk="1" hangingPunct="1">
              <a:buFont typeface="Wingdings" pitchFamily="2" charset="2"/>
              <a:buNone/>
            </a:pPr>
            <a:r>
              <a:rPr lang="en-GB" altLang="en-US" sz="4000" dirty="0" smtClean="0">
                <a:solidFill>
                  <a:schemeClr val="bg2"/>
                </a:solidFill>
              </a:rPr>
              <a:t>‘SLAVERY TAKES PLACE IN YOUR COMMUNITY AND CAN BE STOPPED BY THE COMMUNITY’</a:t>
            </a:r>
          </a:p>
          <a:p>
            <a:pPr algn="ctr" eaLnBrk="1" hangingPunct="1">
              <a:buFont typeface="Wingdings" pitchFamily="2" charset="2"/>
              <a:buNone/>
            </a:pPr>
            <a:endParaRPr lang="en-GB" altLang="en-US" b="1" dirty="0" smtClean="0">
              <a:solidFill>
                <a:schemeClr val="bg2"/>
              </a:solidFill>
            </a:endParaRPr>
          </a:p>
          <a:p>
            <a:pPr marL="0" indent="0" algn="ctr" eaLnBrk="1" hangingPunct="1">
              <a:buFont typeface="Wingdings" pitchFamily="2" charset="2"/>
              <a:buNone/>
            </a:pPr>
            <a:r>
              <a:rPr lang="en-GB" altLang="en-US" sz="4800" b="1" dirty="0" smtClean="0">
                <a:solidFill>
                  <a:schemeClr val="bg2"/>
                </a:solidFill>
              </a:rPr>
              <a:t>YOU  ARE A KEY PLAYER TO STOP IT !</a:t>
            </a:r>
          </a:p>
        </p:txBody>
      </p:sp>
      <p:sp>
        <p:nvSpPr>
          <p:cNvPr id="2" name="Slide Number Placeholder 1"/>
          <p:cNvSpPr>
            <a:spLocks noGrp="1"/>
          </p:cNvSpPr>
          <p:nvPr>
            <p:ph type="sldNum" sz="quarter" idx="11"/>
          </p:nvPr>
        </p:nvSpPr>
        <p:spPr/>
        <p:txBody>
          <a:bodyPr/>
          <a:lstStyle/>
          <a:p>
            <a:pPr>
              <a:defRPr/>
            </a:pPr>
            <a:fld id="{1A5A7F57-98B8-4D2E-9481-8C677C625A9E}" type="slidenum">
              <a:rPr lang="en-GB" smtClean="0"/>
              <a:pPr>
                <a:defRPr/>
              </a:pPr>
              <a:t>18</a:t>
            </a:fld>
            <a:endParaRPr lang="en-GB" dirty="0"/>
          </a:p>
        </p:txBody>
      </p:sp>
    </p:spTree>
    <p:extLst>
      <p:ext uri="{BB962C8B-B14F-4D97-AF65-F5344CB8AC3E}">
        <p14:creationId xmlns:p14="http://schemas.microsoft.com/office/powerpoint/2010/main" val="2373053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p:cNvSpPr>
          <p:nvPr>
            <p:ph type="title"/>
          </p:nvPr>
        </p:nvSpPr>
        <p:spPr>
          <a:xfrm>
            <a:off x="1259633" y="301625"/>
            <a:ext cx="5976663" cy="895127"/>
          </a:xfrm>
        </p:spPr>
        <p:txBody>
          <a:bodyPr>
            <a:normAutofit/>
          </a:bodyPr>
          <a:lstStyle/>
          <a:p>
            <a:pPr algn="ctr" eaLnBrk="1" hangingPunct="1">
              <a:defRPr/>
            </a:pPr>
            <a:r>
              <a:rPr lang="en-GB" dirty="0" smtClean="0">
                <a:solidFill>
                  <a:schemeClr val="bg2"/>
                </a:solidFill>
                <a:cs typeface="Times New Roman" pitchFamily="18" charset="0"/>
              </a:rPr>
              <a:t>AIM:</a:t>
            </a:r>
          </a:p>
        </p:txBody>
      </p:sp>
      <p:sp>
        <p:nvSpPr>
          <p:cNvPr id="20482" name="Rectangle 3"/>
          <p:cNvSpPr>
            <a:spLocks noGrp="1"/>
          </p:cNvSpPr>
          <p:nvPr>
            <p:ph idx="1"/>
          </p:nvPr>
        </p:nvSpPr>
        <p:spPr>
          <a:xfrm>
            <a:off x="755577" y="1988839"/>
            <a:ext cx="8136904" cy="4030961"/>
          </a:xfrm>
        </p:spPr>
        <p:txBody>
          <a:bodyPr/>
          <a:lstStyle/>
          <a:p>
            <a:pPr lvl="0">
              <a:lnSpc>
                <a:spcPct val="150000"/>
              </a:lnSpc>
            </a:pPr>
            <a:r>
              <a:rPr lang="en-GB" sz="2800" dirty="0" smtClean="0">
                <a:solidFill>
                  <a:schemeClr val="bg2"/>
                </a:solidFill>
              </a:rPr>
              <a:t>To raise awareness about the exploitation of human beings</a:t>
            </a:r>
          </a:p>
          <a:p>
            <a:pPr lvl="0">
              <a:lnSpc>
                <a:spcPct val="150000"/>
              </a:lnSpc>
            </a:pPr>
            <a:r>
              <a:rPr lang="en-GB" sz="2800" dirty="0" smtClean="0">
                <a:solidFill>
                  <a:schemeClr val="bg2"/>
                </a:solidFill>
              </a:rPr>
              <a:t>To understand your personal and organisation’s role and responsibility in tackling anti slavery</a:t>
            </a:r>
          </a:p>
          <a:p>
            <a:pPr lvl="0">
              <a:lnSpc>
                <a:spcPct val="150000"/>
              </a:lnSpc>
            </a:pPr>
            <a:r>
              <a:rPr lang="en-GB" sz="2800" dirty="0" smtClean="0">
                <a:solidFill>
                  <a:schemeClr val="bg2"/>
                </a:solidFill>
              </a:rPr>
              <a:t>How you can contribute to making our country hostile to slavery. </a:t>
            </a:r>
          </a:p>
          <a:p>
            <a:pPr eaLnBrk="1" hangingPunct="1">
              <a:buClr>
                <a:srgbClr val="CA2504"/>
              </a:buClr>
              <a:buFont typeface="Wingdings" pitchFamily="2" charset="2"/>
              <a:buChar char="§"/>
            </a:pPr>
            <a:endParaRPr lang="en-GB" sz="2400" b="1" u="sng" dirty="0" smtClean="0"/>
          </a:p>
        </p:txBody>
      </p:sp>
      <p:sp>
        <p:nvSpPr>
          <p:cNvPr id="2" name="Slide Number Placeholder 1"/>
          <p:cNvSpPr>
            <a:spLocks noGrp="1"/>
          </p:cNvSpPr>
          <p:nvPr>
            <p:ph type="sldNum" sz="quarter" idx="11"/>
          </p:nvPr>
        </p:nvSpPr>
        <p:spPr/>
        <p:txBody>
          <a:bodyPr/>
          <a:lstStyle/>
          <a:p>
            <a:pPr>
              <a:defRPr/>
            </a:pPr>
            <a:fld id="{BD78A28D-BA2E-4F60-AE43-2BD602E0116E}" type="slidenum">
              <a:rPr lang="en-GB" smtClean="0"/>
              <a:pPr>
                <a:defRPr/>
              </a:pPr>
              <a:t>2</a:t>
            </a:fld>
            <a:endParaRPr lang="en-GB" dirty="0"/>
          </a:p>
        </p:txBody>
      </p:sp>
    </p:spTree>
    <p:extLst>
      <p:ext uri="{BB962C8B-B14F-4D97-AF65-F5344CB8AC3E}">
        <p14:creationId xmlns:p14="http://schemas.microsoft.com/office/powerpoint/2010/main" val="16487265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idx="4294967295"/>
          </p:nvPr>
        </p:nvSpPr>
        <p:spPr>
          <a:xfrm>
            <a:off x="683568" y="404813"/>
            <a:ext cx="6624736" cy="1371600"/>
          </a:xfrm>
        </p:spPr>
        <p:txBody>
          <a:bodyPr/>
          <a:lstStyle/>
          <a:p>
            <a:pPr algn="ctr" eaLnBrk="1" hangingPunct="1"/>
            <a:r>
              <a:rPr lang="en-GB" altLang="en-US" dirty="0" smtClean="0">
                <a:solidFill>
                  <a:schemeClr val="bg2"/>
                </a:solidFill>
              </a:rPr>
              <a:t>WHAT IS MODERN SLAVERY?</a:t>
            </a:r>
          </a:p>
        </p:txBody>
      </p:sp>
      <p:sp>
        <p:nvSpPr>
          <p:cNvPr id="447491" name="Rectangle 3"/>
          <p:cNvSpPr>
            <a:spLocks noGrp="1" noChangeArrowheads="1"/>
          </p:cNvSpPr>
          <p:nvPr>
            <p:ph idx="4294967295"/>
          </p:nvPr>
        </p:nvSpPr>
        <p:spPr>
          <a:xfrm>
            <a:off x="547688" y="2441575"/>
            <a:ext cx="4164012" cy="2492375"/>
          </a:xfrm>
        </p:spPr>
        <p:txBody>
          <a:bodyPr/>
          <a:lstStyle/>
          <a:p>
            <a:pPr marL="533400" indent="-533400" eaLnBrk="1" hangingPunct="1">
              <a:lnSpc>
                <a:spcPct val="80000"/>
              </a:lnSpc>
              <a:buFont typeface="Wingdings" pitchFamily="2" charset="2"/>
              <a:buNone/>
            </a:pPr>
            <a:r>
              <a:rPr lang="en-GB" altLang="en-US" sz="3600" dirty="0" smtClean="0"/>
              <a:t> 		</a:t>
            </a:r>
            <a:br>
              <a:rPr lang="en-GB" altLang="en-US" sz="3600" dirty="0" smtClean="0"/>
            </a:br>
            <a:endParaRPr lang="en-GB" altLang="en-US" sz="3600" dirty="0" smtClean="0"/>
          </a:p>
        </p:txBody>
      </p:sp>
      <p:pic>
        <p:nvPicPr>
          <p:cNvPr id="447492" name="Picture 5" descr="1213626759396_human_traffick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744" y="2204120"/>
            <a:ext cx="3248025"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1"/>
          </p:nvPr>
        </p:nvSpPr>
        <p:spPr/>
        <p:txBody>
          <a:bodyPr/>
          <a:lstStyle/>
          <a:p>
            <a:pPr>
              <a:defRPr/>
            </a:pPr>
            <a:fld id="{4B3D8BC9-DCAE-42A7-AF75-7F9019C17C37}" type="slidenum">
              <a:rPr lang="en-GB" smtClean="0"/>
              <a:pPr>
                <a:defRPr/>
              </a:pPr>
              <a:t>3</a:t>
            </a:fld>
            <a:endParaRPr lang="en-GB" dirty="0"/>
          </a:p>
        </p:txBody>
      </p:sp>
    </p:spTree>
    <p:extLst>
      <p:ext uri="{BB962C8B-B14F-4D97-AF65-F5344CB8AC3E}">
        <p14:creationId xmlns:p14="http://schemas.microsoft.com/office/powerpoint/2010/main" val="3896636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683568" y="457200"/>
            <a:ext cx="6552728" cy="1243608"/>
          </a:xfrm>
        </p:spPr>
        <p:txBody>
          <a:bodyPr/>
          <a:lstStyle/>
          <a:p>
            <a:pPr algn="ctr" eaLnBrk="1" hangingPunct="1"/>
            <a:r>
              <a:rPr lang="en-GB" altLang="en-US" dirty="0" smtClean="0">
                <a:solidFill>
                  <a:schemeClr val="bg2"/>
                </a:solidFill>
              </a:rPr>
              <a:t>TYPES OF EXPLOITATION</a:t>
            </a:r>
          </a:p>
        </p:txBody>
      </p:sp>
      <p:sp>
        <p:nvSpPr>
          <p:cNvPr id="450563" name="Rectangle 3"/>
          <p:cNvSpPr>
            <a:spLocks noGrp="1" noChangeArrowheads="1"/>
          </p:cNvSpPr>
          <p:nvPr>
            <p:ph type="body" idx="1"/>
          </p:nvPr>
        </p:nvSpPr>
        <p:spPr>
          <a:xfrm>
            <a:off x="611559" y="1916832"/>
            <a:ext cx="8391153" cy="4752256"/>
          </a:xfrm>
        </p:spPr>
        <p:txBody>
          <a:bodyPr/>
          <a:lstStyle/>
          <a:p>
            <a:pPr marL="0" indent="0" algn="just" eaLnBrk="1" hangingPunct="1">
              <a:lnSpc>
                <a:spcPct val="80000"/>
              </a:lnSpc>
              <a:buNone/>
            </a:pPr>
            <a:r>
              <a:rPr lang="en-GB" altLang="en-US" sz="2800" dirty="0" smtClean="0">
                <a:solidFill>
                  <a:schemeClr val="bg2"/>
                </a:solidFill>
              </a:rPr>
              <a:t>These are fairly wide ranging and often include the following types of conduct:</a:t>
            </a:r>
          </a:p>
          <a:p>
            <a:pPr eaLnBrk="1" hangingPunct="1">
              <a:lnSpc>
                <a:spcPct val="80000"/>
              </a:lnSpc>
              <a:buFont typeface="Wingdings" pitchFamily="2" charset="2"/>
              <a:buNone/>
            </a:pPr>
            <a:endParaRPr lang="en-GB" altLang="en-US" sz="2400" dirty="0" smtClean="0">
              <a:solidFill>
                <a:schemeClr val="bg2"/>
              </a:solidFill>
            </a:endParaRPr>
          </a:p>
          <a:p>
            <a:pPr eaLnBrk="1" hangingPunct="1">
              <a:lnSpc>
                <a:spcPct val="80000"/>
              </a:lnSpc>
              <a:buFont typeface="Wingdings" pitchFamily="2" charset="2"/>
              <a:buNone/>
            </a:pPr>
            <a:endParaRPr lang="en-GB" altLang="en-US" sz="2400" dirty="0" smtClean="0">
              <a:solidFill>
                <a:schemeClr val="bg2"/>
              </a:solidFill>
            </a:endParaRPr>
          </a:p>
          <a:p>
            <a:pPr eaLnBrk="1" hangingPunct="1">
              <a:lnSpc>
                <a:spcPct val="80000"/>
              </a:lnSpc>
            </a:pPr>
            <a:r>
              <a:rPr lang="en-GB" altLang="en-US" sz="2800" b="1" dirty="0" smtClean="0">
                <a:solidFill>
                  <a:schemeClr val="bg2"/>
                </a:solidFill>
              </a:rPr>
              <a:t>Sexual Exploitation</a:t>
            </a:r>
          </a:p>
          <a:p>
            <a:pPr eaLnBrk="1" hangingPunct="1">
              <a:lnSpc>
                <a:spcPct val="80000"/>
              </a:lnSpc>
            </a:pPr>
            <a:r>
              <a:rPr lang="en-GB" altLang="en-US" sz="2800" b="1" dirty="0" smtClean="0">
                <a:solidFill>
                  <a:schemeClr val="bg2"/>
                </a:solidFill>
              </a:rPr>
              <a:t>Forced Labour</a:t>
            </a:r>
          </a:p>
          <a:p>
            <a:pPr eaLnBrk="1" hangingPunct="1">
              <a:lnSpc>
                <a:spcPct val="80000"/>
              </a:lnSpc>
            </a:pPr>
            <a:r>
              <a:rPr lang="en-GB" altLang="en-US" sz="2800" b="1" dirty="0" smtClean="0">
                <a:solidFill>
                  <a:schemeClr val="bg2"/>
                </a:solidFill>
              </a:rPr>
              <a:t>Forced criminality</a:t>
            </a:r>
          </a:p>
          <a:p>
            <a:pPr eaLnBrk="1" hangingPunct="1">
              <a:lnSpc>
                <a:spcPct val="80000"/>
              </a:lnSpc>
            </a:pPr>
            <a:r>
              <a:rPr lang="en-GB" altLang="en-US" sz="2800" b="1" dirty="0" smtClean="0">
                <a:solidFill>
                  <a:schemeClr val="bg2"/>
                </a:solidFill>
              </a:rPr>
              <a:t>Domestic Servitude</a:t>
            </a:r>
            <a:endParaRPr lang="en-GB" altLang="en-US" sz="2800" dirty="0" smtClean="0">
              <a:solidFill>
                <a:schemeClr val="bg2"/>
              </a:solidFill>
            </a:endParaRPr>
          </a:p>
          <a:p>
            <a:pPr eaLnBrk="1" hangingPunct="1">
              <a:lnSpc>
                <a:spcPct val="80000"/>
              </a:lnSpc>
            </a:pPr>
            <a:r>
              <a:rPr lang="en-GB" altLang="en-US" sz="2800" b="1" dirty="0" smtClean="0">
                <a:solidFill>
                  <a:schemeClr val="bg2"/>
                </a:solidFill>
              </a:rPr>
              <a:t>Organ harvesting</a:t>
            </a:r>
            <a:endParaRPr lang="en-GB" altLang="en-US" sz="2800" dirty="0" smtClean="0">
              <a:solidFill>
                <a:schemeClr val="bg2"/>
              </a:solidFill>
            </a:endParaRPr>
          </a:p>
          <a:p>
            <a:pPr eaLnBrk="1" hangingPunct="1">
              <a:lnSpc>
                <a:spcPct val="80000"/>
              </a:lnSpc>
            </a:pPr>
            <a:r>
              <a:rPr lang="en-GB" altLang="en-US" sz="2800" b="1" dirty="0" smtClean="0">
                <a:solidFill>
                  <a:schemeClr val="bg2"/>
                </a:solidFill>
              </a:rPr>
              <a:t>Child Exploitation.</a:t>
            </a:r>
            <a:endParaRPr lang="en-GB" altLang="en-US" sz="2800" dirty="0" smtClean="0">
              <a:solidFill>
                <a:schemeClr val="bg2"/>
              </a:solidFill>
            </a:endParaRPr>
          </a:p>
          <a:p>
            <a:pPr eaLnBrk="1" hangingPunct="1">
              <a:lnSpc>
                <a:spcPct val="80000"/>
              </a:lnSpc>
            </a:pPr>
            <a:endParaRPr lang="en-GB" altLang="en-US" sz="2000" dirty="0" smtClean="0">
              <a:solidFill>
                <a:schemeClr val="accent2"/>
              </a:solidFill>
            </a:endParaRPr>
          </a:p>
          <a:p>
            <a:pPr eaLnBrk="1" hangingPunct="1">
              <a:lnSpc>
                <a:spcPct val="80000"/>
              </a:lnSpc>
            </a:pPr>
            <a:endParaRPr lang="en-GB" altLang="en-US" sz="2000" dirty="0" smtClean="0">
              <a:solidFill>
                <a:schemeClr val="accent2"/>
              </a:solidFill>
            </a:endParaRPr>
          </a:p>
          <a:p>
            <a:pPr eaLnBrk="1" hangingPunct="1">
              <a:lnSpc>
                <a:spcPct val="80000"/>
              </a:lnSpc>
            </a:pPr>
            <a:endParaRPr lang="en-GB" altLang="en-US" sz="1400" dirty="0" smtClean="0">
              <a:solidFill>
                <a:schemeClr val="accent2"/>
              </a:solidFill>
            </a:endParaRPr>
          </a:p>
          <a:p>
            <a:pPr eaLnBrk="1" hangingPunct="1">
              <a:lnSpc>
                <a:spcPct val="80000"/>
              </a:lnSpc>
            </a:pPr>
            <a:endParaRPr lang="en-GB" altLang="en-US" sz="1400" dirty="0" smtClean="0">
              <a:solidFill>
                <a:schemeClr val="accent2"/>
              </a:solidFill>
            </a:endParaRPr>
          </a:p>
          <a:p>
            <a:pPr eaLnBrk="1" hangingPunct="1">
              <a:lnSpc>
                <a:spcPct val="80000"/>
              </a:lnSpc>
            </a:pPr>
            <a:endParaRPr lang="en-GB" altLang="en-US" sz="1400" dirty="0" smtClean="0">
              <a:solidFill>
                <a:schemeClr val="accent2"/>
              </a:solidFill>
            </a:endParaRPr>
          </a:p>
        </p:txBody>
      </p:sp>
      <p:sp>
        <p:nvSpPr>
          <p:cNvPr id="450564" name="Text Box 4"/>
          <p:cNvSpPr txBox="1">
            <a:spLocks noChangeArrowheads="1"/>
          </p:cNvSpPr>
          <p:nvPr/>
        </p:nvSpPr>
        <p:spPr bwMode="auto">
          <a:xfrm>
            <a:off x="6011863" y="2996952"/>
            <a:ext cx="2990850" cy="1492716"/>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50000"/>
              </a:spcBef>
            </a:pPr>
            <a:r>
              <a:rPr lang="en-GB" altLang="en-US" sz="1400" dirty="0">
                <a:solidFill>
                  <a:srgbClr val="FF3300"/>
                </a:solidFill>
                <a:latin typeface="Arial" pitchFamily="34" charset="0"/>
              </a:rPr>
              <a:t>Did you know</a:t>
            </a:r>
          </a:p>
          <a:p>
            <a:pPr>
              <a:spcBef>
                <a:spcPct val="50000"/>
              </a:spcBef>
            </a:pPr>
            <a:r>
              <a:rPr lang="en-GB" altLang="en-US" sz="1400" b="1" dirty="0">
                <a:solidFill>
                  <a:schemeClr val="bg1"/>
                </a:solidFill>
                <a:latin typeface="Arial" pitchFamily="34" charset="0"/>
                <a:cs typeface="Arial" pitchFamily="34" charset="0"/>
              </a:rPr>
              <a:t>Labour exploitation is the most recorded form of slavery in the UK, accounting for </a:t>
            </a:r>
            <a:r>
              <a:rPr lang="en-GB" altLang="en-US" sz="1400" b="1" dirty="0" smtClean="0">
                <a:solidFill>
                  <a:schemeClr val="bg1"/>
                </a:solidFill>
                <a:latin typeface="Arial" pitchFamily="34" charset="0"/>
                <a:cs typeface="Arial" pitchFamily="34" charset="0"/>
              </a:rPr>
              <a:t>45 </a:t>
            </a:r>
            <a:r>
              <a:rPr lang="en-GB" altLang="en-US" sz="1400" b="1" dirty="0">
                <a:solidFill>
                  <a:schemeClr val="bg1"/>
                </a:solidFill>
                <a:latin typeface="Arial" pitchFamily="34" charset="0"/>
                <a:cs typeface="Arial" pitchFamily="34" charset="0"/>
              </a:rPr>
              <a:t>percent of recorded NRM cases (NCA, </a:t>
            </a:r>
            <a:r>
              <a:rPr lang="en-GB" altLang="en-US" sz="1400" b="1" dirty="0" smtClean="0">
                <a:solidFill>
                  <a:schemeClr val="bg1"/>
                </a:solidFill>
                <a:latin typeface="Arial" pitchFamily="34" charset="0"/>
                <a:cs typeface="Arial" pitchFamily="34" charset="0"/>
              </a:rPr>
              <a:t>2017)</a:t>
            </a:r>
            <a:r>
              <a:rPr lang="en-GB" altLang="en-US" sz="1400" dirty="0">
                <a:solidFill>
                  <a:schemeClr val="bg1"/>
                </a:solidFill>
                <a:latin typeface="Arial" pitchFamily="34" charset="0"/>
              </a:rPr>
              <a:t/>
            </a:r>
            <a:br>
              <a:rPr lang="en-GB" altLang="en-US" sz="1400" dirty="0">
                <a:solidFill>
                  <a:schemeClr val="bg1"/>
                </a:solidFill>
                <a:latin typeface="Arial" pitchFamily="34" charset="0"/>
              </a:rPr>
            </a:br>
            <a:endParaRPr lang="en-GB" altLang="en-US" sz="1400" dirty="0">
              <a:solidFill>
                <a:schemeClr val="bg1"/>
              </a:solidFill>
              <a:latin typeface="Arial" pitchFamily="34" charset="0"/>
            </a:endParaRPr>
          </a:p>
        </p:txBody>
      </p:sp>
      <p:sp>
        <p:nvSpPr>
          <p:cNvPr id="2" name="Slide Number Placeholder 1"/>
          <p:cNvSpPr>
            <a:spLocks noGrp="1"/>
          </p:cNvSpPr>
          <p:nvPr>
            <p:ph type="sldNum" sz="quarter" idx="11"/>
          </p:nvPr>
        </p:nvSpPr>
        <p:spPr/>
        <p:txBody>
          <a:bodyPr/>
          <a:lstStyle/>
          <a:p>
            <a:pPr>
              <a:defRPr/>
            </a:pPr>
            <a:fld id="{003D393C-DA35-4A34-8344-5C91FF925E70}" type="slidenum">
              <a:rPr lang="en-GB" smtClean="0"/>
              <a:pPr>
                <a:defRPr/>
              </a:pPr>
              <a:t>4</a:t>
            </a:fld>
            <a:endParaRPr lang="en-GB" dirty="0"/>
          </a:p>
        </p:txBody>
      </p:sp>
    </p:spTree>
    <p:extLst>
      <p:ext uri="{BB962C8B-B14F-4D97-AF65-F5344CB8AC3E}">
        <p14:creationId xmlns:p14="http://schemas.microsoft.com/office/powerpoint/2010/main" val="4280596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683568" y="404664"/>
            <a:ext cx="6552728" cy="1008112"/>
          </a:xfrm>
        </p:spPr>
        <p:txBody>
          <a:bodyPr/>
          <a:lstStyle/>
          <a:p>
            <a:pPr algn="ctr" eaLnBrk="1" hangingPunct="1"/>
            <a:r>
              <a:rPr lang="en-GB" altLang="en-US" dirty="0" smtClean="0">
                <a:solidFill>
                  <a:schemeClr val="bg2"/>
                </a:solidFill>
              </a:rPr>
              <a:t>NCA DATA </a:t>
            </a:r>
            <a:r>
              <a:rPr lang="en-GB" altLang="en-US" dirty="0" smtClean="0">
                <a:solidFill>
                  <a:schemeClr val="bg2"/>
                </a:solidFill>
              </a:rPr>
              <a:t>2017</a:t>
            </a:r>
            <a:endParaRPr lang="en-GB" altLang="en-US" dirty="0" smtClean="0">
              <a:solidFill>
                <a:schemeClr val="bg2"/>
              </a:solidFill>
            </a:endParaRPr>
          </a:p>
        </p:txBody>
      </p:sp>
      <p:sp>
        <p:nvSpPr>
          <p:cNvPr id="24580" name="Rectangle 3"/>
          <p:cNvSpPr>
            <a:spLocks noGrp="1" noChangeArrowheads="1"/>
          </p:cNvSpPr>
          <p:nvPr>
            <p:ph type="body" sz="half" idx="1"/>
          </p:nvPr>
        </p:nvSpPr>
        <p:spPr>
          <a:xfrm>
            <a:off x="467544" y="1700808"/>
            <a:ext cx="8435280" cy="4968552"/>
          </a:xfrm>
        </p:spPr>
        <p:txBody>
          <a:bodyPr/>
          <a:lstStyle/>
          <a:p>
            <a:pPr algn="just" eaLnBrk="1" hangingPunct="1">
              <a:lnSpc>
                <a:spcPct val="80000"/>
              </a:lnSpc>
            </a:pPr>
            <a:r>
              <a:rPr lang="en-US" altLang="en-US" sz="2800" dirty="0" smtClean="0">
                <a:solidFill>
                  <a:schemeClr val="bg2"/>
                </a:solidFill>
              </a:rPr>
              <a:t>5145 in </a:t>
            </a:r>
            <a:r>
              <a:rPr lang="en-US" altLang="en-US" sz="2800" dirty="0" smtClean="0">
                <a:solidFill>
                  <a:schemeClr val="bg2"/>
                </a:solidFill>
              </a:rPr>
              <a:t>total for the UK – a </a:t>
            </a:r>
            <a:r>
              <a:rPr lang="en-US" altLang="en-US" sz="2800" dirty="0" smtClean="0">
                <a:solidFill>
                  <a:schemeClr val="bg2"/>
                </a:solidFill>
              </a:rPr>
              <a:t>35</a:t>
            </a:r>
            <a:r>
              <a:rPr lang="en-US" altLang="en-US" sz="2800" dirty="0" smtClean="0">
                <a:solidFill>
                  <a:schemeClr val="bg2"/>
                </a:solidFill>
              </a:rPr>
              <a:t> </a:t>
            </a:r>
            <a:r>
              <a:rPr lang="en-US" altLang="en-US" sz="2800" dirty="0" smtClean="0">
                <a:solidFill>
                  <a:schemeClr val="bg2"/>
                </a:solidFill>
              </a:rPr>
              <a:t>% increase on </a:t>
            </a:r>
            <a:r>
              <a:rPr lang="en-US" altLang="en-US" sz="2800" dirty="0" smtClean="0">
                <a:solidFill>
                  <a:schemeClr val="bg2"/>
                </a:solidFill>
              </a:rPr>
              <a:t>2016</a:t>
            </a:r>
            <a:endParaRPr lang="en-US" altLang="en-US" sz="2800" dirty="0" smtClean="0">
              <a:solidFill>
                <a:schemeClr val="bg2"/>
              </a:solidFill>
            </a:endParaRPr>
          </a:p>
          <a:p>
            <a:pPr marL="0" indent="0" algn="just" eaLnBrk="1" hangingPunct="1">
              <a:lnSpc>
                <a:spcPct val="80000"/>
              </a:lnSpc>
              <a:buNone/>
            </a:pPr>
            <a:endParaRPr lang="en-US" altLang="en-US" sz="2800" dirty="0" smtClean="0">
              <a:solidFill>
                <a:schemeClr val="bg2"/>
              </a:solidFill>
            </a:endParaRPr>
          </a:p>
          <a:p>
            <a:pPr algn="just" eaLnBrk="1" hangingPunct="1">
              <a:lnSpc>
                <a:spcPct val="80000"/>
              </a:lnSpc>
            </a:pPr>
            <a:r>
              <a:rPr lang="en-US" altLang="en-US" sz="2800" dirty="0" smtClean="0">
                <a:solidFill>
                  <a:schemeClr val="bg2"/>
                </a:solidFill>
              </a:rPr>
              <a:t>Minor exploitation referrals increased by </a:t>
            </a:r>
            <a:r>
              <a:rPr lang="en-US" altLang="en-US" sz="2800" dirty="0" smtClean="0">
                <a:solidFill>
                  <a:schemeClr val="bg2"/>
                </a:solidFill>
              </a:rPr>
              <a:t>65</a:t>
            </a:r>
            <a:r>
              <a:rPr lang="en-US" altLang="en-US" sz="2800" dirty="0" smtClean="0">
                <a:solidFill>
                  <a:schemeClr val="bg2"/>
                </a:solidFill>
              </a:rPr>
              <a:t>% </a:t>
            </a:r>
            <a:r>
              <a:rPr lang="en-US" altLang="en-US" sz="2800" dirty="0" smtClean="0">
                <a:solidFill>
                  <a:schemeClr val="bg2"/>
                </a:solidFill>
              </a:rPr>
              <a:t>on </a:t>
            </a:r>
            <a:r>
              <a:rPr lang="en-US" altLang="en-US" sz="2800" dirty="0" smtClean="0">
                <a:solidFill>
                  <a:schemeClr val="bg2"/>
                </a:solidFill>
              </a:rPr>
              <a:t>2016 </a:t>
            </a:r>
            <a:r>
              <a:rPr lang="en-US" altLang="en-US" sz="2800" dirty="0" smtClean="0">
                <a:solidFill>
                  <a:schemeClr val="bg2"/>
                </a:solidFill>
              </a:rPr>
              <a:t>totals</a:t>
            </a:r>
          </a:p>
          <a:p>
            <a:pPr marL="0" indent="0" algn="just" eaLnBrk="1" hangingPunct="1">
              <a:lnSpc>
                <a:spcPct val="80000"/>
              </a:lnSpc>
              <a:buNone/>
            </a:pPr>
            <a:endParaRPr lang="en-US" altLang="en-US" sz="2800" dirty="0" smtClean="0">
              <a:solidFill>
                <a:schemeClr val="bg2"/>
              </a:solidFill>
            </a:endParaRPr>
          </a:p>
          <a:p>
            <a:pPr eaLnBrk="1" hangingPunct="1"/>
            <a:r>
              <a:rPr lang="en-GB" altLang="en-US" sz="2800" dirty="0" smtClean="0">
                <a:solidFill>
                  <a:schemeClr val="bg2"/>
                </a:solidFill>
                <a:cs typeface="Arial" pitchFamily="34" charset="0"/>
              </a:rPr>
              <a:t>47</a:t>
            </a:r>
            <a:r>
              <a:rPr lang="en-GB" altLang="en-US" sz="2800" dirty="0" smtClean="0">
                <a:solidFill>
                  <a:schemeClr val="bg2"/>
                </a:solidFill>
                <a:cs typeface="Arial" pitchFamily="34" charset="0"/>
              </a:rPr>
              <a:t>% </a:t>
            </a:r>
            <a:r>
              <a:rPr lang="en-GB" altLang="en-US" sz="2800" dirty="0" smtClean="0">
                <a:solidFill>
                  <a:schemeClr val="bg2"/>
                </a:solidFill>
                <a:cs typeface="Arial" pitchFamily="34" charset="0"/>
              </a:rPr>
              <a:t>female </a:t>
            </a:r>
            <a:r>
              <a:rPr lang="en-GB" altLang="en-US" sz="2800" dirty="0" smtClean="0">
                <a:solidFill>
                  <a:schemeClr val="bg2"/>
                </a:solidFill>
                <a:cs typeface="Arial" pitchFamily="34" charset="0"/>
              </a:rPr>
              <a:t>52</a:t>
            </a:r>
            <a:r>
              <a:rPr lang="en-GB" altLang="en-US" sz="2800" dirty="0" smtClean="0">
                <a:solidFill>
                  <a:schemeClr val="bg2"/>
                </a:solidFill>
                <a:cs typeface="Arial" pitchFamily="34" charset="0"/>
              </a:rPr>
              <a:t>% </a:t>
            </a:r>
            <a:r>
              <a:rPr lang="en-GB" altLang="en-US" sz="2800" dirty="0" smtClean="0">
                <a:solidFill>
                  <a:schemeClr val="bg2"/>
                </a:solidFill>
                <a:cs typeface="Arial" pitchFamily="34" charset="0"/>
              </a:rPr>
              <a:t>male</a:t>
            </a:r>
          </a:p>
          <a:p>
            <a:pPr eaLnBrk="1" hangingPunct="1"/>
            <a:endParaRPr lang="en-GB" altLang="en-US" sz="2800" dirty="0" smtClean="0">
              <a:solidFill>
                <a:schemeClr val="bg2"/>
              </a:solidFill>
              <a:cs typeface="Arial" pitchFamily="34" charset="0"/>
            </a:endParaRPr>
          </a:p>
          <a:p>
            <a:pPr eaLnBrk="1" hangingPunct="1"/>
            <a:endParaRPr lang="en-GB" altLang="en-US" sz="2800" dirty="0" smtClean="0">
              <a:cs typeface="Arial" pitchFamily="34" charset="0"/>
            </a:endParaRPr>
          </a:p>
          <a:p>
            <a:pPr algn="just" eaLnBrk="1" hangingPunct="1">
              <a:lnSpc>
                <a:spcPct val="80000"/>
              </a:lnSpc>
            </a:pPr>
            <a:endParaRPr lang="en-GB" altLang="en-US" sz="2800" dirty="0" smtClean="0">
              <a:solidFill>
                <a:schemeClr val="bg2"/>
              </a:solidFill>
            </a:endParaRPr>
          </a:p>
          <a:p>
            <a:pPr algn="just" eaLnBrk="1" hangingPunct="1">
              <a:lnSpc>
                <a:spcPct val="80000"/>
              </a:lnSpc>
            </a:pPr>
            <a:endParaRPr lang="en-GB" altLang="en-US" sz="2800" dirty="0" smtClean="0">
              <a:solidFill>
                <a:schemeClr val="bg2"/>
              </a:solidFill>
            </a:endParaRPr>
          </a:p>
          <a:p>
            <a:pPr eaLnBrk="1" hangingPunct="1">
              <a:lnSpc>
                <a:spcPct val="80000"/>
              </a:lnSpc>
            </a:pPr>
            <a:endParaRPr lang="en-GB" altLang="en-US" sz="2800" dirty="0" smtClean="0">
              <a:solidFill>
                <a:schemeClr val="bg2"/>
              </a:solidFill>
            </a:endParaRPr>
          </a:p>
        </p:txBody>
      </p:sp>
      <p:sp>
        <p:nvSpPr>
          <p:cNvPr id="2" name="Slide Number Placeholder 1"/>
          <p:cNvSpPr>
            <a:spLocks noGrp="1"/>
          </p:cNvSpPr>
          <p:nvPr>
            <p:ph type="sldNum" sz="quarter" idx="12"/>
          </p:nvPr>
        </p:nvSpPr>
        <p:spPr/>
        <p:txBody>
          <a:bodyPr/>
          <a:lstStyle/>
          <a:p>
            <a:pPr>
              <a:defRPr/>
            </a:pPr>
            <a:fld id="{2E13C384-E9B1-4CE4-8458-9E8B73927615}" type="slidenum">
              <a:rPr lang="en-GB" altLang="en-US" smtClean="0"/>
              <a:pPr>
                <a:defRPr/>
              </a:pPr>
              <a:t>5</a:t>
            </a:fld>
            <a:endParaRPr lang="en-GB" altLang="en-US" dirty="0"/>
          </a:p>
        </p:txBody>
      </p:sp>
    </p:spTree>
    <p:extLst>
      <p:ext uri="{BB962C8B-B14F-4D97-AF65-F5344CB8AC3E}">
        <p14:creationId xmlns:p14="http://schemas.microsoft.com/office/powerpoint/2010/main" val="4235232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8229600" cy="1143000"/>
          </a:xfrm>
        </p:spPr>
        <p:txBody>
          <a:bodyPr/>
          <a:lstStyle/>
          <a:p>
            <a:r>
              <a:rPr lang="en-GB" altLang="en-US" dirty="0">
                <a:solidFill>
                  <a:schemeClr val="bg2"/>
                </a:solidFill>
              </a:rPr>
              <a:t>NCA </a:t>
            </a:r>
            <a:r>
              <a:rPr lang="en-GB" altLang="en-US" dirty="0" smtClean="0">
                <a:solidFill>
                  <a:schemeClr val="bg2"/>
                </a:solidFill>
              </a:rPr>
              <a:t>DATA </a:t>
            </a:r>
            <a:r>
              <a:rPr lang="en-GB" altLang="en-US" dirty="0">
                <a:solidFill>
                  <a:schemeClr val="bg2"/>
                </a:solidFill>
              </a:rPr>
              <a:t>2016</a:t>
            </a:r>
            <a:endParaRPr lang="en-GB" dirty="0"/>
          </a:p>
        </p:txBody>
      </p:sp>
      <p:sp>
        <p:nvSpPr>
          <p:cNvPr id="3" name="Text Placeholder 2"/>
          <p:cNvSpPr>
            <a:spLocks noGrp="1"/>
          </p:cNvSpPr>
          <p:nvPr>
            <p:ph type="body" sz="half" idx="1"/>
          </p:nvPr>
        </p:nvSpPr>
        <p:spPr>
          <a:xfrm>
            <a:off x="457200" y="1600201"/>
            <a:ext cx="8291264" cy="4525963"/>
          </a:xfrm>
        </p:spPr>
        <p:txBody>
          <a:bodyPr/>
          <a:lstStyle/>
          <a:p>
            <a:pPr eaLnBrk="1" hangingPunct="1"/>
            <a:r>
              <a:rPr lang="en-US" altLang="en-US" dirty="0">
                <a:solidFill>
                  <a:schemeClr val="bg2"/>
                </a:solidFill>
              </a:rPr>
              <a:t>Top 5 adult countries of origin =Albania/ Vietnam/ China / Nigeria/ Romania/ China</a:t>
            </a:r>
          </a:p>
          <a:p>
            <a:pPr eaLnBrk="1" hangingPunct="1"/>
            <a:r>
              <a:rPr lang="en-US" altLang="en-US" dirty="0">
                <a:solidFill>
                  <a:schemeClr val="bg2"/>
                </a:solidFill>
              </a:rPr>
              <a:t>Top 5 Child countries of origin =  UK , Albania/ Vietnam/ </a:t>
            </a:r>
            <a:r>
              <a:rPr lang="en-US" altLang="en-US" dirty="0" smtClean="0">
                <a:solidFill>
                  <a:schemeClr val="bg2"/>
                </a:solidFill>
              </a:rPr>
              <a:t>Sudan </a:t>
            </a:r>
            <a:r>
              <a:rPr lang="en-US" altLang="en-US" dirty="0">
                <a:solidFill>
                  <a:schemeClr val="bg2"/>
                </a:solidFill>
              </a:rPr>
              <a:t>/ Eritrea</a:t>
            </a:r>
            <a:endParaRPr lang="en-GB" altLang="en-US" dirty="0">
              <a:solidFill>
                <a:schemeClr val="bg2"/>
              </a:solidFill>
              <a:cs typeface="Arial" pitchFamily="34" charset="0"/>
            </a:endParaRPr>
          </a:p>
          <a:p>
            <a:pPr eaLnBrk="1" hangingPunct="1"/>
            <a:r>
              <a:rPr lang="en-GB" altLang="en-US" dirty="0">
                <a:solidFill>
                  <a:schemeClr val="bg2"/>
                </a:solidFill>
                <a:cs typeface="Arial" pitchFamily="34" charset="0"/>
              </a:rPr>
              <a:t>Criminal – drugs, cannabis farming, organised crime, begging, benefit fraud</a:t>
            </a:r>
          </a:p>
          <a:p>
            <a:pPr eaLnBrk="1" hangingPunct="1"/>
            <a:r>
              <a:rPr lang="en-GB" altLang="en-US" dirty="0">
                <a:solidFill>
                  <a:schemeClr val="bg2"/>
                </a:solidFill>
                <a:cs typeface="Arial" pitchFamily="34" charset="0"/>
              </a:rPr>
              <a:t>Organs – </a:t>
            </a:r>
            <a:r>
              <a:rPr lang="en-GB" altLang="en-US" dirty="0" smtClean="0">
                <a:solidFill>
                  <a:schemeClr val="bg2"/>
                </a:solidFill>
                <a:cs typeface="Arial" pitchFamily="34" charset="0"/>
              </a:rPr>
              <a:t>ovaries, </a:t>
            </a:r>
            <a:r>
              <a:rPr lang="en-GB" altLang="en-US" dirty="0">
                <a:solidFill>
                  <a:schemeClr val="bg2"/>
                </a:solidFill>
                <a:cs typeface="Arial" pitchFamily="34" charset="0"/>
              </a:rPr>
              <a:t>kidneys, eyes (China)</a:t>
            </a:r>
          </a:p>
          <a:p>
            <a:endParaRPr lang="en-GB" dirty="0"/>
          </a:p>
        </p:txBody>
      </p:sp>
      <p:sp>
        <p:nvSpPr>
          <p:cNvPr id="5" name="Slide Number Placeholder 4"/>
          <p:cNvSpPr>
            <a:spLocks noGrp="1"/>
          </p:cNvSpPr>
          <p:nvPr>
            <p:ph type="sldNum" sz="quarter" idx="12"/>
          </p:nvPr>
        </p:nvSpPr>
        <p:spPr/>
        <p:txBody>
          <a:bodyPr/>
          <a:lstStyle/>
          <a:p>
            <a:pPr>
              <a:defRPr/>
            </a:pPr>
            <a:fld id="{2E13C384-E9B1-4CE4-8458-9E8B73927615}" type="slidenum">
              <a:rPr lang="en-GB" altLang="en-US" smtClean="0"/>
              <a:pPr>
                <a:defRPr/>
              </a:pPr>
              <a:t>6</a:t>
            </a:fld>
            <a:endParaRPr lang="en-GB" altLang="en-US" dirty="0"/>
          </a:p>
        </p:txBody>
      </p:sp>
    </p:spTree>
    <p:extLst>
      <p:ext uri="{BB962C8B-B14F-4D97-AF65-F5344CB8AC3E}">
        <p14:creationId xmlns:p14="http://schemas.microsoft.com/office/powerpoint/2010/main" val="2926700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57200"/>
            <a:ext cx="6624736" cy="1099592"/>
          </a:xfrm>
        </p:spPr>
        <p:txBody>
          <a:bodyPr/>
          <a:lstStyle/>
          <a:p>
            <a:pPr algn="ctr"/>
            <a:r>
              <a:rPr lang="en-GB" altLang="en-US" dirty="0">
                <a:solidFill>
                  <a:schemeClr val="bg2"/>
                </a:solidFill>
              </a:rPr>
              <a:t>FIRST </a:t>
            </a:r>
            <a:r>
              <a:rPr lang="en-GB" altLang="en-US" dirty="0" smtClean="0">
                <a:solidFill>
                  <a:schemeClr val="bg2"/>
                </a:solidFill>
              </a:rPr>
              <a:t>RESPONDERS IN WALES</a:t>
            </a:r>
            <a:endParaRPr lang="en-GB" dirty="0"/>
          </a:p>
        </p:txBody>
      </p:sp>
      <p:sp>
        <p:nvSpPr>
          <p:cNvPr id="3" name="Content Placeholder 2"/>
          <p:cNvSpPr>
            <a:spLocks noGrp="1"/>
          </p:cNvSpPr>
          <p:nvPr>
            <p:ph sz="half" idx="1"/>
          </p:nvPr>
        </p:nvSpPr>
        <p:spPr>
          <a:xfrm>
            <a:off x="457200" y="1556792"/>
            <a:ext cx="8435280" cy="5184576"/>
          </a:xfrm>
        </p:spPr>
        <p:txBody>
          <a:bodyPr/>
          <a:lstStyle/>
          <a:p>
            <a:pPr>
              <a:buFont typeface="Wingdings" panose="05000000000000000000" pitchFamily="2" charset="2"/>
              <a:buChar char="§"/>
            </a:pPr>
            <a:r>
              <a:rPr lang="en-GB" sz="2400" dirty="0" smtClean="0">
                <a:solidFill>
                  <a:schemeClr val="bg2"/>
                </a:solidFill>
              </a:rPr>
              <a:t>Police</a:t>
            </a:r>
            <a:endParaRPr lang="en-GB" sz="2400" dirty="0">
              <a:solidFill>
                <a:schemeClr val="bg2"/>
              </a:solidFill>
            </a:endParaRPr>
          </a:p>
          <a:p>
            <a:pPr>
              <a:buFont typeface="Wingdings" panose="05000000000000000000" pitchFamily="2" charset="2"/>
              <a:buChar char="§"/>
            </a:pPr>
            <a:r>
              <a:rPr lang="en-GB" sz="2400" dirty="0">
                <a:solidFill>
                  <a:schemeClr val="bg2"/>
                </a:solidFill>
              </a:rPr>
              <a:t>UK Border </a:t>
            </a:r>
            <a:r>
              <a:rPr lang="en-GB" sz="2400" dirty="0" smtClean="0">
                <a:solidFill>
                  <a:schemeClr val="bg2"/>
                </a:solidFill>
              </a:rPr>
              <a:t>Force</a:t>
            </a:r>
          </a:p>
          <a:p>
            <a:pPr>
              <a:buFont typeface="Wingdings" panose="05000000000000000000" pitchFamily="2" charset="2"/>
              <a:buChar char="§"/>
            </a:pPr>
            <a:r>
              <a:rPr lang="en-GB" sz="2400" dirty="0">
                <a:solidFill>
                  <a:schemeClr val="bg2"/>
                </a:solidFill>
              </a:rPr>
              <a:t>Home Office Immigration and Visas</a:t>
            </a:r>
          </a:p>
          <a:p>
            <a:pPr>
              <a:buFont typeface="Wingdings" panose="05000000000000000000" pitchFamily="2" charset="2"/>
              <a:buChar char="§"/>
            </a:pPr>
            <a:r>
              <a:rPr lang="en-GB" sz="2400" dirty="0" err="1" smtClean="0">
                <a:solidFill>
                  <a:schemeClr val="bg2"/>
                </a:solidFill>
              </a:rPr>
              <a:t>Gangmasters</a:t>
            </a:r>
            <a:r>
              <a:rPr lang="en-GB" sz="2400" dirty="0" smtClean="0">
                <a:solidFill>
                  <a:schemeClr val="bg2"/>
                </a:solidFill>
              </a:rPr>
              <a:t> </a:t>
            </a:r>
            <a:r>
              <a:rPr lang="en-GB" sz="2400" dirty="0" smtClean="0">
                <a:solidFill>
                  <a:schemeClr val="bg2"/>
                </a:solidFill>
              </a:rPr>
              <a:t>Labour Abuse Authority (GLAA)</a:t>
            </a:r>
            <a:endParaRPr lang="en-GB" sz="2400" dirty="0">
              <a:solidFill>
                <a:schemeClr val="bg2"/>
              </a:solidFill>
            </a:endParaRPr>
          </a:p>
          <a:p>
            <a:pPr>
              <a:buFont typeface="Wingdings" panose="05000000000000000000" pitchFamily="2" charset="2"/>
              <a:buChar char="§"/>
              <a:defRPr/>
            </a:pPr>
            <a:r>
              <a:rPr lang="en-GB" sz="2400" dirty="0" smtClean="0">
                <a:solidFill>
                  <a:schemeClr val="bg2"/>
                </a:solidFill>
              </a:rPr>
              <a:t>Local Authorities</a:t>
            </a:r>
          </a:p>
          <a:p>
            <a:pPr>
              <a:buFont typeface="Wingdings" panose="05000000000000000000" pitchFamily="2" charset="2"/>
              <a:buChar char="§"/>
              <a:defRPr/>
            </a:pPr>
            <a:r>
              <a:rPr lang="en-GB" sz="2400" dirty="0" smtClean="0">
                <a:solidFill>
                  <a:schemeClr val="bg2"/>
                </a:solidFill>
              </a:rPr>
              <a:t>Salvation Army </a:t>
            </a:r>
            <a:endParaRPr lang="en-GB" sz="2400" dirty="0">
              <a:solidFill>
                <a:schemeClr val="bg2"/>
              </a:solidFill>
            </a:endParaRPr>
          </a:p>
          <a:p>
            <a:pPr>
              <a:buFont typeface="Wingdings" panose="05000000000000000000" pitchFamily="2" charset="2"/>
              <a:buChar char="§"/>
              <a:defRPr/>
            </a:pPr>
            <a:r>
              <a:rPr lang="en-GB" sz="2400" dirty="0" smtClean="0">
                <a:solidFill>
                  <a:schemeClr val="bg2"/>
                </a:solidFill>
              </a:rPr>
              <a:t>BAWSO </a:t>
            </a:r>
          </a:p>
          <a:p>
            <a:pPr>
              <a:buFont typeface="Wingdings" panose="05000000000000000000" pitchFamily="2" charset="2"/>
              <a:buChar char="§"/>
              <a:defRPr/>
            </a:pPr>
            <a:r>
              <a:rPr lang="en-GB" sz="2400" dirty="0" err="1" smtClean="0">
                <a:solidFill>
                  <a:schemeClr val="bg2"/>
                </a:solidFill>
              </a:rPr>
              <a:t>Barnardo’s</a:t>
            </a:r>
            <a:endParaRPr lang="en-GB" sz="2400" dirty="0">
              <a:solidFill>
                <a:schemeClr val="bg2"/>
              </a:solidFill>
            </a:endParaRPr>
          </a:p>
          <a:p>
            <a:pPr>
              <a:buFont typeface="Wingdings" panose="05000000000000000000" pitchFamily="2" charset="2"/>
              <a:buChar char="§"/>
              <a:defRPr/>
            </a:pPr>
            <a:r>
              <a:rPr lang="en-GB" sz="2400" dirty="0" smtClean="0">
                <a:solidFill>
                  <a:schemeClr val="bg2"/>
                </a:solidFill>
              </a:rPr>
              <a:t>New Pathways</a:t>
            </a:r>
          </a:p>
          <a:p>
            <a:pPr>
              <a:buFont typeface="Wingdings" panose="05000000000000000000" pitchFamily="2" charset="2"/>
              <a:buChar char="§"/>
              <a:defRPr/>
            </a:pPr>
            <a:r>
              <a:rPr lang="en-GB" sz="2400" dirty="0" smtClean="0">
                <a:solidFill>
                  <a:schemeClr val="bg2"/>
                </a:solidFill>
              </a:rPr>
              <a:t>NSPCC</a:t>
            </a:r>
            <a:endParaRPr lang="en-GB" sz="2400" dirty="0"/>
          </a:p>
        </p:txBody>
      </p:sp>
      <p:sp>
        <p:nvSpPr>
          <p:cNvPr id="5" name="Slide Number Placeholder 4"/>
          <p:cNvSpPr>
            <a:spLocks noGrp="1"/>
          </p:cNvSpPr>
          <p:nvPr>
            <p:ph type="sldNum" sz="quarter" idx="11"/>
          </p:nvPr>
        </p:nvSpPr>
        <p:spPr/>
        <p:txBody>
          <a:bodyPr/>
          <a:lstStyle/>
          <a:p>
            <a:pPr>
              <a:defRPr/>
            </a:pPr>
            <a:fld id="{9128AC82-34BB-4C8E-91C6-54F10F3DACEB}" type="slidenum">
              <a:rPr lang="en-GB" smtClean="0"/>
              <a:pPr>
                <a:defRPr/>
              </a:pPr>
              <a:t>7</a:t>
            </a:fld>
            <a:endParaRPr lang="en-GB" dirty="0"/>
          </a:p>
        </p:txBody>
      </p:sp>
    </p:spTree>
    <p:extLst>
      <p:ext uri="{BB962C8B-B14F-4D97-AF65-F5344CB8AC3E}">
        <p14:creationId xmlns:p14="http://schemas.microsoft.com/office/powerpoint/2010/main" val="3674659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46088" y="457200"/>
            <a:ext cx="6718200" cy="811560"/>
          </a:xfrm>
        </p:spPr>
        <p:txBody>
          <a:bodyPr/>
          <a:lstStyle/>
          <a:p>
            <a:pPr algn="ctr" eaLnBrk="1" hangingPunct="1"/>
            <a:r>
              <a:rPr lang="en-GB" dirty="0" smtClean="0">
                <a:solidFill>
                  <a:schemeClr val="bg2"/>
                </a:solidFill>
              </a:rPr>
              <a:t>ACTIVITY</a:t>
            </a:r>
            <a:r>
              <a:rPr lang="en-GB" altLang="en-US" dirty="0" smtClean="0"/>
              <a:t> </a:t>
            </a:r>
          </a:p>
        </p:txBody>
      </p:sp>
      <p:sp>
        <p:nvSpPr>
          <p:cNvPr id="27651" name="Rectangle 3"/>
          <p:cNvSpPr>
            <a:spLocks noGrp="1" noChangeArrowheads="1"/>
          </p:cNvSpPr>
          <p:nvPr>
            <p:ph type="body" idx="1"/>
          </p:nvPr>
        </p:nvSpPr>
        <p:spPr>
          <a:xfrm>
            <a:off x="827584" y="1340768"/>
            <a:ext cx="8136904" cy="5040560"/>
          </a:xfrm>
        </p:spPr>
        <p:txBody>
          <a:bodyPr/>
          <a:lstStyle/>
          <a:p>
            <a:pPr marL="0" indent="0" eaLnBrk="1" hangingPunct="1">
              <a:buFontTx/>
              <a:buNone/>
            </a:pPr>
            <a:r>
              <a:rPr lang="en-GB" altLang="en-US" sz="2800" dirty="0" smtClean="0">
                <a:solidFill>
                  <a:schemeClr val="bg2"/>
                </a:solidFill>
              </a:rPr>
              <a:t>Discuss </a:t>
            </a:r>
            <a:r>
              <a:rPr lang="en-GB" altLang="en-US" sz="2800" dirty="0">
                <a:solidFill>
                  <a:schemeClr val="bg2"/>
                </a:solidFill>
              </a:rPr>
              <a:t>how you as a professional </a:t>
            </a:r>
            <a:r>
              <a:rPr lang="en-GB" altLang="en-US" sz="2800" dirty="0" smtClean="0">
                <a:solidFill>
                  <a:schemeClr val="bg2"/>
                </a:solidFill>
              </a:rPr>
              <a:t>would recognise:</a:t>
            </a:r>
            <a:endParaRPr lang="en-GB" altLang="en-US" sz="2800" dirty="0">
              <a:solidFill>
                <a:schemeClr val="bg2"/>
              </a:solidFill>
            </a:endParaRPr>
          </a:p>
          <a:p>
            <a:pPr eaLnBrk="1" hangingPunct="1">
              <a:buFontTx/>
              <a:buNone/>
            </a:pPr>
            <a:endParaRPr lang="en-GB" altLang="en-US" sz="2800" dirty="0">
              <a:solidFill>
                <a:schemeClr val="bg2"/>
              </a:solidFill>
            </a:endParaRPr>
          </a:p>
          <a:p>
            <a:pPr eaLnBrk="1" hangingPunct="1"/>
            <a:r>
              <a:rPr lang="en-GB" altLang="en-US" sz="2800" dirty="0" smtClean="0">
                <a:solidFill>
                  <a:schemeClr val="bg2"/>
                </a:solidFill>
              </a:rPr>
              <a:t>The signs/indicators of an enslaved </a:t>
            </a:r>
            <a:r>
              <a:rPr lang="en-GB" altLang="en-US" sz="2800" dirty="0">
                <a:solidFill>
                  <a:schemeClr val="bg2"/>
                </a:solidFill>
              </a:rPr>
              <a:t>c</a:t>
            </a:r>
            <a:r>
              <a:rPr lang="en-GB" altLang="en-US" sz="2800" dirty="0" smtClean="0">
                <a:solidFill>
                  <a:schemeClr val="bg2"/>
                </a:solidFill>
              </a:rPr>
              <a:t>hild or adult victim? </a:t>
            </a:r>
            <a:endParaRPr lang="en-GB" altLang="en-US" sz="2800" dirty="0">
              <a:solidFill>
                <a:schemeClr val="bg2"/>
              </a:solidFill>
            </a:endParaRPr>
          </a:p>
          <a:p>
            <a:pPr eaLnBrk="1" hangingPunct="1">
              <a:buNone/>
            </a:pPr>
            <a:endParaRPr lang="en-GB" altLang="en-US" sz="2800" dirty="0" smtClean="0">
              <a:solidFill>
                <a:schemeClr val="bg2"/>
              </a:solidFill>
            </a:endParaRPr>
          </a:p>
          <a:p>
            <a:pPr eaLnBrk="1" hangingPunct="1"/>
            <a:r>
              <a:rPr lang="en-GB" altLang="en-US" sz="2800" dirty="0" smtClean="0">
                <a:solidFill>
                  <a:schemeClr val="bg2"/>
                </a:solidFill>
              </a:rPr>
              <a:t>What  stops a victim from coming forward?.</a:t>
            </a:r>
          </a:p>
          <a:p>
            <a:pPr eaLnBrk="1" hangingPunct="1">
              <a:buFontTx/>
              <a:buNone/>
            </a:pPr>
            <a:endParaRPr lang="en-GB" altLang="en-US" dirty="0" smtClean="0">
              <a:solidFill>
                <a:schemeClr val="hlink"/>
              </a:solidFill>
            </a:endParaRPr>
          </a:p>
          <a:p>
            <a:pPr eaLnBrk="1" hangingPunct="1"/>
            <a:endParaRPr lang="en-GB" altLang="en-US" dirty="0" smtClean="0"/>
          </a:p>
        </p:txBody>
      </p:sp>
      <p:sp>
        <p:nvSpPr>
          <p:cNvPr id="2" name="Slide Number Placeholder 1"/>
          <p:cNvSpPr>
            <a:spLocks noGrp="1"/>
          </p:cNvSpPr>
          <p:nvPr>
            <p:ph type="sldNum" sz="quarter" idx="11"/>
          </p:nvPr>
        </p:nvSpPr>
        <p:spPr/>
        <p:txBody>
          <a:bodyPr/>
          <a:lstStyle/>
          <a:p>
            <a:pPr>
              <a:defRPr/>
            </a:pPr>
            <a:fld id="{547227AB-B2B7-47DE-8290-C8B6E87E0590}" type="slidenum">
              <a:rPr lang="en-GB" smtClean="0"/>
              <a:pPr>
                <a:defRPr/>
              </a:pPr>
              <a:t>8</a:t>
            </a:fld>
            <a:endParaRPr lang="en-GB" dirty="0"/>
          </a:p>
        </p:txBody>
      </p:sp>
    </p:spTree>
    <p:extLst>
      <p:ext uri="{BB962C8B-B14F-4D97-AF65-F5344CB8AC3E}">
        <p14:creationId xmlns:p14="http://schemas.microsoft.com/office/powerpoint/2010/main" val="4761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1">
                                            <p:txEl>
                                              <p:pRg st="2" end="2"/>
                                            </p:txEl>
                                          </p:spTgt>
                                        </p:tgtEl>
                                        <p:attrNameLst>
                                          <p:attrName>style.visibility</p:attrName>
                                        </p:attrNameLst>
                                      </p:cBhvr>
                                      <p:to>
                                        <p:strVal val="visible"/>
                                      </p:to>
                                    </p:set>
                                    <p:anim calcmode="lin" valueType="num">
                                      <p:cBhvr additive="base">
                                        <p:cTn id="13"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anim calcmode="lin" valueType="num">
                                      <p:cBhvr additive="base">
                                        <p:cTn id="19"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83568" y="457200"/>
            <a:ext cx="6552728" cy="595536"/>
          </a:xfrm>
        </p:spPr>
        <p:txBody>
          <a:bodyPr/>
          <a:lstStyle/>
          <a:p>
            <a:pPr algn="ctr" eaLnBrk="1" hangingPunct="1"/>
            <a:r>
              <a:rPr lang="en-GB" altLang="en-US" dirty="0" smtClean="0">
                <a:solidFill>
                  <a:schemeClr val="bg2"/>
                </a:solidFill>
              </a:rPr>
              <a:t>Signs/ Indicators </a:t>
            </a:r>
          </a:p>
        </p:txBody>
      </p:sp>
      <p:sp>
        <p:nvSpPr>
          <p:cNvPr id="29700" name="Rectangle 3"/>
          <p:cNvSpPr>
            <a:spLocks noGrp="1" noChangeArrowheads="1"/>
          </p:cNvSpPr>
          <p:nvPr>
            <p:ph type="body" idx="1"/>
          </p:nvPr>
        </p:nvSpPr>
        <p:spPr>
          <a:xfrm>
            <a:off x="683568" y="1268413"/>
            <a:ext cx="8280920" cy="5184775"/>
          </a:xfrm>
        </p:spPr>
        <p:txBody>
          <a:bodyPr/>
          <a:lstStyle/>
          <a:p>
            <a:pPr eaLnBrk="1" hangingPunct="1">
              <a:lnSpc>
                <a:spcPct val="80000"/>
              </a:lnSpc>
            </a:pPr>
            <a:r>
              <a:rPr lang="en-GB" altLang="en-US" sz="2800" dirty="0" smtClean="0">
                <a:solidFill>
                  <a:schemeClr val="bg2"/>
                </a:solidFill>
              </a:rPr>
              <a:t>Having no personal identification or passport/documents held by someone else</a:t>
            </a:r>
          </a:p>
          <a:p>
            <a:pPr eaLnBrk="1" hangingPunct="1">
              <a:lnSpc>
                <a:spcPct val="80000"/>
              </a:lnSpc>
            </a:pPr>
            <a:r>
              <a:rPr lang="en-GB" altLang="en-US" sz="2800" dirty="0" smtClean="0">
                <a:solidFill>
                  <a:schemeClr val="bg2"/>
                </a:solidFill>
              </a:rPr>
              <a:t>Lack of money/control over own finances or lack of access to  earnings</a:t>
            </a:r>
          </a:p>
          <a:p>
            <a:pPr eaLnBrk="1" hangingPunct="1">
              <a:lnSpc>
                <a:spcPct val="80000"/>
              </a:lnSpc>
            </a:pPr>
            <a:r>
              <a:rPr lang="en-GB" altLang="en-US" sz="2800" dirty="0" smtClean="0">
                <a:solidFill>
                  <a:schemeClr val="bg2"/>
                </a:solidFill>
              </a:rPr>
              <a:t>Living/sleeping In the place of work</a:t>
            </a:r>
          </a:p>
          <a:p>
            <a:pPr eaLnBrk="1" hangingPunct="1">
              <a:lnSpc>
                <a:spcPct val="80000"/>
              </a:lnSpc>
            </a:pPr>
            <a:r>
              <a:rPr lang="en-GB" altLang="en-US" sz="2800" dirty="0" smtClean="0">
                <a:solidFill>
                  <a:schemeClr val="bg2"/>
                </a:solidFill>
              </a:rPr>
              <a:t>Any evidence of control of movement either as an individual or group</a:t>
            </a:r>
          </a:p>
          <a:p>
            <a:pPr eaLnBrk="1" hangingPunct="1">
              <a:lnSpc>
                <a:spcPct val="80000"/>
              </a:lnSpc>
            </a:pPr>
            <a:r>
              <a:rPr lang="en-GB" altLang="en-US" sz="2800" dirty="0">
                <a:solidFill>
                  <a:schemeClr val="bg2"/>
                </a:solidFill>
              </a:rPr>
              <a:t>Limited contact with family&amp; limited social </a:t>
            </a:r>
            <a:r>
              <a:rPr lang="en-GB" altLang="en-US" sz="2800" dirty="0" smtClean="0">
                <a:solidFill>
                  <a:schemeClr val="bg2"/>
                </a:solidFill>
              </a:rPr>
              <a:t>contact</a:t>
            </a:r>
          </a:p>
          <a:p>
            <a:pPr eaLnBrk="1" hangingPunct="1">
              <a:lnSpc>
                <a:spcPct val="80000"/>
              </a:lnSpc>
            </a:pPr>
            <a:r>
              <a:rPr lang="en-GB" altLang="en-US" sz="2800" dirty="0" smtClean="0">
                <a:solidFill>
                  <a:schemeClr val="bg2"/>
                </a:solidFill>
              </a:rPr>
              <a:t>Others seeking to speak for the person you are trying to engage</a:t>
            </a:r>
          </a:p>
          <a:p>
            <a:pPr eaLnBrk="1" hangingPunct="1">
              <a:lnSpc>
                <a:spcPct val="80000"/>
              </a:lnSpc>
            </a:pPr>
            <a:r>
              <a:rPr lang="en-GB" altLang="en-US" sz="2800" dirty="0" smtClean="0">
                <a:solidFill>
                  <a:schemeClr val="bg2"/>
                </a:solidFill>
              </a:rPr>
              <a:t>Living or found in ‘degrading’ conditions</a:t>
            </a:r>
          </a:p>
          <a:p>
            <a:pPr eaLnBrk="1" hangingPunct="1">
              <a:lnSpc>
                <a:spcPct val="80000"/>
              </a:lnSpc>
            </a:pPr>
            <a:r>
              <a:rPr lang="en-GB" altLang="en-US" sz="2800" dirty="0" smtClean="0">
                <a:solidFill>
                  <a:schemeClr val="bg2"/>
                </a:solidFill>
              </a:rPr>
              <a:t>Children not in education.</a:t>
            </a:r>
          </a:p>
        </p:txBody>
      </p:sp>
      <p:sp>
        <p:nvSpPr>
          <p:cNvPr id="2" name="Slide Number Placeholder 1"/>
          <p:cNvSpPr>
            <a:spLocks noGrp="1"/>
          </p:cNvSpPr>
          <p:nvPr>
            <p:ph type="sldNum" sz="quarter" idx="11"/>
          </p:nvPr>
        </p:nvSpPr>
        <p:spPr/>
        <p:txBody>
          <a:bodyPr/>
          <a:lstStyle/>
          <a:p>
            <a:pPr>
              <a:defRPr/>
            </a:pPr>
            <a:fld id="{547227AB-B2B7-47DE-8290-C8B6E87E0590}" type="slidenum">
              <a:rPr lang="en-GB" smtClean="0"/>
              <a:pPr>
                <a:defRPr/>
              </a:pPr>
              <a:t>9</a:t>
            </a:fld>
            <a:endParaRPr lang="en-GB" dirty="0"/>
          </a:p>
        </p:txBody>
      </p:sp>
    </p:spTree>
    <p:extLst>
      <p:ext uri="{BB962C8B-B14F-4D97-AF65-F5344CB8AC3E}">
        <p14:creationId xmlns:p14="http://schemas.microsoft.com/office/powerpoint/2010/main" val="3919476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0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4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9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1943</Words>
  <Application>Microsoft Office PowerPoint</Application>
  <PresentationFormat>On-screen Show (4:3)</PresentationFormat>
  <Paragraphs>282</Paragraphs>
  <Slides>18</Slides>
  <Notes>16</Notes>
  <HiddenSlides>0</HiddenSlides>
  <MMClips>0</MMClips>
  <ScaleCrop>false</ScaleCrop>
  <HeadingPairs>
    <vt:vector size="4" baseType="variant">
      <vt:variant>
        <vt:lpstr>Theme</vt:lpstr>
      </vt:variant>
      <vt:variant>
        <vt:i4>6</vt:i4>
      </vt:variant>
      <vt:variant>
        <vt:lpstr>Slide Titles</vt:lpstr>
      </vt:variant>
      <vt:variant>
        <vt:i4>18</vt:i4>
      </vt:variant>
    </vt:vector>
  </HeadingPairs>
  <TitlesOfParts>
    <vt:vector size="24" baseType="lpstr">
      <vt:lpstr>Pixel</vt:lpstr>
      <vt:lpstr>3_Pixel</vt:lpstr>
      <vt:lpstr>4_Pixel</vt:lpstr>
      <vt:lpstr>10_Pixel</vt:lpstr>
      <vt:lpstr>14_Pixel</vt:lpstr>
      <vt:lpstr>29_Pixel</vt:lpstr>
      <vt:lpstr>WALES ANTI-SLAVERYAWARENESS   BRIEF INTRODUCTION</vt:lpstr>
      <vt:lpstr>AIM:</vt:lpstr>
      <vt:lpstr>WHAT IS MODERN SLAVERY?</vt:lpstr>
      <vt:lpstr>TYPES OF EXPLOITATION</vt:lpstr>
      <vt:lpstr>NCA DATA 2017</vt:lpstr>
      <vt:lpstr>NCA DATA 2016</vt:lpstr>
      <vt:lpstr>FIRST RESPONDERS IN WALES</vt:lpstr>
      <vt:lpstr>ACTIVITY </vt:lpstr>
      <vt:lpstr>Signs/ Indicators </vt:lpstr>
      <vt:lpstr>Signs/ Indicators</vt:lpstr>
      <vt:lpstr>Barriers to disclose</vt:lpstr>
      <vt:lpstr>                Vulnerability        </vt:lpstr>
      <vt:lpstr>power and control can be driven by a number of factors -  look out for</vt:lpstr>
      <vt:lpstr>If you have concerns …what do you do ? </vt:lpstr>
      <vt:lpstr>Simple message</vt:lpstr>
      <vt:lpstr>Potential Victim </vt:lpstr>
      <vt:lpstr>PowerPoint Presentation</vt:lpstr>
      <vt:lpstr>PowerPoint Presentation</vt:lpstr>
    </vt:vector>
  </TitlesOfParts>
  <Company>Crown Prosecution Service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WALES LUNCH AND LEARN HUMAN TRAFFICKING</dc:title>
  <dc:creator>Williamson KimAnn (Cardiff)</dc:creator>
  <cp:lastModifiedBy>Kadhum, Sukaina (EPS-CSD)</cp:lastModifiedBy>
  <cp:revision>25</cp:revision>
  <dcterms:created xsi:type="dcterms:W3CDTF">2015-02-16T15:17:08Z</dcterms:created>
  <dcterms:modified xsi:type="dcterms:W3CDTF">2018-05-08T11:20:45Z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ecked by">
    <vt:lpwstr>32123</vt:lpwstr>
  </property>
  <property fmtid="{D5CDD505-2E9C-101B-9397-08002B2CF9AE}" pid="3" name="Objective-Id">
    <vt:lpwstr>A21866672</vt:lpwstr>
  </property>
  <property fmtid="{D5CDD505-2E9C-101B-9397-08002B2CF9AE}" pid="4" name="Objective-Title">
    <vt:lpwstr>Wales Lunch and Learn Jan 2018</vt:lpwstr>
  </property>
  <property fmtid="{D5CDD505-2E9C-101B-9397-08002B2CF9AE}" pid="5" name="Objective-Comment">
    <vt:lpwstr/>
  </property>
  <property fmtid="{D5CDD505-2E9C-101B-9397-08002B2CF9AE}" pid="6" name="Objective-CreationStamp">
    <vt:filetime>2018-03-26T11:02:10Z</vt:filetime>
  </property>
  <property fmtid="{D5CDD505-2E9C-101B-9397-08002B2CF9AE}" pid="7" name="Objective-IsApproved">
    <vt:bool>false</vt:bool>
  </property>
  <property fmtid="{D5CDD505-2E9C-101B-9397-08002B2CF9AE}" pid="8" name="Objective-IsPublished">
    <vt:bool>true</vt:bool>
  </property>
  <property fmtid="{D5CDD505-2E9C-101B-9397-08002B2CF9AE}" pid="9" name="Objective-DatePublished">
    <vt:filetime>2018-03-26T11:03:10Z</vt:filetime>
  </property>
  <property fmtid="{D5CDD505-2E9C-101B-9397-08002B2CF9AE}" pid="10" name="Objective-ModificationStamp">
    <vt:filetime>2018-03-26T11:03:10Z</vt:filetime>
  </property>
  <property fmtid="{D5CDD505-2E9C-101B-9397-08002B2CF9AE}" pid="11" name="Objective-Owner">
    <vt:lpwstr>Kadhum, Sukaina (EPS-CSD)</vt:lpwstr>
  </property>
  <property fmtid="{D5CDD505-2E9C-101B-9397-08002B2CF9AE}" pid="12" name="Objective-Path">
    <vt:lpwstr>Objective Global Folder:Business File Plan:Education &amp; Public Services (EPS):Education &amp; Public Services (EPS) - Local Government - Community Safety:1 - Save:Anti-Slavery:Domestic Abuse Strategy - Reference Information - Modern Slavery - Research - 2017-2</vt:lpwstr>
  </property>
  <property fmtid="{D5CDD505-2E9C-101B-9397-08002B2CF9AE}" pid="13" name="Objective-Parent">
    <vt:lpwstr>RD training</vt:lpwstr>
  </property>
  <property fmtid="{D5CDD505-2E9C-101B-9397-08002B2CF9AE}" pid="14" name="Objective-State">
    <vt:lpwstr>Published</vt:lpwstr>
  </property>
  <property fmtid="{D5CDD505-2E9C-101B-9397-08002B2CF9AE}" pid="15" name="Objective-Version">
    <vt:lpwstr>1.0</vt:lpwstr>
  </property>
  <property fmtid="{D5CDD505-2E9C-101B-9397-08002B2CF9AE}" pid="16" name="Objective-VersionNumber">
    <vt:r8>2</vt:r8>
  </property>
  <property fmtid="{D5CDD505-2E9C-101B-9397-08002B2CF9AE}" pid="17" name="Objective-VersionComment">
    <vt:lpwstr>Version 2</vt:lpwstr>
  </property>
  <property fmtid="{D5CDD505-2E9C-101B-9397-08002B2CF9AE}" pid="18" name="Objective-FileNumber">
    <vt:lpwstr/>
  </property>
  <property fmtid="{D5CDD505-2E9C-101B-9397-08002B2CF9AE}" pid="19" name="Objective-Classification">
    <vt:lpwstr>[Inherited - Official]</vt:lpwstr>
  </property>
  <property fmtid="{D5CDD505-2E9C-101B-9397-08002B2CF9AE}" pid="20" name="Objective-Caveats">
    <vt:lpwstr/>
  </property>
  <property fmtid="{D5CDD505-2E9C-101B-9397-08002B2CF9AE}" pid="21" name="Objective-Language [system]">
    <vt:lpwstr>English (eng)</vt:lpwstr>
  </property>
  <property fmtid="{D5CDD505-2E9C-101B-9397-08002B2CF9AE}" pid="22" name="Objective-Date Acquired [system]">
    <vt:filetime>2018-03-25T23:00:00Z</vt:filetime>
  </property>
  <property fmtid="{D5CDD505-2E9C-101B-9397-08002B2CF9AE}" pid="23" name="Objective-What to Keep [system]">
    <vt:lpwstr>No</vt:lpwstr>
  </property>
  <property fmtid="{D5CDD505-2E9C-101B-9397-08002B2CF9AE}" pid="24" name="Objective-Official Translation [system]">
    <vt:lpwstr/>
  </property>
  <property fmtid="{D5CDD505-2E9C-101B-9397-08002B2CF9AE}" pid="25" name="Objective-Connect Creator [system]">
    <vt:lpwstr/>
  </property>
</Properties>
</file>