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 id="2147483716" r:id="rId4"/>
    <p:sldMasterId id="2147483730" r:id="rId5"/>
    <p:sldMasterId id="2147483744" r:id="rId6"/>
  </p:sldMasterIdLst>
  <p:notesMasterIdLst>
    <p:notesMasterId r:id="rId40"/>
  </p:notesMasterIdLst>
  <p:sldIdLst>
    <p:sldId id="258" r:id="rId7"/>
    <p:sldId id="265" r:id="rId8"/>
    <p:sldId id="285" r:id="rId9"/>
    <p:sldId id="307" r:id="rId10"/>
    <p:sldId id="266" r:id="rId11"/>
    <p:sldId id="280" r:id="rId12"/>
    <p:sldId id="308" r:id="rId13"/>
    <p:sldId id="286" r:id="rId14"/>
    <p:sldId id="287" r:id="rId15"/>
    <p:sldId id="300" r:id="rId16"/>
    <p:sldId id="270" r:id="rId17"/>
    <p:sldId id="271" r:id="rId18"/>
    <p:sldId id="272" r:id="rId19"/>
    <p:sldId id="282" r:id="rId20"/>
    <p:sldId id="284" r:id="rId21"/>
    <p:sldId id="273" r:id="rId22"/>
    <p:sldId id="304" r:id="rId23"/>
    <p:sldId id="274" r:id="rId24"/>
    <p:sldId id="290" r:id="rId25"/>
    <p:sldId id="306" r:id="rId26"/>
    <p:sldId id="293" r:id="rId27"/>
    <p:sldId id="288" r:id="rId28"/>
    <p:sldId id="289" r:id="rId29"/>
    <p:sldId id="305" r:id="rId30"/>
    <p:sldId id="297" r:id="rId31"/>
    <p:sldId id="296" r:id="rId32"/>
    <p:sldId id="298" r:id="rId33"/>
    <p:sldId id="310" r:id="rId34"/>
    <p:sldId id="309" r:id="rId35"/>
    <p:sldId id="299" r:id="rId36"/>
    <p:sldId id="312" r:id="rId37"/>
    <p:sldId id="276"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986" autoAdjust="0"/>
  </p:normalViewPr>
  <p:slideViewPr>
    <p:cSldViewPr>
      <p:cViewPr varScale="1">
        <p:scale>
          <a:sx n="82" d="100"/>
          <a:sy n="82" d="100"/>
        </p:scale>
        <p:origin x="3024" y="168"/>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95C7C7-7134-489B-BAC7-573E7C16CB4C}" type="doc">
      <dgm:prSet loTypeId="urn:microsoft.com/office/officeart/2005/8/layout/radial1" loCatId="relationship" qsTypeId="urn:microsoft.com/office/officeart/2005/8/quickstyle/simple1" qsCatId="simple" csTypeId="urn:microsoft.com/office/officeart/2005/8/colors/accent1_2" csCatId="accent1" phldr="1"/>
      <dgm:spPr/>
    </dgm:pt>
    <dgm:pt modelId="{EFF11638-01ED-43FC-8FD3-C1DA2B6FFD6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Vulnerability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Factors</a:t>
          </a:r>
          <a:endParaRPr kumimoji="0" lang="en-US" sz="18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5B64B74C-6F2B-452E-83E1-7D7D786A6A40}" type="parTrans" cxnId="{93C8E19A-E3AD-41C8-B063-33E680C6DB7E}">
      <dgm:prSet/>
      <dgm:spPr/>
      <dgm:t>
        <a:bodyPr/>
        <a:lstStyle/>
        <a:p>
          <a:endParaRPr lang="en-GB"/>
        </a:p>
      </dgm:t>
    </dgm:pt>
    <dgm:pt modelId="{6BB0DBC0-FB0D-4E92-9FD1-CA0D5DFDCDB1}" type="sibTrans" cxnId="{93C8E19A-E3AD-41C8-B063-33E680C6DB7E}">
      <dgm:prSet/>
      <dgm:spPr/>
      <dgm:t>
        <a:bodyPr/>
        <a:lstStyle/>
        <a:p>
          <a:endParaRPr lang="en-GB"/>
        </a:p>
      </dgm:t>
    </dgm:pt>
    <dgm:pt modelId="{D77927AF-4E57-43C0-8D12-11F1D05C62A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Violence (inc harmful traditional practices)</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6C0B095-95AB-48A3-9C0A-7E4A6BEA4D15}" type="parTrans" cxnId="{F8F9D9F1-7745-4FCA-ABA5-BF797EFC0C02}">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9288CE5B-2569-4292-8E98-88CB1982133E}" type="sibTrans" cxnId="{F8F9D9F1-7745-4FCA-ABA5-BF797EFC0C02}">
      <dgm:prSet/>
      <dgm:spPr/>
      <dgm:t>
        <a:bodyPr/>
        <a:lstStyle/>
        <a:p>
          <a:endParaRPr lang="en-GB"/>
        </a:p>
      </dgm:t>
    </dgm:pt>
    <dgm:pt modelId="{083A42ED-D601-4192-90E1-9F8574F41FDF}">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Conflict or natural disaster</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F6DE47F0-8AA7-45E6-A01C-7538F065A31D}" type="parTrans" cxnId="{74143929-6C96-4F44-81DA-0E4680323764}">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C06FC152-90B8-465C-8EC1-59DDE2C930E9}" type="sibTrans" cxnId="{74143929-6C96-4F44-81DA-0E4680323764}">
      <dgm:prSet/>
      <dgm:spPr/>
      <dgm:t>
        <a:bodyPr/>
        <a:lstStyle/>
        <a:p>
          <a:endParaRPr lang="en-GB"/>
        </a:p>
      </dgm:t>
    </dgm:pt>
    <dgm:pt modelId="{90086907-9117-41EE-97DF-868BD1BAF8C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Poverty </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1CEAB867-F8D8-40AD-8A47-F11757105C9D}" type="parTrans" cxnId="{4B82F663-8596-477B-9E47-CA9C943F5D9F}">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A44AAC58-A6C5-4DAA-80D2-84CFFF205E3E}" type="sibTrans" cxnId="{4B82F663-8596-477B-9E47-CA9C943F5D9F}">
      <dgm:prSet/>
      <dgm:spPr/>
      <dgm:t>
        <a:bodyPr/>
        <a:lstStyle/>
        <a:p>
          <a:endParaRPr lang="en-GB"/>
        </a:p>
      </dgm:t>
    </dgm:pt>
    <dgm:pt modelId="{AF07FA48-1040-4A1D-910E-B48A2F4A223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Gender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Equality Issues</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83DC71F8-D3CE-433C-B0BA-4798AE48A1A5}" type="parTrans" cxnId="{BFC79E55-950B-4660-BAC2-2EA46204D485}">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429FAA01-174E-44EF-B996-A1A51B35B567}" type="sibTrans" cxnId="{BFC79E55-950B-4660-BAC2-2EA46204D485}">
      <dgm:prSet/>
      <dgm:spPr/>
      <dgm:t>
        <a:bodyPr/>
        <a:lstStyle/>
        <a:p>
          <a:endParaRPr lang="en-GB"/>
        </a:p>
      </dgm:t>
    </dgm:pt>
    <dgm:pt modelId="{626CE2D7-67A6-4F57-A8A4-9A8AD6E66FA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Substance dependency</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E20692E4-12B5-4034-9599-FE3F5E71E01D}" type="parTrans" cxnId="{2C4DA7DF-7C15-46E9-82B8-2D2E349F2606}">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1F3998A1-BC05-424B-9DC6-AF6BA9A41664}" type="sibTrans" cxnId="{2C4DA7DF-7C15-46E9-82B8-2D2E349F2606}">
      <dgm:prSet/>
      <dgm:spPr/>
      <dgm:t>
        <a:bodyPr/>
        <a:lstStyle/>
        <a:p>
          <a:endParaRPr lang="en-GB"/>
        </a:p>
      </dgm:t>
    </dgm:pt>
    <dgm:pt modelId="{D5C19C90-DFD3-49A4-A89F-A7E001273ED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Slavery endemic in area</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F669CDE-D6B3-400F-A6E0-96ECF37FAA83}" type="parTrans" cxnId="{E374A4FD-A77E-4FFE-B425-745305BBF48C}">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E1712565-79F9-48B8-BDFA-CF45E10FD454}" type="sibTrans" cxnId="{E374A4FD-A77E-4FFE-B425-745305BBF48C}">
      <dgm:prSet/>
      <dgm:spPr/>
      <dgm:t>
        <a:bodyPr/>
        <a:lstStyle/>
        <a:p>
          <a:endParaRPr lang="en-GB"/>
        </a:p>
      </dgm:t>
    </dgm:pt>
    <dgm:pt modelId="{D4AB0ABD-A65D-4D14-97BB-E33224FA964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Demand for cheap labour</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BE077171-FFC6-41FF-BF80-BBAACCFCA2CA}" type="parTrans" cxnId="{60C4D8B4-048B-4659-83F5-0FFE8944BCBD}">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DED98AEB-C6D7-4C78-95EB-8105C76A2D26}" type="sibTrans" cxnId="{60C4D8B4-048B-4659-83F5-0FFE8944BCBD}">
      <dgm:prSet/>
      <dgm:spPr/>
      <dgm:t>
        <a:bodyPr/>
        <a:lstStyle/>
        <a:p>
          <a:endParaRPr lang="en-GB"/>
        </a:p>
      </dgm:t>
    </dgm:pt>
    <dgm:pt modelId="{E72AB188-E22B-43D6-A9A5-4A06F1F4C23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Family debt</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5190590E-7EAC-49EE-8B7C-BAA10C99B29A}" type="parTrans" cxnId="{634AC57F-D39C-4F75-9575-CFBCA7B1942A}">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DB70E94C-4B11-4B39-82E6-362BD1431DAA}" type="sibTrans" cxnId="{634AC57F-D39C-4F75-9575-CFBCA7B1942A}">
      <dgm:prSet/>
      <dgm:spPr/>
      <dgm:t>
        <a:bodyPr/>
        <a:lstStyle/>
        <a:p>
          <a:endParaRPr lang="en-GB"/>
        </a:p>
      </dgm:t>
    </dgm:pt>
    <dgm:pt modelId="{66416A50-DA87-4974-B755-817BE1C33EE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Lack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opportunity</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4C86D8F-63F6-4671-BF08-A0D52CCA03E0}" type="parTrans" cxnId="{D80B714A-D434-4453-9BDF-235721496B71}">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038BB934-A274-47A3-8CB6-AC252EC6099C}" type="sibTrans" cxnId="{D80B714A-D434-4453-9BDF-235721496B71}">
      <dgm:prSet/>
      <dgm:spPr/>
      <dgm:t>
        <a:bodyPr/>
        <a:lstStyle/>
        <a:p>
          <a:endParaRPr lang="en-GB"/>
        </a:p>
      </dgm:t>
    </dgm:pt>
    <dgm:pt modelId="{1B9DF2CA-2864-4502-8CEE-F6EF5482F076}" type="pres">
      <dgm:prSet presAssocID="{D395C7C7-7134-489B-BAC7-573E7C16CB4C}" presName="cycle" presStyleCnt="0">
        <dgm:presLayoutVars>
          <dgm:chMax val="1"/>
          <dgm:dir/>
          <dgm:animLvl val="ctr"/>
          <dgm:resizeHandles val="exact"/>
        </dgm:presLayoutVars>
      </dgm:prSet>
      <dgm:spPr/>
    </dgm:pt>
    <dgm:pt modelId="{3C8EAB5D-EF9A-41CC-869E-AAF445A0B13E}" type="pres">
      <dgm:prSet presAssocID="{EFF11638-01ED-43FC-8FD3-C1DA2B6FFD6D}" presName="centerShape" presStyleLbl="node0" presStyleIdx="0" presStyleCnt="1" custScaleX="160136"/>
      <dgm:spPr/>
    </dgm:pt>
    <dgm:pt modelId="{A0328959-60A0-49A8-95F3-423C55FC7EEB}" type="pres">
      <dgm:prSet presAssocID="{66C0B095-95AB-48A3-9C0A-7E4A6BEA4D15}" presName="Name9" presStyleLbl="parChTrans1D2" presStyleIdx="0" presStyleCnt="9"/>
      <dgm:spPr/>
    </dgm:pt>
    <dgm:pt modelId="{B4BFBD89-AE52-459E-B138-DCDF0D39E0DD}" type="pres">
      <dgm:prSet presAssocID="{66C0B095-95AB-48A3-9C0A-7E4A6BEA4D15}" presName="connTx" presStyleLbl="parChTrans1D2" presStyleIdx="0" presStyleCnt="9"/>
      <dgm:spPr/>
    </dgm:pt>
    <dgm:pt modelId="{5D7E8CE0-F3B9-4639-8C6C-00F2947F7788}" type="pres">
      <dgm:prSet presAssocID="{D77927AF-4E57-43C0-8D12-11F1D05C62A2}" presName="node" presStyleLbl="node1" presStyleIdx="0" presStyleCnt="9" custScaleX="160042" custRadScaleRad="101144" custRadScaleInc="-12000">
        <dgm:presLayoutVars>
          <dgm:bulletEnabled val="1"/>
        </dgm:presLayoutVars>
      </dgm:prSet>
      <dgm:spPr/>
    </dgm:pt>
    <dgm:pt modelId="{DAD3F019-78FE-48B9-9C30-D66E97F4324F}" type="pres">
      <dgm:prSet presAssocID="{F6DE47F0-8AA7-45E6-A01C-7538F065A31D}" presName="Name9" presStyleLbl="parChTrans1D2" presStyleIdx="1" presStyleCnt="9"/>
      <dgm:spPr/>
    </dgm:pt>
    <dgm:pt modelId="{FB678DA7-32B9-4B0E-99E8-CA4AE6517B86}" type="pres">
      <dgm:prSet presAssocID="{F6DE47F0-8AA7-45E6-A01C-7538F065A31D}" presName="connTx" presStyleLbl="parChTrans1D2" presStyleIdx="1" presStyleCnt="9"/>
      <dgm:spPr/>
    </dgm:pt>
    <dgm:pt modelId="{8B1671E5-775B-477A-A78C-81FB9FF816E1}" type="pres">
      <dgm:prSet presAssocID="{083A42ED-D601-4192-90E1-9F8574F41FDF}" presName="node" presStyleLbl="node1" presStyleIdx="1" presStyleCnt="9" custScaleX="160042" custRadScaleRad="108872" custRadScaleInc="26412">
        <dgm:presLayoutVars>
          <dgm:bulletEnabled val="1"/>
        </dgm:presLayoutVars>
      </dgm:prSet>
      <dgm:spPr/>
    </dgm:pt>
    <dgm:pt modelId="{347138D0-FF81-43FE-990E-63D44427F992}" type="pres">
      <dgm:prSet presAssocID="{1CEAB867-F8D8-40AD-8A47-F11757105C9D}" presName="Name9" presStyleLbl="parChTrans1D2" presStyleIdx="2" presStyleCnt="9"/>
      <dgm:spPr/>
    </dgm:pt>
    <dgm:pt modelId="{486DDE4D-8498-4D6D-B918-BE032C474219}" type="pres">
      <dgm:prSet presAssocID="{1CEAB867-F8D8-40AD-8A47-F11757105C9D}" presName="connTx" presStyleLbl="parChTrans1D2" presStyleIdx="2" presStyleCnt="9"/>
      <dgm:spPr/>
    </dgm:pt>
    <dgm:pt modelId="{2F5E76FE-11DC-4E5F-BE07-9419FCAD8071}" type="pres">
      <dgm:prSet presAssocID="{90086907-9117-41EE-97DF-868BD1BAF8C2}" presName="node" presStyleLbl="node1" presStyleIdx="2" presStyleCnt="9" custScaleX="160042" custRadScaleRad="112459" custRadScaleInc="5587">
        <dgm:presLayoutVars>
          <dgm:bulletEnabled val="1"/>
        </dgm:presLayoutVars>
      </dgm:prSet>
      <dgm:spPr/>
    </dgm:pt>
    <dgm:pt modelId="{5824C05C-873A-49B9-BDD1-830661BD8956}" type="pres">
      <dgm:prSet presAssocID="{83DC71F8-D3CE-433C-B0BA-4798AE48A1A5}" presName="Name9" presStyleLbl="parChTrans1D2" presStyleIdx="3" presStyleCnt="9"/>
      <dgm:spPr/>
    </dgm:pt>
    <dgm:pt modelId="{9B440727-34C7-4184-A4BB-9459F3C7CC7E}" type="pres">
      <dgm:prSet presAssocID="{83DC71F8-D3CE-433C-B0BA-4798AE48A1A5}" presName="connTx" presStyleLbl="parChTrans1D2" presStyleIdx="3" presStyleCnt="9"/>
      <dgm:spPr/>
    </dgm:pt>
    <dgm:pt modelId="{91E234D4-C313-4698-A85B-A3B3FD4585C8}" type="pres">
      <dgm:prSet presAssocID="{AF07FA48-1040-4A1D-910E-B48A2F4A2238}" presName="node" presStyleLbl="node1" presStyleIdx="3" presStyleCnt="9" custScaleX="160042" custRadScaleRad="113138" custRadScaleInc="-38657">
        <dgm:presLayoutVars>
          <dgm:bulletEnabled val="1"/>
        </dgm:presLayoutVars>
      </dgm:prSet>
      <dgm:spPr/>
    </dgm:pt>
    <dgm:pt modelId="{5C54F2DB-CA5B-4D22-B40F-E75B756AE7F8}" type="pres">
      <dgm:prSet presAssocID="{E20692E4-12B5-4034-9599-FE3F5E71E01D}" presName="Name9" presStyleLbl="parChTrans1D2" presStyleIdx="4" presStyleCnt="9"/>
      <dgm:spPr/>
    </dgm:pt>
    <dgm:pt modelId="{8190CAED-8333-41E1-A1E9-6516FF3D3ADA}" type="pres">
      <dgm:prSet presAssocID="{E20692E4-12B5-4034-9599-FE3F5E71E01D}" presName="connTx" presStyleLbl="parChTrans1D2" presStyleIdx="4" presStyleCnt="9"/>
      <dgm:spPr/>
    </dgm:pt>
    <dgm:pt modelId="{93D6072B-5690-4035-8889-38F25303A77A}" type="pres">
      <dgm:prSet presAssocID="{626CE2D7-67A6-4F57-A8A4-9A8AD6E66FA2}" presName="node" presStyleLbl="node1" presStyleIdx="4" presStyleCnt="9" custScaleX="160042" custRadScaleRad="106020" custRadScaleInc="-37915">
        <dgm:presLayoutVars>
          <dgm:bulletEnabled val="1"/>
        </dgm:presLayoutVars>
      </dgm:prSet>
      <dgm:spPr/>
    </dgm:pt>
    <dgm:pt modelId="{9D691C8C-3B6C-4403-A026-5D0388CA36F2}" type="pres">
      <dgm:prSet presAssocID="{6F669CDE-D6B3-400F-A6E0-96ECF37FAA83}" presName="Name9" presStyleLbl="parChTrans1D2" presStyleIdx="5" presStyleCnt="9"/>
      <dgm:spPr/>
    </dgm:pt>
    <dgm:pt modelId="{7B655805-0959-444E-AF5C-9237B585889A}" type="pres">
      <dgm:prSet presAssocID="{6F669CDE-D6B3-400F-A6E0-96ECF37FAA83}" presName="connTx" presStyleLbl="parChTrans1D2" presStyleIdx="5" presStyleCnt="9"/>
      <dgm:spPr/>
    </dgm:pt>
    <dgm:pt modelId="{DA083915-9262-4CD5-AEB9-B8AA230B1219}" type="pres">
      <dgm:prSet presAssocID="{D5C19C90-DFD3-49A4-A89F-A7E001273EDA}" presName="node" presStyleLbl="node1" presStyleIdx="5" presStyleCnt="9" custScaleX="160042" custRadScaleRad="105998" custRadScaleInc="37796">
        <dgm:presLayoutVars>
          <dgm:bulletEnabled val="1"/>
        </dgm:presLayoutVars>
      </dgm:prSet>
      <dgm:spPr/>
    </dgm:pt>
    <dgm:pt modelId="{94D567BE-5D3C-4224-A359-0463861331E1}" type="pres">
      <dgm:prSet presAssocID="{BE077171-FFC6-41FF-BF80-BBAACCFCA2CA}" presName="Name9" presStyleLbl="parChTrans1D2" presStyleIdx="6" presStyleCnt="9"/>
      <dgm:spPr/>
    </dgm:pt>
    <dgm:pt modelId="{F1E5D4B1-A9FB-422B-B9A1-35F37ACF5C00}" type="pres">
      <dgm:prSet presAssocID="{BE077171-FFC6-41FF-BF80-BBAACCFCA2CA}" presName="connTx" presStyleLbl="parChTrans1D2" presStyleIdx="6" presStyleCnt="9"/>
      <dgm:spPr/>
    </dgm:pt>
    <dgm:pt modelId="{AE9EFE06-4154-41DF-9E18-7003A5C49BDD}" type="pres">
      <dgm:prSet presAssocID="{D4AB0ABD-A65D-4D14-97BB-E33224FA9646}" presName="node" presStyleLbl="node1" presStyleIdx="6" presStyleCnt="9" custScaleX="160042" custRadScaleRad="108624" custRadScaleInc="52301">
        <dgm:presLayoutVars>
          <dgm:bulletEnabled val="1"/>
        </dgm:presLayoutVars>
      </dgm:prSet>
      <dgm:spPr/>
    </dgm:pt>
    <dgm:pt modelId="{F1DDD51E-6BB9-4055-8458-B01995FDE806}" type="pres">
      <dgm:prSet presAssocID="{5190590E-7EAC-49EE-8B7C-BAA10C99B29A}" presName="Name9" presStyleLbl="parChTrans1D2" presStyleIdx="7" presStyleCnt="9"/>
      <dgm:spPr/>
    </dgm:pt>
    <dgm:pt modelId="{883339B5-8FA9-45C9-9255-5A6EDAB17318}" type="pres">
      <dgm:prSet presAssocID="{5190590E-7EAC-49EE-8B7C-BAA10C99B29A}" presName="connTx" presStyleLbl="parChTrans1D2" presStyleIdx="7" presStyleCnt="9"/>
      <dgm:spPr/>
    </dgm:pt>
    <dgm:pt modelId="{F8F8265C-70C7-42FD-B5AE-002ACA2F07D4}" type="pres">
      <dgm:prSet presAssocID="{E72AB188-E22B-43D6-A9A5-4A06F1F4C230}" presName="node" presStyleLbl="node1" presStyleIdx="7" presStyleCnt="9" custScaleX="160042" custRadScaleRad="111220" custRadScaleInc="8487">
        <dgm:presLayoutVars>
          <dgm:bulletEnabled val="1"/>
        </dgm:presLayoutVars>
      </dgm:prSet>
      <dgm:spPr/>
    </dgm:pt>
    <dgm:pt modelId="{659E34BD-DBF7-4A77-B376-8900B2689607}" type="pres">
      <dgm:prSet presAssocID="{64C86D8F-63F6-4671-BF08-A0D52CCA03E0}" presName="Name9" presStyleLbl="parChTrans1D2" presStyleIdx="8" presStyleCnt="9"/>
      <dgm:spPr/>
    </dgm:pt>
    <dgm:pt modelId="{86975643-B447-4A1D-8FC6-5A4B0CCAF631}" type="pres">
      <dgm:prSet presAssocID="{64C86D8F-63F6-4671-BF08-A0D52CCA03E0}" presName="connTx" presStyleLbl="parChTrans1D2" presStyleIdx="8" presStyleCnt="9"/>
      <dgm:spPr/>
    </dgm:pt>
    <dgm:pt modelId="{2444ED64-56C4-436A-880F-5259A4DE591E}" type="pres">
      <dgm:prSet presAssocID="{66416A50-DA87-4974-B755-817BE1C33EE0}" presName="node" presStyleLbl="node1" presStyleIdx="8" presStyleCnt="9" custScaleX="160042" custRadScaleRad="115180" custRadScaleInc="-41557">
        <dgm:presLayoutVars>
          <dgm:bulletEnabled val="1"/>
        </dgm:presLayoutVars>
      </dgm:prSet>
      <dgm:spPr/>
    </dgm:pt>
  </dgm:ptLst>
  <dgm:cxnLst>
    <dgm:cxn modelId="{B6503803-78DA-4267-BE92-B6DADE99960D}" type="presOf" srcId="{6F669CDE-D6B3-400F-A6E0-96ECF37FAA83}" destId="{9D691C8C-3B6C-4403-A026-5D0388CA36F2}" srcOrd="0" destOrd="0" presId="urn:microsoft.com/office/officeart/2005/8/layout/radial1"/>
    <dgm:cxn modelId="{74143929-6C96-4F44-81DA-0E4680323764}" srcId="{EFF11638-01ED-43FC-8FD3-C1DA2B6FFD6D}" destId="{083A42ED-D601-4192-90E1-9F8574F41FDF}" srcOrd="1" destOrd="0" parTransId="{F6DE47F0-8AA7-45E6-A01C-7538F065A31D}" sibTransId="{C06FC152-90B8-465C-8EC1-59DDE2C930E9}"/>
    <dgm:cxn modelId="{619A1036-96F4-402B-98AE-10D9FFC5DBA7}" type="presOf" srcId="{5190590E-7EAC-49EE-8B7C-BAA10C99B29A}" destId="{F1DDD51E-6BB9-4055-8458-B01995FDE806}" srcOrd="0" destOrd="0" presId="urn:microsoft.com/office/officeart/2005/8/layout/radial1"/>
    <dgm:cxn modelId="{68C7DD3E-16DC-42D8-9EE8-A43C8699C780}" type="presOf" srcId="{E20692E4-12B5-4034-9599-FE3F5E71E01D}" destId="{8190CAED-8333-41E1-A1E9-6516FF3D3ADA}" srcOrd="1" destOrd="0" presId="urn:microsoft.com/office/officeart/2005/8/layout/radial1"/>
    <dgm:cxn modelId="{5300F240-811C-4FE0-BC60-24B03D294D9B}" type="presOf" srcId="{83DC71F8-D3CE-433C-B0BA-4798AE48A1A5}" destId="{9B440727-34C7-4184-A4BB-9459F3C7CC7E}" srcOrd="1" destOrd="0" presId="urn:microsoft.com/office/officeart/2005/8/layout/radial1"/>
    <dgm:cxn modelId="{C4BED441-A1E2-4CCE-8F41-16FDE01414D0}" type="presOf" srcId="{66416A50-DA87-4974-B755-817BE1C33EE0}" destId="{2444ED64-56C4-436A-880F-5259A4DE591E}" srcOrd="0" destOrd="0" presId="urn:microsoft.com/office/officeart/2005/8/layout/radial1"/>
    <dgm:cxn modelId="{1A1D3348-C153-47DA-8F33-84160F931CBB}" type="presOf" srcId="{D77927AF-4E57-43C0-8D12-11F1D05C62A2}" destId="{5D7E8CE0-F3B9-4639-8C6C-00F2947F7788}" srcOrd="0" destOrd="0" presId="urn:microsoft.com/office/officeart/2005/8/layout/radial1"/>
    <dgm:cxn modelId="{D80B714A-D434-4453-9BDF-235721496B71}" srcId="{EFF11638-01ED-43FC-8FD3-C1DA2B6FFD6D}" destId="{66416A50-DA87-4974-B755-817BE1C33EE0}" srcOrd="8" destOrd="0" parTransId="{64C86D8F-63F6-4671-BF08-A0D52CCA03E0}" sibTransId="{038BB934-A274-47A3-8CB6-AC252EC6099C}"/>
    <dgm:cxn modelId="{BFC79E55-950B-4660-BAC2-2EA46204D485}" srcId="{EFF11638-01ED-43FC-8FD3-C1DA2B6FFD6D}" destId="{AF07FA48-1040-4A1D-910E-B48A2F4A2238}" srcOrd="3" destOrd="0" parTransId="{83DC71F8-D3CE-433C-B0BA-4798AE48A1A5}" sibTransId="{429FAA01-174E-44EF-B996-A1A51B35B567}"/>
    <dgm:cxn modelId="{8534515C-C230-4B2A-955F-C8122A848687}" type="presOf" srcId="{90086907-9117-41EE-97DF-868BD1BAF8C2}" destId="{2F5E76FE-11DC-4E5F-BE07-9419FCAD8071}" srcOrd="0" destOrd="0" presId="urn:microsoft.com/office/officeart/2005/8/layout/radial1"/>
    <dgm:cxn modelId="{4B82F663-8596-477B-9E47-CA9C943F5D9F}" srcId="{EFF11638-01ED-43FC-8FD3-C1DA2B6FFD6D}" destId="{90086907-9117-41EE-97DF-868BD1BAF8C2}" srcOrd="2" destOrd="0" parTransId="{1CEAB867-F8D8-40AD-8A47-F11757105C9D}" sibTransId="{A44AAC58-A6C5-4DAA-80D2-84CFFF205E3E}"/>
    <dgm:cxn modelId="{1D64CB67-992D-468A-82EE-779D0A279068}" type="presOf" srcId="{AF07FA48-1040-4A1D-910E-B48A2F4A2238}" destId="{91E234D4-C313-4698-A85B-A3B3FD4585C8}" srcOrd="0" destOrd="0" presId="urn:microsoft.com/office/officeart/2005/8/layout/radial1"/>
    <dgm:cxn modelId="{54F3C677-B6A9-446C-B7FE-186A7D89C4DF}" type="presOf" srcId="{F6DE47F0-8AA7-45E6-A01C-7538F065A31D}" destId="{FB678DA7-32B9-4B0E-99E8-CA4AE6517B86}" srcOrd="1" destOrd="0" presId="urn:microsoft.com/office/officeart/2005/8/layout/radial1"/>
    <dgm:cxn modelId="{AFC1317A-996F-41D4-B9E0-E8B9C6141536}" type="presOf" srcId="{66C0B095-95AB-48A3-9C0A-7E4A6BEA4D15}" destId="{B4BFBD89-AE52-459E-B138-DCDF0D39E0DD}" srcOrd="1" destOrd="0" presId="urn:microsoft.com/office/officeart/2005/8/layout/radial1"/>
    <dgm:cxn modelId="{8E515F7D-254F-48A7-930F-54E2247F5605}" type="presOf" srcId="{626CE2D7-67A6-4F57-A8A4-9A8AD6E66FA2}" destId="{93D6072B-5690-4035-8889-38F25303A77A}" srcOrd="0" destOrd="0" presId="urn:microsoft.com/office/officeart/2005/8/layout/radial1"/>
    <dgm:cxn modelId="{634AC57F-D39C-4F75-9575-CFBCA7B1942A}" srcId="{EFF11638-01ED-43FC-8FD3-C1DA2B6FFD6D}" destId="{E72AB188-E22B-43D6-A9A5-4A06F1F4C230}" srcOrd="7" destOrd="0" parTransId="{5190590E-7EAC-49EE-8B7C-BAA10C99B29A}" sibTransId="{DB70E94C-4B11-4B39-82E6-362BD1431DAA}"/>
    <dgm:cxn modelId="{6E6D1282-0505-46F7-8DC8-3605FE13D683}" type="presOf" srcId="{BE077171-FFC6-41FF-BF80-BBAACCFCA2CA}" destId="{F1E5D4B1-A9FB-422B-B9A1-35F37ACF5C00}" srcOrd="1" destOrd="0" presId="urn:microsoft.com/office/officeart/2005/8/layout/radial1"/>
    <dgm:cxn modelId="{77AD7187-94E2-4426-A0CD-C69F2FEBB4DB}" type="presOf" srcId="{64C86D8F-63F6-4671-BF08-A0D52CCA03E0}" destId="{659E34BD-DBF7-4A77-B376-8900B2689607}" srcOrd="0" destOrd="0" presId="urn:microsoft.com/office/officeart/2005/8/layout/radial1"/>
    <dgm:cxn modelId="{ACCB1A8B-0AB5-4B12-A009-F1BC6337C407}" type="presOf" srcId="{64C86D8F-63F6-4671-BF08-A0D52CCA03E0}" destId="{86975643-B447-4A1D-8FC6-5A4B0CCAF631}" srcOrd="1" destOrd="0" presId="urn:microsoft.com/office/officeart/2005/8/layout/radial1"/>
    <dgm:cxn modelId="{8CFA7B8C-D558-4A43-95CD-CEB81682D36F}" type="presOf" srcId="{D395C7C7-7134-489B-BAC7-573E7C16CB4C}" destId="{1B9DF2CA-2864-4502-8CEE-F6EF5482F076}" srcOrd="0" destOrd="0" presId="urn:microsoft.com/office/officeart/2005/8/layout/radial1"/>
    <dgm:cxn modelId="{E628D795-5D2B-48C4-88B9-EFE988004C1D}" type="presOf" srcId="{1CEAB867-F8D8-40AD-8A47-F11757105C9D}" destId="{347138D0-FF81-43FE-990E-63D44427F992}" srcOrd="0" destOrd="0" presId="urn:microsoft.com/office/officeart/2005/8/layout/radial1"/>
    <dgm:cxn modelId="{A6D8E599-1FEE-4AA6-BF57-30C5AA4E3174}" type="presOf" srcId="{66C0B095-95AB-48A3-9C0A-7E4A6BEA4D15}" destId="{A0328959-60A0-49A8-95F3-423C55FC7EEB}" srcOrd="0" destOrd="0" presId="urn:microsoft.com/office/officeart/2005/8/layout/radial1"/>
    <dgm:cxn modelId="{93C8E19A-E3AD-41C8-B063-33E680C6DB7E}" srcId="{D395C7C7-7134-489B-BAC7-573E7C16CB4C}" destId="{EFF11638-01ED-43FC-8FD3-C1DA2B6FFD6D}" srcOrd="0" destOrd="0" parTransId="{5B64B74C-6F2B-452E-83E1-7D7D786A6A40}" sibTransId="{6BB0DBC0-FB0D-4E92-9FD1-CA0D5DFDCDB1}"/>
    <dgm:cxn modelId="{387934A8-AB03-46E0-AAFF-4A16324255AD}" type="presOf" srcId="{F6DE47F0-8AA7-45E6-A01C-7538F065A31D}" destId="{DAD3F019-78FE-48B9-9C30-D66E97F4324F}" srcOrd="0" destOrd="0" presId="urn:microsoft.com/office/officeart/2005/8/layout/radial1"/>
    <dgm:cxn modelId="{862343A8-10E9-48BC-9618-2525D878F3AE}" type="presOf" srcId="{EFF11638-01ED-43FC-8FD3-C1DA2B6FFD6D}" destId="{3C8EAB5D-EF9A-41CC-869E-AAF445A0B13E}" srcOrd="0" destOrd="0" presId="urn:microsoft.com/office/officeart/2005/8/layout/radial1"/>
    <dgm:cxn modelId="{381B50AB-691B-40A7-BF47-DA4E648F1DBE}" type="presOf" srcId="{E72AB188-E22B-43D6-A9A5-4A06F1F4C230}" destId="{F8F8265C-70C7-42FD-B5AE-002ACA2F07D4}" srcOrd="0" destOrd="0" presId="urn:microsoft.com/office/officeart/2005/8/layout/radial1"/>
    <dgm:cxn modelId="{B099BAAC-E2F5-4047-A03E-F84698C5B018}" type="presOf" srcId="{D4AB0ABD-A65D-4D14-97BB-E33224FA9646}" destId="{AE9EFE06-4154-41DF-9E18-7003A5C49BDD}" srcOrd="0" destOrd="0" presId="urn:microsoft.com/office/officeart/2005/8/layout/radial1"/>
    <dgm:cxn modelId="{8FE784B4-11E9-487F-869A-759095804367}" type="presOf" srcId="{6F669CDE-D6B3-400F-A6E0-96ECF37FAA83}" destId="{7B655805-0959-444E-AF5C-9237B585889A}" srcOrd="1" destOrd="0" presId="urn:microsoft.com/office/officeart/2005/8/layout/radial1"/>
    <dgm:cxn modelId="{60C4D8B4-048B-4659-83F5-0FFE8944BCBD}" srcId="{EFF11638-01ED-43FC-8FD3-C1DA2B6FFD6D}" destId="{D4AB0ABD-A65D-4D14-97BB-E33224FA9646}" srcOrd="6" destOrd="0" parTransId="{BE077171-FFC6-41FF-BF80-BBAACCFCA2CA}" sibTransId="{DED98AEB-C6D7-4C78-95EB-8105C76A2D26}"/>
    <dgm:cxn modelId="{43C1D4BB-2F41-4420-B9E0-48A52199C88C}" type="presOf" srcId="{5190590E-7EAC-49EE-8B7C-BAA10C99B29A}" destId="{883339B5-8FA9-45C9-9255-5A6EDAB17318}" srcOrd="1" destOrd="0" presId="urn:microsoft.com/office/officeart/2005/8/layout/radial1"/>
    <dgm:cxn modelId="{F123E8BC-5CF5-49A4-80C9-F71396846141}" type="presOf" srcId="{083A42ED-D601-4192-90E1-9F8574F41FDF}" destId="{8B1671E5-775B-477A-A78C-81FB9FF816E1}" srcOrd="0" destOrd="0" presId="urn:microsoft.com/office/officeart/2005/8/layout/radial1"/>
    <dgm:cxn modelId="{E812AFC6-AD35-4A09-9427-F4DF4E2F6CB0}" type="presOf" srcId="{E20692E4-12B5-4034-9599-FE3F5E71E01D}" destId="{5C54F2DB-CA5B-4D22-B40F-E75B756AE7F8}" srcOrd="0" destOrd="0" presId="urn:microsoft.com/office/officeart/2005/8/layout/radial1"/>
    <dgm:cxn modelId="{4E9A5ED0-A17A-43EE-BBB9-484B74131CF5}" type="presOf" srcId="{D5C19C90-DFD3-49A4-A89F-A7E001273EDA}" destId="{DA083915-9262-4CD5-AEB9-B8AA230B1219}" srcOrd="0" destOrd="0" presId="urn:microsoft.com/office/officeart/2005/8/layout/radial1"/>
    <dgm:cxn modelId="{1EF0BEDD-77C5-402F-9A99-EC1B85E8F491}" type="presOf" srcId="{BE077171-FFC6-41FF-BF80-BBAACCFCA2CA}" destId="{94D567BE-5D3C-4224-A359-0463861331E1}" srcOrd="0" destOrd="0" presId="urn:microsoft.com/office/officeart/2005/8/layout/radial1"/>
    <dgm:cxn modelId="{2C4DA7DF-7C15-46E9-82B8-2D2E349F2606}" srcId="{EFF11638-01ED-43FC-8FD3-C1DA2B6FFD6D}" destId="{626CE2D7-67A6-4F57-A8A4-9A8AD6E66FA2}" srcOrd="4" destOrd="0" parTransId="{E20692E4-12B5-4034-9599-FE3F5E71E01D}" sibTransId="{1F3998A1-BC05-424B-9DC6-AF6BA9A41664}"/>
    <dgm:cxn modelId="{2A0D3FEE-6CB3-456A-AB31-CF372D32FA48}" type="presOf" srcId="{1CEAB867-F8D8-40AD-8A47-F11757105C9D}" destId="{486DDE4D-8498-4D6D-B918-BE032C474219}" srcOrd="1" destOrd="0" presId="urn:microsoft.com/office/officeart/2005/8/layout/radial1"/>
    <dgm:cxn modelId="{F8F9D9F1-7745-4FCA-ABA5-BF797EFC0C02}" srcId="{EFF11638-01ED-43FC-8FD3-C1DA2B6FFD6D}" destId="{D77927AF-4E57-43C0-8D12-11F1D05C62A2}" srcOrd="0" destOrd="0" parTransId="{66C0B095-95AB-48A3-9C0A-7E4A6BEA4D15}" sibTransId="{9288CE5B-2569-4292-8E98-88CB1982133E}"/>
    <dgm:cxn modelId="{5678FDFC-B45A-417A-B93F-67E681E6AB69}" type="presOf" srcId="{83DC71F8-D3CE-433C-B0BA-4798AE48A1A5}" destId="{5824C05C-873A-49B9-BDD1-830661BD8956}" srcOrd="0" destOrd="0" presId="urn:microsoft.com/office/officeart/2005/8/layout/radial1"/>
    <dgm:cxn modelId="{E374A4FD-A77E-4FFE-B425-745305BBF48C}" srcId="{EFF11638-01ED-43FC-8FD3-C1DA2B6FFD6D}" destId="{D5C19C90-DFD3-49A4-A89F-A7E001273EDA}" srcOrd="5" destOrd="0" parTransId="{6F669CDE-D6B3-400F-A6E0-96ECF37FAA83}" sibTransId="{E1712565-79F9-48B8-BDFA-CF45E10FD454}"/>
    <dgm:cxn modelId="{D4B825F4-F6CE-44B1-BBCE-1F566C1ED01C}" type="presParOf" srcId="{1B9DF2CA-2864-4502-8CEE-F6EF5482F076}" destId="{3C8EAB5D-EF9A-41CC-869E-AAF445A0B13E}" srcOrd="0" destOrd="0" presId="urn:microsoft.com/office/officeart/2005/8/layout/radial1"/>
    <dgm:cxn modelId="{0252A74B-7BA7-4068-A6EE-51D54C6BB5D4}" type="presParOf" srcId="{1B9DF2CA-2864-4502-8CEE-F6EF5482F076}" destId="{A0328959-60A0-49A8-95F3-423C55FC7EEB}" srcOrd="1" destOrd="0" presId="urn:microsoft.com/office/officeart/2005/8/layout/radial1"/>
    <dgm:cxn modelId="{AC80103D-43D3-4359-9F1C-998D1A98CD01}" type="presParOf" srcId="{A0328959-60A0-49A8-95F3-423C55FC7EEB}" destId="{B4BFBD89-AE52-459E-B138-DCDF0D39E0DD}" srcOrd="0" destOrd="0" presId="urn:microsoft.com/office/officeart/2005/8/layout/radial1"/>
    <dgm:cxn modelId="{9C72CBDC-5C4B-48EA-984C-562E2D7659F1}" type="presParOf" srcId="{1B9DF2CA-2864-4502-8CEE-F6EF5482F076}" destId="{5D7E8CE0-F3B9-4639-8C6C-00F2947F7788}" srcOrd="2" destOrd="0" presId="urn:microsoft.com/office/officeart/2005/8/layout/radial1"/>
    <dgm:cxn modelId="{571B7E68-EA65-4D51-ADB5-E92950BB5167}" type="presParOf" srcId="{1B9DF2CA-2864-4502-8CEE-F6EF5482F076}" destId="{DAD3F019-78FE-48B9-9C30-D66E97F4324F}" srcOrd="3" destOrd="0" presId="urn:microsoft.com/office/officeart/2005/8/layout/radial1"/>
    <dgm:cxn modelId="{2899A7A9-9C51-4372-AA0A-0BD7FC9437D1}" type="presParOf" srcId="{DAD3F019-78FE-48B9-9C30-D66E97F4324F}" destId="{FB678DA7-32B9-4B0E-99E8-CA4AE6517B86}" srcOrd="0" destOrd="0" presId="urn:microsoft.com/office/officeart/2005/8/layout/radial1"/>
    <dgm:cxn modelId="{4C99D8E5-434A-484D-BC75-DDFE5E5DB381}" type="presParOf" srcId="{1B9DF2CA-2864-4502-8CEE-F6EF5482F076}" destId="{8B1671E5-775B-477A-A78C-81FB9FF816E1}" srcOrd="4" destOrd="0" presId="urn:microsoft.com/office/officeart/2005/8/layout/radial1"/>
    <dgm:cxn modelId="{5A198F8F-5723-40B3-A394-1483C993D88D}" type="presParOf" srcId="{1B9DF2CA-2864-4502-8CEE-F6EF5482F076}" destId="{347138D0-FF81-43FE-990E-63D44427F992}" srcOrd="5" destOrd="0" presId="urn:microsoft.com/office/officeart/2005/8/layout/radial1"/>
    <dgm:cxn modelId="{DC4FAB75-87CF-41D9-A464-D159236A28B2}" type="presParOf" srcId="{347138D0-FF81-43FE-990E-63D44427F992}" destId="{486DDE4D-8498-4D6D-B918-BE032C474219}" srcOrd="0" destOrd="0" presId="urn:microsoft.com/office/officeart/2005/8/layout/radial1"/>
    <dgm:cxn modelId="{23584C69-11FA-4454-B02F-602244E182E4}" type="presParOf" srcId="{1B9DF2CA-2864-4502-8CEE-F6EF5482F076}" destId="{2F5E76FE-11DC-4E5F-BE07-9419FCAD8071}" srcOrd="6" destOrd="0" presId="urn:microsoft.com/office/officeart/2005/8/layout/radial1"/>
    <dgm:cxn modelId="{805DA96A-F95C-4F00-A142-56439C571A0D}" type="presParOf" srcId="{1B9DF2CA-2864-4502-8CEE-F6EF5482F076}" destId="{5824C05C-873A-49B9-BDD1-830661BD8956}" srcOrd="7" destOrd="0" presId="urn:microsoft.com/office/officeart/2005/8/layout/radial1"/>
    <dgm:cxn modelId="{D364FB2C-E4C2-4871-8F21-56052950A483}" type="presParOf" srcId="{5824C05C-873A-49B9-BDD1-830661BD8956}" destId="{9B440727-34C7-4184-A4BB-9459F3C7CC7E}" srcOrd="0" destOrd="0" presId="urn:microsoft.com/office/officeart/2005/8/layout/radial1"/>
    <dgm:cxn modelId="{203E8E2E-179B-4032-B7E2-294C6F036DEA}" type="presParOf" srcId="{1B9DF2CA-2864-4502-8CEE-F6EF5482F076}" destId="{91E234D4-C313-4698-A85B-A3B3FD4585C8}" srcOrd="8" destOrd="0" presId="urn:microsoft.com/office/officeart/2005/8/layout/radial1"/>
    <dgm:cxn modelId="{D7B5A670-501E-47E8-A3BD-EF546A5628B1}" type="presParOf" srcId="{1B9DF2CA-2864-4502-8CEE-F6EF5482F076}" destId="{5C54F2DB-CA5B-4D22-B40F-E75B756AE7F8}" srcOrd="9" destOrd="0" presId="urn:microsoft.com/office/officeart/2005/8/layout/radial1"/>
    <dgm:cxn modelId="{3EF2EBD3-3C04-4B43-8AC8-DE551507D48D}" type="presParOf" srcId="{5C54F2DB-CA5B-4D22-B40F-E75B756AE7F8}" destId="{8190CAED-8333-41E1-A1E9-6516FF3D3ADA}" srcOrd="0" destOrd="0" presId="urn:microsoft.com/office/officeart/2005/8/layout/radial1"/>
    <dgm:cxn modelId="{C80880D9-2458-46D0-A0EC-363581664792}" type="presParOf" srcId="{1B9DF2CA-2864-4502-8CEE-F6EF5482F076}" destId="{93D6072B-5690-4035-8889-38F25303A77A}" srcOrd="10" destOrd="0" presId="urn:microsoft.com/office/officeart/2005/8/layout/radial1"/>
    <dgm:cxn modelId="{6124A2D4-D100-4992-879D-F577BCE0B8AD}" type="presParOf" srcId="{1B9DF2CA-2864-4502-8CEE-F6EF5482F076}" destId="{9D691C8C-3B6C-4403-A026-5D0388CA36F2}" srcOrd="11" destOrd="0" presId="urn:microsoft.com/office/officeart/2005/8/layout/radial1"/>
    <dgm:cxn modelId="{5A68E1DC-3529-45B0-9DD8-B8516196BFEC}" type="presParOf" srcId="{9D691C8C-3B6C-4403-A026-5D0388CA36F2}" destId="{7B655805-0959-444E-AF5C-9237B585889A}" srcOrd="0" destOrd="0" presId="urn:microsoft.com/office/officeart/2005/8/layout/radial1"/>
    <dgm:cxn modelId="{608F690A-BF66-41B7-82D4-E134789EE4EB}" type="presParOf" srcId="{1B9DF2CA-2864-4502-8CEE-F6EF5482F076}" destId="{DA083915-9262-4CD5-AEB9-B8AA230B1219}" srcOrd="12" destOrd="0" presId="urn:microsoft.com/office/officeart/2005/8/layout/radial1"/>
    <dgm:cxn modelId="{F38DEBE1-312D-489C-9791-0C097AEFA475}" type="presParOf" srcId="{1B9DF2CA-2864-4502-8CEE-F6EF5482F076}" destId="{94D567BE-5D3C-4224-A359-0463861331E1}" srcOrd="13" destOrd="0" presId="urn:microsoft.com/office/officeart/2005/8/layout/radial1"/>
    <dgm:cxn modelId="{A721A074-17D1-495A-ADC1-67961660A6DE}" type="presParOf" srcId="{94D567BE-5D3C-4224-A359-0463861331E1}" destId="{F1E5D4B1-A9FB-422B-B9A1-35F37ACF5C00}" srcOrd="0" destOrd="0" presId="urn:microsoft.com/office/officeart/2005/8/layout/radial1"/>
    <dgm:cxn modelId="{7ECE8D08-F06A-4600-90BC-5DC6C7F2C46D}" type="presParOf" srcId="{1B9DF2CA-2864-4502-8CEE-F6EF5482F076}" destId="{AE9EFE06-4154-41DF-9E18-7003A5C49BDD}" srcOrd="14" destOrd="0" presId="urn:microsoft.com/office/officeart/2005/8/layout/radial1"/>
    <dgm:cxn modelId="{2E3CE20B-11E0-4915-B919-15D19AA4A0E1}" type="presParOf" srcId="{1B9DF2CA-2864-4502-8CEE-F6EF5482F076}" destId="{F1DDD51E-6BB9-4055-8458-B01995FDE806}" srcOrd="15" destOrd="0" presId="urn:microsoft.com/office/officeart/2005/8/layout/radial1"/>
    <dgm:cxn modelId="{3918386F-B92A-4D77-8E89-6067EBED1BA8}" type="presParOf" srcId="{F1DDD51E-6BB9-4055-8458-B01995FDE806}" destId="{883339B5-8FA9-45C9-9255-5A6EDAB17318}" srcOrd="0" destOrd="0" presId="urn:microsoft.com/office/officeart/2005/8/layout/radial1"/>
    <dgm:cxn modelId="{B13F309C-BEDE-40E1-BBF5-3AC0DAFA995C}" type="presParOf" srcId="{1B9DF2CA-2864-4502-8CEE-F6EF5482F076}" destId="{F8F8265C-70C7-42FD-B5AE-002ACA2F07D4}" srcOrd="16" destOrd="0" presId="urn:microsoft.com/office/officeart/2005/8/layout/radial1"/>
    <dgm:cxn modelId="{A1921A5A-A6BC-4570-802D-D2237F639460}" type="presParOf" srcId="{1B9DF2CA-2864-4502-8CEE-F6EF5482F076}" destId="{659E34BD-DBF7-4A77-B376-8900B2689607}" srcOrd="17" destOrd="0" presId="urn:microsoft.com/office/officeart/2005/8/layout/radial1"/>
    <dgm:cxn modelId="{FF2C654F-30B9-4E20-9CBC-732315490891}" type="presParOf" srcId="{659E34BD-DBF7-4A77-B376-8900B2689607}" destId="{86975643-B447-4A1D-8FC6-5A4B0CCAF631}" srcOrd="0" destOrd="0" presId="urn:microsoft.com/office/officeart/2005/8/layout/radial1"/>
    <dgm:cxn modelId="{AC978FC1-42C2-4CB0-B66D-CF431AE8FEA2}" type="presParOf" srcId="{1B9DF2CA-2864-4502-8CEE-F6EF5482F076}" destId="{2444ED64-56C4-436A-880F-5259A4DE591E}" srcOrd="1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95C7C7-7134-489B-BAC7-573E7C16CB4C}" type="doc">
      <dgm:prSet loTypeId="urn:microsoft.com/office/officeart/2005/8/layout/radial1" loCatId="relationship" qsTypeId="urn:microsoft.com/office/officeart/2005/8/quickstyle/simple1" qsCatId="simple" csTypeId="urn:microsoft.com/office/officeart/2005/8/colors/accent1_2" csCatId="accent1" phldr="1"/>
      <dgm:spPr/>
    </dgm:pt>
    <dgm:pt modelId="{EFF11638-01ED-43FC-8FD3-C1DA2B6FFD6D}">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Vulnerability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Factors</a:t>
          </a:r>
          <a:endParaRPr kumimoji="0" lang="en-US" sz="18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5B64B74C-6F2B-452E-83E1-7D7D786A6A40}" type="parTrans" cxnId="{93C8E19A-E3AD-41C8-B063-33E680C6DB7E}">
      <dgm:prSet/>
      <dgm:spPr/>
      <dgm:t>
        <a:bodyPr/>
        <a:lstStyle/>
        <a:p>
          <a:endParaRPr lang="en-GB"/>
        </a:p>
      </dgm:t>
    </dgm:pt>
    <dgm:pt modelId="{6BB0DBC0-FB0D-4E92-9FD1-CA0D5DFDCDB1}" type="sibTrans" cxnId="{93C8E19A-E3AD-41C8-B063-33E680C6DB7E}">
      <dgm:prSet/>
      <dgm:spPr/>
      <dgm:t>
        <a:bodyPr/>
        <a:lstStyle/>
        <a:p>
          <a:endParaRPr lang="en-GB"/>
        </a:p>
      </dgm:t>
    </dgm:pt>
    <dgm:pt modelId="{D77927AF-4E57-43C0-8D12-11F1D05C62A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Employment</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6C0B095-95AB-48A3-9C0A-7E4A6BEA4D15}" type="parTrans" cxnId="{F8F9D9F1-7745-4FCA-ABA5-BF797EFC0C02}">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9288CE5B-2569-4292-8E98-88CB1982133E}" type="sibTrans" cxnId="{F8F9D9F1-7745-4FCA-ABA5-BF797EFC0C02}">
      <dgm:prSet/>
      <dgm:spPr/>
      <dgm:t>
        <a:bodyPr/>
        <a:lstStyle/>
        <a:p>
          <a:endParaRPr lang="en-GB"/>
        </a:p>
      </dgm:t>
    </dgm:pt>
    <dgm:pt modelId="{083A42ED-D601-4192-90E1-9F8574F41FDF}">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Support family back home</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F6DE47F0-8AA7-45E6-A01C-7538F065A31D}" type="parTrans" cxnId="{74143929-6C96-4F44-81DA-0E4680323764}">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C06FC152-90B8-465C-8EC1-59DDE2C930E9}" type="sibTrans" cxnId="{74143929-6C96-4F44-81DA-0E4680323764}">
      <dgm:prSet/>
      <dgm:spPr/>
      <dgm:t>
        <a:bodyPr/>
        <a:lstStyle/>
        <a:p>
          <a:endParaRPr lang="en-GB"/>
        </a:p>
      </dgm:t>
    </dgm:pt>
    <dgm:pt modelId="{90086907-9117-41EE-97DF-868BD1BAF8C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Better lifestyle</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1CEAB867-F8D8-40AD-8A47-F11757105C9D}" type="parTrans" cxnId="{4B82F663-8596-477B-9E47-CA9C943F5D9F}">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A44AAC58-A6C5-4DAA-80D2-84CFFF205E3E}" type="sibTrans" cxnId="{4B82F663-8596-477B-9E47-CA9C943F5D9F}">
      <dgm:prSet/>
      <dgm:spPr/>
      <dgm:t>
        <a:bodyPr/>
        <a:lstStyle/>
        <a:p>
          <a:endParaRPr lang="en-GB"/>
        </a:p>
      </dgm:t>
    </dgm:pt>
    <dgm:pt modelId="{AF07FA48-1040-4A1D-910E-B48A2F4A2238}">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Improved social position in own country</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83DC71F8-D3CE-433C-B0BA-4798AE48A1A5}" type="parTrans" cxnId="{BFC79E55-950B-4660-BAC2-2EA46204D485}">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429FAA01-174E-44EF-B996-A1A51B35B567}" type="sibTrans" cxnId="{BFC79E55-950B-4660-BAC2-2EA46204D485}">
      <dgm:prSet/>
      <dgm:spPr/>
      <dgm:t>
        <a:bodyPr/>
        <a:lstStyle/>
        <a:p>
          <a:endParaRPr lang="en-GB"/>
        </a:p>
      </dgm:t>
    </dgm:pt>
    <dgm:pt modelId="{626CE2D7-67A6-4F57-A8A4-9A8AD6E66FA2}">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Education</a:t>
          </a:r>
        </a:p>
      </dgm:t>
    </dgm:pt>
    <dgm:pt modelId="{E20692E4-12B5-4034-9599-FE3F5E71E01D}" type="parTrans" cxnId="{2C4DA7DF-7C15-46E9-82B8-2D2E349F2606}">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1F3998A1-BC05-424B-9DC6-AF6BA9A41664}" type="sibTrans" cxnId="{2C4DA7DF-7C15-46E9-82B8-2D2E349F2606}">
      <dgm:prSet/>
      <dgm:spPr/>
      <dgm:t>
        <a:bodyPr/>
        <a:lstStyle/>
        <a:p>
          <a:endParaRPr lang="en-GB"/>
        </a:p>
      </dgm:t>
    </dgm:pt>
    <dgm:pt modelId="{D5C19C90-DFD3-49A4-A89F-A7E001273EDA}">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Love</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F669CDE-D6B3-400F-A6E0-96ECF37FAA83}" type="parTrans" cxnId="{E374A4FD-A77E-4FFE-B425-745305BBF48C}">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E1712565-79F9-48B8-BDFA-CF45E10FD454}" type="sibTrans" cxnId="{E374A4FD-A77E-4FFE-B425-745305BBF48C}">
      <dgm:prSet/>
      <dgm:spPr/>
      <dgm:t>
        <a:bodyPr/>
        <a:lstStyle/>
        <a:p>
          <a:endParaRPr lang="en-GB"/>
        </a:p>
      </dgm:t>
    </dgm:pt>
    <dgm:pt modelId="{D4AB0ABD-A65D-4D14-97BB-E33224FA9646}">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Perceived safety</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BE077171-FFC6-41FF-BF80-BBAACCFCA2CA}" type="parTrans" cxnId="{60C4D8B4-048B-4659-83F5-0FFE8944BCBD}">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DED98AEB-C6D7-4C78-95EB-8105C76A2D26}" type="sibTrans" cxnId="{60C4D8B4-048B-4659-83F5-0FFE8944BCBD}">
      <dgm:prSet/>
      <dgm:spPr/>
      <dgm:t>
        <a:bodyPr/>
        <a:lstStyle/>
        <a:p>
          <a:endParaRPr lang="en-GB"/>
        </a:p>
      </dgm:t>
    </dgm:pt>
    <dgm:pt modelId="{E72AB188-E22B-43D6-A9A5-4A06F1F4C23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A Home</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5190590E-7EAC-49EE-8B7C-BAA10C99B29A}" type="parTrans" cxnId="{634AC57F-D39C-4F75-9575-CFBCA7B1942A}">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DB70E94C-4B11-4B39-82E6-362BD1431DAA}" type="sibTrans" cxnId="{634AC57F-D39C-4F75-9575-CFBCA7B1942A}">
      <dgm:prSet/>
      <dgm:spPr/>
      <dgm:t>
        <a:bodyPr/>
        <a:lstStyle/>
        <a:p>
          <a:endParaRPr lang="en-GB"/>
        </a:p>
      </dgm:t>
    </dgm:pt>
    <dgm:pt modelId="{66416A50-DA87-4974-B755-817BE1C33EE0}">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chemeClr val="bg2"/>
              </a:solidFill>
              <a:effectLst/>
              <a:latin typeface="Arial" panose="020B0604020202020204" pitchFamily="34" charset="0"/>
              <a:cs typeface="Arial" panose="020B0604020202020204" pitchFamily="34" charset="0"/>
            </a:rPr>
            <a:t>Expensive lifestyle</a:t>
          </a:r>
          <a:endParaRPr kumimoji="0" lang="en-US" sz="1600" b="0" i="0" u="none" strike="noStrike" cap="none" normalizeH="0" baseline="0" dirty="0">
            <a:ln>
              <a:noFill/>
            </a:ln>
            <a:solidFill>
              <a:schemeClr val="bg2"/>
            </a:solidFill>
            <a:effectLst/>
            <a:latin typeface="Arial" panose="020B0604020202020204" pitchFamily="34" charset="0"/>
            <a:cs typeface="Arial" panose="020B0604020202020204" pitchFamily="34" charset="0"/>
          </a:endParaRPr>
        </a:p>
      </dgm:t>
    </dgm:pt>
    <dgm:pt modelId="{64C86D8F-63F6-4671-BF08-A0D52CCA03E0}" type="parTrans" cxnId="{D80B714A-D434-4453-9BDF-235721496B71}">
      <dgm:prSet/>
      <dgm:spPr/>
      <dgm:t>
        <a:bodyPr/>
        <a:lstStyle/>
        <a:p>
          <a:endParaRPr lang="en-GB" dirty="0">
            <a:solidFill>
              <a:schemeClr val="bg2"/>
            </a:solidFill>
            <a:latin typeface="Arial" panose="020B0604020202020204" pitchFamily="34" charset="0"/>
            <a:cs typeface="Arial" panose="020B0604020202020204" pitchFamily="34" charset="0"/>
          </a:endParaRPr>
        </a:p>
      </dgm:t>
    </dgm:pt>
    <dgm:pt modelId="{038BB934-A274-47A3-8CB6-AC252EC6099C}" type="sibTrans" cxnId="{D80B714A-D434-4453-9BDF-235721496B71}">
      <dgm:prSet/>
      <dgm:spPr/>
      <dgm:t>
        <a:bodyPr/>
        <a:lstStyle/>
        <a:p>
          <a:endParaRPr lang="en-GB"/>
        </a:p>
      </dgm:t>
    </dgm:pt>
    <dgm:pt modelId="{1B9DF2CA-2864-4502-8CEE-F6EF5482F076}" type="pres">
      <dgm:prSet presAssocID="{D395C7C7-7134-489B-BAC7-573E7C16CB4C}" presName="cycle" presStyleCnt="0">
        <dgm:presLayoutVars>
          <dgm:chMax val="1"/>
          <dgm:dir/>
          <dgm:animLvl val="ctr"/>
          <dgm:resizeHandles val="exact"/>
        </dgm:presLayoutVars>
      </dgm:prSet>
      <dgm:spPr/>
    </dgm:pt>
    <dgm:pt modelId="{3C8EAB5D-EF9A-41CC-869E-AAF445A0B13E}" type="pres">
      <dgm:prSet presAssocID="{EFF11638-01ED-43FC-8FD3-C1DA2B6FFD6D}" presName="centerShape" presStyleLbl="node0" presStyleIdx="0" presStyleCnt="1" custScaleX="160136"/>
      <dgm:spPr/>
    </dgm:pt>
    <dgm:pt modelId="{A0328959-60A0-49A8-95F3-423C55FC7EEB}" type="pres">
      <dgm:prSet presAssocID="{66C0B095-95AB-48A3-9C0A-7E4A6BEA4D15}" presName="Name9" presStyleLbl="parChTrans1D2" presStyleIdx="0" presStyleCnt="9"/>
      <dgm:spPr/>
    </dgm:pt>
    <dgm:pt modelId="{B4BFBD89-AE52-459E-B138-DCDF0D39E0DD}" type="pres">
      <dgm:prSet presAssocID="{66C0B095-95AB-48A3-9C0A-7E4A6BEA4D15}" presName="connTx" presStyleLbl="parChTrans1D2" presStyleIdx="0" presStyleCnt="9"/>
      <dgm:spPr/>
    </dgm:pt>
    <dgm:pt modelId="{5D7E8CE0-F3B9-4639-8C6C-00F2947F7788}" type="pres">
      <dgm:prSet presAssocID="{D77927AF-4E57-43C0-8D12-11F1D05C62A2}" presName="node" presStyleLbl="node1" presStyleIdx="0" presStyleCnt="9" custScaleX="160042" custRadScaleRad="101144" custRadScaleInc="-12000">
        <dgm:presLayoutVars>
          <dgm:bulletEnabled val="1"/>
        </dgm:presLayoutVars>
      </dgm:prSet>
      <dgm:spPr/>
    </dgm:pt>
    <dgm:pt modelId="{DAD3F019-78FE-48B9-9C30-D66E97F4324F}" type="pres">
      <dgm:prSet presAssocID="{F6DE47F0-8AA7-45E6-A01C-7538F065A31D}" presName="Name9" presStyleLbl="parChTrans1D2" presStyleIdx="1" presStyleCnt="9"/>
      <dgm:spPr/>
    </dgm:pt>
    <dgm:pt modelId="{FB678DA7-32B9-4B0E-99E8-CA4AE6517B86}" type="pres">
      <dgm:prSet presAssocID="{F6DE47F0-8AA7-45E6-A01C-7538F065A31D}" presName="connTx" presStyleLbl="parChTrans1D2" presStyleIdx="1" presStyleCnt="9"/>
      <dgm:spPr/>
    </dgm:pt>
    <dgm:pt modelId="{8B1671E5-775B-477A-A78C-81FB9FF816E1}" type="pres">
      <dgm:prSet presAssocID="{083A42ED-D601-4192-90E1-9F8574F41FDF}" presName="node" presStyleLbl="node1" presStyleIdx="1" presStyleCnt="9" custScaleX="160042" custRadScaleRad="108872" custRadScaleInc="26412">
        <dgm:presLayoutVars>
          <dgm:bulletEnabled val="1"/>
        </dgm:presLayoutVars>
      </dgm:prSet>
      <dgm:spPr/>
    </dgm:pt>
    <dgm:pt modelId="{347138D0-FF81-43FE-990E-63D44427F992}" type="pres">
      <dgm:prSet presAssocID="{1CEAB867-F8D8-40AD-8A47-F11757105C9D}" presName="Name9" presStyleLbl="parChTrans1D2" presStyleIdx="2" presStyleCnt="9"/>
      <dgm:spPr/>
    </dgm:pt>
    <dgm:pt modelId="{486DDE4D-8498-4D6D-B918-BE032C474219}" type="pres">
      <dgm:prSet presAssocID="{1CEAB867-F8D8-40AD-8A47-F11757105C9D}" presName="connTx" presStyleLbl="parChTrans1D2" presStyleIdx="2" presStyleCnt="9"/>
      <dgm:spPr/>
    </dgm:pt>
    <dgm:pt modelId="{2F5E76FE-11DC-4E5F-BE07-9419FCAD8071}" type="pres">
      <dgm:prSet presAssocID="{90086907-9117-41EE-97DF-868BD1BAF8C2}" presName="node" presStyleLbl="node1" presStyleIdx="2" presStyleCnt="9" custScaleX="160042" custRadScaleRad="112459" custRadScaleInc="5587">
        <dgm:presLayoutVars>
          <dgm:bulletEnabled val="1"/>
        </dgm:presLayoutVars>
      </dgm:prSet>
      <dgm:spPr/>
    </dgm:pt>
    <dgm:pt modelId="{5824C05C-873A-49B9-BDD1-830661BD8956}" type="pres">
      <dgm:prSet presAssocID="{83DC71F8-D3CE-433C-B0BA-4798AE48A1A5}" presName="Name9" presStyleLbl="parChTrans1D2" presStyleIdx="3" presStyleCnt="9"/>
      <dgm:spPr/>
    </dgm:pt>
    <dgm:pt modelId="{9B440727-34C7-4184-A4BB-9459F3C7CC7E}" type="pres">
      <dgm:prSet presAssocID="{83DC71F8-D3CE-433C-B0BA-4798AE48A1A5}" presName="connTx" presStyleLbl="parChTrans1D2" presStyleIdx="3" presStyleCnt="9"/>
      <dgm:spPr/>
    </dgm:pt>
    <dgm:pt modelId="{91E234D4-C313-4698-A85B-A3B3FD4585C8}" type="pres">
      <dgm:prSet presAssocID="{AF07FA48-1040-4A1D-910E-B48A2F4A2238}" presName="node" presStyleLbl="node1" presStyleIdx="3" presStyleCnt="9" custScaleX="160042" custRadScaleRad="113138" custRadScaleInc="-38657">
        <dgm:presLayoutVars>
          <dgm:bulletEnabled val="1"/>
        </dgm:presLayoutVars>
      </dgm:prSet>
      <dgm:spPr/>
    </dgm:pt>
    <dgm:pt modelId="{5C54F2DB-CA5B-4D22-B40F-E75B756AE7F8}" type="pres">
      <dgm:prSet presAssocID="{E20692E4-12B5-4034-9599-FE3F5E71E01D}" presName="Name9" presStyleLbl="parChTrans1D2" presStyleIdx="4" presStyleCnt="9"/>
      <dgm:spPr/>
    </dgm:pt>
    <dgm:pt modelId="{8190CAED-8333-41E1-A1E9-6516FF3D3ADA}" type="pres">
      <dgm:prSet presAssocID="{E20692E4-12B5-4034-9599-FE3F5E71E01D}" presName="connTx" presStyleLbl="parChTrans1D2" presStyleIdx="4" presStyleCnt="9"/>
      <dgm:spPr/>
    </dgm:pt>
    <dgm:pt modelId="{93D6072B-5690-4035-8889-38F25303A77A}" type="pres">
      <dgm:prSet presAssocID="{626CE2D7-67A6-4F57-A8A4-9A8AD6E66FA2}" presName="node" presStyleLbl="node1" presStyleIdx="4" presStyleCnt="9" custScaleX="160042" custRadScaleRad="106020" custRadScaleInc="-37915">
        <dgm:presLayoutVars>
          <dgm:bulletEnabled val="1"/>
        </dgm:presLayoutVars>
      </dgm:prSet>
      <dgm:spPr/>
    </dgm:pt>
    <dgm:pt modelId="{9D691C8C-3B6C-4403-A026-5D0388CA36F2}" type="pres">
      <dgm:prSet presAssocID="{6F669CDE-D6B3-400F-A6E0-96ECF37FAA83}" presName="Name9" presStyleLbl="parChTrans1D2" presStyleIdx="5" presStyleCnt="9"/>
      <dgm:spPr/>
    </dgm:pt>
    <dgm:pt modelId="{7B655805-0959-444E-AF5C-9237B585889A}" type="pres">
      <dgm:prSet presAssocID="{6F669CDE-D6B3-400F-A6E0-96ECF37FAA83}" presName="connTx" presStyleLbl="parChTrans1D2" presStyleIdx="5" presStyleCnt="9"/>
      <dgm:spPr/>
    </dgm:pt>
    <dgm:pt modelId="{DA083915-9262-4CD5-AEB9-B8AA230B1219}" type="pres">
      <dgm:prSet presAssocID="{D5C19C90-DFD3-49A4-A89F-A7E001273EDA}" presName="node" presStyleLbl="node1" presStyleIdx="5" presStyleCnt="9" custScaleX="160042" custRadScaleRad="105998" custRadScaleInc="37796">
        <dgm:presLayoutVars>
          <dgm:bulletEnabled val="1"/>
        </dgm:presLayoutVars>
      </dgm:prSet>
      <dgm:spPr/>
    </dgm:pt>
    <dgm:pt modelId="{94D567BE-5D3C-4224-A359-0463861331E1}" type="pres">
      <dgm:prSet presAssocID="{BE077171-FFC6-41FF-BF80-BBAACCFCA2CA}" presName="Name9" presStyleLbl="parChTrans1D2" presStyleIdx="6" presStyleCnt="9"/>
      <dgm:spPr/>
    </dgm:pt>
    <dgm:pt modelId="{F1E5D4B1-A9FB-422B-B9A1-35F37ACF5C00}" type="pres">
      <dgm:prSet presAssocID="{BE077171-FFC6-41FF-BF80-BBAACCFCA2CA}" presName="connTx" presStyleLbl="parChTrans1D2" presStyleIdx="6" presStyleCnt="9"/>
      <dgm:spPr/>
    </dgm:pt>
    <dgm:pt modelId="{AE9EFE06-4154-41DF-9E18-7003A5C49BDD}" type="pres">
      <dgm:prSet presAssocID="{D4AB0ABD-A65D-4D14-97BB-E33224FA9646}" presName="node" presStyleLbl="node1" presStyleIdx="6" presStyleCnt="9" custScaleX="160042" custRadScaleRad="108624" custRadScaleInc="52301">
        <dgm:presLayoutVars>
          <dgm:bulletEnabled val="1"/>
        </dgm:presLayoutVars>
      </dgm:prSet>
      <dgm:spPr/>
    </dgm:pt>
    <dgm:pt modelId="{F1DDD51E-6BB9-4055-8458-B01995FDE806}" type="pres">
      <dgm:prSet presAssocID="{5190590E-7EAC-49EE-8B7C-BAA10C99B29A}" presName="Name9" presStyleLbl="parChTrans1D2" presStyleIdx="7" presStyleCnt="9"/>
      <dgm:spPr/>
    </dgm:pt>
    <dgm:pt modelId="{883339B5-8FA9-45C9-9255-5A6EDAB17318}" type="pres">
      <dgm:prSet presAssocID="{5190590E-7EAC-49EE-8B7C-BAA10C99B29A}" presName="connTx" presStyleLbl="parChTrans1D2" presStyleIdx="7" presStyleCnt="9"/>
      <dgm:spPr/>
    </dgm:pt>
    <dgm:pt modelId="{F8F8265C-70C7-42FD-B5AE-002ACA2F07D4}" type="pres">
      <dgm:prSet presAssocID="{E72AB188-E22B-43D6-A9A5-4A06F1F4C230}" presName="node" presStyleLbl="node1" presStyleIdx="7" presStyleCnt="9" custScaleX="160042" custRadScaleRad="111220" custRadScaleInc="8487">
        <dgm:presLayoutVars>
          <dgm:bulletEnabled val="1"/>
        </dgm:presLayoutVars>
      </dgm:prSet>
      <dgm:spPr/>
    </dgm:pt>
    <dgm:pt modelId="{659E34BD-DBF7-4A77-B376-8900B2689607}" type="pres">
      <dgm:prSet presAssocID="{64C86D8F-63F6-4671-BF08-A0D52CCA03E0}" presName="Name9" presStyleLbl="parChTrans1D2" presStyleIdx="8" presStyleCnt="9"/>
      <dgm:spPr/>
    </dgm:pt>
    <dgm:pt modelId="{86975643-B447-4A1D-8FC6-5A4B0CCAF631}" type="pres">
      <dgm:prSet presAssocID="{64C86D8F-63F6-4671-BF08-A0D52CCA03E0}" presName="connTx" presStyleLbl="parChTrans1D2" presStyleIdx="8" presStyleCnt="9"/>
      <dgm:spPr/>
    </dgm:pt>
    <dgm:pt modelId="{2444ED64-56C4-436A-880F-5259A4DE591E}" type="pres">
      <dgm:prSet presAssocID="{66416A50-DA87-4974-B755-817BE1C33EE0}" presName="node" presStyleLbl="node1" presStyleIdx="8" presStyleCnt="9" custScaleX="160042" custRadScaleRad="115180" custRadScaleInc="-41557">
        <dgm:presLayoutVars>
          <dgm:bulletEnabled val="1"/>
        </dgm:presLayoutVars>
      </dgm:prSet>
      <dgm:spPr/>
    </dgm:pt>
  </dgm:ptLst>
  <dgm:cxnLst>
    <dgm:cxn modelId="{82D05A03-7E6D-4FAC-BB7F-A3CE2F7F7128}" type="presOf" srcId="{6F669CDE-D6B3-400F-A6E0-96ECF37FAA83}" destId="{7B655805-0959-444E-AF5C-9237B585889A}" srcOrd="1" destOrd="0" presId="urn:microsoft.com/office/officeart/2005/8/layout/radial1"/>
    <dgm:cxn modelId="{A3E9690C-AFC9-43AF-9CE8-CC111837AC4C}" type="presOf" srcId="{D5C19C90-DFD3-49A4-A89F-A7E001273EDA}" destId="{DA083915-9262-4CD5-AEB9-B8AA230B1219}" srcOrd="0" destOrd="0" presId="urn:microsoft.com/office/officeart/2005/8/layout/radial1"/>
    <dgm:cxn modelId="{07475510-D0AD-48A4-BF74-79094C5F5191}" type="presOf" srcId="{1CEAB867-F8D8-40AD-8A47-F11757105C9D}" destId="{486DDE4D-8498-4D6D-B918-BE032C474219}" srcOrd="1" destOrd="0" presId="urn:microsoft.com/office/officeart/2005/8/layout/radial1"/>
    <dgm:cxn modelId="{7CBF3120-8CCD-41D0-A9BA-AF326262E826}" type="presOf" srcId="{D4AB0ABD-A65D-4D14-97BB-E33224FA9646}" destId="{AE9EFE06-4154-41DF-9E18-7003A5C49BDD}" srcOrd="0" destOrd="0" presId="urn:microsoft.com/office/officeart/2005/8/layout/radial1"/>
    <dgm:cxn modelId="{74143929-6C96-4F44-81DA-0E4680323764}" srcId="{EFF11638-01ED-43FC-8FD3-C1DA2B6FFD6D}" destId="{083A42ED-D601-4192-90E1-9F8574F41FDF}" srcOrd="1" destOrd="0" parTransId="{F6DE47F0-8AA7-45E6-A01C-7538F065A31D}" sibTransId="{C06FC152-90B8-465C-8EC1-59DDE2C930E9}"/>
    <dgm:cxn modelId="{30EDFD2B-03D6-4874-A796-BDD095CD2609}" type="presOf" srcId="{83DC71F8-D3CE-433C-B0BA-4798AE48A1A5}" destId="{5824C05C-873A-49B9-BDD1-830661BD8956}" srcOrd="0" destOrd="0" presId="urn:microsoft.com/office/officeart/2005/8/layout/radial1"/>
    <dgm:cxn modelId="{1562DB2D-B3C0-4BB0-A383-8189A13D362D}" type="presOf" srcId="{AF07FA48-1040-4A1D-910E-B48A2F4A2238}" destId="{91E234D4-C313-4698-A85B-A3B3FD4585C8}" srcOrd="0" destOrd="0" presId="urn:microsoft.com/office/officeart/2005/8/layout/radial1"/>
    <dgm:cxn modelId="{C720172F-6F8D-43D3-9C51-0C7C1C1D5FE7}" type="presOf" srcId="{626CE2D7-67A6-4F57-A8A4-9A8AD6E66FA2}" destId="{93D6072B-5690-4035-8889-38F25303A77A}" srcOrd="0" destOrd="0" presId="urn:microsoft.com/office/officeart/2005/8/layout/radial1"/>
    <dgm:cxn modelId="{EAF7B335-3FD8-4C27-8A5A-FD313DCA2F36}" type="presOf" srcId="{6F669CDE-D6B3-400F-A6E0-96ECF37FAA83}" destId="{9D691C8C-3B6C-4403-A026-5D0388CA36F2}" srcOrd="0" destOrd="0" presId="urn:microsoft.com/office/officeart/2005/8/layout/radial1"/>
    <dgm:cxn modelId="{5AE1F637-E442-43CB-872A-8542063C978A}" type="presOf" srcId="{F6DE47F0-8AA7-45E6-A01C-7538F065A31D}" destId="{DAD3F019-78FE-48B9-9C30-D66E97F4324F}" srcOrd="0" destOrd="0" presId="urn:microsoft.com/office/officeart/2005/8/layout/radial1"/>
    <dgm:cxn modelId="{FCB1C439-A062-477D-9D1B-FD29C48228AB}" type="presOf" srcId="{E20692E4-12B5-4034-9599-FE3F5E71E01D}" destId="{5C54F2DB-CA5B-4D22-B40F-E75B756AE7F8}" srcOrd="0" destOrd="0" presId="urn:microsoft.com/office/officeart/2005/8/layout/radial1"/>
    <dgm:cxn modelId="{700E1C49-2BDA-4A24-9470-DF09AD3CDE79}" type="presOf" srcId="{BE077171-FFC6-41FF-BF80-BBAACCFCA2CA}" destId="{F1E5D4B1-A9FB-422B-B9A1-35F37ACF5C00}" srcOrd="1" destOrd="0" presId="urn:microsoft.com/office/officeart/2005/8/layout/radial1"/>
    <dgm:cxn modelId="{8A64154A-075D-43A3-8380-9621036E58B4}" type="presOf" srcId="{1CEAB867-F8D8-40AD-8A47-F11757105C9D}" destId="{347138D0-FF81-43FE-990E-63D44427F992}" srcOrd="0" destOrd="0" presId="urn:microsoft.com/office/officeart/2005/8/layout/radial1"/>
    <dgm:cxn modelId="{D80B714A-D434-4453-9BDF-235721496B71}" srcId="{EFF11638-01ED-43FC-8FD3-C1DA2B6FFD6D}" destId="{66416A50-DA87-4974-B755-817BE1C33EE0}" srcOrd="8" destOrd="0" parTransId="{64C86D8F-63F6-4671-BF08-A0D52CCA03E0}" sibTransId="{038BB934-A274-47A3-8CB6-AC252EC6099C}"/>
    <dgm:cxn modelId="{D0573F54-AF21-4D0C-8016-CFDDE76B6862}" type="presOf" srcId="{E72AB188-E22B-43D6-A9A5-4A06F1F4C230}" destId="{F8F8265C-70C7-42FD-B5AE-002ACA2F07D4}" srcOrd="0" destOrd="0" presId="urn:microsoft.com/office/officeart/2005/8/layout/radial1"/>
    <dgm:cxn modelId="{1273B054-B81A-4EB6-9520-2E7DAFCF616E}" type="presOf" srcId="{66C0B095-95AB-48A3-9C0A-7E4A6BEA4D15}" destId="{B4BFBD89-AE52-459E-B138-DCDF0D39E0DD}" srcOrd="1" destOrd="0" presId="urn:microsoft.com/office/officeart/2005/8/layout/radial1"/>
    <dgm:cxn modelId="{BFC79E55-950B-4660-BAC2-2EA46204D485}" srcId="{EFF11638-01ED-43FC-8FD3-C1DA2B6FFD6D}" destId="{AF07FA48-1040-4A1D-910E-B48A2F4A2238}" srcOrd="3" destOrd="0" parTransId="{83DC71F8-D3CE-433C-B0BA-4798AE48A1A5}" sibTransId="{429FAA01-174E-44EF-B996-A1A51B35B567}"/>
    <dgm:cxn modelId="{4B82F663-8596-477B-9E47-CA9C943F5D9F}" srcId="{EFF11638-01ED-43FC-8FD3-C1DA2B6FFD6D}" destId="{90086907-9117-41EE-97DF-868BD1BAF8C2}" srcOrd="2" destOrd="0" parTransId="{1CEAB867-F8D8-40AD-8A47-F11757105C9D}" sibTransId="{A44AAC58-A6C5-4DAA-80D2-84CFFF205E3E}"/>
    <dgm:cxn modelId="{BC60FE69-6006-4240-9DF7-A9076F7700D0}" type="presOf" srcId="{F6DE47F0-8AA7-45E6-A01C-7538F065A31D}" destId="{FB678DA7-32B9-4B0E-99E8-CA4AE6517B86}" srcOrd="1" destOrd="0" presId="urn:microsoft.com/office/officeart/2005/8/layout/radial1"/>
    <dgm:cxn modelId="{634AC57F-D39C-4F75-9575-CFBCA7B1942A}" srcId="{EFF11638-01ED-43FC-8FD3-C1DA2B6FFD6D}" destId="{E72AB188-E22B-43D6-A9A5-4A06F1F4C230}" srcOrd="7" destOrd="0" parTransId="{5190590E-7EAC-49EE-8B7C-BAA10C99B29A}" sibTransId="{DB70E94C-4B11-4B39-82E6-362BD1431DAA}"/>
    <dgm:cxn modelId="{3A569B86-2254-43C2-ABC7-8744A8A99D62}" type="presOf" srcId="{5190590E-7EAC-49EE-8B7C-BAA10C99B29A}" destId="{F1DDD51E-6BB9-4055-8458-B01995FDE806}" srcOrd="0" destOrd="0" presId="urn:microsoft.com/office/officeart/2005/8/layout/radial1"/>
    <dgm:cxn modelId="{1CD5378E-745A-4C2B-8488-19633507FBCD}" type="presOf" srcId="{5190590E-7EAC-49EE-8B7C-BAA10C99B29A}" destId="{883339B5-8FA9-45C9-9255-5A6EDAB17318}" srcOrd="1" destOrd="0" presId="urn:microsoft.com/office/officeart/2005/8/layout/radial1"/>
    <dgm:cxn modelId="{93C8E19A-E3AD-41C8-B063-33E680C6DB7E}" srcId="{D395C7C7-7134-489B-BAC7-573E7C16CB4C}" destId="{EFF11638-01ED-43FC-8FD3-C1DA2B6FFD6D}" srcOrd="0" destOrd="0" parTransId="{5B64B74C-6F2B-452E-83E1-7D7D786A6A40}" sibTransId="{6BB0DBC0-FB0D-4E92-9FD1-CA0D5DFDCDB1}"/>
    <dgm:cxn modelId="{F3D104A3-800D-4651-BF92-C2CA39FFC0D3}" type="presOf" srcId="{90086907-9117-41EE-97DF-868BD1BAF8C2}" destId="{2F5E76FE-11DC-4E5F-BE07-9419FCAD8071}" srcOrd="0" destOrd="0" presId="urn:microsoft.com/office/officeart/2005/8/layout/radial1"/>
    <dgm:cxn modelId="{60C4D8B4-048B-4659-83F5-0FFE8944BCBD}" srcId="{EFF11638-01ED-43FC-8FD3-C1DA2B6FFD6D}" destId="{D4AB0ABD-A65D-4D14-97BB-E33224FA9646}" srcOrd="6" destOrd="0" parTransId="{BE077171-FFC6-41FF-BF80-BBAACCFCA2CA}" sibTransId="{DED98AEB-C6D7-4C78-95EB-8105C76A2D26}"/>
    <dgm:cxn modelId="{7153E7BE-A079-4589-A6FF-9C67D8662E8C}" type="presOf" srcId="{64C86D8F-63F6-4671-BF08-A0D52CCA03E0}" destId="{659E34BD-DBF7-4A77-B376-8900B2689607}" srcOrd="0" destOrd="0" presId="urn:microsoft.com/office/officeart/2005/8/layout/radial1"/>
    <dgm:cxn modelId="{2EF88DC0-FE66-4C2B-90ED-DFEC5AE4A5C5}" type="presOf" srcId="{D395C7C7-7134-489B-BAC7-573E7C16CB4C}" destId="{1B9DF2CA-2864-4502-8CEE-F6EF5482F076}" srcOrd="0" destOrd="0" presId="urn:microsoft.com/office/officeart/2005/8/layout/radial1"/>
    <dgm:cxn modelId="{74BB19D0-03D1-4DA8-B425-717E1A9FF354}" type="presOf" srcId="{83DC71F8-D3CE-433C-B0BA-4798AE48A1A5}" destId="{9B440727-34C7-4184-A4BB-9459F3C7CC7E}" srcOrd="1" destOrd="0" presId="urn:microsoft.com/office/officeart/2005/8/layout/radial1"/>
    <dgm:cxn modelId="{747284D1-79FE-444F-8110-795625AFF936}" type="presOf" srcId="{66416A50-DA87-4974-B755-817BE1C33EE0}" destId="{2444ED64-56C4-436A-880F-5259A4DE591E}" srcOrd="0" destOrd="0" presId="urn:microsoft.com/office/officeart/2005/8/layout/radial1"/>
    <dgm:cxn modelId="{697AE2D7-8337-4822-B414-F1A04014C6F8}" type="presOf" srcId="{66C0B095-95AB-48A3-9C0A-7E4A6BEA4D15}" destId="{A0328959-60A0-49A8-95F3-423C55FC7EEB}" srcOrd="0" destOrd="0" presId="urn:microsoft.com/office/officeart/2005/8/layout/radial1"/>
    <dgm:cxn modelId="{AB7D69DC-F2FA-4EE6-8016-180F2ACEA8A4}" type="presOf" srcId="{E20692E4-12B5-4034-9599-FE3F5E71E01D}" destId="{8190CAED-8333-41E1-A1E9-6516FF3D3ADA}" srcOrd="1" destOrd="0" presId="urn:microsoft.com/office/officeart/2005/8/layout/radial1"/>
    <dgm:cxn modelId="{2C4DA7DF-7C15-46E9-82B8-2D2E349F2606}" srcId="{EFF11638-01ED-43FC-8FD3-C1DA2B6FFD6D}" destId="{626CE2D7-67A6-4F57-A8A4-9A8AD6E66FA2}" srcOrd="4" destOrd="0" parTransId="{E20692E4-12B5-4034-9599-FE3F5E71E01D}" sibTransId="{1F3998A1-BC05-424B-9DC6-AF6BA9A41664}"/>
    <dgm:cxn modelId="{E24486E1-019B-4961-BFFB-A84E1391A0DF}" type="presOf" srcId="{BE077171-FFC6-41FF-BF80-BBAACCFCA2CA}" destId="{94D567BE-5D3C-4224-A359-0463861331E1}" srcOrd="0" destOrd="0" presId="urn:microsoft.com/office/officeart/2005/8/layout/radial1"/>
    <dgm:cxn modelId="{0E3978E7-D6C4-462E-B174-D5D0C8778008}" type="presOf" srcId="{D77927AF-4E57-43C0-8D12-11F1D05C62A2}" destId="{5D7E8CE0-F3B9-4639-8C6C-00F2947F7788}" srcOrd="0" destOrd="0" presId="urn:microsoft.com/office/officeart/2005/8/layout/radial1"/>
    <dgm:cxn modelId="{230CF9ED-9783-4287-8672-6CAC50546829}" type="presOf" srcId="{64C86D8F-63F6-4671-BF08-A0D52CCA03E0}" destId="{86975643-B447-4A1D-8FC6-5A4B0CCAF631}" srcOrd="1" destOrd="0" presId="urn:microsoft.com/office/officeart/2005/8/layout/radial1"/>
    <dgm:cxn modelId="{F880BBEF-1B49-493F-9204-9C7266F05E15}" type="presOf" srcId="{083A42ED-D601-4192-90E1-9F8574F41FDF}" destId="{8B1671E5-775B-477A-A78C-81FB9FF816E1}" srcOrd="0" destOrd="0" presId="urn:microsoft.com/office/officeart/2005/8/layout/radial1"/>
    <dgm:cxn modelId="{D05ED4EF-3419-4093-BB1F-1693EC569AAF}" type="presOf" srcId="{EFF11638-01ED-43FC-8FD3-C1DA2B6FFD6D}" destId="{3C8EAB5D-EF9A-41CC-869E-AAF445A0B13E}" srcOrd="0" destOrd="0" presId="urn:microsoft.com/office/officeart/2005/8/layout/radial1"/>
    <dgm:cxn modelId="{F8F9D9F1-7745-4FCA-ABA5-BF797EFC0C02}" srcId="{EFF11638-01ED-43FC-8FD3-C1DA2B6FFD6D}" destId="{D77927AF-4E57-43C0-8D12-11F1D05C62A2}" srcOrd="0" destOrd="0" parTransId="{66C0B095-95AB-48A3-9C0A-7E4A6BEA4D15}" sibTransId="{9288CE5B-2569-4292-8E98-88CB1982133E}"/>
    <dgm:cxn modelId="{E374A4FD-A77E-4FFE-B425-745305BBF48C}" srcId="{EFF11638-01ED-43FC-8FD3-C1DA2B6FFD6D}" destId="{D5C19C90-DFD3-49A4-A89F-A7E001273EDA}" srcOrd="5" destOrd="0" parTransId="{6F669CDE-D6B3-400F-A6E0-96ECF37FAA83}" sibTransId="{E1712565-79F9-48B8-BDFA-CF45E10FD454}"/>
    <dgm:cxn modelId="{09E7C7D7-F9C6-46DC-BA15-B8FD103CDEED}" type="presParOf" srcId="{1B9DF2CA-2864-4502-8CEE-F6EF5482F076}" destId="{3C8EAB5D-EF9A-41CC-869E-AAF445A0B13E}" srcOrd="0" destOrd="0" presId="urn:microsoft.com/office/officeart/2005/8/layout/radial1"/>
    <dgm:cxn modelId="{3AF114F1-93AB-4FDC-90B8-805999AF5BC2}" type="presParOf" srcId="{1B9DF2CA-2864-4502-8CEE-F6EF5482F076}" destId="{A0328959-60A0-49A8-95F3-423C55FC7EEB}" srcOrd="1" destOrd="0" presId="urn:microsoft.com/office/officeart/2005/8/layout/radial1"/>
    <dgm:cxn modelId="{44BC5CFD-DBE0-4ED8-8DB8-F061DBC88650}" type="presParOf" srcId="{A0328959-60A0-49A8-95F3-423C55FC7EEB}" destId="{B4BFBD89-AE52-459E-B138-DCDF0D39E0DD}" srcOrd="0" destOrd="0" presId="urn:microsoft.com/office/officeart/2005/8/layout/radial1"/>
    <dgm:cxn modelId="{ECCBE8DB-DD1A-478F-B501-9FD5AB481C57}" type="presParOf" srcId="{1B9DF2CA-2864-4502-8CEE-F6EF5482F076}" destId="{5D7E8CE0-F3B9-4639-8C6C-00F2947F7788}" srcOrd="2" destOrd="0" presId="urn:microsoft.com/office/officeart/2005/8/layout/radial1"/>
    <dgm:cxn modelId="{D4FADD5D-0748-4599-9A1C-3510C28E283F}" type="presParOf" srcId="{1B9DF2CA-2864-4502-8CEE-F6EF5482F076}" destId="{DAD3F019-78FE-48B9-9C30-D66E97F4324F}" srcOrd="3" destOrd="0" presId="urn:microsoft.com/office/officeart/2005/8/layout/radial1"/>
    <dgm:cxn modelId="{9907B312-0B6E-416C-A52A-220A9E04B611}" type="presParOf" srcId="{DAD3F019-78FE-48B9-9C30-D66E97F4324F}" destId="{FB678DA7-32B9-4B0E-99E8-CA4AE6517B86}" srcOrd="0" destOrd="0" presId="urn:microsoft.com/office/officeart/2005/8/layout/radial1"/>
    <dgm:cxn modelId="{244D531D-DB84-4695-99E8-1226B1D97EFE}" type="presParOf" srcId="{1B9DF2CA-2864-4502-8CEE-F6EF5482F076}" destId="{8B1671E5-775B-477A-A78C-81FB9FF816E1}" srcOrd="4" destOrd="0" presId="urn:microsoft.com/office/officeart/2005/8/layout/radial1"/>
    <dgm:cxn modelId="{285AFB06-ED5B-4A29-B1C8-EC704E6F9F88}" type="presParOf" srcId="{1B9DF2CA-2864-4502-8CEE-F6EF5482F076}" destId="{347138D0-FF81-43FE-990E-63D44427F992}" srcOrd="5" destOrd="0" presId="urn:microsoft.com/office/officeart/2005/8/layout/radial1"/>
    <dgm:cxn modelId="{4BB0AA2F-1D1B-45E9-A3D6-DC61ED59C645}" type="presParOf" srcId="{347138D0-FF81-43FE-990E-63D44427F992}" destId="{486DDE4D-8498-4D6D-B918-BE032C474219}" srcOrd="0" destOrd="0" presId="urn:microsoft.com/office/officeart/2005/8/layout/radial1"/>
    <dgm:cxn modelId="{62FF327C-29F9-4CB8-B0B4-1593AD3FE41A}" type="presParOf" srcId="{1B9DF2CA-2864-4502-8CEE-F6EF5482F076}" destId="{2F5E76FE-11DC-4E5F-BE07-9419FCAD8071}" srcOrd="6" destOrd="0" presId="urn:microsoft.com/office/officeart/2005/8/layout/radial1"/>
    <dgm:cxn modelId="{11A7F02B-48EC-4C47-BE5C-74D54DF9CD9B}" type="presParOf" srcId="{1B9DF2CA-2864-4502-8CEE-F6EF5482F076}" destId="{5824C05C-873A-49B9-BDD1-830661BD8956}" srcOrd="7" destOrd="0" presId="urn:microsoft.com/office/officeart/2005/8/layout/radial1"/>
    <dgm:cxn modelId="{8CE2FCA5-5939-4032-9DE3-7B6498FEEB1E}" type="presParOf" srcId="{5824C05C-873A-49B9-BDD1-830661BD8956}" destId="{9B440727-34C7-4184-A4BB-9459F3C7CC7E}" srcOrd="0" destOrd="0" presId="urn:microsoft.com/office/officeart/2005/8/layout/radial1"/>
    <dgm:cxn modelId="{FE34648D-95D3-40EB-9576-09469A697DD3}" type="presParOf" srcId="{1B9DF2CA-2864-4502-8CEE-F6EF5482F076}" destId="{91E234D4-C313-4698-A85B-A3B3FD4585C8}" srcOrd="8" destOrd="0" presId="urn:microsoft.com/office/officeart/2005/8/layout/radial1"/>
    <dgm:cxn modelId="{83BABC4D-A4A7-474E-92D8-A59D80E69624}" type="presParOf" srcId="{1B9DF2CA-2864-4502-8CEE-F6EF5482F076}" destId="{5C54F2DB-CA5B-4D22-B40F-E75B756AE7F8}" srcOrd="9" destOrd="0" presId="urn:microsoft.com/office/officeart/2005/8/layout/radial1"/>
    <dgm:cxn modelId="{89604FAE-26BC-4414-B29F-CC3BFF3B872E}" type="presParOf" srcId="{5C54F2DB-CA5B-4D22-B40F-E75B756AE7F8}" destId="{8190CAED-8333-41E1-A1E9-6516FF3D3ADA}" srcOrd="0" destOrd="0" presId="urn:microsoft.com/office/officeart/2005/8/layout/radial1"/>
    <dgm:cxn modelId="{D5880640-B26B-42DB-8AEE-2A3D1084EC18}" type="presParOf" srcId="{1B9DF2CA-2864-4502-8CEE-F6EF5482F076}" destId="{93D6072B-5690-4035-8889-38F25303A77A}" srcOrd="10" destOrd="0" presId="urn:microsoft.com/office/officeart/2005/8/layout/radial1"/>
    <dgm:cxn modelId="{A119F9D2-3A59-4672-818A-80131B9449F5}" type="presParOf" srcId="{1B9DF2CA-2864-4502-8CEE-F6EF5482F076}" destId="{9D691C8C-3B6C-4403-A026-5D0388CA36F2}" srcOrd="11" destOrd="0" presId="urn:microsoft.com/office/officeart/2005/8/layout/radial1"/>
    <dgm:cxn modelId="{1EF1FD7A-8227-4D06-AA97-17295384DD69}" type="presParOf" srcId="{9D691C8C-3B6C-4403-A026-5D0388CA36F2}" destId="{7B655805-0959-444E-AF5C-9237B585889A}" srcOrd="0" destOrd="0" presId="urn:microsoft.com/office/officeart/2005/8/layout/radial1"/>
    <dgm:cxn modelId="{70A65E3C-4154-4C77-881E-FE5ABDDF2C98}" type="presParOf" srcId="{1B9DF2CA-2864-4502-8CEE-F6EF5482F076}" destId="{DA083915-9262-4CD5-AEB9-B8AA230B1219}" srcOrd="12" destOrd="0" presId="urn:microsoft.com/office/officeart/2005/8/layout/radial1"/>
    <dgm:cxn modelId="{9842871B-8B9A-4FF7-8EB3-6E0C2614F4F7}" type="presParOf" srcId="{1B9DF2CA-2864-4502-8CEE-F6EF5482F076}" destId="{94D567BE-5D3C-4224-A359-0463861331E1}" srcOrd="13" destOrd="0" presId="urn:microsoft.com/office/officeart/2005/8/layout/radial1"/>
    <dgm:cxn modelId="{7C4F9366-C06E-490E-8D16-D867A33DF9D3}" type="presParOf" srcId="{94D567BE-5D3C-4224-A359-0463861331E1}" destId="{F1E5D4B1-A9FB-422B-B9A1-35F37ACF5C00}" srcOrd="0" destOrd="0" presId="urn:microsoft.com/office/officeart/2005/8/layout/radial1"/>
    <dgm:cxn modelId="{73CA3FAF-7438-4ED1-BF53-E60F39D32DD1}" type="presParOf" srcId="{1B9DF2CA-2864-4502-8CEE-F6EF5482F076}" destId="{AE9EFE06-4154-41DF-9E18-7003A5C49BDD}" srcOrd="14" destOrd="0" presId="urn:microsoft.com/office/officeart/2005/8/layout/radial1"/>
    <dgm:cxn modelId="{DF1BABCB-148A-4D2E-8621-37A392057397}" type="presParOf" srcId="{1B9DF2CA-2864-4502-8CEE-F6EF5482F076}" destId="{F1DDD51E-6BB9-4055-8458-B01995FDE806}" srcOrd="15" destOrd="0" presId="urn:microsoft.com/office/officeart/2005/8/layout/radial1"/>
    <dgm:cxn modelId="{05BBFDE0-F330-46AB-A7EF-0C3C68E66BF2}" type="presParOf" srcId="{F1DDD51E-6BB9-4055-8458-B01995FDE806}" destId="{883339B5-8FA9-45C9-9255-5A6EDAB17318}" srcOrd="0" destOrd="0" presId="urn:microsoft.com/office/officeart/2005/8/layout/radial1"/>
    <dgm:cxn modelId="{87F3B84D-E0C7-4899-B8E3-86B2D0633B4E}" type="presParOf" srcId="{1B9DF2CA-2864-4502-8CEE-F6EF5482F076}" destId="{F8F8265C-70C7-42FD-B5AE-002ACA2F07D4}" srcOrd="16" destOrd="0" presId="urn:microsoft.com/office/officeart/2005/8/layout/radial1"/>
    <dgm:cxn modelId="{1A719FEF-4708-4D21-A5F4-E97668A2A252}" type="presParOf" srcId="{1B9DF2CA-2864-4502-8CEE-F6EF5482F076}" destId="{659E34BD-DBF7-4A77-B376-8900B2689607}" srcOrd="17" destOrd="0" presId="urn:microsoft.com/office/officeart/2005/8/layout/radial1"/>
    <dgm:cxn modelId="{20C140CB-9436-4B8D-AF7C-DE1A29B2C4B2}" type="presParOf" srcId="{659E34BD-DBF7-4A77-B376-8900B2689607}" destId="{86975643-B447-4A1D-8FC6-5A4B0CCAF631}" srcOrd="0" destOrd="0" presId="urn:microsoft.com/office/officeart/2005/8/layout/radial1"/>
    <dgm:cxn modelId="{D9A7B8A9-3DE0-486D-A76F-8A821DB86BA6}" type="presParOf" srcId="{1B9DF2CA-2864-4502-8CEE-F6EF5482F076}" destId="{2444ED64-56C4-436A-880F-5259A4DE591E}" srcOrd="1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EAB5D-EF9A-41CC-869E-AAF445A0B13E}">
      <dsp:nvSpPr>
        <dsp:cNvPr id="0" name=""/>
        <dsp:cNvSpPr/>
      </dsp:nvSpPr>
      <dsp:spPr>
        <a:xfrm>
          <a:off x="3476637" y="2154411"/>
          <a:ext cx="1795189"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Vulnerability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Factors</a:t>
          </a:r>
          <a:endParaRPr kumimoji="0" lang="en-US"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3739536" y="2318584"/>
        <a:ext cx="1269391" cy="792694"/>
      </dsp:txXfrm>
    </dsp:sp>
    <dsp:sp modelId="{A0328959-60A0-49A8-95F3-423C55FC7EEB}">
      <dsp:nvSpPr>
        <dsp:cNvPr id="0" name=""/>
        <dsp:cNvSpPr/>
      </dsp:nvSpPr>
      <dsp:spPr>
        <a:xfrm rot="16055904">
          <a:off x="3811721" y="1626193"/>
          <a:ext cx="1034664" cy="23065"/>
        </a:xfrm>
        <a:custGeom>
          <a:avLst/>
          <a:gdLst/>
          <a:ahLst/>
          <a:cxnLst/>
          <a:rect l="0" t="0" r="0" b="0"/>
          <a:pathLst>
            <a:path>
              <a:moveTo>
                <a:pt x="0" y="11532"/>
              </a:moveTo>
              <a:lnTo>
                <a:pt x="1034664"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4303186" y="1611859"/>
        <a:ext cx="51733" cy="51733"/>
      </dsp:txXfrm>
    </dsp:sp>
    <dsp:sp modelId="{5D7E8CE0-F3B9-4639-8C6C-00F2947F7788}">
      <dsp:nvSpPr>
        <dsp:cNvPr id="0" name=""/>
        <dsp:cNvSpPr/>
      </dsp:nvSpPr>
      <dsp:spPr>
        <a:xfrm>
          <a:off x="3386807" y="0"/>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Violence (inc harmful traditional practices)</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3649552" y="164173"/>
        <a:ext cx="1268645" cy="792694"/>
      </dsp:txXfrm>
    </dsp:sp>
    <dsp:sp modelId="{DAD3F019-78FE-48B9-9C30-D66E97F4324F}">
      <dsp:nvSpPr>
        <dsp:cNvPr id="0" name=""/>
        <dsp:cNvSpPr/>
      </dsp:nvSpPr>
      <dsp:spPr>
        <a:xfrm rot="18916944">
          <a:off x="4711938" y="1886249"/>
          <a:ext cx="975076" cy="23065"/>
        </a:xfrm>
        <a:custGeom>
          <a:avLst/>
          <a:gdLst/>
          <a:ahLst/>
          <a:cxnLst/>
          <a:rect l="0" t="0" r="0" b="0"/>
          <a:pathLst>
            <a:path>
              <a:moveTo>
                <a:pt x="0" y="11532"/>
              </a:moveTo>
              <a:lnTo>
                <a:pt x="975076"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175099" y="1873405"/>
        <a:ext cx="48753" cy="48753"/>
      </dsp:txXfrm>
    </dsp:sp>
    <dsp:sp modelId="{8B1671E5-775B-477A-A78C-81FB9FF816E1}">
      <dsp:nvSpPr>
        <dsp:cNvPr id="0" name=""/>
        <dsp:cNvSpPr/>
      </dsp:nvSpPr>
      <dsp:spPr>
        <a:xfrm>
          <a:off x="5127573" y="520192"/>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Conflict or natural disaster</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5390318" y="684365"/>
        <a:ext cx="1268645" cy="792694"/>
      </dsp:txXfrm>
    </dsp:sp>
    <dsp:sp modelId="{347138D0-FF81-43FE-990E-63D44427F992}">
      <dsp:nvSpPr>
        <dsp:cNvPr id="0" name=""/>
        <dsp:cNvSpPr/>
      </dsp:nvSpPr>
      <dsp:spPr>
        <a:xfrm rot="21067044">
          <a:off x="5241151" y="2518136"/>
          <a:ext cx="637002" cy="23065"/>
        </a:xfrm>
        <a:custGeom>
          <a:avLst/>
          <a:gdLst/>
          <a:ahLst/>
          <a:cxnLst/>
          <a:rect l="0" t="0" r="0" b="0"/>
          <a:pathLst>
            <a:path>
              <a:moveTo>
                <a:pt x="0" y="11532"/>
              </a:moveTo>
              <a:lnTo>
                <a:pt x="637002"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543728" y="2513743"/>
        <a:ext cx="31850" cy="31850"/>
      </dsp:txXfrm>
    </dsp:sp>
    <dsp:sp modelId="{2F5E76FE-11DC-4E5F-BE07-9419FCAD8071}">
      <dsp:nvSpPr>
        <dsp:cNvPr id="0" name=""/>
        <dsp:cNvSpPr/>
      </dsp:nvSpPr>
      <dsp:spPr>
        <a:xfrm>
          <a:off x="5847525" y="1783960"/>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Poverty </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6110270" y="1948133"/>
        <a:ext cx="1268645" cy="792694"/>
      </dsp:txXfrm>
    </dsp:sp>
    <dsp:sp modelId="{5824C05C-873A-49B9-BDD1-830661BD8956}">
      <dsp:nvSpPr>
        <dsp:cNvPr id="0" name=""/>
        <dsp:cNvSpPr/>
      </dsp:nvSpPr>
      <dsp:spPr>
        <a:xfrm rot="1336116">
          <a:off x="5095314" y="3160782"/>
          <a:ext cx="791750" cy="23065"/>
        </a:xfrm>
        <a:custGeom>
          <a:avLst/>
          <a:gdLst/>
          <a:ahLst/>
          <a:cxnLst/>
          <a:rect l="0" t="0" r="0" b="0"/>
          <a:pathLst>
            <a:path>
              <a:moveTo>
                <a:pt x="0" y="11532"/>
              </a:moveTo>
              <a:lnTo>
                <a:pt x="791750"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471395" y="3152520"/>
        <a:ext cx="39587" cy="39587"/>
      </dsp:txXfrm>
    </dsp:sp>
    <dsp:sp modelId="{91E234D4-C313-4698-A85B-A3B3FD4585C8}">
      <dsp:nvSpPr>
        <dsp:cNvPr id="0" name=""/>
        <dsp:cNvSpPr/>
      </dsp:nvSpPr>
      <dsp:spPr>
        <a:xfrm>
          <a:off x="5710770" y="3069050"/>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Gender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Equality Issues</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5973515" y="3233223"/>
        <a:ext cx="1268645" cy="792694"/>
      </dsp:txXfrm>
    </dsp:sp>
    <dsp:sp modelId="{5C54F2DB-CA5B-4D22-B40F-E75B756AE7F8}">
      <dsp:nvSpPr>
        <dsp:cNvPr id="0" name=""/>
        <dsp:cNvSpPr/>
      </dsp:nvSpPr>
      <dsp:spPr>
        <a:xfrm rot="3745020">
          <a:off x="4368189" y="3705763"/>
          <a:ext cx="1059373" cy="23065"/>
        </a:xfrm>
        <a:custGeom>
          <a:avLst/>
          <a:gdLst/>
          <a:ahLst/>
          <a:cxnLst/>
          <a:rect l="0" t="0" r="0" b="0"/>
          <a:pathLst>
            <a:path>
              <a:moveTo>
                <a:pt x="0" y="11532"/>
              </a:moveTo>
              <a:lnTo>
                <a:pt x="1059373"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4871392" y="3690812"/>
        <a:ext cx="52968" cy="52968"/>
      </dsp:txXfrm>
    </dsp:sp>
    <dsp:sp modelId="{93D6072B-5690-4035-8889-38F25303A77A}">
      <dsp:nvSpPr>
        <dsp:cNvPr id="0" name=""/>
        <dsp:cNvSpPr/>
      </dsp:nvSpPr>
      <dsp:spPr>
        <a:xfrm>
          <a:off x="4524437" y="4159110"/>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Substance dependency</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4787182" y="4323283"/>
        <a:ext cx="1268645" cy="792694"/>
      </dsp:txXfrm>
    </dsp:sp>
    <dsp:sp modelId="{9D691C8C-3B6C-4403-A026-5D0388CA36F2}">
      <dsp:nvSpPr>
        <dsp:cNvPr id="0" name=""/>
        <dsp:cNvSpPr/>
      </dsp:nvSpPr>
      <dsp:spPr>
        <a:xfrm rot="7053552">
          <a:off x="3321588" y="3705773"/>
          <a:ext cx="1059048" cy="23065"/>
        </a:xfrm>
        <a:custGeom>
          <a:avLst/>
          <a:gdLst/>
          <a:ahLst/>
          <a:cxnLst/>
          <a:rect l="0" t="0" r="0" b="0"/>
          <a:pathLst>
            <a:path>
              <a:moveTo>
                <a:pt x="0" y="11532"/>
              </a:moveTo>
              <a:lnTo>
                <a:pt x="1059048"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824636" y="3690829"/>
        <a:ext cx="52952" cy="52952"/>
      </dsp:txXfrm>
    </dsp:sp>
    <dsp:sp modelId="{DA083915-9262-4CD5-AEB9-B8AA230B1219}">
      <dsp:nvSpPr>
        <dsp:cNvPr id="0" name=""/>
        <dsp:cNvSpPr/>
      </dsp:nvSpPr>
      <dsp:spPr>
        <a:xfrm>
          <a:off x="2430940" y="4159129"/>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Slavery endemic in area</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2693685" y="4323302"/>
        <a:ext cx="1268645" cy="792694"/>
      </dsp:txXfrm>
    </dsp:sp>
    <dsp:sp modelId="{94D567BE-5D3C-4224-A359-0463861331E1}">
      <dsp:nvSpPr>
        <dsp:cNvPr id="0" name=""/>
        <dsp:cNvSpPr/>
      </dsp:nvSpPr>
      <dsp:spPr>
        <a:xfrm rot="9627612">
          <a:off x="2951342" y="3090988"/>
          <a:ext cx="661567" cy="23065"/>
        </a:xfrm>
        <a:custGeom>
          <a:avLst/>
          <a:gdLst/>
          <a:ahLst/>
          <a:cxnLst/>
          <a:rect l="0" t="0" r="0" b="0"/>
          <a:pathLst>
            <a:path>
              <a:moveTo>
                <a:pt x="0" y="11532"/>
              </a:moveTo>
              <a:lnTo>
                <a:pt x="661567"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265587" y="3085981"/>
        <a:ext cx="33078" cy="33078"/>
      </dsp:txXfrm>
    </dsp:sp>
    <dsp:sp modelId="{AE9EFE06-4154-41DF-9E18-7003A5C49BDD}">
      <dsp:nvSpPr>
        <dsp:cNvPr id="0" name=""/>
        <dsp:cNvSpPr/>
      </dsp:nvSpPr>
      <dsp:spPr>
        <a:xfrm>
          <a:off x="1293299" y="2929466"/>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Demand for cheap labour</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556044" y="3093639"/>
        <a:ext cx="1268645" cy="792694"/>
      </dsp:txXfrm>
    </dsp:sp>
    <dsp:sp modelId="{F1DDD51E-6BB9-4055-8458-B01995FDE806}">
      <dsp:nvSpPr>
        <dsp:cNvPr id="0" name=""/>
        <dsp:cNvSpPr/>
      </dsp:nvSpPr>
      <dsp:spPr>
        <a:xfrm rot="11501844">
          <a:off x="2895769" y="2462828"/>
          <a:ext cx="633048" cy="23065"/>
        </a:xfrm>
        <a:custGeom>
          <a:avLst/>
          <a:gdLst/>
          <a:ahLst/>
          <a:cxnLst/>
          <a:rect l="0" t="0" r="0" b="0"/>
          <a:pathLst>
            <a:path>
              <a:moveTo>
                <a:pt x="0" y="11532"/>
              </a:moveTo>
              <a:lnTo>
                <a:pt x="633048"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196467" y="2458535"/>
        <a:ext cx="31652" cy="31652"/>
      </dsp:txXfrm>
    </dsp:sp>
    <dsp:sp modelId="{F8F8265C-70C7-42FD-B5AE-002ACA2F07D4}">
      <dsp:nvSpPr>
        <dsp:cNvPr id="0" name=""/>
        <dsp:cNvSpPr/>
      </dsp:nvSpPr>
      <dsp:spPr>
        <a:xfrm>
          <a:off x="1153737" y="1673363"/>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Family debt</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416482" y="1837536"/>
        <a:ext cx="1268645" cy="792694"/>
      </dsp:txXfrm>
    </dsp:sp>
    <dsp:sp modelId="{659E34BD-DBF7-4A77-B376-8900B2689607}">
      <dsp:nvSpPr>
        <dsp:cNvPr id="0" name=""/>
        <dsp:cNvSpPr/>
      </dsp:nvSpPr>
      <dsp:spPr>
        <a:xfrm rot="13301316">
          <a:off x="2918104" y="1886241"/>
          <a:ext cx="1077204" cy="23065"/>
        </a:xfrm>
        <a:custGeom>
          <a:avLst/>
          <a:gdLst/>
          <a:ahLst/>
          <a:cxnLst/>
          <a:rect l="0" t="0" r="0" b="0"/>
          <a:pathLst>
            <a:path>
              <a:moveTo>
                <a:pt x="0" y="11532"/>
              </a:moveTo>
              <a:lnTo>
                <a:pt x="1077204" y="1153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429776" y="1870843"/>
        <a:ext cx="53860" cy="53860"/>
      </dsp:txXfrm>
    </dsp:sp>
    <dsp:sp modelId="{2444ED64-56C4-436A-880F-5259A4DE591E}">
      <dsp:nvSpPr>
        <dsp:cNvPr id="0" name=""/>
        <dsp:cNvSpPr/>
      </dsp:nvSpPr>
      <dsp:spPr>
        <a:xfrm>
          <a:off x="1642212" y="520184"/>
          <a:ext cx="1794135" cy="11210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Lack of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opportunity</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904957" y="684357"/>
        <a:ext cx="1268645" cy="792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EAB5D-EF9A-41CC-869E-AAF445A0B13E}">
      <dsp:nvSpPr>
        <dsp:cNvPr id="0" name=""/>
        <dsp:cNvSpPr/>
      </dsp:nvSpPr>
      <dsp:spPr>
        <a:xfrm>
          <a:off x="3399219" y="2253225"/>
          <a:ext cx="1878016"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Vulnerability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Factors</a:t>
          </a:r>
          <a:endParaRPr kumimoji="0" lang="en-US" sz="18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3674248" y="2424972"/>
        <a:ext cx="1327958" cy="829269"/>
      </dsp:txXfrm>
    </dsp:sp>
    <dsp:sp modelId="{A0328959-60A0-49A8-95F3-423C55FC7EEB}">
      <dsp:nvSpPr>
        <dsp:cNvPr id="0" name=""/>
        <dsp:cNvSpPr/>
      </dsp:nvSpPr>
      <dsp:spPr>
        <a:xfrm rot="16055861">
          <a:off x="3750055" y="1700829"/>
          <a:ext cx="1081815" cy="24329"/>
        </a:xfrm>
        <a:custGeom>
          <a:avLst/>
          <a:gdLst/>
          <a:ahLst/>
          <a:cxnLst/>
          <a:rect l="0" t="0" r="0" b="0"/>
          <a:pathLst>
            <a:path>
              <a:moveTo>
                <a:pt x="0" y="12164"/>
              </a:moveTo>
              <a:lnTo>
                <a:pt x="1081815"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4263917" y="1685948"/>
        <a:ext cx="54090" cy="54090"/>
      </dsp:txXfrm>
    </dsp:sp>
    <dsp:sp modelId="{5D7E8CE0-F3B9-4639-8C6C-00F2947F7788}">
      <dsp:nvSpPr>
        <dsp:cNvPr id="0" name=""/>
        <dsp:cNvSpPr/>
      </dsp:nvSpPr>
      <dsp:spPr>
        <a:xfrm>
          <a:off x="3305241" y="0"/>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Employment</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3580109" y="171747"/>
        <a:ext cx="1327177" cy="829269"/>
      </dsp:txXfrm>
    </dsp:sp>
    <dsp:sp modelId="{DAD3F019-78FE-48B9-9C30-D66E97F4324F}">
      <dsp:nvSpPr>
        <dsp:cNvPr id="0" name=""/>
        <dsp:cNvSpPr/>
      </dsp:nvSpPr>
      <dsp:spPr>
        <a:xfrm rot="18916944">
          <a:off x="4691501" y="1972557"/>
          <a:ext cx="1020159" cy="24329"/>
        </a:xfrm>
        <a:custGeom>
          <a:avLst/>
          <a:gdLst/>
          <a:ahLst/>
          <a:cxnLst/>
          <a:rect l="0" t="0" r="0" b="0"/>
          <a:pathLst>
            <a:path>
              <a:moveTo>
                <a:pt x="0" y="12164"/>
              </a:moveTo>
              <a:lnTo>
                <a:pt x="1020159"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176077" y="1959218"/>
        <a:ext cx="51007" cy="51007"/>
      </dsp:txXfrm>
    </dsp:sp>
    <dsp:sp modelId="{8B1671E5-775B-477A-A78C-81FB9FF816E1}">
      <dsp:nvSpPr>
        <dsp:cNvPr id="0" name=""/>
        <dsp:cNvSpPr/>
      </dsp:nvSpPr>
      <dsp:spPr>
        <a:xfrm>
          <a:off x="5126394" y="543538"/>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Support family back home</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5401262" y="715285"/>
        <a:ext cx="1327177" cy="829269"/>
      </dsp:txXfrm>
    </dsp:sp>
    <dsp:sp modelId="{347138D0-FF81-43FE-990E-63D44427F992}">
      <dsp:nvSpPr>
        <dsp:cNvPr id="0" name=""/>
        <dsp:cNvSpPr/>
      </dsp:nvSpPr>
      <dsp:spPr>
        <a:xfrm rot="21067044">
          <a:off x="5245145" y="2633623"/>
          <a:ext cx="666490" cy="24329"/>
        </a:xfrm>
        <a:custGeom>
          <a:avLst/>
          <a:gdLst/>
          <a:ahLst/>
          <a:cxnLst/>
          <a:rect l="0" t="0" r="0" b="0"/>
          <a:pathLst>
            <a:path>
              <a:moveTo>
                <a:pt x="0" y="12164"/>
              </a:moveTo>
              <a:lnTo>
                <a:pt x="666490"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561728" y="2629126"/>
        <a:ext cx="33324" cy="33324"/>
      </dsp:txXfrm>
    </dsp:sp>
    <dsp:sp modelId="{2F5E76FE-11DC-4E5F-BE07-9419FCAD8071}">
      <dsp:nvSpPr>
        <dsp:cNvPr id="0" name=""/>
        <dsp:cNvSpPr/>
      </dsp:nvSpPr>
      <dsp:spPr>
        <a:xfrm>
          <a:off x="5879593" y="1865666"/>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Better lifestyle</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6154461" y="2037413"/>
        <a:ext cx="1327177" cy="829269"/>
      </dsp:txXfrm>
    </dsp:sp>
    <dsp:sp modelId="{5824C05C-873A-49B9-BDD1-830661BD8956}">
      <dsp:nvSpPr>
        <dsp:cNvPr id="0" name=""/>
        <dsp:cNvSpPr/>
      </dsp:nvSpPr>
      <dsp:spPr>
        <a:xfrm rot="1336116">
          <a:off x="5092575" y="3305945"/>
          <a:ext cx="828378" cy="24329"/>
        </a:xfrm>
        <a:custGeom>
          <a:avLst/>
          <a:gdLst/>
          <a:ahLst/>
          <a:cxnLst/>
          <a:rect l="0" t="0" r="0" b="0"/>
          <a:pathLst>
            <a:path>
              <a:moveTo>
                <a:pt x="0" y="12164"/>
              </a:moveTo>
              <a:lnTo>
                <a:pt x="828378"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5486055" y="3297401"/>
        <a:ext cx="41418" cy="41418"/>
      </dsp:txXfrm>
    </dsp:sp>
    <dsp:sp modelId="{91E234D4-C313-4698-A85B-A3B3FD4585C8}">
      <dsp:nvSpPr>
        <dsp:cNvPr id="0" name=""/>
        <dsp:cNvSpPr/>
      </dsp:nvSpPr>
      <dsp:spPr>
        <a:xfrm>
          <a:off x="5736522" y="3210101"/>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Improved social position in own country</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6011390" y="3381848"/>
        <a:ext cx="1327177" cy="829269"/>
      </dsp:txXfrm>
    </dsp:sp>
    <dsp:sp modelId="{5C54F2DB-CA5B-4D22-B40F-E75B756AE7F8}">
      <dsp:nvSpPr>
        <dsp:cNvPr id="0" name=""/>
        <dsp:cNvSpPr/>
      </dsp:nvSpPr>
      <dsp:spPr>
        <a:xfrm rot="3745020">
          <a:off x="4331882" y="3876094"/>
          <a:ext cx="1108343" cy="24329"/>
        </a:xfrm>
        <a:custGeom>
          <a:avLst/>
          <a:gdLst/>
          <a:ahLst/>
          <a:cxnLst/>
          <a:rect l="0" t="0" r="0" b="0"/>
          <a:pathLst>
            <a:path>
              <a:moveTo>
                <a:pt x="0" y="12164"/>
              </a:moveTo>
              <a:lnTo>
                <a:pt x="1108343"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a:off x="4858345" y="3860550"/>
        <a:ext cx="55417" cy="55417"/>
      </dsp:txXfrm>
    </dsp:sp>
    <dsp:sp modelId="{93D6072B-5690-4035-8889-38F25303A77A}">
      <dsp:nvSpPr>
        <dsp:cNvPr id="0" name=""/>
        <dsp:cNvSpPr/>
      </dsp:nvSpPr>
      <dsp:spPr>
        <a:xfrm>
          <a:off x="4495406" y="4350498"/>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Education</a:t>
          </a:r>
        </a:p>
      </dsp:txBody>
      <dsp:txXfrm>
        <a:off x="4770274" y="4522245"/>
        <a:ext cx="1327177" cy="829269"/>
      </dsp:txXfrm>
    </dsp:sp>
    <dsp:sp modelId="{9D691C8C-3B6C-4403-A026-5D0388CA36F2}">
      <dsp:nvSpPr>
        <dsp:cNvPr id="0" name=""/>
        <dsp:cNvSpPr/>
      </dsp:nvSpPr>
      <dsp:spPr>
        <a:xfrm rot="7053552">
          <a:off x="3236949" y="3876103"/>
          <a:ext cx="1108002" cy="24329"/>
        </a:xfrm>
        <a:custGeom>
          <a:avLst/>
          <a:gdLst/>
          <a:ahLst/>
          <a:cxnLst/>
          <a:rect l="0" t="0" r="0" b="0"/>
          <a:pathLst>
            <a:path>
              <a:moveTo>
                <a:pt x="0" y="12164"/>
              </a:moveTo>
              <a:lnTo>
                <a:pt x="1108002"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763251" y="3860568"/>
        <a:ext cx="55400" cy="55400"/>
      </dsp:txXfrm>
    </dsp:sp>
    <dsp:sp modelId="{DA083915-9262-4CD5-AEB9-B8AA230B1219}">
      <dsp:nvSpPr>
        <dsp:cNvPr id="0" name=""/>
        <dsp:cNvSpPr/>
      </dsp:nvSpPr>
      <dsp:spPr>
        <a:xfrm>
          <a:off x="2305233" y="4350517"/>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Love</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2580101" y="4522264"/>
        <a:ext cx="1327177" cy="829269"/>
      </dsp:txXfrm>
    </dsp:sp>
    <dsp:sp modelId="{94D567BE-5D3C-4224-A359-0463861331E1}">
      <dsp:nvSpPr>
        <dsp:cNvPr id="0" name=""/>
        <dsp:cNvSpPr/>
      </dsp:nvSpPr>
      <dsp:spPr>
        <a:xfrm rot="9627612">
          <a:off x="2849597" y="3232929"/>
          <a:ext cx="692184" cy="24329"/>
        </a:xfrm>
        <a:custGeom>
          <a:avLst/>
          <a:gdLst/>
          <a:ahLst/>
          <a:cxnLst/>
          <a:rect l="0" t="0" r="0" b="0"/>
          <a:pathLst>
            <a:path>
              <a:moveTo>
                <a:pt x="0" y="12164"/>
              </a:moveTo>
              <a:lnTo>
                <a:pt x="692184"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178385" y="3227789"/>
        <a:ext cx="34609" cy="34609"/>
      </dsp:txXfrm>
    </dsp:sp>
    <dsp:sp modelId="{AE9EFE06-4154-41DF-9E18-7003A5C49BDD}">
      <dsp:nvSpPr>
        <dsp:cNvPr id="0" name=""/>
        <dsp:cNvSpPr/>
      </dsp:nvSpPr>
      <dsp:spPr>
        <a:xfrm>
          <a:off x="1115057" y="3064071"/>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Perceived safety</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389925" y="3235818"/>
        <a:ext cx="1327177" cy="829269"/>
      </dsp:txXfrm>
    </dsp:sp>
    <dsp:sp modelId="{F1DDD51E-6BB9-4055-8458-B01995FDE806}">
      <dsp:nvSpPr>
        <dsp:cNvPr id="0" name=""/>
        <dsp:cNvSpPr/>
      </dsp:nvSpPr>
      <dsp:spPr>
        <a:xfrm rot="11501844">
          <a:off x="2791456" y="2575761"/>
          <a:ext cx="662352" cy="24329"/>
        </a:xfrm>
        <a:custGeom>
          <a:avLst/>
          <a:gdLst/>
          <a:ahLst/>
          <a:cxnLst/>
          <a:rect l="0" t="0" r="0" b="0"/>
          <a:pathLst>
            <a:path>
              <a:moveTo>
                <a:pt x="0" y="12164"/>
              </a:moveTo>
              <a:lnTo>
                <a:pt x="662352"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106073" y="2571367"/>
        <a:ext cx="33117" cy="33117"/>
      </dsp:txXfrm>
    </dsp:sp>
    <dsp:sp modelId="{F8F8265C-70C7-42FD-B5AE-002ACA2F07D4}">
      <dsp:nvSpPr>
        <dsp:cNvPr id="0" name=""/>
        <dsp:cNvSpPr/>
      </dsp:nvSpPr>
      <dsp:spPr>
        <a:xfrm>
          <a:off x="969051" y="1749962"/>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A Home</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243919" y="1921709"/>
        <a:ext cx="1327177" cy="829269"/>
      </dsp:txXfrm>
    </dsp:sp>
    <dsp:sp modelId="{659E34BD-DBF7-4A77-B376-8900B2689607}">
      <dsp:nvSpPr>
        <dsp:cNvPr id="0" name=""/>
        <dsp:cNvSpPr/>
      </dsp:nvSpPr>
      <dsp:spPr>
        <a:xfrm rot="13301316">
          <a:off x="2814829" y="1972548"/>
          <a:ext cx="1127004" cy="24329"/>
        </a:xfrm>
        <a:custGeom>
          <a:avLst/>
          <a:gdLst/>
          <a:ahLst/>
          <a:cxnLst/>
          <a:rect l="0" t="0" r="0" b="0"/>
          <a:pathLst>
            <a:path>
              <a:moveTo>
                <a:pt x="0" y="12164"/>
              </a:moveTo>
              <a:lnTo>
                <a:pt x="1127004" y="121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solidFill>
              <a:schemeClr val="bg2"/>
            </a:solidFill>
            <a:latin typeface="Arial" panose="020B0604020202020204" pitchFamily="34" charset="0"/>
            <a:cs typeface="Arial" panose="020B0604020202020204" pitchFamily="34" charset="0"/>
          </a:endParaRPr>
        </a:p>
      </dsp:txBody>
      <dsp:txXfrm rot="10800000">
        <a:off x="3350156" y="1956537"/>
        <a:ext cx="56350" cy="56350"/>
      </dsp:txXfrm>
    </dsp:sp>
    <dsp:sp modelId="{2444ED64-56C4-436A-880F-5259A4DE591E}">
      <dsp:nvSpPr>
        <dsp:cNvPr id="0" name=""/>
        <dsp:cNvSpPr/>
      </dsp:nvSpPr>
      <dsp:spPr>
        <a:xfrm>
          <a:off x="1480083" y="543530"/>
          <a:ext cx="1876913" cy="11727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rPr>
            <a:t>Expensive lifestyle</a:t>
          </a:r>
          <a:endParaRPr kumimoji="0" lang="en-US" sz="1600" b="0" i="0" u="none" strike="noStrike" kern="1200" cap="none" normalizeH="0" baseline="0" dirty="0">
            <a:ln>
              <a:noFill/>
            </a:ln>
            <a:solidFill>
              <a:schemeClr val="bg2"/>
            </a:solidFill>
            <a:effectLst/>
            <a:latin typeface="Arial" panose="020B0604020202020204" pitchFamily="34" charset="0"/>
            <a:cs typeface="Arial" panose="020B0604020202020204" pitchFamily="34" charset="0"/>
          </a:endParaRPr>
        </a:p>
      </dsp:txBody>
      <dsp:txXfrm>
        <a:off x="1754951" y="715277"/>
        <a:ext cx="1327177" cy="82926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916EA-17B4-4A6A-8008-7EE2013904DC}" type="datetimeFigureOut">
              <a:rPr lang="en-GB" smtClean="0"/>
              <a:t>10/07/2025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3B2085-331B-43E9-A7FD-B438AD7739E1}" type="slidenum">
              <a:rPr lang="en-GB" smtClean="0"/>
              <a:t>‹#›</a:t>
            </a:fld>
            <a:endParaRPr lang="en-GB"/>
          </a:p>
        </p:txBody>
      </p:sp>
    </p:spTree>
    <p:extLst>
      <p:ext uri="{BB962C8B-B14F-4D97-AF65-F5344CB8AC3E}">
        <p14:creationId xmlns:p14="http://schemas.microsoft.com/office/powerpoint/2010/main" val="231452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dailymail.co.uk/news/article-2717842/Pimp-jailed-using-university-rooms-brothel-major-sex-trafficking-operation-involving-50-women-eastern-Europe.html#ixzz4Xtp2A4w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ov.uk/government/publications/modern-slavery-duty-to-notif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7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GB" altLang="en-US" dirty="0">
                <a:latin typeface="Arial" pitchFamily="34" charset="0"/>
                <a:cs typeface="Arial" pitchFamily="34" charset="0"/>
              </a:rPr>
              <a:t>This will equip professionals and others to have an awareness of the causes and signs of slavery of adults and children. </a:t>
            </a:r>
          </a:p>
          <a:p>
            <a:pPr eaLnBrk="1" hangingPunct="1"/>
            <a:endParaRPr lang="en-GB" altLang="en-US" dirty="0"/>
          </a:p>
          <a:p>
            <a:pPr eaLnBrk="1" hangingPunct="1"/>
            <a:r>
              <a:rPr lang="en-GB" altLang="en-US" dirty="0">
                <a:latin typeface="Arial" pitchFamily="34" charset="0"/>
                <a:cs typeface="Arial" pitchFamily="34" charset="0"/>
              </a:rPr>
              <a:t>Explain to delegates that the blue blindfolded dragon is now the emblem that ensures quality and  denotes any training/notes/information disseminated from the Wales Anti-Slavery Leadership Group. </a:t>
            </a:r>
          </a:p>
          <a:p>
            <a:pPr eaLnBrk="1" hangingPunct="1"/>
            <a:endParaRPr lang="en-GB" altLang="en-US" dirty="0">
              <a:latin typeface="Arial" pitchFamily="34" charset="0"/>
              <a:cs typeface="Arial" pitchFamily="34" charset="0"/>
            </a:endParaRPr>
          </a:p>
          <a:p>
            <a:pPr eaLnBrk="1" hangingPunct="1"/>
            <a:r>
              <a:rPr lang="en-GB" altLang="en-US" dirty="0">
                <a:latin typeface="Arial" pitchFamily="34" charset="0"/>
                <a:cs typeface="Arial" pitchFamily="34" charset="0"/>
              </a:rPr>
              <a:t>It is worth mentioning at this point that the UN Convention on the Rights of the Child concludes that a child is any person under 18 years. This is because it is universally accepted that a child under 18 cannot consent to being exploited. The Sexual Offences act 2003 also states that 16/17 year olds cannot consent to exploitation</a:t>
            </a:r>
            <a:r>
              <a:rPr lang="en-GB" altLang="en-US" baseline="0" dirty="0">
                <a:latin typeface="Arial" pitchFamily="34" charset="0"/>
                <a:cs typeface="Arial" pitchFamily="34" charset="0"/>
              </a:rPr>
              <a:t> – this is an age group that people often think can take care of themselves.</a:t>
            </a:r>
            <a:endParaRPr lang="en-GB" altLang="en-US" dirty="0"/>
          </a:p>
        </p:txBody>
      </p:sp>
      <p:sp>
        <p:nvSpPr>
          <p:cNvPr id="517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CBF15BE9-C7D4-41DC-88DF-64BBBCB05D20}" type="slidenum">
              <a:rPr lang="en-GB" altLang="en-US">
                <a:solidFill>
                  <a:prstClr val="black"/>
                </a:solidFill>
              </a:rPr>
              <a:pPr/>
              <a:t>1</a:t>
            </a:fld>
            <a:endParaRPr lang="en-GB" altLang="en-US" dirty="0">
              <a:solidFill>
                <a:prstClr val="black"/>
              </a:solidFill>
            </a:endParaRPr>
          </a:p>
        </p:txBody>
      </p:sp>
    </p:spTree>
    <p:extLst>
      <p:ext uri="{BB962C8B-B14F-4D97-AF65-F5344CB8AC3E}">
        <p14:creationId xmlns:p14="http://schemas.microsoft.com/office/powerpoint/2010/main" val="1776624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eaLnBrk="1" hangingPunct="1"/>
            <a:r>
              <a:rPr lang="en-US" altLang="en-US" dirty="0"/>
              <a:t>For young people being internally trafficked remember: Expensive lifestyles, e.g. new mobile, clothes, money, food, etc. </a:t>
            </a:r>
          </a:p>
          <a:p>
            <a:pPr eaLnBrk="1" hangingPunct="1"/>
            <a:r>
              <a:rPr lang="en-US" altLang="en-US" dirty="0"/>
              <a:t>Older boyfriends (5 years plus)</a:t>
            </a:r>
          </a:p>
          <a:p>
            <a:pPr eaLnBrk="1" hangingPunct="1"/>
            <a:endParaRPr lang="en-US" altLang="en-US" dirty="0"/>
          </a:p>
        </p:txBody>
      </p:sp>
      <p:sp>
        <p:nvSpPr>
          <p:cNvPr id="829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6951D7D-B9BB-41D7-B314-0D41320B3FDD}" type="slidenum">
              <a:rPr lang="en-GB" altLang="en-US" smtClean="0">
                <a:solidFill>
                  <a:prstClr val="black"/>
                </a:solidFill>
              </a:rPr>
              <a:pPr eaLnBrk="1" hangingPunct="1">
                <a:spcBef>
                  <a:spcPct val="0"/>
                </a:spcBef>
              </a:pPr>
              <a:t>12</a:t>
            </a:fld>
            <a:endParaRPr lang="en-GB" altLang="en-US" dirty="0">
              <a:solidFill>
                <a:prstClr val="black"/>
              </a:solidFill>
            </a:endParaRPr>
          </a:p>
        </p:txBody>
      </p:sp>
    </p:spTree>
    <p:extLst>
      <p:ext uri="{BB962C8B-B14F-4D97-AF65-F5344CB8AC3E}">
        <p14:creationId xmlns:p14="http://schemas.microsoft.com/office/powerpoint/2010/main" val="210661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p:spPr>
        <p:txBody>
          <a:bodyPr/>
          <a:lstStyle/>
          <a:p>
            <a:pPr eaLnBrk="1" hangingPunct="1"/>
            <a:r>
              <a:rPr lang="en-US" b="1" dirty="0"/>
              <a:t>Stockholm syndrome</a:t>
            </a:r>
            <a:r>
              <a:rPr lang="en-US" dirty="0"/>
              <a:t>, or </a:t>
            </a:r>
            <a:r>
              <a:rPr lang="en-US" b="1" dirty="0"/>
              <a:t>capture–bonding</a:t>
            </a:r>
            <a:r>
              <a:rPr lang="en-US" dirty="0"/>
              <a:t>, is a psychological phenomenon in which hostages express empathy and sympathy and have positive feelings toward their captors, sometimes to the point of defending them. These feelings are generally considered irrational in light of the danger or risk endured by the victims, who essentially mistake a lack of abuse from their captors for an act of kindness.</a:t>
            </a:r>
          </a:p>
          <a:p>
            <a:pPr eaLnBrk="1" hangingPunct="1"/>
            <a:r>
              <a:rPr lang="en-US" dirty="0"/>
              <a:t>Stockholm syndrome can be seen as a form of </a:t>
            </a:r>
            <a:r>
              <a:rPr lang="en-US" b="1" dirty="0"/>
              <a:t>traumatic bonding</a:t>
            </a:r>
            <a:r>
              <a:rPr lang="en-US" dirty="0"/>
              <a:t>, which describes “strong emotional ties that develop between two persons where one person intermittently harasses, beats, threatens, abuses, or intimidates the other</a:t>
            </a:r>
          </a:p>
          <a:p>
            <a:pPr eaLnBrk="1" hangingPunct="1"/>
            <a:r>
              <a:rPr lang="en-US" dirty="0"/>
              <a:t>It suggests that the bonding is the individual’s response to trauma in becoming a victim. Identifying with the aggressor is one way that the ego defends itself. When a victim believes the same values as the aggressor, they cease to be a threat.</a:t>
            </a:r>
          </a:p>
          <a:p>
            <a:pPr eaLnBrk="1" hangingPunct="1"/>
            <a:endParaRPr lang="en-US" altLang="en-US" dirty="0"/>
          </a:p>
          <a:p>
            <a:pPr eaLnBrk="1" hangingPunct="1"/>
            <a:r>
              <a:rPr lang="en-US" altLang="en-US" dirty="0"/>
              <a:t>Inform</a:t>
            </a:r>
            <a:r>
              <a:rPr lang="en-US" altLang="en-US" baseline="0" dirty="0"/>
              <a:t> delegates that there </a:t>
            </a:r>
            <a:r>
              <a:rPr lang="en-US" altLang="en-US" baseline="0" dirty="0" err="1"/>
              <a:t>aer</a:t>
            </a:r>
            <a:r>
              <a:rPr lang="en-US" altLang="en-US" baseline="0" dirty="0"/>
              <a:t> </a:t>
            </a:r>
            <a:r>
              <a:rPr lang="en-US" altLang="en-US" baseline="0" dirty="0" err="1"/>
              <a:t>orgnaisaiotns</a:t>
            </a:r>
            <a:r>
              <a:rPr lang="en-US" altLang="en-US" baseline="0" dirty="0"/>
              <a:t> that provide support and assistance to victims </a:t>
            </a:r>
            <a:endParaRPr lang="en-US" altLang="en-US" dirty="0"/>
          </a:p>
        </p:txBody>
      </p:sp>
      <p:sp>
        <p:nvSpPr>
          <p:cNvPr id="90116"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ADFEB67F-B99B-4FD3-B48B-D2E7F08D668D}" type="slidenum">
              <a:rPr lang="en-GB" altLang="en-US" smtClean="0">
                <a:solidFill>
                  <a:prstClr val="black"/>
                </a:solidFill>
              </a:rPr>
              <a:pPr eaLnBrk="1" hangingPunct="1">
                <a:spcBef>
                  <a:spcPct val="0"/>
                </a:spcBef>
              </a:pPr>
              <a:t>13</a:t>
            </a:fld>
            <a:endParaRPr lang="en-GB" altLang="en-US" dirty="0">
              <a:solidFill>
                <a:prstClr val="black"/>
              </a:solidFill>
            </a:endParaRPr>
          </a:p>
        </p:txBody>
      </p:sp>
    </p:spTree>
    <p:extLst>
      <p:ext uri="{BB962C8B-B14F-4D97-AF65-F5344CB8AC3E}">
        <p14:creationId xmlns:p14="http://schemas.microsoft.com/office/powerpoint/2010/main" val="1603436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relationship between the offender and victim? </a:t>
            </a:r>
          </a:p>
          <a:p>
            <a:r>
              <a:rPr lang="en-GB" dirty="0"/>
              <a:t>(Parental / Family / work related)</a:t>
            </a:r>
          </a:p>
          <a:p>
            <a:endParaRPr lang="en-GB" dirty="0"/>
          </a:p>
          <a:p>
            <a:r>
              <a:rPr lang="en-GB" dirty="0"/>
              <a:t>      What are the circumstances that contribute to a person being a victim? </a:t>
            </a:r>
          </a:p>
          <a:p>
            <a:r>
              <a:rPr lang="en-GB" dirty="0"/>
              <a:t>(Age / Mental health / Addictions / Social Ability)</a:t>
            </a:r>
          </a:p>
          <a:p>
            <a:endParaRPr lang="en-GB" dirty="0"/>
          </a:p>
          <a:p>
            <a:r>
              <a:rPr lang="en-GB" dirty="0"/>
              <a:t>      What does an offender gain from the relationship?</a:t>
            </a:r>
          </a:p>
          <a:p>
            <a:r>
              <a:rPr lang="en-GB" dirty="0"/>
              <a:t>(Control / Money / Belief Systems)</a:t>
            </a:r>
          </a:p>
          <a:p>
            <a:endParaRPr lang="en-GB" dirty="0"/>
          </a:p>
          <a:p>
            <a:r>
              <a:rPr lang="en-GB" dirty="0"/>
              <a:t>    How is a Victim Controlled?</a:t>
            </a:r>
          </a:p>
          <a:p>
            <a:r>
              <a:rPr lang="en-GB" dirty="0"/>
              <a:t>(Threats or Violence / Money / Addictions / Moral obligation)</a:t>
            </a:r>
          </a:p>
          <a:p>
            <a:endParaRPr lang="en-GB" dirty="0"/>
          </a:p>
        </p:txBody>
      </p:sp>
      <p:sp>
        <p:nvSpPr>
          <p:cNvPr id="4" name="Slide Number Placeholder 3"/>
          <p:cNvSpPr>
            <a:spLocks noGrp="1"/>
          </p:cNvSpPr>
          <p:nvPr>
            <p:ph type="sldNum" sz="quarter" idx="10"/>
          </p:nvPr>
        </p:nvSpPr>
        <p:spPr/>
        <p:txBody>
          <a:bodyPr/>
          <a:lstStyle/>
          <a:p>
            <a:fld id="{2A3B2085-331B-43E9-A7FD-B438AD7739E1}" type="slidenum">
              <a:rPr lang="en-GB" smtClean="0"/>
              <a:t>14</a:t>
            </a:fld>
            <a:endParaRPr lang="en-GB"/>
          </a:p>
        </p:txBody>
      </p:sp>
    </p:spTree>
    <p:extLst>
      <p:ext uri="{BB962C8B-B14F-4D97-AF65-F5344CB8AC3E}">
        <p14:creationId xmlns:p14="http://schemas.microsoft.com/office/powerpoint/2010/main" val="4008451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F7F93387-24FB-4882-8639-F70237CE0A41}" type="slidenum">
              <a:rPr lang="en-GB" altLang="en-US">
                <a:solidFill>
                  <a:srgbClr val="000000"/>
                </a:solidFill>
                <a:latin typeface="Arial" pitchFamily="34" charset="0"/>
              </a:rPr>
              <a:pPr/>
              <a:t>16</a:t>
            </a:fld>
            <a:endParaRPr lang="en-GB" altLang="en-US" dirty="0">
              <a:solidFill>
                <a:srgbClr val="000000"/>
              </a:solidFill>
              <a:latin typeface="Arial" pitchFamily="34" charset="0"/>
            </a:endParaRPr>
          </a:p>
        </p:txBody>
      </p:sp>
      <p:sp>
        <p:nvSpPr>
          <p:cNvPr id="55091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0916" name="Notes Placeholder 2"/>
          <p:cNvSpPr>
            <a:spLocks noGrp="1"/>
          </p:cNvSpPr>
          <p:nvPr>
            <p:ph type="body" idx="1"/>
          </p:nvPr>
        </p:nvSpPr>
        <p:spPr bwMode="auto">
          <a:xfrm>
            <a:off x="685802" y="4343400"/>
            <a:ext cx="54879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602">
              <a:spcBef>
                <a:spcPct val="0"/>
              </a:spcBef>
              <a:defRPr/>
            </a:pPr>
            <a:r>
              <a:rPr lang="en-GB" altLang="en-US" dirty="0">
                <a:latin typeface="Arial" panose="020B0604020202020204" pitchFamily="34" charset="0"/>
              </a:rPr>
              <a:t>Crimes committed by the victim should also be secondary.</a:t>
            </a:r>
          </a:p>
          <a:p>
            <a:pPr defTabSz="912602">
              <a:spcBef>
                <a:spcPct val="0"/>
              </a:spcBef>
              <a:defRPr/>
            </a:pPr>
            <a:endParaRPr lang="en-GB" altLang="en-US" dirty="0">
              <a:latin typeface="Arial" panose="020B0604020202020204" pitchFamily="34" charset="0"/>
            </a:endParaRPr>
          </a:p>
          <a:p>
            <a:pPr defTabSz="912602">
              <a:spcBef>
                <a:spcPct val="0"/>
              </a:spcBef>
              <a:defRPr/>
            </a:pPr>
            <a:endParaRPr lang="en-GB" altLang="en-US" dirty="0">
              <a:latin typeface="Arial" panose="020B0604020202020204" pitchFamily="34" charset="0"/>
            </a:endParaRPr>
          </a:p>
          <a:p>
            <a:pPr eaLnBrk="1" hangingPunct="1"/>
            <a:endParaRPr lang="en-US" altLang="en-US" dirty="0"/>
          </a:p>
          <a:p>
            <a:pPr eaLnBrk="1" hangingPunct="1"/>
            <a:endParaRPr lang="en-US" altLang="en-US" dirty="0"/>
          </a:p>
          <a:p>
            <a:pPr>
              <a:spcBef>
                <a:spcPct val="0"/>
              </a:spcBef>
            </a:pPr>
            <a:endParaRPr lang="en-US" altLang="en-US" dirty="0">
              <a:cs typeface="Arial" pitchFamily="34" charset="0"/>
            </a:endParaRPr>
          </a:p>
        </p:txBody>
      </p:sp>
      <p:sp>
        <p:nvSpPr>
          <p:cNvPr id="550917" name="Slide Number Placeholder 3"/>
          <p:cNvSpPr txBox="1">
            <a:spLocks noGrp="1"/>
          </p:cNvSpPr>
          <p:nvPr/>
        </p:nvSpPr>
        <p:spPr bwMode="auto">
          <a:xfrm>
            <a:off x="3883027"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0" tIns="45630" rIns="91260" bIns="45630"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fontAlgn="base">
              <a:spcBef>
                <a:spcPct val="0"/>
              </a:spcBef>
              <a:spcAft>
                <a:spcPct val="0"/>
              </a:spcAft>
            </a:pPr>
            <a:fld id="{86D63451-C907-484F-BB0C-A7794B9E34EA}" type="slidenum">
              <a:rPr lang="en-GB" altLang="en-US" sz="1200">
                <a:solidFill>
                  <a:srgbClr val="000000"/>
                </a:solidFill>
                <a:latin typeface="Arial" pitchFamily="34" charset="0"/>
                <a:cs typeface="Arial" pitchFamily="34" charset="0"/>
              </a:rPr>
              <a:pPr algn="r" fontAlgn="base">
                <a:spcBef>
                  <a:spcPct val="0"/>
                </a:spcBef>
                <a:spcAft>
                  <a:spcPct val="0"/>
                </a:spcAft>
              </a:pPr>
              <a:t>16</a:t>
            </a:fld>
            <a:endParaRPr lang="en-GB" altLang="en-US"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1768697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2602">
              <a:spcBef>
                <a:spcPct val="0"/>
              </a:spcBef>
              <a:defRPr/>
            </a:pPr>
            <a:r>
              <a:rPr lang="en-GB" dirty="0"/>
              <a:t>The person completing the referral form is known as the first responder</a:t>
            </a:r>
          </a:p>
          <a:p>
            <a:pPr defTabSz="912602">
              <a:spcBef>
                <a:spcPct val="0"/>
              </a:spcBef>
              <a:defRPr/>
            </a:pPr>
            <a:endParaRPr lang="en-GB" dirty="0"/>
          </a:p>
          <a:p>
            <a:pPr eaLnBrk="1" hangingPunct="1"/>
            <a:r>
              <a:rPr lang="en-US" altLang="en-US" dirty="0"/>
              <a:t>Introduced in 2009 to ensure we’re meeting EU </a:t>
            </a:r>
            <a:r>
              <a:rPr lang="en-US" altLang="en-US" dirty="0" err="1"/>
              <a:t>regs</a:t>
            </a:r>
            <a:r>
              <a:rPr lang="en-US" altLang="en-US" dirty="0"/>
              <a:t>. on trafficking</a:t>
            </a:r>
          </a:p>
          <a:p>
            <a:pPr eaLnBrk="1" hangingPunct="1"/>
            <a:endParaRPr lang="en-US" altLang="en-US" dirty="0"/>
          </a:p>
          <a:p>
            <a:pPr eaLnBrk="1" hangingPunct="1"/>
            <a:r>
              <a:rPr lang="en-US" altLang="en-US" dirty="0"/>
              <a:t>CHAPS – Cardiff Health Access Practice Service</a:t>
            </a:r>
          </a:p>
          <a:p>
            <a:pPr eaLnBrk="1" hangingPunct="1"/>
            <a:endParaRPr lang="en-US" altLang="en-US" dirty="0"/>
          </a:p>
          <a:p>
            <a:pPr eaLnBrk="1" hangingPunct="1"/>
            <a:r>
              <a:rPr lang="en-US" altLang="en-US" dirty="0"/>
              <a:t>Consent needed to put in NRM form for</a:t>
            </a:r>
            <a:r>
              <a:rPr lang="en-US" altLang="en-US" baseline="0" dirty="0"/>
              <a:t> adults only. Consent not needed for children</a:t>
            </a:r>
          </a:p>
          <a:p>
            <a:pPr eaLnBrk="1" hangingPunct="1"/>
            <a:endParaRPr lang="en-US" altLang="en-US" baseline="0" dirty="0"/>
          </a:p>
          <a:p>
            <a:pPr eaLnBrk="1" hangingPunct="1"/>
            <a:r>
              <a:rPr lang="en-GB" altLang="en-US" dirty="0"/>
              <a:t>inform delegates that if they are from a first responder organisation that they have a duty Referrals into the NRM </a:t>
            </a:r>
          </a:p>
          <a:p>
            <a:pPr eaLnBrk="1" hangingPunct="1"/>
            <a:endParaRPr lang="en-US" altLang="en-US" dirty="0"/>
          </a:p>
          <a:p>
            <a:pPr eaLnBrk="1" hangingPunct="1"/>
            <a:endParaRPr lang="en-US" altLang="en-US" dirty="0"/>
          </a:p>
          <a:p>
            <a:pPr eaLnBrk="1" hangingPunct="1"/>
            <a:r>
              <a:rPr lang="en-US" altLang="en-US" dirty="0"/>
              <a:t>Best for NRM form to be completed by 1</a:t>
            </a:r>
            <a:r>
              <a:rPr lang="en-US" altLang="en-US" baseline="30000" dirty="0"/>
              <a:t>st</a:t>
            </a:r>
            <a:r>
              <a:rPr lang="en-US" altLang="en-US" dirty="0"/>
              <a:t> responder so that the quality of information provided gives the person a fighting chance to meet the criteria for the 45 day period.</a:t>
            </a:r>
          </a:p>
          <a:p>
            <a:pPr>
              <a:spcBef>
                <a:spcPct val="0"/>
              </a:spcBef>
            </a:pPr>
            <a:endParaRPr lang="en-GB" altLang="en-US" dirty="0">
              <a:cs typeface="Arial" pitchFamily="34" charset="0"/>
            </a:endParaRPr>
          </a:p>
          <a:p>
            <a:r>
              <a:rPr lang="en-GB" dirty="0"/>
              <a:t>The NRM is the national framework for the protection and assistance of victims of human trafficking adopted in the UK to:</a:t>
            </a:r>
          </a:p>
          <a:p>
            <a:endParaRPr lang="en-GB" dirty="0"/>
          </a:p>
          <a:p>
            <a:r>
              <a:rPr lang="en-GB" dirty="0"/>
              <a:t>•	Identify victims of human trafficking;</a:t>
            </a:r>
          </a:p>
          <a:p>
            <a:r>
              <a:rPr lang="en-GB" dirty="0"/>
              <a:t>•	Provide them with the care they are entitled to;</a:t>
            </a:r>
          </a:p>
          <a:p>
            <a:r>
              <a:rPr lang="en-GB" dirty="0"/>
              <a:t>•	Provide them with the 45-day reflection and recovery period; and</a:t>
            </a:r>
          </a:p>
          <a:p>
            <a:r>
              <a:rPr lang="en-GB" dirty="0"/>
              <a:t>•	To ensure their human rights are respected.</a:t>
            </a:r>
          </a:p>
          <a:p>
            <a:endParaRPr lang="en-GB" dirty="0"/>
          </a:p>
          <a:p>
            <a:r>
              <a:rPr lang="en-GB" dirty="0"/>
              <a:t>Referrals into the NRM must be made by a ‘First Responder’ (e.g. Police, Social Services)</a:t>
            </a:r>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18</a:t>
            </a:fld>
            <a:endParaRPr lang="en-GB" dirty="0">
              <a:solidFill>
                <a:prstClr val="black"/>
              </a:solidFill>
            </a:endParaRPr>
          </a:p>
        </p:txBody>
      </p:sp>
    </p:spTree>
    <p:extLst>
      <p:ext uri="{BB962C8B-B14F-4D97-AF65-F5344CB8AC3E}">
        <p14:creationId xmlns:p14="http://schemas.microsoft.com/office/powerpoint/2010/main" val="390734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atin typeface="Arial" charset="0"/>
                <a:cs typeface="Arial" charset="0"/>
              </a:rPr>
              <a:t>These are the horrendous conditions suffered for more than 13 years by a man who was forced to work without pay on a farm.</a:t>
            </a:r>
          </a:p>
          <a:p>
            <a:endParaRPr lang="en-GB">
              <a:latin typeface="Arial" charset="0"/>
              <a:cs typeface="Arial" charset="0"/>
            </a:endParaRPr>
          </a:p>
          <a:p>
            <a:r>
              <a:rPr lang="en-GB">
                <a:latin typeface="Arial" charset="0"/>
                <a:cs typeface="Arial" charset="0"/>
              </a:rPr>
              <a:t>Forced to wash in a trough meant for animals and live in a rat-infested shed, Darrell Simester was found in an “appalling state” on Cariad Farm outside Newport.</a:t>
            </a:r>
          </a:p>
          <a:p>
            <a:endParaRPr lang="en-GB">
              <a:latin typeface="Arial" charset="0"/>
              <a:cs typeface="Arial" charset="0"/>
            </a:endParaRPr>
          </a:p>
          <a:p>
            <a:r>
              <a:rPr lang="en-GB">
                <a:latin typeface="Arial" charset="0"/>
                <a:cs typeface="Arial" charset="0"/>
              </a:rPr>
              <a:t>The man who forced him to work for well over a decade - while his family had no idea what had happened to him - has been jailed.</a:t>
            </a:r>
          </a:p>
          <a:p>
            <a:endParaRPr lang="en-GB">
              <a:latin typeface="Arial" charset="0"/>
              <a:cs typeface="Arial" charset="0"/>
            </a:endParaRPr>
          </a:p>
          <a:p>
            <a:r>
              <a:rPr lang="en-GB">
                <a:latin typeface="Arial" charset="0"/>
                <a:cs typeface="Arial" charset="0"/>
              </a:rPr>
              <a:t>David Daniel Doran, 42, admitted forcing Simester to work on his farm, which Mr Simester’s family said had made him “unrecognisable” from the man they had last seen.</a:t>
            </a:r>
          </a:p>
          <a:p>
            <a:endParaRPr lang="en-GB">
              <a:latin typeface="Arial" charset="0"/>
              <a:cs typeface="Arial" charset="0"/>
            </a:endParaRPr>
          </a:p>
          <a:p>
            <a:r>
              <a:rPr lang="en-GB">
                <a:latin typeface="Arial" charset="0"/>
                <a:cs typeface="Arial" charset="0"/>
              </a:rPr>
              <a:t>He has been jailed for 4.5 years.</a:t>
            </a:r>
          </a:p>
        </p:txBody>
      </p:sp>
      <p:sp>
        <p:nvSpPr>
          <p:cNvPr id="4" name="Slide Number Placeholder 3"/>
          <p:cNvSpPr>
            <a:spLocks noGrp="1"/>
          </p:cNvSpPr>
          <p:nvPr>
            <p:ph type="sldNum" sz="quarter" idx="5"/>
          </p:nvPr>
        </p:nvSpPr>
        <p:spPr/>
        <p:txBody>
          <a:bodyPr/>
          <a:lstStyle/>
          <a:p>
            <a:pPr>
              <a:defRPr/>
            </a:pPr>
            <a:fld id="{0173BA32-939F-4945-8B32-4E27239173FB}" type="slidenum">
              <a:rPr lang="en-GB">
                <a:solidFill>
                  <a:prstClr val="black"/>
                </a:solidFill>
              </a:rPr>
              <a:pPr>
                <a:defRPr/>
              </a:pPr>
              <a:t>19</a:t>
            </a:fld>
            <a:endParaRPr lang="en-GB" dirty="0">
              <a:solidFill>
                <a:prstClr val="black"/>
              </a:solidFill>
            </a:endParaRPr>
          </a:p>
        </p:txBody>
      </p:sp>
    </p:spTree>
    <p:extLst>
      <p:ext uri="{BB962C8B-B14F-4D97-AF65-F5344CB8AC3E}">
        <p14:creationId xmlns:p14="http://schemas.microsoft.com/office/powerpoint/2010/main" val="1026873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court heard the group ran brothels from various locations, including a room in student accommodation during the holidays at the University of Sussex’s </a:t>
            </a:r>
            <a:r>
              <a:rPr lang="en-GB" dirty="0" err="1"/>
              <a:t>Falmer</a:t>
            </a:r>
            <a:r>
              <a:rPr lang="en-GB" dirty="0"/>
              <a:t> Campus, East Sussex.</a:t>
            </a:r>
          </a:p>
          <a:p>
            <a:endParaRPr lang="en-GB" dirty="0"/>
          </a:p>
          <a:p>
            <a:endParaRPr lang="en-GB" dirty="0"/>
          </a:p>
          <a:p>
            <a:endParaRPr lang="en-GB" dirty="0"/>
          </a:p>
          <a:p>
            <a:endParaRPr lang="en-GB" dirty="0"/>
          </a:p>
          <a:p>
            <a:r>
              <a:rPr lang="en-GB" dirty="0"/>
              <a:t>Read more: </a:t>
            </a:r>
            <a:r>
              <a:rPr lang="en-GB" dirty="0">
                <a:hlinkClick r:id="rId3"/>
              </a:rPr>
              <a:t>http://www.dailymail.co.uk/news/article-2717842/Pimp-jailed-using-university-rooms-brothel-major-sex-trafficking-operation-involving-50-women-eastern-Europe.html#ixzz4Xtp2A4wA</a:t>
            </a:r>
            <a:r>
              <a:rPr lang="en-GB" dirty="0"/>
              <a:t> </a:t>
            </a:r>
            <a:br>
              <a:rPr lang="en-GB" dirty="0"/>
            </a:br>
            <a:br>
              <a:rPr lang="en-GB" dirty="0"/>
            </a:br>
            <a:endParaRPr lang="en-GB" dirty="0"/>
          </a:p>
        </p:txBody>
      </p:sp>
      <p:sp>
        <p:nvSpPr>
          <p:cNvPr id="4" name="Slide Number Placeholder 3"/>
          <p:cNvSpPr>
            <a:spLocks noGrp="1"/>
          </p:cNvSpPr>
          <p:nvPr>
            <p:ph type="sldNum" sz="quarter" idx="10"/>
          </p:nvPr>
        </p:nvSpPr>
        <p:spPr/>
        <p:txBody>
          <a:bodyPr/>
          <a:lstStyle/>
          <a:p>
            <a:fld id="{2A3B2085-331B-43E9-A7FD-B438AD7739E1}" type="slidenum">
              <a:rPr lang="en-GB" smtClean="0"/>
              <a:t>21</a:t>
            </a:fld>
            <a:endParaRPr lang="en-GB"/>
          </a:p>
        </p:txBody>
      </p:sp>
    </p:spTree>
    <p:extLst>
      <p:ext uri="{BB962C8B-B14F-4D97-AF65-F5344CB8AC3E}">
        <p14:creationId xmlns:p14="http://schemas.microsoft.com/office/powerpoint/2010/main" val="1810256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dirty="0">
                <a:latin typeface="Arial" charset="0"/>
                <a:cs typeface="Arial" charset="0"/>
              </a:rPr>
              <a:t>Provide</a:t>
            </a:r>
            <a:r>
              <a:rPr lang="en-GB" baseline="0" dirty="0">
                <a:latin typeface="Arial" charset="0"/>
                <a:cs typeface="Arial" charset="0"/>
              </a:rPr>
              <a:t> and </a:t>
            </a:r>
            <a:r>
              <a:rPr lang="en-GB" dirty="0">
                <a:latin typeface="Arial" charset="0"/>
                <a:cs typeface="Arial" charset="0"/>
              </a:rPr>
              <a:t>An overview of the offences </a:t>
            </a:r>
          </a:p>
          <a:p>
            <a:endParaRPr lang="en-GB" dirty="0">
              <a:latin typeface="Arial" charset="0"/>
              <a:cs typeface="Arial" charset="0"/>
            </a:endParaRPr>
          </a:p>
          <a:p>
            <a:r>
              <a:rPr lang="en-GB" dirty="0">
                <a:latin typeface="Arial" charset="0"/>
                <a:cs typeface="Arial" charset="0"/>
              </a:rPr>
              <a:t>There are 2 offence. These are </a:t>
            </a:r>
          </a:p>
          <a:p>
            <a:endParaRPr lang="en-GB" dirty="0">
              <a:latin typeface="Arial" charset="0"/>
              <a:cs typeface="Arial" charset="0"/>
            </a:endParaRPr>
          </a:p>
          <a:p>
            <a:r>
              <a:rPr lang="en-GB" dirty="0">
                <a:latin typeface="Arial" charset="0"/>
                <a:cs typeface="Arial" charset="0"/>
              </a:rPr>
              <a:t>Slavery</a:t>
            </a:r>
            <a:r>
              <a:rPr lang="en-GB" baseline="0" dirty="0">
                <a:latin typeface="Arial" charset="0"/>
                <a:cs typeface="Arial" charset="0"/>
              </a:rPr>
              <a:t> servitude and forces or compulsory labour</a:t>
            </a:r>
          </a:p>
          <a:p>
            <a:r>
              <a:rPr lang="en-GB" baseline="0" dirty="0">
                <a:latin typeface="Arial" charset="0"/>
                <a:cs typeface="Arial" charset="0"/>
              </a:rPr>
              <a:t>Human trafficking </a:t>
            </a:r>
          </a:p>
          <a:p>
            <a:endParaRPr lang="en-GB" baseline="0" dirty="0">
              <a:latin typeface="Arial" charset="0"/>
              <a:cs typeface="Arial" charset="0"/>
            </a:endParaRPr>
          </a:p>
          <a:p>
            <a:r>
              <a:rPr lang="en-GB" dirty="0">
                <a:latin typeface="Arial" charset="0"/>
                <a:cs typeface="Arial" charset="0"/>
              </a:rPr>
              <a:t>inform</a:t>
            </a:r>
            <a:r>
              <a:rPr lang="en-GB" baseline="0" dirty="0">
                <a:latin typeface="Arial" charset="0"/>
                <a:cs typeface="Arial" charset="0"/>
              </a:rPr>
              <a:t> delegates of additional provisions below </a:t>
            </a:r>
            <a:endParaRPr lang="en-GB" dirty="0">
              <a:latin typeface="Arial" charset="0"/>
              <a:cs typeface="Arial" charset="0"/>
            </a:endParaRPr>
          </a:p>
          <a:p>
            <a:endParaRPr lang="en-GB" dirty="0">
              <a:latin typeface="Arial" charset="0"/>
              <a:cs typeface="Arial" charset="0"/>
            </a:endParaRPr>
          </a:p>
          <a:p>
            <a:r>
              <a:rPr lang="en-GB" dirty="0">
                <a:latin typeface="Arial" charset="0"/>
                <a:cs typeface="Arial" charset="0"/>
              </a:rPr>
              <a:t>Up to life imprisonment</a:t>
            </a:r>
            <a:r>
              <a:rPr lang="en-GB" baseline="0" dirty="0">
                <a:latin typeface="Arial" charset="0"/>
                <a:cs typeface="Arial" charset="0"/>
              </a:rPr>
              <a:t> – previously up to 14 years </a:t>
            </a:r>
          </a:p>
          <a:p>
            <a:r>
              <a:rPr lang="en-GB" baseline="0" dirty="0">
                <a:latin typeface="Arial" charset="0"/>
                <a:cs typeface="Arial" charset="0"/>
              </a:rPr>
              <a:t>Legal duty of notification to NCA re potential victims of modern slavery</a:t>
            </a:r>
          </a:p>
          <a:p>
            <a:r>
              <a:rPr lang="en-GB" baseline="0" dirty="0">
                <a:latin typeface="Arial" charset="0"/>
                <a:cs typeface="Arial" charset="0"/>
              </a:rPr>
              <a:t>If age of victim uncertain , to be presumed as child</a:t>
            </a:r>
          </a:p>
          <a:p>
            <a:r>
              <a:rPr lang="en-GB" baseline="0" dirty="0">
                <a:latin typeface="Arial" charset="0"/>
                <a:cs typeface="Arial" charset="0"/>
              </a:rPr>
              <a:t>Provide powers to enable police and Border Force to act where it is suspected that human trafficking or forced labour is taking place</a:t>
            </a:r>
          </a:p>
          <a:p>
            <a:r>
              <a:rPr lang="en-GB" baseline="0" dirty="0">
                <a:latin typeface="Arial" charset="0"/>
                <a:cs typeface="Arial" charset="0"/>
              </a:rPr>
              <a:t>Child Trafficking advocates:  appoint legal representative for child. </a:t>
            </a:r>
          </a:p>
          <a:p>
            <a:endParaRPr lang="en-GB" baseline="0" dirty="0">
              <a:latin typeface="Arial" charset="0"/>
              <a:cs typeface="Arial" charset="0"/>
            </a:endParaRPr>
          </a:p>
          <a:p>
            <a:r>
              <a:rPr lang="en-GB" dirty="0">
                <a:latin typeface="Arial" charset="0"/>
                <a:cs typeface="Arial" charset="0"/>
              </a:rPr>
              <a:t>Prevention orders</a:t>
            </a:r>
          </a:p>
          <a:p>
            <a:endParaRPr lang="en-GB" dirty="0">
              <a:latin typeface="Arial" charset="0"/>
              <a:cs typeface="Arial" charset="0"/>
            </a:endParaRPr>
          </a:p>
          <a:p>
            <a:r>
              <a:rPr lang="en-GB" dirty="0">
                <a:latin typeface="Arial" charset="0"/>
                <a:cs typeface="Arial" charset="0"/>
              </a:rPr>
              <a:t>Applied for:</a:t>
            </a:r>
          </a:p>
          <a:p>
            <a:r>
              <a:rPr lang="en-GB" dirty="0">
                <a:latin typeface="Arial" charset="0"/>
                <a:cs typeface="Arial" charset="0"/>
              </a:rPr>
              <a:t> </a:t>
            </a:r>
          </a:p>
          <a:p>
            <a:r>
              <a:rPr lang="en-GB" dirty="0">
                <a:latin typeface="Arial" charset="0"/>
                <a:cs typeface="Arial" charset="0"/>
              </a:rPr>
              <a:t> by Prosecutor on conviction as part of the sentence, to protect the public by preventing or restricting defendant’s activities e.g. working as a </a:t>
            </a:r>
            <a:r>
              <a:rPr lang="en-GB" dirty="0" err="1">
                <a:latin typeface="Arial" charset="0"/>
                <a:cs typeface="Arial" charset="0"/>
              </a:rPr>
              <a:t>gangmaster</a:t>
            </a:r>
            <a:r>
              <a:rPr lang="en-GB" dirty="0">
                <a:latin typeface="Arial" charset="0"/>
                <a:cs typeface="Arial" charset="0"/>
              </a:rPr>
              <a:t>, travel to specified countries, working with children. </a:t>
            </a:r>
          </a:p>
          <a:p>
            <a:endParaRPr lang="en-GB" dirty="0">
              <a:latin typeface="Arial" charset="0"/>
              <a:cs typeface="Arial" charset="0"/>
            </a:endParaRPr>
          </a:p>
          <a:p>
            <a:r>
              <a:rPr lang="en-GB" dirty="0">
                <a:latin typeface="Arial" charset="0"/>
                <a:cs typeface="Arial" charset="0"/>
              </a:rPr>
              <a:t>by Police/NCA/Immigration Officer (IO) at a Magistrates’ court to prohibit the defendant from doing anything described in the order. The defendant must have been convicted of a trafficking offence in the UK or any other </a:t>
            </a:r>
          </a:p>
          <a:p>
            <a:r>
              <a:rPr lang="en-GB" dirty="0">
                <a:latin typeface="Arial" charset="0"/>
                <a:cs typeface="Arial" charset="0"/>
              </a:rPr>
              <a:t>     country. </a:t>
            </a:r>
          </a:p>
          <a:p>
            <a:endParaRPr lang="en-GB" dirty="0">
              <a:latin typeface="Arial" charset="0"/>
              <a:cs typeface="Arial" charset="0"/>
            </a:endParaRPr>
          </a:p>
          <a:p>
            <a:endParaRPr lang="en-GB" dirty="0">
              <a:latin typeface="Arial" charset="0"/>
              <a:cs typeface="Arial" charset="0"/>
            </a:endParaRPr>
          </a:p>
          <a:p>
            <a:endParaRPr lang="en-GB" dirty="0">
              <a:latin typeface="Arial" charset="0"/>
              <a:cs typeface="Arial" charset="0"/>
            </a:endParaRPr>
          </a:p>
          <a:p>
            <a:r>
              <a:rPr lang="en-GB" dirty="0">
                <a:latin typeface="Arial" charset="0"/>
                <a:cs typeface="Arial" charset="0"/>
              </a:rPr>
              <a:t>Risk orders</a:t>
            </a:r>
          </a:p>
          <a:p>
            <a:endParaRPr lang="en-GB" dirty="0">
              <a:latin typeface="Arial" charset="0"/>
              <a:cs typeface="Arial" charset="0"/>
            </a:endParaRPr>
          </a:p>
          <a:p>
            <a:r>
              <a:rPr lang="en-GB" dirty="0">
                <a:latin typeface="Arial" charset="0"/>
                <a:cs typeface="Arial" charset="0"/>
              </a:rPr>
              <a:t>Applied for: </a:t>
            </a:r>
          </a:p>
          <a:p>
            <a:endParaRPr lang="en-GB" dirty="0">
              <a:latin typeface="Arial" charset="0"/>
              <a:cs typeface="Arial" charset="0"/>
            </a:endParaRPr>
          </a:p>
          <a:p>
            <a:r>
              <a:rPr lang="en-GB" dirty="0">
                <a:latin typeface="Arial" charset="0"/>
                <a:cs typeface="Arial" charset="0"/>
              </a:rPr>
              <a:t>by Police /NCA /Immigration Officer at a Magistrates’ Court to  restrict the activities of an individual who has not been convicted of a relevant offence, but where it is necessary to protect people from likely harm. </a:t>
            </a:r>
          </a:p>
          <a:p>
            <a:endParaRPr lang="en-GB" dirty="0">
              <a:latin typeface="Arial" charset="0"/>
              <a:cs typeface="Arial" charset="0"/>
            </a:endParaRPr>
          </a:p>
          <a:p>
            <a:endParaRPr lang="en-GB" dirty="0">
              <a:latin typeface="Arial" charset="0"/>
              <a:cs typeface="Arial" charset="0"/>
            </a:endParaRPr>
          </a:p>
          <a:p>
            <a:r>
              <a:rPr lang="en-GB" dirty="0">
                <a:latin typeface="Arial" charset="0"/>
                <a:cs typeface="Arial" charset="0"/>
              </a:rPr>
              <a:t>Modern Slavery Act</a:t>
            </a:r>
            <a:r>
              <a:rPr lang="en-GB" baseline="0" dirty="0">
                <a:latin typeface="Arial" charset="0"/>
                <a:cs typeface="Arial" charset="0"/>
              </a:rPr>
              <a:t> link ….</a:t>
            </a:r>
            <a:r>
              <a:rPr lang="en-GB" dirty="0">
                <a:latin typeface="Arial" charset="0"/>
                <a:cs typeface="Arial" charset="0"/>
              </a:rPr>
              <a:t>http://www.legislation.gov.uk/ukpga/2015/30/pdfs/ukpga_20150030_en.pdf</a:t>
            </a:r>
          </a:p>
          <a:p>
            <a:endParaRPr lang="en-GB" dirty="0">
              <a:latin typeface="Arial" charset="0"/>
              <a:cs typeface="Arial" charset="0"/>
            </a:endParaRPr>
          </a:p>
          <a:p>
            <a:r>
              <a:rPr lang="en-GB" dirty="0">
                <a:latin typeface="Arial" charset="0"/>
                <a:cs typeface="Arial" charset="0"/>
              </a:rPr>
              <a:t>Additional info below if needed - but if delegates need more info re the Modern Slavery</a:t>
            </a:r>
            <a:r>
              <a:rPr lang="en-GB" baseline="0" dirty="0">
                <a:latin typeface="Arial" charset="0"/>
                <a:cs typeface="Arial" charset="0"/>
              </a:rPr>
              <a:t> Act they need to do the First Responder course </a:t>
            </a:r>
            <a:endParaRPr lang="en-GB" dirty="0">
              <a:latin typeface="Arial" charset="0"/>
              <a:cs typeface="Arial" charset="0"/>
            </a:endParaRPr>
          </a:p>
          <a:p>
            <a:endParaRPr lang="en-GB" dirty="0">
              <a:latin typeface="Arial" charset="0"/>
              <a:cs typeface="Arial" charset="0"/>
            </a:endParaRPr>
          </a:p>
          <a:p>
            <a:r>
              <a:rPr lang="en-GB" dirty="0">
                <a:latin typeface="Arial" charset="0"/>
                <a:cs typeface="Arial" charset="0"/>
              </a:rPr>
              <a:t>Section 1. </a:t>
            </a:r>
          </a:p>
          <a:p>
            <a:r>
              <a:rPr lang="en-GB" dirty="0">
                <a:latin typeface="Arial" charset="0"/>
                <a:cs typeface="Arial" charset="0"/>
              </a:rPr>
              <a:t>Slavery, servitude and forced or compulsory labour: offence even if individual consents</a:t>
            </a:r>
            <a:br>
              <a:rPr lang="en-GB" dirty="0">
                <a:latin typeface="Arial" charset="0"/>
                <a:cs typeface="Arial" charset="0"/>
              </a:rPr>
            </a:br>
            <a:r>
              <a:rPr lang="en-GB" dirty="0">
                <a:latin typeface="Arial" charset="0"/>
                <a:cs typeface="Arial" charset="0"/>
              </a:rPr>
              <a:t>Section 2. </a:t>
            </a:r>
          </a:p>
          <a:p>
            <a:r>
              <a:rPr lang="en-GB" dirty="0">
                <a:latin typeface="Arial" charset="0"/>
                <a:cs typeface="Arial" charset="0"/>
              </a:rPr>
              <a:t>Human trafficking for exploitation.</a:t>
            </a:r>
            <a:br>
              <a:rPr lang="en-GB" dirty="0">
                <a:latin typeface="Arial" charset="0"/>
                <a:cs typeface="Arial" charset="0"/>
              </a:rPr>
            </a:br>
            <a:r>
              <a:rPr lang="en-GB" dirty="0">
                <a:latin typeface="Arial" charset="0"/>
                <a:cs typeface="Arial" charset="0"/>
              </a:rPr>
              <a:t>Section 4. </a:t>
            </a:r>
          </a:p>
          <a:p>
            <a:r>
              <a:rPr lang="en-GB" dirty="0">
                <a:latin typeface="Arial" charset="0"/>
                <a:cs typeface="Arial" charset="0"/>
              </a:rPr>
              <a:t>Committing offence with intent to commit offence under section 2. </a:t>
            </a:r>
            <a:br>
              <a:rPr lang="en-GB" dirty="0">
                <a:latin typeface="Arial" charset="0"/>
                <a:cs typeface="Arial" charset="0"/>
              </a:rPr>
            </a:br>
            <a:r>
              <a:rPr lang="en-GB" dirty="0">
                <a:latin typeface="Arial" charset="0"/>
                <a:cs typeface="Arial" charset="0"/>
              </a:rPr>
              <a:t>Includes any offence including the aiding, abetting, counselling or procuring</a:t>
            </a:r>
          </a:p>
          <a:p>
            <a:endParaRPr lang="en-GB" dirty="0">
              <a:latin typeface="Arial" charset="0"/>
              <a:cs typeface="Arial" charset="0"/>
            </a:endParaRPr>
          </a:p>
          <a:p>
            <a:r>
              <a:rPr lang="en-GB" dirty="0">
                <a:latin typeface="Arial" charset="0"/>
                <a:cs typeface="Arial" charset="0"/>
              </a:rPr>
              <a:t>Section 45: </a:t>
            </a:r>
          </a:p>
          <a:p>
            <a:r>
              <a:rPr lang="en-GB" dirty="0">
                <a:latin typeface="Arial" charset="0"/>
                <a:cs typeface="Arial" charset="0"/>
              </a:rPr>
              <a:t>a defence for slavery or trafficking victims who commit an offence.</a:t>
            </a:r>
          </a:p>
          <a:p>
            <a:r>
              <a:rPr lang="en-GB" dirty="0">
                <a:latin typeface="Arial" charset="0"/>
                <a:cs typeface="Arial" charset="0"/>
              </a:rPr>
              <a:t> Not inclusive all offences however with more serious offences, violence and sexual offences not covered. </a:t>
            </a:r>
          </a:p>
          <a:p>
            <a:r>
              <a:rPr lang="en-GB" dirty="0">
                <a:latin typeface="Arial" charset="0"/>
                <a:cs typeface="Arial" charset="0"/>
              </a:rPr>
              <a:t>Interestingly it would appear that the defence could apply, for instance, in cases of ABH, theft or dangerous or drink driving.</a:t>
            </a:r>
          </a:p>
          <a:p>
            <a:endParaRPr lang="en-GB" dirty="0">
              <a:latin typeface="Arial" charset="0"/>
              <a:cs typeface="Arial" charset="0"/>
            </a:endParaRPr>
          </a:p>
          <a:p>
            <a:r>
              <a:rPr lang="en-GB" dirty="0">
                <a:latin typeface="Arial" charset="0"/>
                <a:cs typeface="Arial" charset="0"/>
              </a:rPr>
              <a:t>Previous</a:t>
            </a:r>
            <a:r>
              <a:rPr lang="en-GB" baseline="0" dirty="0">
                <a:latin typeface="Arial" charset="0"/>
                <a:cs typeface="Arial" charset="0"/>
              </a:rPr>
              <a:t> offences were spread out to :</a:t>
            </a:r>
          </a:p>
          <a:p>
            <a:r>
              <a:rPr lang="en-GB" baseline="0" dirty="0">
                <a:latin typeface="Arial" charset="0"/>
                <a:cs typeface="Arial" charset="0"/>
              </a:rPr>
              <a:t>Sexual Offences Act 2003 – prohibited trafficking for sexual exploitation</a:t>
            </a:r>
          </a:p>
          <a:p>
            <a:r>
              <a:rPr lang="en-GB" baseline="0" dirty="0">
                <a:latin typeface="Arial" charset="0"/>
                <a:cs typeface="Arial" charset="0"/>
              </a:rPr>
              <a:t>Asylum and Immigration (Treatment of Claimants </a:t>
            </a:r>
            <a:r>
              <a:rPr lang="en-GB" baseline="0" dirty="0" err="1">
                <a:latin typeface="Arial" charset="0"/>
                <a:cs typeface="Arial" charset="0"/>
              </a:rPr>
              <a:t>etc</a:t>
            </a:r>
            <a:r>
              <a:rPr lang="en-GB" baseline="0" dirty="0">
                <a:latin typeface="Arial" charset="0"/>
                <a:cs typeface="Arial" charset="0"/>
              </a:rPr>
              <a:t>) Act 2004 – prohibited trafficking for non-sexual exploitation</a:t>
            </a:r>
          </a:p>
          <a:p>
            <a:r>
              <a:rPr lang="en-GB" baseline="0" dirty="0">
                <a:latin typeface="Arial" charset="0"/>
                <a:cs typeface="Arial" charset="0"/>
              </a:rPr>
              <a:t>Coroners and Justice Act 2009 – prohibited slavery, servitude and forced or compulsory labour</a:t>
            </a:r>
          </a:p>
          <a:p>
            <a:endParaRPr lang="en-GB" baseline="0" dirty="0">
              <a:latin typeface="Arial" charset="0"/>
              <a:cs typeface="Arial" charset="0"/>
            </a:endParaRPr>
          </a:p>
          <a:p>
            <a:endParaRPr lang="en-GB" baseline="0" dirty="0">
              <a:latin typeface="Arial" charset="0"/>
              <a:cs typeface="Arial" charset="0"/>
            </a:endParaRPr>
          </a:p>
          <a:p>
            <a:endParaRPr lang="en-GB" baseline="0" dirty="0">
              <a:latin typeface="Arial" charset="0"/>
              <a:cs typeface="Arial" charset="0"/>
            </a:endParaRPr>
          </a:p>
          <a:p>
            <a:endParaRPr lang="en-GB" dirty="0">
              <a:latin typeface="Arial" charset="0"/>
              <a:cs typeface="Arial" charset="0"/>
            </a:endParaRPr>
          </a:p>
          <a:p>
            <a:endParaRPr lang="en-GB" dirty="0">
              <a:latin typeface="Arial" charset="0"/>
              <a:cs typeface="Arial" charset="0"/>
            </a:endParaRPr>
          </a:p>
        </p:txBody>
      </p:sp>
      <p:sp>
        <p:nvSpPr>
          <p:cNvPr id="4" name="Slide Number Placeholder 3"/>
          <p:cNvSpPr>
            <a:spLocks noGrp="1"/>
          </p:cNvSpPr>
          <p:nvPr>
            <p:ph type="sldNum" sz="quarter" idx="5"/>
          </p:nvPr>
        </p:nvSpPr>
        <p:spPr/>
        <p:txBody>
          <a:bodyPr/>
          <a:lstStyle/>
          <a:p>
            <a:pPr>
              <a:defRPr/>
            </a:pPr>
            <a:fld id="{935A8221-525B-453C-9305-8FA40BCFB0C0}" type="slidenum">
              <a:rPr lang="en-GB">
                <a:solidFill>
                  <a:prstClr val="black"/>
                </a:solidFill>
              </a:rPr>
              <a:pPr>
                <a:defRPr/>
              </a:pPr>
              <a:t>22</a:t>
            </a:fld>
            <a:endParaRPr lang="en-GB" dirty="0">
              <a:solidFill>
                <a:prstClr val="black"/>
              </a:solidFill>
            </a:endParaRPr>
          </a:p>
        </p:txBody>
      </p:sp>
    </p:spTree>
    <p:extLst>
      <p:ext uri="{BB962C8B-B14F-4D97-AF65-F5344CB8AC3E}">
        <p14:creationId xmlns:p14="http://schemas.microsoft.com/office/powerpoint/2010/main" val="2641966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Hand out poster and sticker re the duty to notify. Details</a:t>
            </a:r>
            <a:r>
              <a:rPr lang="en-GB" baseline="0" dirty="0"/>
              <a:t> of the duty are outlined below </a:t>
            </a:r>
            <a:endParaRPr lang="en-GB" dirty="0"/>
          </a:p>
          <a:p>
            <a:endParaRPr lang="en-GB" dirty="0"/>
          </a:p>
          <a:p>
            <a:r>
              <a:rPr lang="en-GB" sz="1200" kern="1200" dirty="0">
                <a:solidFill>
                  <a:schemeClr val="tx1"/>
                </a:solidFill>
                <a:effectLst/>
                <a:latin typeface="Arial" panose="020B0604020202020204" pitchFamily="34" charset="0"/>
                <a:ea typeface="+mn-ea"/>
                <a:cs typeface="Arial" panose="020B0604020202020204" pitchFamily="34" charset="0"/>
              </a:rPr>
              <a:t>from 1st November 2015, specified public authorities have had a duty to notify the Secretary of State of any individual encountered in England and Wales who they believe is a suspected victim of slavery or human trafficking. This duty is intended to gather statistics and help build a more comprehensive picture of the nature and scale of modern slavery.</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The Home office  have produced some materials to raise awareness of the Duty to Notify. Please find attached the materials as PDF’s which are also  downloadable here </a:t>
            </a:r>
            <a:r>
              <a:rPr lang="en-GB" sz="1200" u="sng" kern="1200" dirty="0">
                <a:solidFill>
                  <a:schemeClr val="tx1"/>
                </a:solidFill>
                <a:effectLst/>
                <a:latin typeface="Arial" panose="020B0604020202020204" pitchFamily="34" charset="0"/>
                <a:ea typeface="+mn-ea"/>
                <a:cs typeface="Arial" panose="020B0604020202020204" pitchFamily="34" charset="0"/>
                <a:hlinkClick r:id="rId3"/>
              </a:rPr>
              <a:t>https://www.gov.uk/government/publications/modern-slavery-duty-to-notify</a:t>
            </a:r>
            <a:r>
              <a:rPr lang="en-GB" sz="1200" kern="1200" dirty="0">
                <a:solidFill>
                  <a:schemeClr val="tx1"/>
                </a:solidFill>
                <a:effectLst/>
                <a:latin typeface="Arial" panose="020B0604020202020204" pitchFamily="34" charset="0"/>
                <a:ea typeface="+mn-ea"/>
                <a:cs typeface="Arial" panose="020B0604020202020204" pitchFamily="34" charset="0"/>
              </a:rPr>
              <a:t> . I await</a:t>
            </a:r>
            <a:r>
              <a:rPr lang="en-GB" sz="1200" kern="1200" baseline="0" dirty="0">
                <a:solidFill>
                  <a:schemeClr val="tx1"/>
                </a:solidFill>
                <a:effectLst/>
                <a:latin typeface="Arial" panose="020B0604020202020204" pitchFamily="34" charset="0"/>
                <a:ea typeface="+mn-ea"/>
                <a:cs typeface="Arial" panose="020B0604020202020204" pitchFamily="34" charset="0"/>
              </a:rPr>
              <a:t> welsh versions</a:t>
            </a:r>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Please note that there are two versions of the poster, one is for those covered by the duty to notify legislation, the other poster is for partners such as the NHS frontline staff (who are not covered by the duty, but who may regularly come into contact with potential victims, this poster is worded it is important to notify…).</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It is estimated that there were 10,000-13,000 victims of modern slavery in the UK in 2013, but only 1,746 potential victims were referred to the National Referral Mechanism (NRM) in the same period. In 2015, this figure rose to 3,266 potential victims. </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The ‘duty to notify’ provision is set out in Section 52 of the Modern Slavery Act 2015, and applies to the following public authorities in England and Wales at the time of publication (additional public authorities can be added through regulations): </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r>
              <a:rPr lang="en-GB" sz="1200" kern="1200" dirty="0">
                <a:solidFill>
                  <a:schemeClr val="tx1"/>
                </a:solidFill>
                <a:effectLst/>
                <a:latin typeface="Arial" panose="020B0604020202020204" pitchFamily="34" charset="0"/>
                <a:ea typeface="+mn-ea"/>
                <a:cs typeface="Arial" panose="020B0604020202020204" pitchFamily="34" charset="0"/>
              </a:rPr>
              <a:t>(a) a chief officer of police for a police area, </a:t>
            </a:r>
          </a:p>
          <a:p>
            <a:r>
              <a:rPr lang="en-GB" sz="1200" kern="1200" dirty="0">
                <a:solidFill>
                  <a:schemeClr val="tx1"/>
                </a:solidFill>
                <a:effectLst/>
                <a:latin typeface="Arial" panose="020B0604020202020204" pitchFamily="34" charset="0"/>
                <a:ea typeface="+mn-ea"/>
                <a:cs typeface="Arial" panose="020B0604020202020204" pitchFamily="34" charset="0"/>
              </a:rPr>
              <a:t>(b) the chief constable of the British Transport Police Force, </a:t>
            </a:r>
          </a:p>
          <a:p>
            <a:r>
              <a:rPr lang="en-GB" sz="1200" kern="1200" dirty="0">
                <a:solidFill>
                  <a:schemeClr val="tx1"/>
                </a:solidFill>
                <a:effectLst/>
                <a:latin typeface="Arial" panose="020B0604020202020204" pitchFamily="34" charset="0"/>
                <a:ea typeface="+mn-ea"/>
                <a:cs typeface="Arial" panose="020B0604020202020204" pitchFamily="34" charset="0"/>
              </a:rPr>
              <a:t>(c) the National Crime Agency, </a:t>
            </a:r>
          </a:p>
          <a:p>
            <a:r>
              <a:rPr lang="en-GB" sz="1200" kern="1200" dirty="0">
                <a:solidFill>
                  <a:schemeClr val="tx1"/>
                </a:solidFill>
                <a:effectLst/>
                <a:latin typeface="Arial" panose="020B0604020202020204" pitchFamily="34" charset="0"/>
                <a:ea typeface="+mn-ea"/>
                <a:cs typeface="Arial" panose="020B0604020202020204" pitchFamily="34" charset="0"/>
              </a:rPr>
              <a:t>(d) a county council, </a:t>
            </a:r>
          </a:p>
          <a:p>
            <a:r>
              <a:rPr lang="en-GB" sz="1200" kern="1200" dirty="0">
                <a:solidFill>
                  <a:schemeClr val="tx1"/>
                </a:solidFill>
                <a:effectLst/>
                <a:latin typeface="Arial" panose="020B0604020202020204" pitchFamily="34" charset="0"/>
                <a:ea typeface="+mn-ea"/>
                <a:cs typeface="Arial" panose="020B0604020202020204" pitchFamily="34" charset="0"/>
              </a:rPr>
              <a:t>(e) a county borough council, </a:t>
            </a:r>
          </a:p>
          <a:p>
            <a:r>
              <a:rPr lang="en-GB" sz="1200" kern="1200" dirty="0">
                <a:solidFill>
                  <a:schemeClr val="tx1"/>
                </a:solidFill>
                <a:effectLst/>
                <a:latin typeface="Arial" panose="020B0604020202020204" pitchFamily="34" charset="0"/>
                <a:ea typeface="+mn-ea"/>
                <a:cs typeface="Arial" panose="020B0604020202020204" pitchFamily="34" charset="0"/>
              </a:rPr>
              <a:t>(f) a district council, </a:t>
            </a:r>
          </a:p>
          <a:p>
            <a:r>
              <a:rPr lang="en-GB" sz="1200" kern="1200" dirty="0">
                <a:solidFill>
                  <a:schemeClr val="tx1"/>
                </a:solidFill>
                <a:effectLst/>
                <a:latin typeface="Arial" panose="020B0604020202020204" pitchFamily="34" charset="0"/>
                <a:ea typeface="+mn-ea"/>
                <a:cs typeface="Arial" panose="020B0604020202020204" pitchFamily="34" charset="0"/>
              </a:rPr>
              <a:t>(g) a London borough council, </a:t>
            </a:r>
          </a:p>
          <a:p>
            <a:r>
              <a:rPr lang="en-GB" sz="1200" kern="1200" dirty="0">
                <a:solidFill>
                  <a:schemeClr val="tx1"/>
                </a:solidFill>
                <a:effectLst/>
                <a:latin typeface="Arial" panose="020B0604020202020204" pitchFamily="34" charset="0"/>
                <a:ea typeface="+mn-ea"/>
                <a:cs typeface="Arial" panose="020B0604020202020204" pitchFamily="34" charset="0"/>
              </a:rPr>
              <a:t>(h) the Greater London Authority, </a:t>
            </a:r>
          </a:p>
          <a:p>
            <a:r>
              <a:rPr lang="en-GB" sz="1200" kern="1200" dirty="0">
                <a:solidFill>
                  <a:schemeClr val="tx1"/>
                </a:solidFill>
                <a:effectLst/>
                <a:latin typeface="Arial" panose="020B0604020202020204" pitchFamily="34" charset="0"/>
                <a:ea typeface="+mn-ea"/>
                <a:cs typeface="Arial" panose="020B0604020202020204" pitchFamily="34" charset="0"/>
              </a:rPr>
              <a:t>(</a:t>
            </a:r>
            <a:r>
              <a:rPr lang="en-GB" sz="1200" kern="1200" dirty="0" err="1">
                <a:solidFill>
                  <a:schemeClr val="tx1"/>
                </a:solidFill>
                <a:effectLst/>
                <a:latin typeface="Arial" panose="020B0604020202020204" pitchFamily="34" charset="0"/>
                <a:ea typeface="+mn-ea"/>
                <a:cs typeface="Arial" panose="020B0604020202020204" pitchFamily="34" charset="0"/>
              </a:rPr>
              <a:t>i</a:t>
            </a:r>
            <a:r>
              <a:rPr lang="en-GB" sz="1200" kern="1200" dirty="0">
                <a:solidFill>
                  <a:schemeClr val="tx1"/>
                </a:solidFill>
                <a:effectLst/>
                <a:latin typeface="Arial" panose="020B0604020202020204" pitchFamily="34" charset="0"/>
                <a:ea typeface="+mn-ea"/>
                <a:cs typeface="Arial" panose="020B0604020202020204" pitchFamily="34" charset="0"/>
              </a:rPr>
              <a:t>) the Common Council of the City of London, </a:t>
            </a:r>
          </a:p>
          <a:p>
            <a:r>
              <a:rPr lang="en-GB" sz="1200" kern="1200" dirty="0">
                <a:solidFill>
                  <a:schemeClr val="tx1"/>
                </a:solidFill>
                <a:effectLst/>
                <a:latin typeface="Arial" panose="020B0604020202020204" pitchFamily="34" charset="0"/>
                <a:ea typeface="+mn-ea"/>
                <a:cs typeface="Arial" panose="020B0604020202020204" pitchFamily="34" charset="0"/>
              </a:rPr>
              <a:t>(j) the Council of the Isles of Scilly, </a:t>
            </a:r>
          </a:p>
          <a:p>
            <a:r>
              <a:rPr lang="en-GB" sz="1200" kern="1200" dirty="0">
                <a:solidFill>
                  <a:schemeClr val="tx1"/>
                </a:solidFill>
                <a:effectLst/>
                <a:latin typeface="Arial" panose="020B0604020202020204" pitchFamily="34" charset="0"/>
                <a:ea typeface="+mn-ea"/>
                <a:cs typeface="Arial" panose="020B0604020202020204" pitchFamily="34" charset="0"/>
              </a:rPr>
              <a:t>(k) the </a:t>
            </a:r>
            <a:r>
              <a:rPr lang="en-GB" sz="1200" kern="1200" dirty="0" err="1">
                <a:solidFill>
                  <a:schemeClr val="tx1"/>
                </a:solidFill>
                <a:effectLst/>
                <a:latin typeface="Arial" panose="020B0604020202020204" pitchFamily="34" charset="0"/>
                <a:ea typeface="+mn-ea"/>
                <a:cs typeface="Arial" panose="020B0604020202020204" pitchFamily="34" charset="0"/>
              </a:rPr>
              <a:t>Gangmasters</a:t>
            </a:r>
            <a:r>
              <a:rPr lang="en-GB" sz="1200" kern="1200" dirty="0">
                <a:solidFill>
                  <a:schemeClr val="tx1"/>
                </a:solidFill>
                <a:effectLst/>
                <a:latin typeface="Arial" panose="020B0604020202020204" pitchFamily="34" charset="0"/>
                <a:ea typeface="+mn-ea"/>
                <a:cs typeface="Arial" panose="020B0604020202020204" pitchFamily="34" charset="0"/>
              </a:rPr>
              <a:t> Licensing Authority.</a:t>
            </a:r>
          </a:p>
          <a:p>
            <a:r>
              <a:rPr lang="en-GB" sz="1200" kern="1200" dirty="0">
                <a:solidFill>
                  <a:schemeClr val="tx1"/>
                </a:solidFill>
                <a:effectLst/>
                <a:latin typeface="Arial" panose="020B0604020202020204" pitchFamily="34" charset="0"/>
                <a:ea typeface="+mn-ea"/>
                <a:cs typeface="Arial" panose="020B0604020202020204" pitchFamily="34" charset="0"/>
              </a:rPr>
              <a:t> </a:t>
            </a:r>
          </a:p>
          <a:p>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pPr>
                <a:defRPr/>
              </a:pPr>
              <a:t>23</a:t>
            </a:fld>
            <a:endParaRPr lang="en-GB" dirty="0"/>
          </a:p>
        </p:txBody>
      </p:sp>
    </p:spTree>
    <p:extLst>
      <p:ext uri="{BB962C8B-B14F-4D97-AF65-F5344CB8AC3E}">
        <p14:creationId xmlns:p14="http://schemas.microsoft.com/office/powerpoint/2010/main" val="944425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Section</a:t>
            </a:r>
            <a:r>
              <a:rPr lang="en-GB" baseline="0" dirty="0"/>
              <a:t> 54 MSA 2015</a:t>
            </a:r>
            <a:endParaRPr lang="en-GB" dirty="0"/>
          </a:p>
        </p:txBody>
      </p:sp>
      <p:sp>
        <p:nvSpPr>
          <p:cNvPr id="4" name="Slide Number Placeholder 3"/>
          <p:cNvSpPr>
            <a:spLocks noGrp="1"/>
          </p:cNvSpPr>
          <p:nvPr>
            <p:ph type="sldNum" sz="quarter" idx="10"/>
          </p:nvPr>
        </p:nvSpPr>
        <p:spPr/>
        <p:txBody>
          <a:bodyPr/>
          <a:lstStyle/>
          <a:p>
            <a:fld id="{2A3B2085-331B-43E9-A7FD-B438AD7739E1}" type="slidenum">
              <a:rPr lang="en-GB" smtClean="0"/>
              <a:t>24</a:t>
            </a:fld>
            <a:endParaRPr lang="en-GB"/>
          </a:p>
        </p:txBody>
      </p:sp>
    </p:spTree>
    <p:extLst>
      <p:ext uri="{BB962C8B-B14F-4D97-AF65-F5344CB8AC3E}">
        <p14:creationId xmlns:p14="http://schemas.microsoft.com/office/powerpoint/2010/main" val="237440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51992917-4BE2-4F48-B8E6-FCBC24F62D47}" type="slidenum">
              <a:rPr lang="en-GB">
                <a:solidFill>
                  <a:prstClr val="black"/>
                </a:solidFill>
              </a:rPr>
              <a:pPr>
                <a:defRPr/>
              </a:pPr>
              <a:t>2</a:t>
            </a:fld>
            <a:endParaRPr lang="en-GB" dirty="0">
              <a:solidFill>
                <a:prstClr val="black"/>
              </a:solidFill>
            </a:endParaRPr>
          </a:p>
        </p:txBody>
      </p:sp>
      <p:sp>
        <p:nvSpPr>
          <p:cNvPr id="21506" name="Rectangle 2"/>
          <p:cNvSpPr>
            <a:spLocks noGrp="1" noRot="1" noChangeAspect="1" noChangeArrowheads="1" noTextEdit="1"/>
          </p:cNvSpPr>
          <p:nvPr>
            <p:ph type="sldImg"/>
          </p:nvPr>
        </p:nvSpPr>
        <p:spPr bwMode="auto">
          <a:xfrm>
            <a:off x="1144588" y="687388"/>
            <a:ext cx="4573587" cy="3430587"/>
          </a:xfrm>
          <a:noFill/>
          <a:ln>
            <a:solidFill>
              <a:srgbClr val="000000"/>
            </a:solidFill>
            <a:miter lim="800000"/>
            <a:headEnd/>
            <a:tailEnd/>
          </a:ln>
        </p:spPr>
      </p:sp>
      <p:sp>
        <p:nvSpPr>
          <p:cNvPr id="21507" name="Rectangle 3"/>
          <p:cNvSpPr>
            <a:spLocks noGrp="1" noChangeArrowheads="1"/>
          </p:cNvSpPr>
          <p:nvPr>
            <p:ph type="body" idx="1"/>
          </p:nvPr>
        </p:nvSpPr>
        <p:spPr bwMode="auto">
          <a:xfrm>
            <a:off x="685801" y="4572002"/>
            <a:ext cx="5486400" cy="3886200"/>
          </a:xfrm>
          <a:noFill/>
        </p:spPr>
        <p:txBody>
          <a:bodyPr wrap="square" numCol="1" anchor="t" anchorCtr="0" compatLnSpc="1">
            <a:prstTxWarp prst="textNoShape">
              <a:avLst/>
            </a:prstTxWarp>
          </a:bodyPr>
          <a:lstStyle/>
          <a:p>
            <a:pPr algn="just" eaLnBrk="1" hangingPunct="1">
              <a:spcBef>
                <a:spcPct val="0"/>
              </a:spcBef>
            </a:pPr>
            <a:endParaRPr lang="en-GB" dirty="0">
              <a:solidFill>
                <a:srgbClr val="000000"/>
              </a:solidFill>
              <a:latin typeface="Arial" charset="0"/>
              <a:cs typeface="Times New Roman" pitchFamily="18" charset="0"/>
            </a:endParaRPr>
          </a:p>
        </p:txBody>
      </p:sp>
    </p:spTree>
    <p:extLst>
      <p:ext uri="{BB962C8B-B14F-4D97-AF65-F5344CB8AC3E}">
        <p14:creationId xmlns:p14="http://schemas.microsoft.com/office/powerpoint/2010/main" val="3958317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a:cs typeface="Arial" pitchFamily="34" charset="0"/>
              </a:rPr>
              <a:t>These slides are intended to highlight the </a:t>
            </a:r>
            <a:r>
              <a:rPr lang="en-GB" altLang="en-US" dirty="0" err="1">
                <a:cs typeface="Arial" pitchFamily="34" charset="0"/>
              </a:rPr>
              <a:t>impactive</a:t>
            </a:r>
            <a:r>
              <a:rPr lang="en-GB" altLang="en-US" dirty="0">
                <a:cs typeface="Arial" pitchFamily="34" charset="0"/>
              </a:rPr>
              <a:t> use of images. There is however, no generic image of a trafficked victim and they don’t have labels saying they’ve been trafficked</a:t>
            </a:r>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solidFill>
                  <a:prstClr val="black"/>
                </a:solidFill>
              </a:rPr>
              <a:pPr>
                <a:defRPr/>
              </a:pPr>
              <a:t>30</a:t>
            </a:fld>
            <a:endParaRPr lang="en-GB" dirty="0">
              <a:solidFill>
                <a:prstClr val="black"/>
              </a:solidFill>
            </a:endParaRPr>
          </a:p>
        </p:txBody>
      </p:sp>
    </p:spTree>
    <p:extLst>
      <p:ext uri="{BB962C8B-B14F-4D97-AF65-F5344CB8AC3E}">
        <p14:creationId xmlns:p14="http://schemas.microsoft.com/office/powerpoint/2010/main" val="3618317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7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dirty="0"/>
          </a:p>
        </p:txBody>
      </p:sp>
      <p:sp>
        <p:nvSpPr>
          <p:cNvPr id="577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B70A8DA6-2EA2-4A40-8398-85353186D801}" type="slidenum">
              <a:rPr lang="en-GB" altLang="en-US">
                <a:solidFill>
                  <a:prstClr val="black"/>
                </a:solidFill>
              </a:rPr>
              <a:pPr/>
              <a:t>32</a:t>
            </a:fld>
            <a:endParaRPr lang="en-GB" altLang="en-US" dirty="0">
              <a:solidFill>
                <a:prstClr val="black"/>
              </a:solidFill>
            </a:endParaRPr>
          </a:p>
        </p:txBody>
      </p:sp>
    </p:spTree>
    <p:extLst>
      <p:ext uri="{BB962C8B-B14F-4D97-AF65-F5344CB8AC3E}">
        <p14:creationId xmlns:p14="http://schemas.microsoft.com/office/powerpoint/2010/main" val="3747762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fld id="{884DA1E8-96E3-4C35-9748-3FB421D2F9CA}" type="slidenum">
              <a:rPr lang="en-GB" altLang="en-US">
                <a:solidFill>
                  <a:srgbClr val="000000"/>
                </a:solidFill>
                <a:latin typeface="Arial" pitchFamily="34" charset="0"/>
              </a:rPr>
              <a:pPr/>
              <a:t>5</a:t>
            </a:fld>
            <a:endParaRPr lang="en-GB" altLang="en-US" dirty="0">
              <a:solidFill>
                <a:srgbClr val="000000"/>
              </a:solidFill>
              <a:latin typeface="Arial" pitchFamily="34" charset="0"/>
            </a:endParaRPr>
          </a:p>
        </p:txBody>
      </p:sp>
      <p:sp>
        <p:nvSpPr>
          <p:cNvPr id="51917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9172" name="Notes Placeholder 2"/>
          <p:cNvSpPr>
            <a:spLocks noGrp="1"/>
          </p:cNvSpPr>
          <p:nvPr>
            <p:ph type="body" idx="1"/>
          </p:nvPr>
        </p:nvSpPr>
        <p:spPr bwMode="auto">
          <a:xfrm>
            <a:off x="685802" y="4343400"/>
            <a:ext cx="5487987"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GB" altLang="en-US" dirty="0">
                <a:cs typeface="Arial" pitchFamily="34" charset="0"/>
              </a:rPr>
              <a:t>The most simple explanation for ‘slavery’. Despite being outlawed on both sides of the Atlantic since 1805, the trade in human slaves has not stopped. It has simply been driven ‘underground’ by being prohibited.</a:t>
            </a:r>
          </a:p>
          <a:p>
            <a:pPr>
              <a:spcBef>
                <a:spcPct val="0"/>
              </a:spcBef>
            </a:pPr>
            <a:endParaRPr lang="en-GB" altLang="en-US" dirty="0">
              <a:cs typeface="Arial" pitchFamily="34" charset="0"/>
            </a:endParaRPr>
          </a:p>
          <a:p>
            <a:pPr>
              <a:spcBef>
                <a:spcPct val="0"/>
              </a:spcBef>
            </a:pPr>
            <a:r>
              <a:rPr lang="en-GB" altLang="en-US" dirty="0">
                <a:cs typeface="Arial" pitchFamily="34" charset="0"/>
              </a:rPr>
              <a:t>Modern slavery includes: human trafficking, slavery, servitude,</a:t>
            </a:r>
            <a:r>
              <a:rPr lang="en-GB" altLang="en-US" baseline="0" dirty="0">
                <a:cs typeface="Arial" pitchFamily="34" charset="0"/>
              </a:rPr>
              <a:t> forced &amp; compulsory labour</a:t>
            </a:r>
            <a:endParaRPr lang="en-GB" altLang="en-US" dirty="0">
              <a:cs typeface="Arial" pitchFamily="34" charset="0"/>
            </a:endParaRPr>
          </a:p>
          <a:p>
            <a:pPr>
              <a:spcBef>
                <a:spcPct val="0"/>
              </a:spcBef>
            </a:pPr>
            <a:endParaRPr lang="en-GB" altLang="en-US" dirty="0">
              <a:cs typeface="Arial" pitchFamily="34" charset="0"/>
            </a:endParaRPr>
          </a:p>
          <a:p>
            <a:pPr>
              <a:spcBef>
                <a:spcPct val="0"/>
              </a:spcBef>
            </a:pPr>
            <a:r>
              <a:rPr lang="en-GB" altLang="en-US" dirty="0"/>
              <a:t>Human trafficking is the  fastest growing form of slavery today and is prohibited under international law, as well as under the criminal laws of the United Kingdom and other countries. </a:t>
            </a:r>
          </a:p>
          <a:p>
            <a:pPr>
              <a:spcBef>
                <a:spcPct val="0"/>
              </a:spcBef>
            </a:pPr>
            <a:endParaRPr lang="en-GB" altLang="en-US" dirty="0"/>
          </a:p>
          <a:p>
            <a:pPr>
              <a:spcBef>
                <a:spcPct val="0"/>
              </a:spcBef>
            </a:pPr>
            <a:r>
              <a:rPr lang="en-GB" altLang="en-US" dirty="0"/>
              <a:t>The home office estimated in 2013 there were between 10,000 &amp; 13,000 victims</a:t>
            </a:r>
            <a:r>
              <a:rPr lang="en-GB" altLang="en-US" baseline="0" dirty="0"/>
              <a:t> of modern slavery in UK</a:t>
            </a:r>
            <a:endParaRPr lang="en-GB" altLang="en-US" dirty="0"/>
          </a:p>
          <a:p>
            <a:pPr>
              <a:spcBef>
                <a:spcPct val="0"/>
              </a:spcBef>
            </a:pPr>
            <a:endParaRPr lang="en-GB" altLang="en-US" dirty="0"/>
          </a:p>
        </p:txBody>
      </p:sp>
      <p:sp>
        <p:nvSpPr>
          <p:cNvPr id="519173" name="Slide Number Placeholder 3"/>
          <p:cNvSpPr txBox="1">
            <a:spLocks noGrp="1"/>
          </p:cNvSpPr>
          <p:nvPr/>
        </p:nvSpPr>
        <p:spPr bwMode="auto">
          <a:xfrm>
            <a:off x="3883027" y="8685213"/>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0" tIns="45630" rIns="91260" bIns="45630" anchor="b"/>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fontAlgn="base">
              <a:spcBef>
                <a:spcPct val="0"/>
              </a:spcBef>
              <a:spcAft>
                <a:spcPct val="0"/>
              </a:spcAft>
            </a:pPr>
            <a:fld id="{4D60A2F2-F1A2-4992-9A15-25F03B2188B2}" type="slidenum">
              <a:rPr lang="en-GB" altLang="en-US" sz="1200">
                <a:solidFill>
                  <a:srgbClr val="000000"/>
                </a:solidFill>
                <a:latin typeface="Arial" pitchFamily="34" charset="0"/>
                <a:cs typeface="Arial" pitchFamily="34" charset="0"/>
              </a:rPr>
              <a:pPr algn="r" fontAlgn="base">
                <a:spcBef>
                  <a:spcPct val="0"/>
                </a:spcBef>
                <a:spcAft>
                  <a:spcPct val="0"/>
                </a:spcAft>
              </a:pPr>
              <a:t>5</a:t>
            </a:fld>
            <a:endParaRPr lang="en-GB" altLang="en-US" sz="1200"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501453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CECEA16-B4D8-450C-8CFD-339E6E58B139}" type="slidenum">
              <a:rPr lang="en-GB" altLang="en-US">
                <a:solidFill>
                  <a:srgbClr val="000000"/>
                </a:solidFill>
                <a:latin typeface="Arial" pitchFamily="34" charset="0"/>
              </a:rPr>
              <a:pPr fontAlgn="base">
                <a:spcBef>
                  <a:spcPct val="0"/>
                </a:spcBef>
                <a:spcAft>
                  <a:spcPct val="0"/>
                </a:spcAft>
              </a:pPr>
              <a:t>6</a:t>
            </a:fld>
            <a:endParaRPr lang="en-GB" altLang="en-US" dirty="0">
              <a:solidFill>
                <a:srgbClr val="000000"/>
              </a:solidFill>
              <a:latin typeface="Arial" pitchFamily="34" charset="0"/>
            </a:endParaRPr>
          </a:p>
        </p:txBody>
      </p:sp>
      <p:sp>
        <p:nvSpPr>
          <p:cNvPr id="522243" name="Rectangle 2"/>
          <p:cNvSpPr>
            <a:spLocks noGrp="1" noRot="1" noChangeAspect="1" noChangeArrowheads="1" noTextEdit="1"/>
          </p:cNvSpPr>
          <p:nvPr>
            <p:ph type="sldImg"/>
          </p:nvPr>
        </p:nvSpPr>
        <p:spPr bwMode="auto">
          <a:xfrm>
            <a:off x="850900" y="285750"/>
            <a:ext cx="5087938" cy="38163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44" name="Rectangle 3"/>
          <p:cNvSpPr>
            <a:spLocks noGrp="1" noChangeArrowheads="1"/>
          </p:cNvSpPr>
          <p:nvPr>
            <p:ph type="body" idx="1"/>
          </p:nvPr>
        </p:nvSpPr>
        <p:spPr bwMode="auto">
          <a:xfrm>
            <a:off x="742356" y="4316938"/>
            <a:ext cx="5161646" cy="48237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spcBef>
                <a:spcPct val="0"/>
              </a:spcBef>
            </a:pPr>
            <a:r>
              <a:rPr lang="en-GB" altLang="en-US" b="1" dirty="0">
                <a:latin typeface="Arial" panose="020B0604020202020204" pitchFamily="34" charset="0"/>
                <a:cs typeface="Arial" panose="020B0604020202020204" pitchFamily="34" charset="0"/>
              </a:rPr>
              <a:t>Sexual </a:t>
            </a:r>
            <a:r>
              <a:rPr lang="en-GB" altLang="en-US" dirty="0">
                <a:latin typeface="Arial" panose="020B0604020202020204" pitchFamily="34" charset="0"/>
                <a:cs typeface="Arial" panose="020B0604020202020204" pitchFamily="34" charset="0"/>
              </a:rPr>
              <a:t>- frequently through prostitution where victims are placed into off-street brothels, forced to see many clients, and receive either little or no money. </a:t>
            </a:r>
          </a:p>
          <a:p>
            <a:pPr>
              <a:lnSpc>
                <a:spcPct val="90000"/>
              </a:lnSpc>
              <a:spcBef>
                <a:spcPct val="0"/>
              </a:spcBef>
            </a:pPr>
            <a:endParaRPr lang="en-GB" altLang="en-US" dirty="0">
              <a:latin typeface="Arial" panose="020B0604020202020204" pitchFamily="34" charset="0"/>
              <a:cs typeface="Arial" panose="020B0604020202020204" pitchFamily="34" charset="0"/>
            </a:endParaRPr>
          </a:p>
          <a:p>
            <a:pPr>
              <a:lnSpc>
                <a:spcPct val="90000"/>
              </a:lnSpc>
              <a:spcBef>
                <a:spcPct val="0"/>
              </a:spcBef>
            </a:pPr>
            <a:r>
              <a:rPr lang="en-GB" altLang="en-US" b="1" dirty="0">
                <a:latin typeface="Arial" panose="020B0604020202020204" pitchFamily="34" charset="0"/>
                <a:cs typeface="Arial" panose="020B0604020202020204" pitchFamily="34" charset="0"/>
              </a:rPr>
              <a:t>Forced labour </a:t>
            </a:r>
            <a:r>
              <a:rPr lang="en-GB" altLang="en-US" dirty="0">
                <a:latin typeface="Arial" panose="020B0604020202020204" pitchFamily="34" charset="0"/>
                <a:cs typeface="Arial" panose="020B0604020202020204" pitchFamily="34" charset="0"/>
              </a:rPr>
              <a:t>- where victims are forced to work very long hours and hand over all of their wages to their traffickers or controllers, e.g. </a:t>
            </a:r>
            <a:r>
              <a:rPr lang="en-US" altLang="en-US" dirty="0"/>
              <a:t>domestic situations as sweatshop factories, construction sites, farm work, paving/ tarmacking, manufacturing, food processing, hospitality</a:t>
            </a:r>
            <a:endParaRPr lang="en-GB" altLang="en-US" dirty="0">
              <a:latin typeface="Arial" panose="020B0604020202020204" pitchFamily="34" charset="0"/>
              <a:cs typeface="Arial" panose="020B0604020202020204" pitchFamily="34" charset="0"/>
            </a:endParaRPr>
          </a:p>
          <a:p>
            <a:pPr>
              <a:lnSpc>
                <a:spcPct val="90000"/>
              </a:lnSpc>
              <a:spcBef>
                <a:spcPct val="0"/>
              </a:spcBef>
            </a:pPr>
            <a:endParaRPr lang="en-GB" altLang="en-US" dirty="0">
              <a:latin typeface="Arial" panose="020B0604020202020204" pitchFamily="34" charset="0"/>
              <a:cs typeface="Arial" panose="020B0604020202020204" pitchFamily="34" charset="0"/>
            </a:endParaRPr>
          </a:p>
          <a:p>
            <a:pPr>
              <a:lnSpc>
                <a:spcPct val="90000"/>
              </a:lnSpc>
              <a:spcBef>
                <a:spcPct val="0"/>
              </a:spcBef>
            </a:pPr>
            <a:r>
              <a:rPr lang="en-GB" altLang="en-US" b="1" dirty="0">
                <a:latin typeface="Arial" pitchFamily="34" charset="0"/>
                <a:cs typeface="Arial" pitchFamily="34" charset="0"/>
              </a:rPr>
              <a:t>Criminal</a:t>
            </a:r>
            <a:r>
              <a:rPr lang="en-GB" altLang="en-US" dirty="0">
                <a:latin typeface="Arial" pitchFamily="34" charset="0"/>
                <a:cs typeface="Arial" pitchFamily="34" charset="0"/>
              </a:rPr>
              <a:t> – drugs, cannabis farming, organised crime, begging, benefit fraud, </a:t>
            </a:r>
            <a:r>
              <a:rPr lang="en-US" altLang="en-US" dirty="0"/>
              <a:t>shoplifting/Theft, Credit card/ATM fraud, Selling Stolen Goods, DVD Pirating and Sales, pick pocketing</a:t>
            </a:r>
            <a:endParaRPr lang="en-GB" altLang="en-US" dirty="0">
              <a:latin typeface="Arial" pitchFamily="34" charset="0"/>
              <a:cs typeface="Arial" pitchFamily="34" charset="0"/>
            </a:endParaRPr>
          </a:p>
          <a:p>
            <a:pPr>
              <a:lnSpc>
                <a:spcPct val="90000"/>
              </a:lnSpc>
              <a:spcBef>
                <a:spcPct val="0"/>
              </a:spcBef>
            </a:pPr>
            <a:endParaRPr lang="en-GB" altLang="en-US" dirty="0">
              <a:latin typeface="Arial" panose="020B0604020202020204" pitchFamily="34" charset="0"/>
              <a:cs typeface="Arial" panose="020B0604020202020204" pitchFamily="34" charset="0"/>
            </a:endParaRPr>
          </a:p>
          <a:p>
            <a:pPr>
              <a:lnSpc>
                <a:spcPct val="90000"/>
              </a:lnSpc>
              <a:spcBef>
                <a:spcPct val="0"/>
              </a:spcBef>
            </a:pPr>
            <a:r>
              <a:rPr lang="en-GB" altLang="en-US" b="1" dirty="0">
                <a:latin typeface="Arial" panose="020B0604020202020204" pitchFamily="34" charset="0"/>
                <a:cs typeface="Arial" panose="020B0604020202020204" pitchFamily="34" charset="0"/>
              </a:rPr>
              <a:t>Domestic Servitude </a:t>
            </a:r>
            <a:r>
              <a:rPr lang="en-GB" altLang="en-US" dirty="0">
                <a:latin typeface="Arial" panose="020B0604020202020204" pitchFamily="34" charset="0"/>
                <a:cs typeface="Arial" panose="020B0604020202020204" pitchFamily="34" charset="0"/>
              </a:rPr>
              <a:t>- victims who live and work in households where they are forced to work through threats of serious harm and physical and sexual assaults,</a:t>
            </a:r>
            <a:r>
              <a:rPr lang="en-GB" altLang="en-US" baseline="0" dirty="0">
                <a:latin typeface="Arial" panose="020B0604020202020204" pitchFamily="34" charset="0"/>
                <a:cs typeface="Arial" panose="020B0604020202020204" pitchFamily="34" charset="0"/>
              </a:rPr>
              <a:t> ill treated, humiliated, long hours, unbearable conditions for little or no pay.</a:t>
            </a:r>
            <a:endParaRPr lang="en-GB" altLang="en-US" dirty="0">
              <a:latin typeface="Arial" panose="020B0604020202020204" pitchFamily="34" charset="0"/>
              <a:cs typeface="Arial" panose="020B0604020202020204" pitchFamily="34" charset="0"/>
            </a:endParaRPr>
          </a:p>
          <a:p>
            <a:pPr>
              <a:lnSpc>
                <a:spcPct val="90000"/>
              </a:lnSpc>
              <a:spcBef>
                <a:spcPct val="0"/>
              </a:spcBef>
            </a:pPr>
            <a:endParaRPr lang="en-GB" altLang="en-US" dirty="0">
              <a:latin typeface="Arial" panose="020B0604020202020204" pitchFamily="34" charset="0"/>
              <a:cs typeface="Arial" panose="020B0604020202020204" pitchFamily="34" charset="0"/>
            </a:endParaRPr>
          </a:p>
          <a:p>
            <a:pPr>
              <a:lnSpc>
                <a:spcPct val="90000"/>
              </a:lnSpc>
              <a:spcBef>
                <a:spcPct val="0"/>
              </a:spcBef>
            </a:pPr>
            <a:r>
              <a:rPr lang="en-GB" altLang="en-US" b="1" dirty="0">
                <a:latin typeface="Arial" panose="020B0604020202020204" pitchFamily="34" charset="0"/>
                <a:cs typeface="Arial" panose="020B0604020202020204" pitchFamily="34" charset="0"/>
              </a:rPr>
              <a:t>Organ harvesting </a:t>
            </a:r>
            <a:r>
              <a:rPr lang="en-GB" altLang="en-US" dirty="0">
                <a:latin typeface="Arial" panose="020B0604020202020204" pitchFamily="34" charset="0"/>
                <a:cs typeface="Arial" panose="020B0604020202020204" pitchFamily="34" charset="0"/>
              </a:rPr>
              <a:t>- where victims are trafficked in order to sell their body parts and organs for transplant; eggs, kidneys, liver, eyes (China)</a:t>
            </a:r>
          </a:p>
          <a:p>
            <a:pPr>
              <a:lnSpc>
                <a:spcPct val="90000"/>
              </a:lnSpc>
              <a:spcBef>
                <a:spcPct val="0"/>
              </a:spcBef>
            </a:pPr>
            <a:endParaRPr lang="en-GB" altLang="en-US" dirty="0">
              <a:latin typeface="Arial" panose="020B0604020202020204" pitchFamily="34" charset="0"/>
              <a:cs typeface="Arial" panose="020B0604020202020204" pitchFamily="34" charset="0"/>
            </a:endParaRPr>
          </a:p>
          <a:p>
            <a:pPr>
              <a:lnSpc>
                <a:spcPct val="90000"/>
              </a:lnSpc>
              <a:spcBef>
                <a:spcPct val="0"/>
              </a:spcBef>
            </a:pPr>
            <a:r>
              <a:rPr lang="en-GB" altLang="en-US" b="1" dirty="0">
                <a:latin typeface="Arial" panose="020B0604020202020204" pitchFamily="34" charset="0"/>
                <a:cs typeface="Arial" panose="020B0604020202020204" pitchFamily="34" charset="0"/>
              </a:rPr>
              <a:t>Children </a:t>
            </a:r>
            <a:r>
              <a:rPr lang="en-GB" altLang="en-US" dirty="0">
                <a:latin typeface="Arial" panose="020B0604020202020204" pitchFamily="34" charset="0"/>
                <a:cs typeface="Arial" panose="020B0604020202020204" pitchFamily="34" charset="0"/>
              </a:rPr>
              <a:t>- children are amongst the most vulnerable victims; sometimes they are sold into forced labour or domestic work through debt bondage by family members where they are vulnerable to sexual or physical abuse. </a:t>
            </a:r>
          </a:p>
          <a:p>
            <a:pPr>
              <a:lnSpc>
                <a:spcPct val="90000"/>
              </a:lnSpc>
              <a:spcBef>
                <a:spcPct val="0"/>
              </a:spcBef>
            </a:pPr>
            <a:endParaRPr lang="en-GB" altLang="en-US"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662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dirty="0"/>
              <a:t>The top 6 countries</a:t>
            </a:r>
            <a:r>
              <a:rPr lang="en-GB" baseline="0" dirty="0"/>
              <a:t> were Vietnam / Eritrea/ Nigeria/ Sudan / UK / Albania </a:t>
            </a:r>
            <a:endParaRPr lang="en-GB" dirty="0"/>
          </a:p>
        </p:txBody>
      </p:sp>
      <p:sp>
        <p:nvSpPr>
          <p:cNvPr id="4" name="Slide Number Placeholder 3"/>
          <p:cNvSpPr>
            <a:spLocks noGrp="1"/>
          </p:cNvSpPr>
          <p:nvPr>
            <p:ph type="sldNum" sz="quarter" idx="10"/>
          </p:nvPr>
        </p:nvSpPr>
        <p:spPr/>
        <p:txBody>
          <a:bodyPr/>
          <a:lstStyle/>
          <a:p>
            <a:fld id="{CC1F7CBD-86AC-4985-99E5-D97BCFDEE400}" type="slidenum">
              <a:rPr lang="en-GB" smtClean="0">
                <a:solidFill>
                  <a:prstClr val="black"/>
                </a:solidFill>
              </a:rPr>
              <a:pPr/>
              <a:t>7</a:t>
            </a:fld>
            <a:endParaRPr lang="en-GB">
              <a:solidFill>
                <a:prstClr val="black"/>
              </a:solidFill>
            </a:endParaRPr>
          </a:p>
        </p:txBody>
      </p:sp>
    </p:spTree>
    <p:extLst>
      <p:ext uri="{BB962C8B-B14F-4D97-AF65-F5344CB8AC3E}">
        <p14:creationId xmlns:p14="http://schemas.microsoft.com/office/powerpoint/2010/main" val="21625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In other words what “pushes” them into the trafficking world?</a:t>
            </a:r>
          </a:p>
          <a:p>
            <a:endParaRPr lang="en-GB" dirty="0"/>
          </a:p>
          <a:p>
            <a:r>
              <a:rPr lang="en-GB" dirty="0"/>
              <a:t>What makes</a:t>
            </a:r>
            <a:r>
              <a:rPr lang="en-GB" baseline="0" dirty="0"/>
              <a:t> it easy for them to be recruited? What pulls them in to trafficking</a:t>
            </a:r>
          </a:p>
          <a:p>
            <a:endParaRPr lang="en-GB" baseline="0" dirty="0"/>
          </a:p>
          <a:p>
            <a:r>
              <a:rPr lang="en-GB" baseline="0" dirty="0"/>
              <a:t>The list of where you might find a victim is endless so we haven’t done a slide for this.</a:t>
            </a:r>
            <a:endParaRPr lang="en-GB" dirty="0"/>
          </a:p>
          <a:p>
            <a:endParaRPr lang="en-GB" dirty="0"/>
          </a:p>
          <a:p>
            <a:r>
              <a:rPr lang="en-GB" dirty="0"/>
              <a:t>Show the following 2 slides to ensure they have covered all the push &amp; pull factors.</a:t>
            </a:r>
          </a:p>
          <a:p>
            <a:endParaRPr lang="en-GB" dirty="0"/>
          </a:p>
          <a:p>
            <a:r>
              <a:rPr lang="en-GB" dirty="0"/>
              <a:t>Where / how might you find victims – everywhere </a:t>
            </a:r>
          </a:p>
          <a:p>
            <a:endParaRPr lang="en-GB" dirty="0"/>
          </a:p>
          <a:p>
            <a:r>
              <a:rPr lang="en-GB" dirty="0"/>
              <a:t>Examples are</a:t>
            </a:r>
          </a:p>
          <a:p>
            <a:endParaRPr lang="en-GB" dirty="0"/>
          </a:p>
          <a:p>
            <a:r>
              <a:rPr lang="en-GB" dirty="0"/>
              <a:t>Brothels</a:t>
            </a:r>
          </a:p>
          <a:p>
            <a:r>
              <a:rPr lang="en-GB" dirty="0"/>
              <a:t>Nail</a:t>
            </a:r>
            <a:r>
              <a:rPr lang="en-GB" baseline="0" dirty="0"/>
              <a:t> bars</a:t>
            </a:r>
          </a:p>
          <a:p>
            <a:r>
              <a:rPr lang="en-GB" baseline="0" dirty="0"/>
              <a:t>Farms</a:t>
            </a:r>
          </a:p>
          <a:p>
            <a:r>
              <a:rPr lang="en-GB" baseline="0" dirty="0"/>
              <a:t>Private homes</a:t>
            </a:r>
          </a:p>
          <a:p>
            <a:r>
              <a:rPr lang="en-GB" baseline="0" dirty="0"/>
              <a:t>Traveller sites</a:t>
            </a:r>
          </a:p>
          <a:p>
            <a:r>
              <a:rPr lang="en-GB" baseline="0" dirty="0"/>
              <a:t>Hospitality</a:t>
            </a:r>
          </a:p>
          <a:p>
            <a:r>
              <a:rPr lang="en-GB" baseline="0" dirty="0"/>
              <a:t>Car washes </a:t>
            </a:r>
          </a:p>
          <a:p>
            <a:r>
              <a:rPr lang="en-GB" baseline="0" dirty="0"/>
              <a:t>Factories</a:t>
            </a:r>
          </a:p>
          <a:p>
            <a:r>
              <a:rPr lang="en-GB" baseline="0" dirty="0"/>
              <a:t>Ships</a:t>
            </a:r>
          </a:p>
          <a:p>
            <a:r>
              <a:rPr lang="en-GB" baseline="0" dirty="0"/>
              <a:t>Cannabis farms</a:t>
            </a:r>
            <a:endParaRPr lang="en-GB" dirty="0"/>
          </a:p>
        </p:txBody>
      </p:sp>
      <p:sp>
        <p:nvSpPr>
          <p:cNvPr id="4" name="Slide Number Placeholder 3"/>
          <p:cNvSpPr>
            <a:spLocks noGrp="1"/>
          </p:cNvSpPr>
          <p:nvPr>
            <p:ph type="sldNum" sz="quarter" idx="10"/>
          </p:nvPr>
        </p:nvSpPr>
        <p:spPr/>
        <p:txBody>
          <a:bodyPr/>
          <a:lstStyle/>
          <a:p>
            <a:pPr>
              <a:defRPr/>
            </a:pPr>
            <a:fld id="{197FE7C6-8EEA-4FE7-9692-72084DA7C633}" type="slidenum">
              <a:rPr lang="en-GB" smtClean="0"/>
              <a:pPr>
                <a:defRPr/>
              </a:pPr>
              <a:t>8</a:t>
            </a:fld>
            <a:endParaRPr lang="en-GB" dirty="0"/>
          </a:p>
        </p:txBody>
      </p:sp>
    </p:spTree>
    <p:extLst>
      <p:ext uri="{BB962C8B-B14F-4D97-AF65-F5344CB8AC3E}">
        <p14:creationId xmlns:p14="http://schemas.microsoft.com/office/powerpoint/2010/main" val="411946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6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602">
              <a:spcBef>
                <a:spcPct val="0"/>
              </a:spcBef>
              <a:defRPr/>
            </a:pPr>
            <a:r>
              <a:rPr lang="en-GB" altLang="en-US" b="1" dirty="0">
                <a:latin typeface="Arial" pitchFamily="34" charset="0"/>
                <a:cs typeface="Arial" pitchFamily="34" charset="0"/>
              </a:rPr>
              <a:t>Push factors are ways in which victims are vulnerable and therefore  encouraged into trafficking</a:t>
            </a:r>
            <a:r>
              <a:rPr lang="en-GB" altLang="en-US" dirty="0"/>
              <a:t>:</a:t>
            </a:r>
          </a:p>
          <a:p>
            <a:pPr defTabSz="912602">
              <a:spcBef>
                <a:spcPct val="0"/>
              </a:spcBef>
              <a:defRPr/>
            </a:pPr>
            <a:endParaRPr lang="en-GB" altLang="en-US" dirty="0"/>
          </a:p>
          <a:p>
            <a:pPr>
              <a:spcBef>
                <a:spcPct val="0"/>
              </a:spcBef>
            </a:pPr>
            <a:r>
              <a:rPr lang="en-GB" altLang="en-US" dirty="0">
                <a:latin typeface="Arial" pitchFamily="34" charset="0"/>
                <a:cs typeface="Arial" pitchFamily="34" charset="0"/>
              </a:rPr>
              <a:t>Mental or physical</a:t>
            </a:r>
            <a:r>
              <a:rPr lang="en-GB" altLang="en-US" baseline="0" dirty="0">
                <a:latin typeface="Arial" pitchFamily="34" charset="0"/>
                <a:cs typeface="Arial" pitchFamily="34" charset="0"/>
              </a:rPr>
              <a:t> health issues</a:t>
            </a:r>
          </a:p>
          <a:p>
            <a:pPr>
              <a:spcBef>
                <a:spcPct val="0"/>
              </a:spcBef>
            </a:pPr>
            <a:r>
              <a:rPr lang="en-GB" altLang="en-US" baseline="0" dirty="0">
                <a:latin typeface="Arial" pitchFamily="34" charset="0"/>
                <a:cs typeface="Arial" pitchFamily="34" charset="0"/>
              </a:rPr>
              <a:t>Coming from a history of domestic or other violence</a:t>
            </a:r>
          </a:p>
          <a:p>
            <a:pPr eaLnBrk="0" hangingPunct="0">
              <a:buFont typeface="Wingdings" pitchFamily="2" charset="2"/>
              <a:buNone/>
            </a:pPr>
            <a:r>
              <a:rPr lang="en-GB" altLang="en-US" dirty="0">
                <a:ea typeface="ＭＳ Ｐゴシック" pitchFamily="34" charset="-128"/>
              </a:rPr>
              <a:t>lack of employment or education </a:t>
            </a:r>
          </a:p>
          <a:p>
            <a:pPr eaLnBrk="0" hangingPunct="0">
              <a:buFont typeface="Wingdings" pitchFamily="2" charset="2"/>
              <a:buNone/>
            </a:pPr>
            <a:r>
              <a:rPr lang="en-GB" altLang="en-US" dirty="0">
                <a:ea typeface="ＭＳ Ｐゴシック" pitchFamily="34" charset="-128"/>
              </a:rPr>
              <a:t>Culture and societal norms</a:t>
            </a:r>
          </a:p>
          <a:p>
            <a:pPr eaLnBrk="0" hangingPunct="0">
              <a:buFont typeface="Arial" pitchFamily="34" charset="0"/>
              <a:buNone/>
            </a:pPr>
            <a:r>
              <a:rPr lang="en-GB" altLang="en-US" dirty="0">
                <a:ea typeface="ＭＳ Ｐゴシック" pitchFamily="34" charset="-128"/>
              </a:rPr>
              <a:t>Lack of opportunity for legal migration</a:t>
            </a:r>
          </a:p>
          <a:p>
            <a:pPr eaLnBrk="0" hangingPunct="0">
              <a:buFont typeface="Wingdings" pitchFamily="2" charset="2"/>
              <a:buNone/>
            </a:pPr>
            <a:r>
              <a:rPr lang="en-GB" altLang="en-US" dirty="0">
                <a:ea typeface="ＭＳ Ｐゴシック" pitchFamily="34" charset="-128"/>
              </a:rPr>
              <a:t>Forced displacement, such as through conflict and climatic events </a:t>
            </a:r>
          </a:p>
          <a:p>
            <a:pPr eaLnBrk="0" hangingPunct="0">
              <a:buFont typeface="Wingdings" pitchFamily="2" charset="2"/>
              <a:buNone/>
            </a:pPr>
            <a:endParaRPr lang="en-GB" altLang="en-US" dirty="0">
              <a:ea typeface="ＭＳ Ｐゴシック" pitchFamily="34" charset="-128"/>
            </a:endParaRPr>
          </a:p>
          <a:p>
            <a:pPr>
              <a:spcBef>
                <a:spcPct val="0"/>
              </a:spcBef>
              <a:buFont typeface="Arial" pitchFamily="34" charset="0"/>
              <a:buNone/>
            </a:pPr>
            <a:endParaRPr lang="en-GB" altLang="en-US" dirty="0"/>
          </a:p>
        </p:txBody>
      </p:sp>
      <p:sp>
        <p:nvSpPr>
          <p:cNvPr id="576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749E5C4-D0AD-4459-8314-9953F27D0CB5}" type="slidenum">
              <a:rPr lang="en-GB" altLang="en-US"/>
              <a:pPr fontAlgn="base">
                <a:spcBef>
                  <a:spcPct val="0"/>
                </a:spcBef>
                <a:spcAft>
                  <a:spcPct val="0"/>
                </a:spcAft>
              </a:pPr>
              <a:t>9</a:t>
            </a:fld>
            <a:endParaRPr lang="en-GB" altLang="en-US" dirty="0"/>
          </a:p>
        </p:txBody>
      </p:sp>
    </p:spTree>
    <p:extLst>
      <p:ext uri="{BB962C8B-B14F-4D97-AF65-F5344CB8AC3E}">
        <p14:creationId xmlns:p14="http://schemas.microsoft.com/office/powerpoint/2010/main" val="3812945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6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602" eaLnBrk="0" hangingPunct="0">
              <a:defRPr/>
            </a:pPr>
            <a:r>
              <a:rPr lang="en-GB" altLang="en-US" b="1" dirty="0">
                <a:latin typeface="Arial" pitchFamily="34" charset="0"/>
                <a:cs typeface="Arial" pitchFamily="34" charset="0"/>
              </a:rPr>
              <a:t>Pull factors are complex factors that can fuel trafficking and make it easy for a trafficker to coerce a victim in to trafficking. It’s often something that the trafficker highlights is a need within the vulnerable person &amp; therefore they use this as a way of pulling them in:</a:t>
            </a:r>
          </a:p>
          <a:p>
            <a:pPr defTabSz="912602" eaLnBrk="0" hangingPunct="0">
              <a:defRPr/>
            </a:pPr>
            <a:endParaRPr lang="en-GB" altLang="en-US" dirty="0">
              <a:ea typeface="ＭＳ Ｐゴシック" pitchFamily="34" charset="-128"/>
            </a:endParaRPr>
          </a:p>
          <a:p>
            <a:pPr eaLnBrk="0" hangingPunct="0">
              <a:buFont typeface="Wingdings" pitchFamily="2" charset="2"/>
              <a:buNone/>
            </a:pPr>
            <a:r>
              <a:rPr lang="en-GB" altLang="en-US" dirty="0">
                <a:ea typeface="ＭＳ Ｐゴシック" pitchFamily="34" charset="-128"/>
              </a:rPr>
              <a:t>Employment &amp; financial reward/benefit in developed countries </a:t>
            </a:r>
          </a:p>
          <a:p>
            <a:pPr eaLnBrk="0" hangingPunct="0">
              <a:buFont typeface="Wingdings" pitchFamily="2" charset="2"/>
              <a:buNone/>
            </a:pPr>
            <a:r>
              <a:rPr lang="en-GB" altLang="en-US" dirty="0">
                <a:ea typeface="ＭＳ Ｐゴシック" pitchFamily="34" charset="-128"/>
              </a:rPr>
              <a:t>Perceptions of better lifestyle in developed countries</a:t>
            </a:r>
          </a:p>
          <a:p>
            <a:pPr eaLnBrk="0" hangingPunct="0">
              <a:buFont typeface="Wingdings" pitchFamily="2" charset="2"/>
              <a:buNone/>
            </a:pPr>
            <a:r>
              <a:rPr lang="en-GB" altLang="en-US" dirty="0">
                <a:ea typeface="ＭＳ Ｐゴシック" pitchFamily="34" charset="-128"/>
              </a:rPr>
              <a:t>Opportunity to earn money and support family back home</a:t>
            </a:r>
          </a:p>
          <a:p>
            <a:pPr eaLnBrk="0" hangingPunct="0">
              <a:buFont typeface="Wingdings" pitchFamily="2" charset="2"/>
              <a:buNone/>
            </a:pPr>
            <a:r>
              <a:rPr lang="en-GB" altLang="en-US" dirty="0">
                <a:ea typeface="ＭＳ Ｐゴシック" pitchFamily="34" charset="-128"/>
              </a:rPr>
              <a:t>Improved social position within own community</a:t>
            </a:r>
          </a:p>
          <a:p>
            <a:pPr eaLnBrk="0" hangingPunct="0">
              <a:buFont typeface="Wingdings" pitchFamily="2" charset="2"/>
              <a:buNone/>
            </a:pPr>
            <a:r>
              <a:rPr lang="en-GB" altLang="en-US" dirty="0">
                <a:ea typeface="ＭＳ Ｐゴシック" pitchFamily="34" charset="-128"/>
              </a:rPr>
              <a:t>Promise of education </a:t>
            </a:r>
          </a:p>
          <a:p>
            <a:pPr defTabSz="912602" eaLnBrk="0" hangingPunct="0">
              <a:defRPr/>
            </a:pPr>
            <a:r>
              <a:rPr lang="en-GB" altLang="en-US" dirty="0">
                <a:ea typeface="ＭＳ Ｐゴシック" pitchFamily="34" charset="-128"/>
              </a:rPr>
              <a:t>Employers demand for cheap labour/Consumers demand for cheap goods and services</a:t>
            </a:r>
            <a:endParaRPr lang="en-GB" altLang="en-US" dirty="0"/>
          </a:p>
          <a:p>
            <a:pPr eaLnBrk="0" hangingPunct="0">
              <a:buFont typeface="Wingdings" pitchFamily="2" charset="2"/>
              <a:buNone/>
            </a:pPr>
            <a:r>
              <a:rPr lang="en-GB" altLang="en-US" dirty="0">
                <a:ea typeface="ＭＳ Ｐゴシック" pitchFamily="34" charset="-128"/>
              </a:rPr>
              <a:t>Market gaps not filled by local labour supply</a:t>
            </a:r>
          </a:p>
          <a:p>
            <a:pPr eaLnBrk="0" hangingPunct="0">
              <a:buFont typeface="Wingdings" pitchFamily="2" charset="2"/>
              <a:buNone/>
            </a:pPr>
            <a:r>
              <a:rPr lang="en-GB" altLang="en-US" dirty="0">
                <a:ea typeface="ＭＳ Ｐゴシック" pitchFamily="34" charset="-128"/>
              </a:rPr>
              <a:t>Being loved by someone</a:t>
            </a:r>
          </a:p>
          <a:p>
            <a:pPr eaLnBrk="0" hangingPunct="0">
              <a:buFont typeface="Wingdings" pitchFamily="2" charset="2"/>
              <a:buNone/>
            </a:pPr>
            <a:r>
              <a:rPr lang="en-GB" altLang="en-US" dirty="0">
                <a:ea typeface="ＭＳ Ｐゴシック" pitchFamily="34" charset="-128"/>
              </a:rPr>
              <a:t>Feeling protected &amp; safe</a:t>
            </a:r>
          </a:p>
          <a:p>
            <a:pPr defTabSz="912602" eaLnBrk="0" hangingPunct="0">
              <a:defRPr/>
            </a:pPr>
            <a:r>
              <a:rPr lang="en-GB" dirty="0"/>
              <a:t>Provision of a roof over their head</a:t>
            </a:r>
          </a:p>
          <a:p>
            <a:pPr defTabSz="912602" eaLnBrk="0" hangingPunct="0">
              <a:defRPr/>
            </a:pPr>
            <a:r>
              <a:rPr lang="en-GB" dirty="0"/>
              <a:t>An expensive lifestyle being provided which at some point will need to be repaid or services provided to sustain it.</a:t>
            </a:r>
            <a:endParaRPr lang="en-US" dirty="0"/>
          </a:p>
          <a:p>
            <a:pPr eaLnBrk="0" hangingPunct="0">
              <a:buFont typeface="Wingdings" pitchFamily="2" charset="2"/>
              <a:buNone/>
            </a:pPr>
            <a:endParaRPr lang="en-GB" altLang="en-US" dirty="0">
              <a:ea typeface="ＭＳ Ｐゴシック" pitchFamily="34" charset="-128"/>
            </a:endParaRPr>
          </a:p>
        </p:txBody>
      </p:sp>
      <p:sp>
        <p:nvSpPr>
          <p:cNvPr id="576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1488" indent="-285188">
              <a:defRPr>
                <a:solidFill>
                  <a:schemeClr val="tx1"/>
                </a:solidFill>
                <a:latin typeface="Calibri" pitchFamily="34" charset="0"/>
              </a:defRPr>
            </a:lvl2pPr>
            <a:lvl3pPr marL="1140751" indent="-228150">
              <a:defRPr>
                <a:solidFill>
                  <a:schemeClr val="tx1"/>
                </a:solidFill>
                <a:latin typeface="Calibri" pitchFamily="34" charset="0"/>
              </a:defRPr>
            </a:lvl3pPr>
            <a:lvl4pPr marL="1597052" indent="-228150">
              <a:defRPr>
                <a:solidFill>
                  <a:schemeClr val="tx1"/>
                </a:solidFill>
                <a:latin typeface="Calibri" pitchFamily="34" charset="0"/>
              </a:defRPr>
            </a:lvl4pPr>
            <a:lvl5pPr marL="2053352" indent="-228150">
              <a:defRPr>
                <a:solidFill>
                  <a:schemeClr val="tx1"/>
                </a:solidFill>
                <a:latin typeface="Calibri" pitchFamily="34" charset="0"/>
              </a:defRPr>
            </a:lvl5pPr>
            <a:lvl6pPr marL="2509654" indent="-228150" fontAlgn="base">
              <a:spcBef>
                <a:spcPct val="0"/>
              </a:spcBef>
              <a:spcAft>
                <a:spcPct val="0"/>
              </a:spcAft>
              <a:defRPr>
                <a:solidFill>
                  <a:schemeClr val="tx1"/>
                </a:solidFill>
                <a:latin typeface="Calibri" pitchFamily="34" charset="0"/>
              </a:defRPr>
            </a:lvl6pPr>
            <a:lvl7pPr marL="2965954" indent="-228150" fontAlgn="base">
              <a:spcBef>
                <a:spcPct val="0"/>
              </a:spcBef>
              <a:spcAft>
                <a:spcPct val="0"/>
              </a:spcAft>
              <a:defRPr>
                <a:solidFill>
                  <a:schemeClr val="tx1"/>
                </a:solidFill>
                <a:latin typeface="Calibri" pitchFamily="34" charset="0"/>
              </a:defRPr>
            </a:lvl7pPr>
            <a:lvl8pPr marL="3422254" indent="-228150" fontAlgn="base">
              <a:spcBef>
                <a:spcPct val="0"/>
              </a:spcBef>
              <a:spcAft>
                <a:spcPct val="0"/>
              </a:spcAft>
              <a:defRPr>
                <a:solidFill>
                  <a:schemeClr val="tx1"/>
                </a:solidFill>
                <a:latin typeface="Calibri" pitchFamily="34" charset="0"/>
              </a:defRPr>
            </a:lvl8pPr>
            <a:lvl9pPr marL="3878556" indent="-22815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3749E5C4-D0AD-4459-8314-9953F27D0CB5}" type="slidenum">
              <a:rPr lang="en-GB" altLang="en-US"/>
              <a:pPr fontAlgn="base">
                <a:spcBef>
                  <a:spcPct val="0"/>
                </a:spcBef>
                <a:spcAft>
                  <a:spcPct val="0"/>
                </a:spcAft>
              </a:pPr>
              <a:t>10</a:t>
            </a:fld>
            <a:endParaRPr lang="en-GB" altLang="en-US" dirty="0"/>
          </a:p>
        </p:txBody>
      </p:sp>
    </p:spTree>
    <p:extLst>
      <p:ext uri="{BB962C8B-B14F-4D97-AF65-F5344CB8AC3E}">
        <p14:creationId xmlns:p14="http://schemas.microsoft.com/office/powerpoint/2010/main" val="109033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p:spPr>
        <p:txBody>
          <a:bodyPr/>
          <a:lstStyle/>
          <a:p>
            <a:pPr eaLnBrk="1" hangingPunct="1"/>
            <a:r>
              <a:rPr lang="en-US" altLang="en-US" dirty="0"/>
              <a:t>No passports or papers – traffickers are wise to this now and making sure they have false documents.</a:t>
            </a:r>
          </a:p>
          <a:p>
            <a:pPr eaLnBrk="1" hangingPunct="1">
              <a:lnSpc>
                <a:spcPct val="80000"/>
              </a:lnSpc>
            </a:pPr>
            <a:r>
              <a:rPr lang="en-GB" altLang="en-US" dirty="0"/>
              <a:t>No days off or holiday time &amp; imposed work conditions</a:t>
            </a:r>
          </a:p>
          <a:p>
            <a:pPr eaLnBrk="1" hangingPunct="1">
              <a:lnSpc>
                <a:spcPct val="80000"/>
              </a:lnSpc>
            </a:pPr>
            <a:r>
              <a:rPr lang="en-GB" altLang="en-US" dirty="0"/>
              <a:t>Being restricted from freely leaving work</a:t>
            </a:r>
          </a:p>
          <a:p>
            <a:pPr eaLnBrk="1" hangingPunct="1">
              <a:lnSpc>
                <a:spcPct val="80000"/>
              </a:lnSpc>
            </a:pPr>
            <a:r>
              <a:rPr lang="en-GB" altLang="en-US" dirty="0"/>
              <a:t>Appearing anxious/nervous around ‘Family Member’ or ‘Interpreter’</a:t>
            </a:r>
          </a:p>
          <a:p>
            <a:pPr eaLnBrk="1" hangingPunct="1">
              <a:lnSpc>
                <a:spcPct val="80000"/>
              </a:lnSpc>
            </a:pPr>
            <a:r>
              <a:rPr lang="en-GB" altLang="en-US" dirty="0"/>
              <a:t>Employer providing transportation to/from work daily </a:t>
            </a:r>
          </a:p>
          <a:p>
            <a:pPr eaLnBrk="1" hangingPunct="1">
              <a:lnSpc>
                <a:spcPct val="80000"/>
              </a:lnSpc>
            </a:pPr>
            <a:r>
              <a:rPr lang="en-GB" altLang="en-US" dirty="0"/>
              <a:t>Threats against family members </a:t>
            </a:r>
          </a:p>
          <a:p>
            <a:pPr defTabSz="912602">
              <a:defRPr/>
            </a:pPr>
            <a:r>
              <a:rPr lang="en-GB" altLang="en-US" dirty="0"/>
              <a:t>Signs of physical abuse</a:t>
            </a:r>
          </a:p>
          <a:p>
            <a:pPr eaLnBrk="1" hangingPunct="1">
              <a:lnSpc>
                <a:spcPct val="80000"/>
              </a:lnSpc>
            </a:pPr>
            <a:r>
              <a:rPr lang="en-GB" altLang="en-US" dirty="0"/>
              <a:t>Excessive response Perception of being debt bonded </a:t>
            </a:r>
          </a:p>
          <a:p>
            <a:pPr eaLnBrk="1" hangingPunct="1"/>
            <a:endParaRPr lang="en-US" altLang="en-US" dirty="0"/>
          </a:p>
        </p:txBody>
      </p:sp>
      <p:sp>
        <p:nvSpPr>
          <p:cNvPr id="82948" name="Slide Number Placeholder 3"/>
          <p:cNvSpPr>
            <a:spLocks noGrp="1"/>
          </p:cNvSpPr>
          <p:nvPr>
            <p:ph type="sldNum" sz="quarter" idx="5"/>
          </p:nvPr>
        </p:nvSpPr>
        <p:spPr>
          <a:noFill/>
        </p:spPr>
        <p:txBody>
          <a:bodyPr/>
          <a:lstStyle>
            <a:lvl1pPr eaLnBrk="0" hangingPunct="0">
              <a:spcBef>
                <a:spcPct val="30000"/>
              </a:spcBef>
              <a:defRPr sz="1200">
                <a:solidFill>
                  <a:schemeClr val="tx1"/>
                </a:solidFill>
                <a:latin typeface="Arial" pitchFamily="34" charset="0"/>
              </a:defRPr>
            </a:lvl1pPr>
            <a:lvl2pPr marL="742823" indent="-285701" eaLnBrk="0" hangingPunct="0">
              <a:spcBef>
                <a:spcPct val="30000"/>
              </a:spcBef>
              <a:defRPr sz="1200">
                <a:solidFill>
                  <a:schemeClr val="tx1"/>
                </a:solidFill>
                <a:latin typeface="Arial" pitchFamily="34" charset="0"/>
              </a:defRPr>
            </a:lvl2pPr>
            <a:lvl3pPr marL="1142805" indent="-228560" eaLnBrk="0" hangingPunct="0">
              <a:spcBef>
                <a:spcPct val="30000"/>
              </a:spcBef>
              <a:defRPr sz="1200">
                <a:solidFill>
                  <a:schemeClr val="tx1"/>
                </a:solidFill>
                <a:latin typeface="Arial" pitchFamily="34" charset="0"/>
              </a:defRPr>
            </a:lvl3pPr>
            <a:lvl4pPr marL="1599926" indent="-228560" eaLnBrk="0" hangingPunct="0">
              <a:spcBef>
                <a:spcPct val="30000"/>
              </a:spcBef>
              <a:defRPr sz="1200">
                <a:solidFill>
                  <a:schemeClr val="tx1"/>
                </a:solidFill>
                <a:latin typeface="Arial" pitchFamily="34" charset="0"/>
              </a:defRPr>
            </a:lvl4pPr>
            <a:lvl5pPr marL="2057048" indent="-228560" eaLnBrk="0" hangingPunct="0">
              <a:spcBef>
                <a:spcPct val="30000"/>
              </a:spcBef>
              <a:defRPr sz="1200">
                <a:solidFill>
                  <a:schemeClr val="tx1"/>
                </a:solidFill>
                <a:latin typeface="Arial" pitchFamily="34" charset="0"/>
              </a:defRPr>
            </a:lvl5pPr>
            <a:lvl6pPr marL="2514170" indent="-228560" eaLnBrk="0" fontAlgn="base" hangingPunct="0">
              <a:spcBef>
                <a:spcPct val="30000"/>
              </a:spcBef>
              <a:spcAft>
                <a:spcPct val="0"/>
              </a:spcAft>
              <a:defRPr sz="1200">
                <a:solidFill>
                  <a:schemeClr val="tx1"/>
                </a:solidFill>
                <a:latin typeface="Arial" pitchFamily="34" charset="0"/>
              </a:defRPr>
            </a:lvl6pPr>
            <a:lvl7pPr marL="2971292" indent="-228560" eaLnBrk="0" fontAlgn="base" hangingPunct="0">
              <a:spcBef>
                <a:spcPct val="30000"/>
              </a:spcBef>
              <a:spcAft>
                <a:spcPct val="0"/>
              </a:spcAft>
              <a:defRPr sz="1200">
                <a:solidFill>
                  <a:schemeClr val="tx1"/>
                </a:solidFill>
                <a:latin typeface="Arial" pitchFamily="34" charset="0"/>
              </a:defRPr>
            </a:lvl7pPr>
            <a:lvl8pPr marL="3428415" indent="-228560" eaLnBrk="0" fontAlgn="base" hangingPunct="0">
              <a:spcBef>
                <a:spcPct val="30000"/>
              </a:spcBef>
              <a:spcAft>
                <a:spcPct val="0"/>
              </a:spcAft>
              <a:defRPr sz="1200">
                <a:solidFill>
                  <a:schemeClr val="tx1"/>
                </a:solidFill>
                <a:latin typeface="Arial" pitchFamily="34" charset="0"/>
              </a:defRPr>
            </a:lvl8pPr>
            <a:lvl9pPr marL="3885536" indent="-22856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56951D7D-B9BB-41D7-B314-0D41320B3FDD}" type="slidenum">
              <a:rPr lang="en-GB" altLang="en-US" smtClean="0">
                <a:solidFill>
                  <a:prstClr val="black"/>
                </a:solidFill>
              </a:rPr>
              <a:pPr eaLnBrk="1" hangingPunct="1">
                <a:spcBef>
                  <a:spcPct val="0"/>
                </a:spcBef>
              </a:pPr>
              <a:t>11</a:t>
            </a:fld>
            <a:endParaRPr lang="en-GB" altLang="en-US" dirty="0">
              <a:solidFill>
                <a:prstClr val="black"/>
              </a:solidFill>
            </a:endParaRPr>
          </a:p>
        </p:txBody>
      </p:sp>
    </p:spTree>
    <p:extLst>
      <p:ext uri="{BB962C8B-B14F-4D97-AF65-F5344CB8AC3E}">
        <p14:creationId xmlns:p14="http://schemas.microsoft.com/office/powerpoint/2010/main" val="32768917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pic>
        <p:nvPicPr>
          <p:cNvPr id="18"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4850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dirty="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dirty="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5959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0AAA28F-A6D0-48DD-ACD6-7C89C2FA5C1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1215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40768"/>
            <a:ext cx="2057400" cy="45266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9EB9A17-89FE-41A0-86E0-4D223A51872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56067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707088"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10A8701-9ED9-45B5-AFE5-F26B61BB22C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365923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76672"/>
            <a:ext cx="6779096" cy="53907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3DC3B81-F624-4D79-B634-E040F93BF3D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1884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218CF16-0CA9-4002-BECF-DDD8637A73F3}" type="slidenum">
              <a:rPr lang="en-GB"/>
              <a:pPr>
                <a:defRPr/>
              </a:pPr>
              <a:t>‹#›</a:t>
            </a:fld>
            <a:endParaRPr lang="en-GB" dirty="0"/>
          </a:p>
        </p:txBody>
      </p:sp>
    </p:spTree>
    <p:extLst>
      <p:ext uri="{BB962C8B-B14F-4D97-AF65-F5344CB8AC3E}">
        <p14:creationId xmlns:p14="http://schemas.microsoft.com/office/powerpoint/2010/main" val="2206399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D78A28D-BA2E-4F60-AE43-2BD602E0116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77533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C9535FC-1274-45D1-9EE8-17E52E0AAA9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72398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D7914DF-D971-409E-96D0-CE26C064E27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52388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4E79F14-9D43-48BC-89AC-4ED0C72A95F0}"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52651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5F8C641-1187-4D41-8F3A-8B9168B9EC5F}"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310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6089" y="457200"/>
            <a:ext cx="6718200" cy="1371600"/>
          </a:xfrm>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37400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B3D8BC9-DCAE-42A7-AF75-7F9019C17C37}"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70869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5DBB671-85A2-470D-959C-2B3675567FD6}"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659071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F0553CE-6C2F-48A9-BFE4-6843D11946C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309395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739EA25-4074-48EB-8CD2-CFDF33373BE4}"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242751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0B42BD0-B3A0-4721-B4AC-FE0E540DE9A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087044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A995651-83B9-4BE8-B876-D1685E97F4E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17988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DD9468B-8490-4060-B104-9BEACDF0AF5D}"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7279436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pic>
        <p:nvPicPr>
          <p:cNvPr id="18" name="Picture 2"/>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74850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3FA5E87-3894-4E08-956A-63D018ED48EC}" type="slidenum">
              <a:rPr lang="en-GB"/>
              <a:pPr>
                <a:defRPr/>
              </a:pPr>
              <a:t>‹#›</a:t>
            </a:fld>
            <a:endParaRPr lang="en-GB" dirty="0"/>
          </a:p>
        </p:txBody>
      </p:sp>
    </p:spTree>
    <p:extLst>
      <p:ext uri="{BB962C8B-B14F-4D97-AF65-F5344CB8AC3E}">
        <p14:creationId xmlns:p14="http://schemas.microsoft.com/office/powerpoint/2010/main" val="3152083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03D393C-DA35-4A34-8344-5C91FF925E7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656678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311CA95E-6E5D-4B89-AFEF-A16AE4C6ADE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94534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BCF79B-F745-440A-A838-624B618D079A}"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476321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A51840C-2AD4-4CFE-8538-48FE7EED3BE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1192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6808E62-B7E3-4006-A773-89A309338A25}"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404353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166B366-7130-4A64-B774-7B5CB83C4CA8}"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5436070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29366CA-7D0A-4664-8F2B-1DDFD9DD0704}"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50366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E01D5A2-F678-41AF-BB5F-1F53097FE37D}"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573328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82BC54E-D2D7-481D-AF4C-3E5C713F67E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532660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E586F56-0F71-4B4A-B1EA-12D476A9EA4C}"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400286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7B7AF50-7FE3-491B-8D79-C26B59B5C930}"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441509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849F853-957D-4F6F-84E0-980BB1EF97D9}"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984403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04A8313-3109-46DA-92E7-1B9991709AE9}"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50449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650CF1-F8DC-4C9D-B1A2-DE1418BB5A82}"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848699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C421DD9D-4E2B-4546-87E7-6871BD3E8ED7}" type="slidenum">
              <a:rPr lang="en-GB"/>
              <a:pPr>
                <a:defRPr/>
              </a:pPr>
              <a:t>‹#›</a:t>
            </a:fld>
            <a:endParaRPr lang="en-GB" dirty="0"/>
          </a:p>
        </p:txBody>
      </p:sp>
    </p:spTree>
    <p:extLst>
      <p:ext uri="{BB962C8B-B14F-4D97-AF65-F5344CB8AC3E}">
        <p14:creationId xmlns:p14="http://schemas.microsoft.com/office/powerpoint/2010/main" val="3361528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47227AB-B2B7-47DE-8290-C8B6E87E0590}" type="slidenum">
              <a:rPr lang="en-GB" smtClean="0"/>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8889721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339EFF7-F26D-4C49-BCC8-7F0CCE5DFC3D}"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074683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D5A2D47-9FEC-4308-AECB-325DF88D954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817570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67DC8008-1148-4A18-A611-B1B01E095A72}"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39179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284A850-EB2E-45D3-AFD2-775BE8359013}"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74842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D7A60A2-45E5-4A15-8D26-F0116D96B83B}"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8618951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1254CCF-A2A8-4E7B-AAEF-521EF8D964C3}"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1882390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C0D3694-84B4-48FA-B33F-72326F4717EC}"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516672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F5C3345F-2AD1-4357-989F-BCCDE0129701}"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2770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6635080" cy="940966"/>
          </a:xfrm>
        </p:spPr>
        <p:txBody>
          <a:bodyPr/>
          <a:lstStyle>
            <a:lvl1pPr>
              <a:defRPr/>
            </a:lvl1pPr>
          </a:lstStyle>
          <a:p>
            <a:r>
              <a:rPr lang="en-US" dirty="0"/>
              <a:t>Click to edit Master title style</a:t>
            </a:r>
            <a:endParaRPr lang="en-GB"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D374B33-69C1-458A-90B2-CE6B882C70D7}"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2478152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3BE2F91B-655D-4E7A-ABF9-730D5587EB12}"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0096748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A3DC84D-1ACA-4835-B5C8-B1A8B9645B67}"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498127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4538F58-93B5-499B-970C-2A447EF1389B}"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440073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9D264C6B-98D8-47DE-83E2-97944C779C1D}" type="slidenum">
              <a:rPr lang="en-GB"/>
              <a:pPr>
                <a:defRPr/>
              </a:pPr>
              <a:t>‹#›</a:t>
            </a:fld>
            <a:endParaRPr lang="en-GB" dirty="0"/>
          </a:p>
        </p:txBody>
      </p:sp>
    </p:spTree>
    <p:extLst>
      <p:ext uri="{BB962C8B-B14F-4D97-AF65-F5344CB8AC3E}">
        <p14:creationId xmlns:p14="http://schemas.microsoft.com/office/powerpoint/2010/main" val="40583157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AE7DFDA-CC36-41B5-AFFA-022DDDAD7E06}"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470335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349BF2C-8B7E-4942-9A00-17767CF3560B}"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0357828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128AC82-34BB-4C8E-91C6-54F10F3DACEB}"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29480852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2F3EA1FB-2A95-4051-91A8-5A4CD7A5168B}"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55965551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A17B48C-39F8-400F-9565-98874D24C757}"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646829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1A434B9-A201-4A93-81A6-76EEC1D1D065}"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32896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852F5EB9-D658-4064-B053-67DC0C128C03}"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682227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66CB791-7A54-4502-996A-C3DDAC1D61A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228362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1894205-BE73-4380-AD37-D5B9C5DC14F9}"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409946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3BD30C3-B267-4729-889F-8AF3A92F801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0460224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59BB145-DB33-40EE-A2E9-75ACE9632BA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0598454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58EBEB7-746A-4DD2-A746-FB66D11292CD}"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8949786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92E5D2A6-CB6F-4621-A5D2-BE12553E08AD}"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27302654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grpSp>
      </p:grpSp>
      <p:sp>
        <p:nvSpPr>
          <p:cNvPr id="391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en-GB" noProof="0"/>
              <a:t>Click to edit Master title style</a:t>
            </a:r>
          </a:p>
        </p:txBody>
      </p:sp>
      <p:sp>
        <p:nvSpPr>
          <p:cNvPr id="391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en-GB" noProof="0"/>
              <a:t>Click to edit Master subtitle style</a:t>
            </a:r>
          </a:p>
        </p:txBody>
      </p:sp>
      <p:sp>
        <p:nvSpPr>
          <p:cNvPr id="19" name="Rectangle 16"/>
          <p:cNvSpPr>
            <a:spLocks noGrp="1" noChangeArrowheads="1"/>
          </p:cNvSpPr>
          <p:nvPr>
            <p:ph type="dt" sz="half" idx="10"/>
          </p:nvPr>
        </p:nvSpPr>
        <p:spPr>
          <a:xfrm>
            <a:off x="457200" y="6248400"/>
            <a:ext cx="2133600" cy="457200"/>
          </a:xfrm>
        </p:spPr>
        <p:txBody>
          <a:bodyPr/>
          <a:lstStyle>
            <a:lvl1pPr fontAlgn="auto">
              <a:spcBef>
                <a:spcPts val="0"/>
              </a:spcBef>
              <a:spcAft>
                <a:spcPts val="0"/>
              </a:spcAft>
              <a:defRPr/>
            </a:lvl1pPr>
          </a:lstStyle>
          <a:p>
            <a:pPr>
              <a:defRPr/>
            </a:pPr>
            <a:endParaRPr lang="en-GB" dirty="0"/>
          </a:p>
        </p:txBody>
      </p:sp>
      <p:sp>
        <p:nvSpPr>
          <p:cNvPr id="20" name="Rectangle 17"/>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GB" dirty="0"/>
          </a:p>
        </p:txBody>
      </p:sp>
      <p:sp>
        <p:nvSpPr>
          <p:cNvPr id="21" name="Rectangle 18"/>
          <p:cNvSpPr>
            <a:spLocks noGrp="1" noChangeArrowheads="1"/>
          </p:cNvSpPr>
          <p:nvPr>
            <p:ph type="sldNum" sz="quarter" idx="12"/>
          </p:nvPr>
        </p:nvSpPr>
        <p:spPr/>
        <p:txBody>
          <a:bodyPr/>
          <a:lstStyle>
            <a:lvl1pPr fontAlgn="auto">
              <a:spcBef>
                <a:spcPts val="0"/>
              </a:spcBef>
              <a:spcAft>
                <a:spcPts val="0"/>
              </a:spcAft>
              <a:defRPr/>
            </a:lvl1pPr>
          </a:lstStyle>
          <a:p>
            <a:pPr>
              <a:defRPr/>
            </a:pPr>
            <a:fld id="{4FFCCDCB-919E-47AD-8889-DBE866E7A505}" type="slidenum">
              <a:rPr lang="en-GB"/>
              <a:pPr>
                <a:defRPr/>
              </a:pPr>
              <a:t>‹#›</a:t>
            </a:fld>
            <a:endParaRPr lang="en-GB" dirty="0"/>
          </a:p>
        </p:txBody>
      </p:sp>
    </p:spTree>
    <p:extLst>
      <p:ext uri="{BB962C8B-B14F-4D97-AF65-F5344CB8AC3E}">
        <p14:creationId xmlns:p14="http://schemas.microsoft.com/office/powerpoint/2010/main" val="7906269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A5A7F57-98B8-4D2E-9481-8C677C625A9E}"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524281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AB419790-F193-4857-96C2-15D5E64637D5}"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9478127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6E5F4FA-9E5D-4EF0-A93E-FD9B6C233B7D}"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9050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D610FB0-D6A1-4BF7-BE26-714AA2766CAE}"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9596694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8"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043C7589-88A1-4718-A306-339320915C4C}" type="slidenum">
              <a:rPr lang="en-GB"/>
              <a:pPr>
                <a:defRPr/>
              </a:pPr>
              <a:t>‹#›</a:t>
            </a:fld>
            <a:endParaRPr lang="en-GB" dirty="0"/>
          </a:p>
        </p:txBody>
      </p:sp>
      <p:sp>
        <p:nvSpPr>
          <p:cNvPr id="9"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25193268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14A5A13-59A1-4186-AD5F-810FBF8E9915}"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92348555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3"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5E3452A0-F271-4F2E-BA9E-6FE1E0CA7C23}" type="slidenum">
              <a:rPr lang="en-GB"/>
              <a:pPr>
                <a:defRPr/>
              </a:pPr>
              <a:t>‹#›</a:t>
            </a:fld>
            <a:endParaRPr lang="en-GB" dirty="0"/>
          </a:p>
        </p:txBody>
      </p:sp>
      <p:sp>
        <p:nvSpPr>
          <p:cNvPr id="4"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727257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DB7C3820-0F69-482F-A79F-6C30752181A8}"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73041793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1D590C98-64DA-4661-B995-16621842D4AE}"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40825719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C4C4A730-F3F9-41FF-9C45-53EAFDF9BF9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8541470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185E47F-66EC-44CE-81DB-71BE789DE62F}"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233769452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en-GB"/>
          </a:p>
        </p:txBody>
      </p:sp>
      <p:sp>
        <p:nvSpPr>
          <p:cNvPr id="3" name="SmartArt Placeholder 2"/>
          <p:cNvSpPr>
            <a:spLocks noGrp="1"/>
          </p:cNvSpPr>
          <p:nvPr>
            <p:ph type="dgm" idx="1"/>
          </p:nvPr>
        </p:nvSpPr>
        <p:spPr>
          <a:xfrm>
            <a:off x="457200" y="1981200"/>
            <a:ext cx="8229600" cy="3886200"/>
          </a:xfrm>
        </p:spPr>
        <p:txBody>
          <a:bodyPr/>
          <a:lstStyle/>
          <a:p>
            <a:pPr lvl="0"/>
            <a:endParaRPr lang="en-GB" noProof="0" dirty="0"/>
          </a:p>
        </p:txBody>
      </p:sp>
      <p:sp>
        <p:nvSpPr>
          <p:cNvPr id="4"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5"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B6BB9614-5556-453E-899E-3AF96F226113}" type="slidenum">
              <a:rPr lang="en-GB"/>
              <a:pPr>
                <a:defRPr/>
              </a:pPr>
              <a:t>‹#›</a:t>
            </a:fld>
            <a:endParaRPr lang="en-GB" dirty="0"/>
          </a:p>
        </p:txBody>
      </p:sp>
      <p:sp>
        <p:nvSpPr>
          <p:cNvPr id="6"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12398744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4"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7F10D8B6-1C66-4B5E-A9D9-63C36223940B}" type="slidenum">
              <a:rPr lang="en-GB"/>
              <a:pPr>
                <a:defRPr/>
              </a:pPr>
              <a:t>‹#›</a:t>
            </a:fld>
            <a:endParaRPr lang="en-GB" dirty="0"/>
          </a:p>
        </p:txBody>
      </p:sp>
      <p:sp>
        <p:nvSpPr>
          <p:cNvPr id="5"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284887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6635080"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412776"/>
            <a:ext cx="5111750" cy="47133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E713A7D0-27B8-416C-87C0-692EA98C580F}"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365745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p:txBody>
          <a:bodyPr/>
          <a:lstStyle>
            <a:lvl1pPr fontAlgn="auto">
              <a:spcBef>
                <a:spcPts val="0"/>
              </a:spcBef>
              <a:spcAft>
                <a:spcPts val="0"/>
              </a:spcAft>
              <a:defRPr/>
            </a:lvl1pPr>
          </a:lstStyle>
          <a:p>
            <a:pPr>
              <a:defRPr/>
            </a:pPr>
            <a:endParaRPr lang="en-GB" dirty="0"/>
          </a:p>
        </p:txBody>
      </p:sp>
      <p:sp>
        <p:nvSpPr>
          <p:cNvPr id="6" name="Rectangle 3"/>
          <p:cNvSpPr>
            <a:spLocks noGrp="1" noChangeArrowheads="1"/>
          </p:cNvSpPr>
          <p:nvPr>
            <p:ph type="sldNum" sz="quarter" idx="11"/>
          </p:nvPr>
        </p:nvSpPr>
        <p:spPr/>
        <p:txBody>
          <a:bodyPr/>
          <a:lstStyle>
            <a:lvl1pPr fontAlgn="auto">
              <a:spcBef>
                <a:spcPts val="0"/>
              </a:spcBef>
              <a:spcAft>
                <a:spcPts val="0"/>
              </a:spcAft>
              <a:defRPr/>
            </a:lvl1pPr>
          </a:lstStyle>
          <a:p>
            <a:pPr>
              <a:defRPr/>
            </a:pPr>
            <a:fld id="{41267507-E0AF-4357-926A-CAD2D2AE8654}" type="slidenum">
              <a:rPr lang="en-GB"/>
              <a:pPr>
                <a:defRPr/>
              </a:pPr>
              <a:t>‹#›</a:t>
            </a:fld>
            <a:endParaRPr lang="en-GB" dirty="0"/>
          </a:p>
        </p:txBody>
      </p:sp>
      <p:sp>
        <p:nvSpPr>
          <p:cNvPr id="7" name="Rectangle 16"/>
          <p:cNvSpPr>
            <a:spLocks noGrp="1" noChangeArrowheads="1"/>
          </p:cNvSpPr>
          <p:nvPr>
            <p:ph type="dt" sz="half" idx="12"/>
          </p:nvPr>
        </p:nvSpPr>
        <p:spPr/>
        <p:txBody>
          <a:bodyPr/>
          <a:lstStyle>
            <a:lvl1pPr fontAlgn="auto">
              <a:spcBef>
                <a:spcPts val="0"/>
              </a:spcBef>
              <a:spcAft>
                <a:spcPts val="0"/>
              </a:spcAft>
              <a:defRPr/>
            </a:lvl1pPr>
          </a:lstStyle>
          <a:p>
            <a:pPr>
              <a:defRPr/>
            </a:pPr>
            <a:endParaRPr lang="en-GB" dirty="0"/>
          </a:p>
        </p:txBody>
      </p:sp>
    </p:spTree>
    <p:extLst>
      <p:ext uri="{BB962C8B-B14F-4D97-AF65-F5344CB8AC3E}">
        <p14:creationId xmlns:p14="http://schemas.microsoft.com/office/powerpoint/2010/main" val="186189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pn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image" Target="../media/image1.png"/><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endParaRPr lang="en-GB" dirty="0"/>
          </a:p>
        </p:txBody>
      </p:sp>
      <p:grpSp>
        <p:nvGrpSpPr>
          <p:cNvPr id="4100"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4101" name="Rectangle 14"/>
          <p:cNvSpPr>
            <a:spLocks noGrp="1" noChangeArrowheads="1"/>
          </p:cNvSpPr>
          <p:nvPr>
            <p:ph type="title"/>
          </p:nvPr>
        </p:nvSpPr>
        <p:spPr bwMode="auto">
          <a:xfrm>
            <a:off x="446088" y="457200"/>
            <a:ext cx="6823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spTree>
    <p:extLst>
      <p:ext uri="{BB962C8B-B14F-4D97-AF65-F5344CB8AC3E}">
        <p14:creationId xmlns:p14="http://schemas.microsoft.com/office/powerpoint/2010/main" val="3540559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E7F6F9AE-5F06-4E37-9497-C7B161A827EA}" type="slidenum">
              <a:rPr lang="en-GB"/>
              <a:pPr fontAlgn="base">
                <a:spcBef>
                  <a:spcPct val="0"/>
                </a:spcBef>
                <a:spcAft>
                  <a:spcPct val="0"/>
                </a:spcAft>
                <a:defRPr/>
              </a:pPr>
              <a:t>‹#›</a:t>
            </a:fld>
            <a:endParaRPr lang="en-GB" dirty="0"/>
          </a:p>
        </p:txBody>
      </p:sp>
      <p:grpSp>
        <p:nvGrpSpPr>
          <p:cNvPr id="6148"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6149"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615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6152" name="Picture 17"/>
          <p:cNvPicPr>
            <a:picLocks noChangeAspect="1" noChangeArrowheads="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6488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3EC9273C-23A1-4765-AD14-CD1D93BFEDA7}" type="slidenum">
              <a:rPr lang="en-GB"/>
              <a:pPr fontAlgn="base">
                <a:spcBef>
                  <a:spcPct val="0"/>
                </a:spcBef>
                <a:spcAft>
                  <a:spcPct val="0"/>
                </a:spcAft>
                <a:defRPr/>
              </a:pPr>
              <a:t>‹#›</a:t>
            </a:fld>
            <a:endParaRPr lang="en-GB" dirty="0"/>
          </a:p>
        </p:txBody>
      </p:sp>
      <p:grpSp>
        <p:nvGrpSpPr>
          <p:cNvPr id="7172"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7173"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717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7176" name="Picture 17"/>
          <p:cNvPicPr>
            <a:picLocks noChangeAspect="1" noChangeArrowheads="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06711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CDF70011-D418-41A5-8F42-FFCC2AA62E57}" type="slidenum">
              <a:rPr lang="en-GB"/>
              <a:pPr fontAlgn="base">
                <a:spcBef>
                  <a:spcPct val="0"/>
                </a:spcBef>
                <a:spcAft>
                  <a:spcPct val="0"/>
                </a:spcAft>
                <a:defRPr/>
              </a:pPr>
              <a:t>‹#›</a:t>
            </a:fld>
            <a:endParaRPr lang="en-GB" dirty="0"/>
          </a:p>
        </p:txBody>
      </p:sp>
      <p:grpSp>
        <p:nvGrpSpPr>
          <p:cNvPr id="14340"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14341"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434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14344" name="Picture 17"/>
          <p:cNvPicPr>
            <a:picLocks noChangeAspect="1" noChangeArrowheads="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98589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6E9933AE-0EEA-4686-8A96-0C36C637B153}" type="slidenum">
              <a:rPr lang="en-GB"/>
              <a:pPr fontAlgn="base">
                <a:spcBef>
                  <a:spcPct val="0"/>
                </a:spcBef>
                <a:spcAft>
                  <a:spcPct val="0"/>
                </a:spcAft>
                <a:defRPr/>
              </a:pPr>
              <a:t>‹#›</a:t>
            </a:fld>
            <a:endParaRPr lang="en-GB" dirty="0"/>
          </a:p>
        </p:txBody>
      </p:sp>
      <p:grpSp>
        <p:nvGrpSpPr>
          <p:cNvPr id="18436"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18437"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843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18440" name="Picture 17"/>
          <p:cNvPicPr>
            <a:picLocks noChangeAspect="1" noChangeArrowheads="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835712"/>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n-lt"/>
                <a:cs typeface="+mn-cs"/>
              </a:defRPr>
            </a:lvl1pPr>
          </a:lstStyle>
          <a:p>
            <a:pPr fontAlgn="base">
              <a:spcBef>
                <a:spcPct val="0"/>
              </a:spcBef>
              <a:spcAft>
                <a:spcPct val="0"/>
              </a:spcAft>
              <a:defRPr/>
            </a:pPr>
            <a:endParaRPr lang="en-GB" dirty="0"/>
          </a:p>
        </p:txBody>
      </p:sp>
      <p:sp>
        <p:nvSpPr>
          <p:cNvPr id="390147"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solidFill>
                  <a:srgbClr val="000000"/>
                </a:solidFill>
                <a:latin typeface="Arial Black" pitchFamily="34" charset="0"/>
                <a:cs typeface="+mn-cs"/>
              </a:defRPr>
            </a:lvl1pPr>
          </a:lstStyle>
          <a:p>
            <a:pPr fontAlgn="base">
              <a:spcBef>
                <a:spcPct val="0"/>
              </a:spcBef>
              <a:spcAft>
                <a:spcPct val="0"/>
              </a:spcAft>
              <a:defRPr/>
            </a:pPr>
            <a:fld id="{DE44E501-0E40-458F-88C8-FD22A611049E}" type="slidenum">
              <a:rPr lang="en-GB"/>
              <a:pPr fontAlgn="base">
                <a:spcBef>
                  <a:spcPct val="0"/>
                </a:spcBef>
                <a:spcAft>
                  <a:spcPct val="0"/>
                </a:spcAft>
                <a:defRPr/>
              </a:pPr>
              <a:t>‹#›</a:t>
            </a:fld>
            <a:endParaRPr lang="en-GB" dirty="0"/>
          </a:p>
        </p:txBody>
      </p:sp>
      <p:grpSp>
        <p:nvGrpSpPr>
          <p:cNvPr id="28676" name="Group 4"/>
          <p:cNvGrpSpPr>
            <a:grpSpLocks/>
          </p:cNvGrpSpPr>
          <p:nvPr/>
        </p:nvGrpSpPr>
        <p:grpSpPr bwMode="auto">
          <a:xfrm>
            <a:off x="0" y="0"/>
            <a:ext cx="9144000" cy="546100"/>
            <a:chOff x="0" y="0"/>
            <a:chExt cx="5760" cy="344"/>
          </a:xfrm>
        </p:grpSpPr>
        <p:sp>
          <p:nvSpPr>
            <p:cNvPr id="8201"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p>
              <a:pPr algn="ctr" fontAlgn="base">
                <a:spcBef>
                  <a:spcPct val="0"/>
                </a:spcBef>
                <a:spcAft>
                  <a:spcPct val="0"/>
                </a:spcAft>
                <a:defRPr/>
              </a:pPr>
              <a:endParaRPr lang="en-US" sz="2400" dirty="0">
                <a:solidFill>
                  <a:srgbClr val="000000"/>
                </a:solidFill>
                <a:latin typeface="Times New Roman" pitchFamily="18" charset="0"/>
              </a:endParaRPr>
            </a:p>
          </p:txBody>
        </p:sp>
        <p:sp>
          <p:nvSpPr>
            <p:cNvPr id="8202"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3" name="Rectangle 7"/>
            <p:cNvSpPr>
              <a:spLocks noChangeArrowheads="1"/>
            </p:cNvSpPr>
            <p:nvPr/>
          </p:nvSpPr>
          <p:spPr bwMode="auto">
            <a:xfrm>
              <a:off x="258" y="85"/>
              <a:ext cx="87" cy="89"/>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4" name="Rectangle 8"/>
            <p:cNvSpPr>
              <a:spLocks noChangeArrowheads="1"/>
            </p:cNvSpPr>
            <p:nvPr/>
          </p:nvSpPr>
          <p:spPr bwMode="auto">
            <a:xfrm>
              <a:off x="345" y="0"/>
              <a:ext cx="88"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5" name="Rectangle 9"/>
            <p:cNvSpPr>
              <a:spLocks noChangeArrowheads="1"/>
            </p:cNvSpPr>
            <p:nvPr/>
          </p:nvSpPr>
          <p:spPr bwMode="auto">
            <a:xfrm>
              <a:off x="345" y="85"/>
              <a:ext cx="88" cy="89"/>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6" name="Rectangle 10"/>
            <p:cNvSpPr>
              <a:spLocks noChangeArrowheads="1"/>
            </p:cNvSpPr>
            <p:nvPr/>
          </p:nvSpPr>
          <p:spPr bwMode="auto">
            <a:xfrm>
              <a:off x="173" y="173"/>
              <a:ext cx="86" cy="87"/>
            </a:xfrm>
            <a:prstGeom prst="rect">
              <a:avLst/>
            </a:prstGeom>
            <a:solidFill>
              <a:schemeClr val="folHlink"/>
            </a:solidFill>
            <a:ln>
              <a:noFill/>
            </a:ln>
          </p:spPr>
          <p:txBody>
            <a:bodyPr/>
            <a:lstStyle/>
            <a:p>
              <a:pPr fontAlgn="base">
                <a:spcBef>
                  <a:spcPct val="0"/>
                </a:spcBef>
                <a:spcAft>
                  <a:spcPct val="0"/>
                </a:spcAft>
                <a:defRPr/>
              </a:pPr>
              <a:endParaRPr lang="en-US" dirty="0">
                <a:solidFill>
                  <a:srgbClr val="666699"/>
                </a:solidFill>
              </a:endParaRPr>
            </a:p>
          </p:txBody>
        </p:sp>
        <p:sp>
          <p:nvSpPr>
            <p:cNvPr id="8207" name="Rectangle 11"/>
            <p:cNvSpPr>
              <a:spLocks noChangeArrowheads="1"/>
            </p:cNvSpPr>
            <p:nvPr/>
          </p:nvSpPr>
          <p:spPr bwMode="auto">
            <a:xfrm>
              <a:off x="83" y="86"/>
              <a:ext cx="89" cy="87"/>
            </a:xfrm>
            <a:prstGeom prst="rect">
              <a:avLst/>
            </a:prstGeom>
            <a:solidFill>
              <a:schemeClr val="bg2"/>
            </a:solidFill>
            <a:ln>
              <a:noFill/>
            </a:ln>
          </p:spPr>
          <p:txBody>
            <a:bodyPr/>
            <a:lstStyle/>
            <a:p>
              <a:pPr fontAlgn="base">
                <a:spcBef>
                  <a:spcPct val="0"/>
                </a:spcBef>
                <a:spcAft>
                  <a:spcPct val="0"/>
                </a:spcAft>
                <a:defRPr/>
              </a:pPr>
              <a:endParaRPr lang="en-US" sz="2400" dirty="0">
                <a:solidFill>
                  <a:srgbClr val="000000"/>
                </a:solidFill>
                <a:latin typeface="Times New Roman" pitchFamily="18" charset="0"/>
              </a:endParaRPr>
            </a:p>
          </p:txBody>
        </p:sp>
        <p:sp>
          <p:nvSpPr>
            <p:cNvPr id="8208" name="Rectangle 12"/>
            <p:cNvSpPr>
              <a:spLocks noChangeArrowheads="1"/>
            </p:cNvSpPr>
            <p:nvPr/>
          </p:nvSpPr>
          <p:spPr bwMode="auto">
            <a:xfrm>
              <a:off x="258" y="171"/>
              <a:ext cx="87" cy="87"/>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sp>
          <p:nvSpPr>
            <p:cNvPr id="8209" name="Rectangle 13"/>
            <p:cNvSpPr>
              <a:spLocks noChangeArrowheads="1"/>
            </p:cNvSpPr>
            <p:nvPr/>
          </p:nvSpPr>
          <p:spPr bwMode="auto">
            <a:xfrm>
              <a:off x="173" y="258"/>
              <a:ext cx="86" cy="86"/>
            </a:xfrm>
            <a:prstGeom prst="rect">
              <a:avLst/>
            </a:prstGeom>
            <a:solidFill>
              <a:schemeClr val="accent2"/>
            </a:solidFill>
            <a:ln>
              <a:noFill/>
            </a:ln>
          </p:spPr>
          <p:txBody>
            <a:bodyPr/>
            <a:lstStyle/>
            <a:p>
              <a:pPr fontAlgn="base">
                <a:spcBef>
                  <a:spcPct val="0"/>
                </a:spcBef>
                <a:spcAft>
                  <a:spcPct val="0"/>
                </a:spcAft>
                <a:defRPr/>
              </a:pPr>
              <a:endParaRPr lang="en-US" dirty="0">
                <a:solidFill>
                  <a:srgbClr val="9999CC"/>
                </a:solidFill>
              </a:endParaRPr>
            </a:p>
          </p:txBody>
        </p:sp>
      </p:grpSp>
      <p:sp>
        <p:nvSpPr>
          <p:cNvPr id="28677" name="Rectangle 14"/>
          <p:cNvSpPr>
            <a:spLocks noGrp="1" noChangeArrowheads="1"/>
          </p:cNvSpPr>
          <p:nvPr>
            <p:ph type="title"/>
          </p:nvPr>
        </p:nvSpPr>
        <p:spPr bwMode="auto">
          <a:xfrm>
            <a:off x="446088" y="457200"/>
            <a:ext cx="6357937"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867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90160"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solidFill>
                  <a:srgbClr val="000000"/>
                </a:solidFill>
                <a:latin typeface="+mn-lt"/>
                <a:cs typeface="+mn-cs"/>
              </a:defRPr>
            </a:lvl1pPr>
          </a:lstStyle>
          <a:p>
            <a:pPr fontAlgn="base">
              <a:spcBef>
                <a:spcPct val="0"/>
              </a:spcBef>
              <a:spcAft>
                <a:spcPct val="0"/>
              </a:spcAft>
              <a:defRPr/>
            </a:pPr>
            <a:endParaRPr lang="en-GB" dirty="0"/>
          </a:p>
        </p:txBody>
      </p:sp>
      <p:pic>
        <p:nvPicPr>
          <p:cNvPr id="28680" name="Picture 17"/>
          <p:cNvPicPr>
            <a:picLocks noChangeAspect="1" noChangeArrowheads="1"/>
          </p:cNvPicPr>
          <p:nvPr userDrawn="1"/>
        </p:nvPicPr>
        <p:blipFill>
          <a:blip r:embed="rId15" cstate="print">
            <a:extLst>
              <a:ext uri="{28A0092B-C50C-407E-A947-70E740481C1C}">
                <a14:useLocalDpi xmlns:a14="http://schemas.microsoft.com/office/drawing/2010/main"/>
              </a:ext>
            </a:extLst>
          </a:blip>
          <a:srcRect/>
          <a:stretch>
            <a:fillRect/>
          </a:stretch>
        </p:blipFill>
        <p:spPr bwMode="auto">
          <a:xfrm>
            <a:off x="7269163" y="115888"/>
            <a:ext cx="16954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545994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8.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7.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3" Type="http://schemas.openxmlformats.org/officeDocument/2006/relationships/hyperlink" Target="http://www.wales.gov.uk/anti-slavery" TargetMode="External"/><Relationship Id="rId2" Type="http://schemas.openxmlformats.org/officeDocument/2006/relationships/hyperlink" Target="mailto:KimAnn.Williamson@cps.gsi.gov.uk" TargetMode="External"/><Relationship Id="rId1" Type="http://schemas.openxmlformats.org/officeDocument/2006/relationships/slideLayout" Target="../slideLayouts/slideLayout6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1760" y="1484783"/>
            <a:ext cx="6624736" cy="3168353"/>
          </a:xfrm>
        </p:spPr>
        <p:txBody>
          <a:bodyPr rtlCol="0">
            <a:noAutofit/>
          </a:bodyPr>
          <a:lstStyle/>
          <a:p>
            <a:pPr algn="ctr" fontAlgn="auto">
              <a:spcAft>
                <a:spcPts val="0"/>
              </a:spcAft>
              <a:defRPr/>
            </a:pPr>
            <a:r>
              <a:rPr lang="en-GB" sz="3200" dirty="0"/>
              <a:t>WALES </a:t>
            </a:r>
            <a:br>
              <a:rPr lang="en-GB" sz="3200" dirty="0"/>
            </a:br>
            <a:r>
              <a:rPr lang="en-GB" sz="3200" dirty="0"/>
              <a:t>ANTI SLAVERY</a:t>
            </a:r>
            <a:br>
              <a:rPr lang="en-GB" sz="3200" dirty="0"/>
            </a:br>
            <a:r>
              <a:rPr lang="en-GB" sz="3200" dirty="0"/>
              <a:t>AWARENESS </a:t>
            </a:r>
            <a:br>
              <a:rPr lang="en-GB" sz="3200" dirty="0"/>
            </a:br>
            <a:r>
              <a:rPr lang="en-GB" sz="3200" dirty="0"/>
              <a:t>FOR UNIVERSITIES  </a:t>
            </a:r>
            <a:br>
              <a:rPr lang="en-GB" sz="3200" dirty="0"/>
            </a:br>
            <a:r>
              <a:rPr lang="en-GB" sz="3200" dirty="0"/>
              <a:t>A BRIEF INTRODUCTION</a:t>
            </a:r>
            <a:endParaRPr lang="en-GB" sz="3200" dirty="0">
              <a:solidFill>
                <a:schemeClr val="bg2"/>
              </a:solidFill>
            </a:endParaRPr>
          </a:p>
        </p:txBody>
      </p:sp>
      <p:sp>
        <p:nvSpPr>
          <p:cNvPr id="4" name="Slide Number Placeholder 3"/>
          <p:cNvSpPr>
            <a:spLocks noGrp="1"/>
          </p:cNvSpPr>
          <p:nvPr>
            <p:ph type="sldNum" sz="quarter" idx="12"/>
          </p:nvPr>
        </p:nvSpPr>
        <p:spPr/>
        <p:txBody>
          <a:bodyPr/>
          <a:lstStyle/>
          <a:p>
            <a:pPr>
              <a:defRPr/>
            </a:pPr>
            <a:fld id="{42DFA7A2-4227-4F50-A61A-D775C96DA1B8}" type="slidenum">
              <a:rPr lang="en-GB" smtClean="0"/>
              <a:pPr>
                <a:defRPr/>
              </a:pPr>
              <a:t>1</a:t>
            </a:fld>
            <a:endParaRPr lang="en-GB" dirty="0"/>
          </a:p>
        </p:txBody>
      </p:sp>
    </p:spTree>
    <p:extLst>
      <p:ext uri="{BB962C8B-B14F-4D97-AF65-F5344CB8AC3E}">
        <p14:creationId xmlns:p14="http://schemas.microsoft.com/office/powerpoint/2010/main" val="161251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539552" y="404664"/>
            <a:ext cx="6696744" cy="792088"/>
          </a:xfrm>
        </p:spPr>
        <p:txBody>
          <a:bodyPr/>
          <a:lstStyle/>
          <a:p>
            <a:pPr algn="ctr" eaLnBrk="1" hangingPunct="1"/>
            <a:r>
              <a:rPr lang="en-GB" altLang="en-US" dirty="0">
                <a:solidFill>
                  <a:schemeClr val="bg2"/>
                </a:solidFill>
              </a:rPr>
              <a:t>RECRUITMENT</a:t>
            </a:r>
            <a:endParaRPr lang="en-US" altLang="en-US" dirty="0">
              <a:solidFill>
                <a:schemeClr val="bg2"/>
              </a:solidFill>
            </a:endParaRPr>
          </a:p>
        </p:txBody>
      </p:sp>
      <p:graphicFrame>
        <p:nvGraphicFramePr>
          <p:cNvPr id="2" name="Diagram 1"/>
          <p:cNvGraphicFramePr/>
          <p:nvPr>
            <p:extLst>
              <p:ext uri="{D42A27DB-BD31-4B8C-83A1-F6EECF244321}">
                <p14:modId xmlns:p14="http://schemas.microsoft.com/office/powerpoint/2010/main" val="766551881"/>
              </p:ext>
            </p:extLst>
          </p:nvPr>
        </p:nvGraphicFramePr>
        <p:xfrm>
          <a:off x="0" y="1196752"/>
          <a:ext cx="8676456" cy="5544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893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2C7CBE0-3FA2-488A-BE72-F2E51697EDA5}" type="slidenum">
              <a:rPr lang="en-GB" altLang="en-US" smtClean="0">
                <a:solidFill>
                  <a:srgbClr val="000000"/>
                </a:solidFill>
                <a:latin typeface="Arial Black" pitchFamily="34" charset="0"/>
              </a:rPr>
              <a:pPr fontAlgn="base">
                <a:spcBef>
                  <a:spcPct val="0"/>
                </a:spcBef>
                <a:spcAft>
                  <a:spcPct val="0"/>
                </a:spcAft>
              </a:pPr>
              <a:t>10</a:t>
            </a:fld>
            <a:endParaRPr lang="en-GB" altLang="en-US" dirty="0">
              <a:solidFill>
                <a:srgbClr val="000000"/>
              </a:solidFill>
              <a:latin typeface="Arial Black" pitchFamily="34" charset="0"/>
            </a:endParaRPr>
          </a:p>
        </p:txBody>
      </p:sp>
    </p:spTree>
    <p:extLst>
      <p:ext uri="{BB962C8B-B14F-4D97-AF65-F5344CB8AC3E}">
        <p14:creationId xmlns:p14="http://schemas.microsoft.com/office/powerpoint/2010/main" val="148543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457200"/>
            <a:ext cx="6552728" cy="595536"/>
          </a:xfrm>
        </p:spPr>
        <p:txBody>
          <a:bodyPr/>
          <a:lstStyle/>
          <a:p>
            <a:pPr algn="ctr" eaLnBrk="1" hangingPunct="1"/>
            <a:r>
              <a:rPr lang="en-GB" altLang="en-US" dirty="0">
                <a:solidFill>
                  <a:schemeClr val="bg2"/>
                </a:solidFill>
              </a:rPr>
              <a:t>Signs/ Indicators </a:t>
            </a:r>
          </a:p>
        </p:txBody>
      </p:sp>
      <p:sp>
        <p:nvSpPr>
          <p:cNvPr id="29700" name="Rectangle 3"/>
          <p:cNvSpPr>
            <a:spLocks noGrp="1" noChangeArrowheads="1"/>
          </p:cNvSpPr>
          <p:nvPr>
            <p:ph type="body" idx="1"/>
          </p:nvPr>
        </p:nvSpPr>
        <p:spPr>
          <a:xfrm>
            <a:off x="683568" y="1268413"/>
            <a:ext cx="8280920" cy="5184775"/>
          </a:xfrm>
        </p:spPr>
        <p:txBody>
          <a:bodyPr/>
          <a:lstStyle/>
          <a:p>
            <a:pPr eaLnBrk="1" hangingPunct="1">
              <a:lnSpc>
                <a:spcPct val="80000"/>
              </a:lnSpc>
            </a:pPr>
            <a:r>
              <a:rPr lang="en-GB" altLang="en-US" sz="2800" dirty="0">
                <a:solidFill>
                  <a:schemeClr val="bg2"/>
                </a:solidFill>
              </a:rPr>
              <a:t>Having no personal identification or passport/documents held by someone else</a:t>
            </a:r>
          </a:p>
          <a:p>
            <a:pPr eaLnBrk="1" hangingPunct="1">
              <a:lnSpc>
                <a:spcPct val="80000"/>
              </a:lnSpc>
            </a:pPr>
            <a:r>
              <a:rPr lang="en-GB" altLang="en-US" sz="2800" dirty="0">
                <a:solidFill>
                  <a:schemeClr val="bg2"/>
                </a:solidFill>
              </a:rPr>
              <a:t>Lack of money/control over own finances or lack of access to  earnings</a:t>
            </a:r>
          </a:p>
          <a:p>
            <a:pPr eaLnBrk="1" hangingPunct="1">
              <a:lnSpc>
                <a:spcPct val="80000"/>
              </a:lnSpc>
            </a:pPr>
            <a:r>
              <a:rPr lang="en-GB" altLang="en-US" sz="2800" dirty="0">
                <a:solidFill>
                  <a:schemeClr val="bg2"/>
                </a:solidFill>
              </a:rPr>
              <a:t>Living/sleeping In the place of work</a:t>
            </a:r>
          </a:p>
          <a:p>
            <a:pPr eaLnBrk="1" hangingPunct="1">
              <a:lnSpc>
                <a:spcPct val="80000"/>
              </a:lnSpc>
            </a:pPr>
            <a:r>
              <a:rPr lang="en-GB" altLang="en-US" sz="2800" dirty="0">
                <a:solidFill>
                  <a:schemeClr val="bg2"/>
                </a:solidFill>
              </a:rPr>
              <a:t>Any evidence of control of movement either as an individual or group</a:t>
            </a:r>
          </a:p>
          <a:p>
            <a:pPr eaLnBrk="1" hangingPunct="1">
              <a:lnSpc>
                <a:spcPct val="80000"/>
              </a:lnSpc>
            </a:pPr>
            <a:r>
              <a:rPr lang="en-GB" altLang="en-US" sz="2800" dirty="0">
                <a:solidFill>
                  <a:schemeClr val="bg2"/>
                </a:solidFill>
              </a:rPr>
              <a:t>Limited contact with family&amp; limited social contact</a:t>
            </a:r>
          </a:p>
          <a:p>
            <a:pPr eaLnBrk="1" hangingPunct="1">
              <a:lnSpc>
                <a:spcPct val="80000"/>
              </a:lnSpc>
            </a:pPr>
            <a:r>
              <a:rPr lang="en-GB" altLang="en-US" sz="2800" dirty="0">
                <a:solidFill>
                  <a:schemeClr val="bg2"/>
                </a:solidFill>
              </a:rPr>
              <a:t>Others seeking to speak for the person you are trying to engage</a:t>
            </a:r>
          </a:p>
          <a:p>
            <a:pPr eaLnBrk="1" hangingPunct="1">
              <a:lnSpc>
                <a:spcPct val="80000"/>
              </a:lnSpc>
            </a:pPr>
            <a:r>
              <a:rPr lang="en-GB" altLang="en-US" sz="2800" dirty="0">
                <a:solidFill>
                  <a:schemeClr val="bg2"/>
                </a:solidFill>
              </a:rPr>
              <a:t>Living or found in ‘degrading’ conditions</a:t>
            </a:r>
          </a:p>
          <a:p>
            <a:pPr eaLnBrk="1" hangingPunct="1">
              <a:lnSpc>
                <a:spcPct val="80000"/>
              </a:lnSpc>
            </a:pPr>
            <a:r>
              <a:rPr lang="en-GB" altLang="en-US" sz="2800" dirty="0">
                <a:solidFill>
                  <a:schemeClr val="bg2"/>
                </a:solidFill>
              </a:rPr>
              <a:t>Children not in education.</a:t>
            </a:r>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11</a:t>
            </a:fld>
            <a:endParaRPr lang="en-GB" dirty="0"/>
          </a:p>
        </p:txBody>
      </p:sp>
    </p:spTree>
    <p:extLst>
      <p:ext uri="{BB962C8B-B14F-4D97-AF65-F5344CB8AC3E}">
        <p14:creationId xmlns:p14="http://schemas.microsoft.com/office/powerpoint/2010/main" val="3919476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457200"/>
            <a:ext cx="6552728" cy="595536"/>
          </a:xfrm>
        </p:spPr>
        <p:txBody>
          <a:bodyPr/>
          <a:lstStyle/>
          <a:p>
            <a:pPr algn="ctr" eaLnBrk="1" hangingPunct="1"/>
            <a:r>
              <a:rPr lang="en-GB" altLang="en-US" dirty="0">
                <a:solidFill>
                  <a:schemeClr val="bg2"/>
                </a:solidFill>
              </a:rPr>
              <a:t>Signs/ Indicators</a:t>
            </a:r>
          </a:p>
        </p:txBody>
      </p:sp>
      <p:sp>
        <p:nvSpPr>
          <p:cNvPr id="29700" name="Rectangle 3"/>
          <p:cNvSpPr>
            <a:spLocks noGrp="1" noChangeArrowheads="1"/>
          </p:cNvSpPr>
          <p:nvPr>
            <p:ph type="body" idx="1"/>
          </p:nvPr>
        </p:nvSpPr>
        <p:spPr>
          <a:xfrm>
            <a:off x="683568" y="1268413"/>
            <a:ext cx="8280920" cy="5184775"/>
          </a:xfrm>
        </p:spPr>
        <p:txBody>
          <a:bodyPr/>
          <a:lstStyle/>
          <a:p>
            <a:pPr eaLnBrk="1" hangingPunct="1">
              <a:lnSpc>
                <a:spcPct val="80000"/>
              </a:lnSpc>
            </a:pPr>
            <a:r>
              <a:rPr lang="en-GB" altLang="en-US" sz="2800" dirty="0">
                <a:solidFill>
                  <a:schemeClr val="bg2"/>
                </a:solidFill>
              </a:rPr>
              <a:t>Children living with non relevant families</a:t>
            </a:r>
          </a:p>
          <a:p>
            <a:pPr eaLnBrk="1" hangingPunct="1">
              <a:lnSpc>
                <a:spcPct val="80000"/>
              </a:lnSpc>
            </a:pPr>
            <a:r>
              <a:rPr lang="en-GB" altLang="en-US" sz="2800" dirty="0">
                <a:solidFill>
                  <a:schemeClr val="bg2"/>
                </a:solidFill>
              </a:rPr>
              <a:t>Signs of branding/ownership</a:t>
            </a:r>
          </a:p>
          <a:p>
            <a:pPr eaLnBrk="1" hangingPunct="1">
              <a:lnSpc>
                <a:spcPct val="80000"/>
              </a:lnSpc>
            </a:pPr>
            <a:r>
              <a:rPr lang="en-GB" altLang="en-US" sz="2800" dirty="0">
                <a:solidFill>
                  <a:schemeClr val="bg2"/>
                </a:solidFill>
              </a:rPr>
              <a:t>Limited contact with family&amp; limited social contact</a:t>
            </a:r>
          </a:p>
          <a:p>
            <a:pPr eaLnBrk="1" hangingPunct="1">
              <a:lnSpc>
                <a:spcPct val="80000"/>
              </a:lnSpc>
            </a:pPr>
            <a:r>
              <a:rPr lang="en-GB" altLang="en-US" sz="2800" dirty="0">
                <a:solidFill>
                  <a:schemeClr val="bg2"/>
                </a:solidFill>
              </a:rPr>
              <a:t>Signs of physical abuse</a:t>
            </a:r>
          </a:p>
          <a:p>
            <a:pPr eaLnBrk="1" hangingPunct="1">
              <a:lnSpc>
                <a:spcPct val="80000"/>
              </a:lnSpc>
            </a:pPr>
            <a:r>
              <a:rPr lang="en-GB" altLang="en-US" sz="2800" dirty="0">
                <a:solidFill>
                  <a:schemeClr val="bg2"/>
                </a:solidFill>
              </a:rPr>
              <a:t>Injuries apparently as a result of assault or ill treatment, as a result of work, or from restrains such as shackles or rope</a:t>
            </a:r>
          </a:p>
          <a:p>
            <a:pPr eaLnBrk="1" hangingPunct="1">
              <a:lnSpc>
                <a:spcPct val="80000"/>
              </a:lnSpc>
            </a:pPr>
            <a:r>
              <a:rPr lang="en-GB" altLang="en-US" sz="2800" dirty="0">
                <a:solidFill>
                  <a:schemeClr val="bg2"/>
                </a:solidFill>
              </a:rPr>
              <a:t>Lack of access to medical care</a:t>
            </a:r>
          </a:p>
          <a:p>
            <a:pPr eaLnBrk="1" hangingPunct="1">
              <a:lnSpc>
                <a:spcPct val="80000"/>
              </a:lnSpc>
            </a:pPr>
            <a:r>
              <a:rPr lang="en-GB" altLang="en-US" sz="2800" dirty="0">
                <a:solidFill>
                  <a:schemeClr val="bg2"/>
                </a:solidFill>
              </a:rPr>
              <a:t>Extreme reaction to authority or a dominant male or female (fear, shying away, overly suggestive)</a:t>
            </a:r>
          </a:p>
          <a:p>
            <a:pPr eaLnBrk="1" hangingPunct="1">
              <a:lnSpc>
                <a:spcPct val="80000"/>
              </a:lnSpc>
            </a:pPr>
            <a:r>
              <a:rPr lang="en-US" altLang="en-US" sz="2800" dirty="0">
                <a:solidFill>
                  <a:schemeClr val="bg2"/>
                </a:solidFill>
              </a:rPr>
              <a:t>Lifestyles they cannot afford, e.g. new mobile, clothes, money, food, etc.</a:t>
            </a:r>
            <a:endParaRPr lang="en-GB" altLang="en-US" sz="2800" dirty="0"/>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12</a:t>
            </a:fld>
            <a:endParaRPr lang="en-GB" dirty="0"/>
          </a:p>
        </p:txBody>
      </p:sp>
    </p:spTree>
    <p:extLst>
      <p:ext uri="{BB962C8B-B14F-4D97-AF65-F5344CB8AC3E}">
        <p14:creationId xmlns:p14="http://schemas.microsoft.com/office/powerpoint/2010/main" val="85902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3568" y="457200"/>
            <a:ext cx="6624736" cy="1171600"/>
          </a:xfrm>
        </p:spPr>
        <p:txBody>
          <a:bodyPr/>
          <a:lstStyle/>
          <a:p>
            <a:pPr algn="ctr" eaLnBrk="1" hangingPunct="1"/>
            <a:r>
              <a:rPr lang="en-GB" altLang="en-US" dirty="0">
                <a:solidFill>
                  <a:schemeClr val="bg2"/>
                </a:solidFill>
              </a:rPr>
              <a:t>Barriers to disclose</a:t>
            </a:r>
          </a:p>
        </p:txBody>
      </p:sp>
      <p:sp>
        <p:nvSpPr>
          <p:cNvPr id="121859" name="Rectangle 3"/>
          <p:cNvSpPr>
            <a:spLocks noGrp="1" noChangeArrowheads="1"/>
          </p:cNvSpPr>
          <p:nvPr>
            <p:ph sz="half" idx="1"/>
          </p:nvPr>
        </p:nvSpPr>
        <p:spPr>
          <a:xfrm>
            <a:off x="611560" y="1844824"/>
            <a:ext cx="3884240" cy="4752528"/>
          </a:xfrm>
        </p:spPr>
        <p:txBody>
          <a:bodyPr/>
          <a:lstStyle/>
          <a:p>
            <a:pPr algn="just" eaLnBrk="1" hangingPunct="1">
              <a:lnSpc>
                <a:spcPct val="90000"/>
              </a:lnSpc>
            </a:pPr>
            <a:r>
              <a:rPr lang="en-US" altLang="en-US" sz="2400" dirty="0">
                <a:solidFill>
                  <a:schemeClr val="bg2"/>
                </a:solidFill>
              </a:rPr>
              <a:t>Lack of awareness that they are the victim of a crime</a:t>
            </a:r>
          </a:p>
          <a:p>
            <a:pPr marL="355600" indent="-355600" algn="just" eaLnBrk="1" hangingPunct="1">
              <a:lnSpc>
                <a:spcPct val="90000"/>
              </a:lnSpc>
            </a:pPr>
            <a:r>
              <a:rPr lang="en-US" altLang="en-US" sz="2400" dirty="0">
                <a:solidFill>
                  <a:schemeClr val="bg2"/>
                </a:solidFill>
              </a:rPr>
              <a:t>Unaware that help is there </a:t>
            </a:r>
          </a:p>
          <a:p>
            <a:pPr algn="just" eaLnBrk="1" hangingPunct="1">
              <a:lnSpc>
                <a:spcPct val="90000"/>
              </a:lnSpc>
            </a:pPr>
            <a:r>
              <a:rPr lang="en-US" altLang="en-US" sz="2400" dirty="0">
                <a:solidFill>
                  <a:schemeClr val="bg2"/>
                </a:solidFill>
              </a:rPr>
              <a:t>Language barrier </a:t>
            </a:r>
          </a:p>
          <a:p>
            <a:pPr algn="just" eaLnBrk="1" hangingPunct="1">
              <a:lnSpc>
                <a:spcPct val="90000"/>
              </a:lnSpc>
            </a:pPr>
            <a:r>
              <a:rPr lang="en-US" altLang="en-US" sz="2400" dirty="0">
                <a:solidFill>
                  <a:schemeClr val="bg2"/>
                </a:solidFill>
              </a:rPr>
              <a:t>Controlled movements</a:t>
            </a:r>
          </a:p>
          <a:p>
            <a:pPr algn="just" eaLnBrk="1" hangingPunct="1">
              <a:lnSpc>
                <a:spcPct val="90000"/>
              </a:lnSpc>
            </a:pPr>
            <a:r>
              <a:rPr lang="en-US" altLang="en-US" sz="2400" dirty="0">
                <a:solidFill>
                  <a:schemeClr val="bg2"/>
                </a:solidFill>
              </a:rPr>
              <a:t>Fear of Repercussions </a:t>
            </a:r>
          </a:p>
          <a:p>
            <a:pPr algn="just" eaLnBrk="1" hangingPunct="1">
              <a:lnSpc>
                <a:spcPct val="90000"/>
              </a:lnSpc>
            </a:pPr>
            <a:r>
              <a:rPr lang="en-US" altLang="en-US" sz="2400" dirty="0">
                <a:solidFill>
                  <a:schemeClr val="bg2"/>
                </a:solidFill>
              </a:rPr>
              <a:t>Accompanied by trafficker </a:t>
            </a:r>
          </a:p>
          <a:p>
            <a:pPr algn="just" eaLnBrk="1" hangingPunct="1">
              <a:lnSpc>
                <a:spcPct val="90000"/>
              </a:lnSpc>
            </a:pPr>
            <a:r>
              <a:rPr lang="en-US" altLang="en-US" sz="2400" dirty="0">
                <a:solidFill>
                  <a:schemeClr val="bg2"/>
                </a:solidFill>
              </a:rPr>
              <a:t>Isolation.</a:t>
            </a:r>
          </a:p>
          <a:p>
            <a:pPr eaLnBrk="1" hangingPunct="1">
              <a:lnSpc>
                <a:spcPct val="90000"/>
              </a:lnSpc>
            </a:pPr>
            <a:endParaRPr lang="en-US" altLang="en-US" sz="2400" dirty="0"/>
          </a:p>
          <a:p>
            <a:pPr eaLnBrk="1" hangingPunct="1">
              <a:lnSpc>
                <a:spcPct val="90000"/>
              </a:lnSpc>
              <a:buFontTx/>
              <a:buNone/>
            </a:pPr>
            <a:endParaRPr lang="en-US" altLang="en-US" sz="3300" dirty="0"/>
          </a:p>
          <a:p>
            <a:pPr eaLnBrk="1" hangingPunct="1">
              <a:lnSpc>
                <a:spcPct val="90000"/>
              </a:lnSpc>
            </a:pPr>
            <a:endParaRPr lang="en-GB" altLang="en-US" sz="2800" dirty="0"/>
          </a:p>
        </p:txBody>
      </p:sp>
      <p:sp>
        <p:nvSpPr>
          <p:cNvPr id="2" name="Content Placeholder 1"/>
          <p:cNvSpPr>
            <a:spLocks noGrp="1"/>
          </p:cNvSpPr>
          <p:nvPr>
            <p:ph sz="half" idx="2"/>
          </p:nvPr>
        </p:nvSpPr>
        <p:spPr>
          <a:xfrm>
            <a:off x="4648200" y="1772816"/>
            <a:ext cx="4316288" cy="4680520"/>
          </a:xfrm>
        </p:spPr>
        <p:txBody>
          <a:bodyPr/>
          <a:lstStyle/>
          <a:p>
            <a:pPr algn="just" eaLnBrk="1" hangingPunct="1"/>
            <a:r>
              <a:rPr lang="en-US" altLang="en-US" sz="2400" dirty="0">
                <a:solidFill>
                  <a:schemeClr val="bg2"/>
                </a:solidFill>
              </a:rPr>
              <a:t>Comparison of situation to a worse one </a:t>
            </a:r>
          </a:p>
          <a:p>
            <a:pPr algn="just" eaLnBrk="1" hangingPunct="1"/>
            <a:r>
              <a:rPr lang="en-US" altLang="en-US" sz="2400" dirty="0">
                <a:solidFill>
                  <a:schemeClr val="bg2"/>
                </a:solidFill>
              </a:rPr>
              <a:t>Immigration status </a:t>
            </a:r>
          </a:p>
          <a:p>
            <a:pPr algn="just" eaLnBrk="1" hangingPunct="1"/>
            <a:r>
              <a:rPr lang="en-US" altLang="en-US" sz="2400" dirty="0">
                <a:solidFill>
                  <a:schemeClr val="bg2"/>
                </a:solidFill>
              </a:rPr>
              <a:t>Involvement in criminal activity </a:t>
            </a:r>
          </a:p>
          <a:p>
            <a:pPr algn="just" eaLnBrk="1" hangingPunct="1"/>
            <a:r>
              <a:rPr lang="en-US" altLang="en-US" sz="2400" dirty="0">
                <a:solidFill>
                  <a:schemeClr val="bg2"/>
                </a:solidFill>
              </a:rPr>
              <a:t>Juju </a:t>
            </a:r>
          </a:p>
          <a:p>
            <a:pPr algn="just" eaLnBrk="1" hangingPunct="1"/>
            <a:r>
              <a:rPr lang="en-US" altLang="en-US" sz="2400" dirty="0">
                <a:solidFill>
                  <a:schemeClr val="bg2"/>
                </a:solidFill>
              </a:rPr>
              <a:t>Lack of trust of authorities</a:t>
            </a:r>
            <a:endParaRPr lang="en-GB" altLang="en-US" sz="2400" dirty="0">
              <a:solidFill>
                <a:schemeClr val="bg2"/>
              </a:solidFill>
            </a:endParaRPr>
          </a:p>
          <a:p>
            <a:pPr algn="just" eaLnBrk="1" hangingPunct="1"/>
            <a:r>
              <a:rPr lang="en-US" altLang="en-US" sz="2400" dirty="0">
                <a:solidFill>
                  <a:schemeClr val="bg2"/>
                </a:solidFill>
              </a:rPr>
              <a:t>Self-blame </a:t>
            </a:r>
          </a:p>
          <a:p>
            <a:pPr algn="just" eaLnBrk="1" hangingPunct="1"/>
            <a:r>
              <a:rPr lang="en-GB" altLang="en-US" sz="2400" dirty="0">
                <a:solidFill>
                  <a:schemeClr val="bg2"/>
                </a:solidFill>
              </a:rPr>
              <a:t>Stigma </a:t>
            </a:r>
          </a:p>
          <a:p>
            <a:pPr algn="just" eaLnBrk="1" hangingPunct="1"/>
            <a:r>
              <a:rPr lang="en-US" altLang="en-US" sz="2400" dirty="0">
                <a:solidFill>
                  <a:schemeClr val="bg2"/>
                </a:solidFill>
              </a:rPr>
              <a:t>‘Stockholm Syndrome’.</a:t>
            </a:r>
            <a:endParaRPr lang="en-GB" sz="2400" dirty="0">
              <a:solidFill>
                <a:schemeClr val="bg2"/>
              </a:solidFill>
            </a:endParaRPr>
          </a:p>
        </p:txBody>
      </p:sp>
      <p:sp>
        <p:nvSpPr>
          <p:cNvPr id="3" name="Slide Number Placeholder 2"/>
          <p:cNvSpPr>
            <a:spLocks noGrp="1"/>
          </p:cNvSpPr>
          <p:nvPr>
            <p:ph type="sldNum" sz="quarter" idx="11"/>
          </p:nvPr>
        </p:nvSpPr>
        <p:spPr/>
        <p:txBody>
          <a:bodyPr/>
          <a:lstStyle/>
          <a:p>
            <a:pPr>
              <a:defRPr/>
            </a:pPr>
            <a:fld id="{FD5A2D47-9FEC-4308-AECB-325DF88D9548}" type="slidenum">
              <a:rPr lang="en-GB" smtClean="0"/>
              <a:pPr>
                <a:defRPr/>
              </a:pPr>
              <a:t>13</a:t>
            </a:fld>
            <a:endParaRPr lang="en-GB" dirty="0"/>
          </a:p>
        </p:txBody>
      </p:sp>
    </p:spTree>
    <p:extLst>
      <p:ext uri="{BB962C8B-B14F-4D97-AF65-F5344CB8AC3E}">
        <p14:creationId xmlns:p14="http://schemas.microsoft.com/office/powerpoint/2010/main" val="3336205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blinds(horizontal)">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blinds(horizontal)">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blinds(horizontal)">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blinds(horizontal)">
                                      <p:cBhvr>
                                        <p:cTn id="22" dur="500"/>
                                        <p:tgtEl>
                                          <p:spTgt spid="121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1859">
                                            <p:txEl>
                                              <p:pRg st="4" end="4"/>
                                            </p:txEl>
                                          </p:spTgt>
                                        </p:tgtEl>
                                        <p:attrNameLst>
                                          <p:attrName>style.visibility</p:attrName>
                                        </p:attrNameLst>
                                      </p:cBhvr>
                                      <p:to>
                                        <p:strVal val="visible"/>
                                      </p:to>
                                    </p:set>
                                    <p:animEffect transition="in" filter="blinds(horizontal)">
                                      <p:cBhvr>
                                        <p:cTn id="27" dur="500"/>
                                        <p:tgtEl>
                                          <p:spTgt spid="121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1859">
                                            <p:txEl>
                                              <p:pRg st="5" end="5"/>
                                            </p:txEl>
                                          </p:spTgt>
                                        </p:tgtEl>
                                        <p:attrNameLst>
                                          <p:attrName>style.visibility</p:attrName>
                                        </p:attrNameLst>
                                      </p:cBhvr>
                                      <p:to>
                                        <p:strVal val="visible"/>
                                      </p:to>
                                    </p:set>
                                    <p:animEffect transition="in" filter="blinds(horizontal)">
                                      <p:cBhvr>
                                        <p:cTn id="32" dur="500"/>
                                        <p:tgtEl>
                                          <p:spTgt spid="121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1859">
                                            <p:txEl>
                                              <p:pRg st="6" end="6"/>
                                            </p:txEl>
                                          </p:spTgt>
                                        </p:tgtEl>
                                        <p:attrNameLst>
                                          <p:attrName>style.visibility</p:attrName>
                                        </p:attrNameLst>
                                      </p:cBhvr>
                                      <p:to>
                                        <p:strVal val="visible"/>
                                      </p:to>
                                    </p:set>
                                    <p:animEffect transition="in" filter="blinds(horizontal)">
                                      <p:cBhvr>
                                        <p:cTn id="37" dur="500"/>
                                        <p:tgtEl>
                                          <p:spTgt spid="121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6357937" cy="1371600"/>
          </a:xfrm>
        </p:spPr>
        <p:txBody>
          <a:bodyPr/>
          <a:lstStyle/>
          <a:p>
            <a:r>
              <a:rPr lang="en-GB" sz="3200" dirty="0">
                <a:solidFill>
                  <a:schemeClr val="bg2"/>
                </a:solidFill>
              </a:rPr>
              <a:t>power and control can be driven by a number of factors -  look out for</a:t>
            </a:r>
          </a:p>
        </p:txBody>
      </p:sp>
      <p:sp>
        <p:nvSpPr>
          <p:cNvPr id="3" name="Content Placeholder 2"/>
          <p:cNvSpPr>
            <a:spLocks noGrp="1"/>
          </p:cNvSpPr>
          <p:nvPr>
            <p:ph idx="1"/>
          </p:nvPr>
        </p:nvSpPr>
        <p:spPr/>
        <p:txBody>
          <a:bodyPr/>
          <a:lstStyle/>
          <a:p>
            <a:r>
              <a:rPr lang="en-GB" sz="2000" dirty="0"/>
              <a:t>       </a:t>
            </a:r>
            <a:r>
              <a:rPr lang="en-GB" sz="2000" dirty="0">
                <a:solidFill>
                  <a:schemeClr val="bg2"/>
                </a:solidFill>
              </a:rPr>
              <a:t>What is the relationship between the offender and victim? </a:t>
            </a:r>
          </a:p>
          <a:p>
            <a:endParaRPr lang="en-GB" sz="2000" dirty="0">
              <a:solidFill>
                <a:schemeClr val="bg2"/>
              </a:solidFill>
            </a:endParaRPr>
          </a:p>
          <a:p>
            <a:r>
              <a:rPr lang="en-GB" sz="2000" dirty="0">
                <a:solidFill>
                  <a:schemeClr val="bg2"/>
                </a:solidFill>
              </a:rPr>
              <a:t>      What are the circumstances that contribute to a person being a       victim? </a:t>
            </a:r>
          </a:p>
          <a:p>
            <a:pPr marL="0" indent="0">
              <a:buNone/>
            </a:pPr>
            <a:endParaRPr lang="en-GB" sz="2000" dirty="0">
              <a:solidFill>
                <a:schemeClr val="bg2"/>
              </a:solidFill>
            </a:endParaRPr>
          </a:p>
          <a:p>
            <a:r>
              <a:rPr lang="en-GB" sz="2000" dirty="0">
                <a:solidFill>
                  <a:schemeClr val="bg2"/>
                </a:solidFill>
              </a:rPr>
              <a:t>      What does an offender gain from the relationship?</a:t>
            </a:r>
          </a:p>
          <a:p>
            <a:endParaRPr lang="en-GB" sz="2000" dirty="0">
              <a:solidFill>
                <a:schemeClr val="bg2"/>
              </a:solidFill>
            </a:endParaRPr>
          </a:p>
          <a:p>
            <a:r>
              <a:rPr lang="en-GB" sz="2000" dirty="0">
                <a:solidFill>
                  <a:schemeClr val="bg2"/>
                </a:solidFill>
              </a:rPr>
              <a:t>    How is a Victim Controlled?</a:t>
            </a:r>
          </a:p>
          <a:p>
            <a:endParaRPr lang="en-GB" dirty="0">
              <a:solidFill>
                <a:schemeClr val="bg2"/>
              </a:solidFill>
            </a:endParaRPr>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14</a:t>
            </a:fld>
            <a:endParaRPr lang="en-GB" dirty="0"/>
          </a:p>
        </p:txBody>
      </p:sp>
    </p:spTree>
    <p:extLst>
      <p:ext uri="{BB962C8B-B14F-4D97-AF65-F5344CB8AC3E}">
        <p14:creationId xmlns:p14="http://schemas.microsoft.com/office/powerpoint/2010/main" val="106179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solidFill>
              </a:rPr>
              <a:t>Simple message</a:t>
            </a:r>
          </a:p>
        </p:txBody>
      </p:sp>
      <p:sp>
        <p:nvSpPr>
          <p:cNvPr id="3" name="Content Placeholder 2"/>
          <p:cNvSpPr>
            <a:spLocks noGrp="1"/>
          </p:cNvSpPr>
          <p:nvPr>
            <p:ph idx="1"/>
          </p:nvPr>
        </p:nvSpPr>
        <p:spPr/>
        <p:txBody>
          <a:bodyPr/>
          <a:lstStyle/>
          <a:p>
            <a:pPr marL="0" indent="0" algn="ctr">
              <a:buNone/>
            </a:pPr>
            <a:endParaRPr lang="en-GB" b="1" dirty="0">
              <a:solidFill>
                <a:schemeClr val="bg2"/>
              </a:solidFill>
            </a:endParaRPr>
          </a:p>
          <a:p>
            <a:pPr marL="0" indent="0" algn="ctr">
              <a:buNone/>
            </a:pPr>
            <a:endParaRPr lang="en-GB" b="1" dirty="0">
              <a:solidFill>
                <a:schemeClr val="bg2"/>
              </a:solidFill>
            </a:endParaRPr>
          </a:p>
          <a:p>
            <a:pPr marL="0" indent="0" algn="ctr">
              <a:buNone/>
            </a:pPr>
            <a:r>
              <a:rPr lang="en-GB" b="1" dirty="0">
                <a:solidFill>
                  <a:schemeClr val="bg2"/>
                </a:solidFill>
              </a:rPr>
              <a:t>Look, Understand and Help</a:t>
            </a:r>
          </a:p>
          <a:p>
            <a:endParaRPr lang="en-GB" dirty="0">
              <a:solidFill>
                <a:schemeClr val="bg2"/>
              </a:solidFill>
            </a:endParaRPr>
          </a:p>
          <a:p>
            <a:endParaRPr lang="en-GB" dirty="0"/>
          </a:p>
        </p:txBody>
      </p:sp>
    </p:spTree>
    <p:extLst>
      <p:ext uri="{BB962C8B-B14F-4D97-AF65-F5344CB8AC3E}">
        <p14:creationId xmlns:p14="http://schemas.microsoft.com/office/powerpoint/2010/main" val="315674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Title 1"/>
          <p:cNvSpPr>
            <a:spLocks noGrp="1"/>
          </p:cNvSpPr>
          <p:nvPr>
            <p:ph type="title"/>
          </p:nvPr>
        </p:nvSpPr>
        <p:spPr>
          <a:xfrm>
            <a:off x="755576" y="404664"/>
            <a:ext cx="6480720" cy="792088"/>
          </a:xfrm>
        </p:spPr>
        <p:txBody>
          <a:bodyPr/>
          <a:lstStyle/>
          <a:p>
            <a:pPr algn="ctr" eaLnBrk="1" hangingPunct="1"/>
            <a:r>
              <a:rPr lang="en-GB" altLang="en-US" dirty="0">
                <a:solidFill>
                  <a:schemeClr val="bg2"/>
                </a:solidFill>
              </a:rPr>
              <a:t>Potential Victim </a:t>
            </a:r>
          </a:p>
        </p:txBody>
      </p:sp>
      <p:sp>
        <p:nvSpPr>
          <p:cNvPr id="2" name="Content Placeholder 1"/>
          <p:cNvSpPr>
            <a:spLocks noGrp="1"/>
          </p:cNvSpPr>
          <p:nvPr>
            <p:ph idx="1"/>
          </p:nvPr>
        </p:nvSpPr>
        <p:spPr>
          <a:xfrm>
            <a:off x="611560" y="1484784"/>
            <a:ext cx="8352928" cy="5040560"/>
          </a:xfrm>
        </p:spPr>
        <p:txBody>
          <a:bodyPr/>
          <a:lstStyle/>
          <a:p>
            <a:endParaRPr lang="en-GB" sz="3600" dirty="0">
              <a:solidFill>
                <a:schemeClr val="bg2"/>
              </a:solidFill>
            </a:endParaRPr>
          </a:p>
          <a:p>
            <a:r>
              <a:rPr lang="en-GB" sz="3600" dirty="0">
                <a:solidFill>
                  <a:schemeClr val="bg2"/>
                </a:solidFill>
              </a:rPr>
              <a:t>Immediate risk of harm Dial 999/ 101</a:t>
            </a:r>
          </a:p>
          <a:p>
            <a:endParaRPr lang="en-GB" sz="3600" dirty="0">
              <a:solidFill>
                <a:schemeClr val="bg2"/>
              </a:solidFill>
            </a:endParaRPr>
          </a:p>
          <a:p>
            <a:endParaRPr lang="en-GB" sz="3600" dirty="0">
              <a:solidFill>
                <a:schemeClr val="bg2"/>
              </a:solidFill>
            </a:endParaRPr>
          </a:p>
          <a:p>
            <a:r>
              <a:rPr lang="en-GB" sz="3600" dirty="0">
                <a:solidFill>
                  <a:schemeClr val="bg2"/>
                </a:solidFill>
              </a:rPr>
              <a:t>Report , Advice and Guidance –</a:t>
            </a:r>
          </a:p>
          <a:p>
            <a:r>
              <a:rPr lang="en-GB" sz="3600" dirty="0">
                <a:solidFill>
                  <a:schemeClr val="bg2"/>
                </a:solidFill>
              </a:rPr>
              <a:t> </a:t>
            </a:r>
            <a:r>
              <a:rPr lang="en-GB" dirty="0">
                <a:solidFill>
                  <a:schemeClr val="bg2"/>
                </a:solidFill>
              </a:rPr>
              <a:t>Modern Slavery Helpline 08000 121 700</a:t>
            </a:r>
          </a:p>
        </p:txBody>
      </p:sp>
      <p:sp>
        <p:nvSpPr>
          <p:cNvPr id="3" name="Slide Number Placeholder 2"/>
          <p:cNvSpPr>
            <a:spLocks noGrp="1"/>
          </p:cNvSpPr>
          <p:nvPr>
            <p:ph type="sldNum" sz="quarter" idx="11"/>
          </p:nvPr>
        </p:nvSpPr>
        <p:spPr/>
        <p:txBody>
          <a:bodyPr/>
          <a:lstStyle/>
          <a:p>
            <a:pPr>
              <a:defRPr/>
            </a:pPr>
            <a:fld id="{547227AB-B2B7-47DE-8290-C8B6E87E0590}" type="slidenum">
              <a:rPr lang="en-GB" smtClean="0"/>
              <a:pPr>
                <a:defRPr/>
              </a:pPr>
              <a:t>16</a:t>
            </a:fld>
            <a:endParaRPr lang="en-GB" dirty="0"/>
          </a:p>
        </p:txBody>
      </p:sp>
    </p:spTree>
    <p:extLst>
      <p:ext uri="{BB962C8B-B14F-4D97-AF65-F5344CB8AC3E}">
        <p14:creationId xmlns:p14="http://schemas.microsoft.com/office/powerpoint/2010/main" val="429004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7D7A60A2-45E5-4A15-8D26-F0116D96B83B}" type="slidenum">
              <a:rPr lang="en-GB" smtClean="0"/>
              <a:pPr>
                <a:defRPr/>
              </a:pPr>
              <a:t>17</a:t>
            </a:fld>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07566"/>
            <a:ext cx="9144000" cy="6442867"/>
          </a:xfrm>
          <a:prstGeom prst="rect">
            <a:avLst/>
          </a:prstGeom>
        </p:spPr>
      </p:pic>
    </p:spTree>
    <p:extLst>
      <p:ext uri="{BB962C8B-B14F-4D97-AF65-F5344CB8AC3E}">
        <p14:creationId xmlns:p14="http://schemas.microsoft.com/office/powerpoint/2010/main" val="218580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57200"/>
            <a:ext cx="6624736" cy="1099592"/>
          </a:xfrm>
        </p:spPr>
        <p:txBody>
          <a:bodyPr/>
          <a:lstStyle/>
          <a:p>
            <a:pPr algn="ctr"/>
            <a:r>
              <a:rPr lang="en-GB" altLang="en-US" dirty="0">
                <a:solidFill>
                  <a:schemeClr val="bg2"/>
                </a:solidFill>
              </a:rPr>
              <a:t>FIRST RESPONDERS IN WALES</a:t>
            </a:r>
            <a:endParaRPr lang="en-GB" dirty="0"/>
          </a:p>
        </p:txBody>
      </p:sp>
      <p:sp>
        <p:nvSpPr>
          <p:cNvPr id="3" name="Content Placeholder 2"/>
          <p:cNvSpPr>
            <a:spLocks noGrp="1"/>
          </p:cNvSpPr>
          <p:nvPr>
            <p:ph sz="half" idx="1"/>
          </p:nvPr>
        </p:nvSpPr>
        <p:spPr>
          <a:xfrm>
            <a:off x="457200" y="1556792"/>
            <a:ext cx="8435280" cy="5184576"/>
          </a:xfrm>
        </p:spPr>
        <p:txBody>
          <a:bodyPr/>
          <a:lstStyle/>
          <a:p>
            <a:pPr>
              <a:buFont typeface="Wingdings" panose="05000000000000000000" pitchFamily="2" charset="2"/>
              <a:buChar char="§"/>
            </a:pPr>
            <a:r>
              <a:rPr lang="en-GB" sz="2400" dirty="0">
                <a:solidFill>
                  <a:schemeClr val="bg2"/>
                </a:solidFill>
              </a:rPr>
              <a:t>Police</a:t>
            </a:r>
          </a:p>
          <a:p>
            <a:pPr>
              <a:buFont typeface="Wingdings" panose="05000000000000000000" pitchFamily="2" charset="2"/>
              <a:buChar char="§"/>
            </a:pPr>
            <a:r>
              <a:rPr lang="en-GB" sz="2400" dirty="0">
                <a:solidFill>
                  <a:schemeClr val="bg2"/>
                </a:solidFill>
              </a:rPr>
              <a:t>UK Border Force</a:t>
            </a:r>
          </a:p>
          <a:p>
            <a:pPr>
              <a:buFont typeface="Wingdings" panose="05000000000000000000" pitchFamily="2" charset="2"/>
              <a:buChar char="§"/>
            </a:pPr>
            <a:r>
              <a:rPr lang="en-GB" sz="2400" dirty="0">
                <a:solidFill>
                  <a:schemeClr val="bg2"/>
                </a:solidFill>
              </a:rPr>
              <a:t>Home Office Immigration and Visas</a:t>
            </a:r>
          </a:p>
          <a:p>
            <a:pPr>
              <a:buFont typeface="Wingdings" panose="05000000000000000000" pitchFamily="2" charset="2"/>
              <a:buChar char="§"/>
            </a:pPr>
            <a:r>
              <a:rPr lang="en-GB" sz="2400" dirty="0" err="1">
                <a:solidFill>
                  <a:schemeClr val="bg2"/>
                </a:solidFill>
              </a:rPr>
              <a:t>Gangmasters</a:t>
            </a:r>
            <a:r>
              <a:rPr lang="en-GB" sz="2400" dirty="0">
                <a:solidFill>
                  <a:schemeClr val="bg2"/>
                </a:solidFill>
              </a:rPr>
              <a:t> and Labour  Abuse  Authority</a:t>
            </a:r>
          </a:p>
          <a:p>
            <a:pPr>
              <a:buFont typeface="Wingdings" panose="05000000000000000000" pitchFamily="2" charset="2"/>
              <a:buChar char="§"/>
              <a:defRPr/>
            </a:pPr>
            <a:r>
              <a:rPr lang="en-GB" sz="2400" dirty="0">
                <a:solidFill>
                  <a:schemeClr val="bg2"/>
                </a:solidFill>
              </a:rPr>
              <a:t>Local Authorities</a:t>
            </a:r>
          </a:p>
          <a:p>
            <a:pPr>
              <a:buFont typeface="Wingdings" panose="05000000000000000000" pitchFamily="2" charset="2"/>
              <a:buChar char="§"/>
              <a:defRPr/>
            </a:pPr>
            <a:r>
              <a:rPr lang="en-GB" sz="2400" dirty="0">
                <a:solidFill>
                  <a:schemeClr val="bg2"/>
                </a:solidFill>
              </a:rPr>
              <a:t>Salvation Army </a:t>
            </a:r>
          </a:p>
          <a:p>
            <a:pPr>
              <a:buFont typeface="Wingdings" panose="05000000000000000000" pitchFamily="2" charset="2"/>
              <a:buChar char="§"/>
              <a:defRPr/>
            </a:pPr>
            <a:r>
              <a:rPr lang="en-GB" sz="2400" dirty="0">
                <a:solidFill>
                  <a:schemeClr val="bg2"/>
                </a:solidFill>
              </a:rPr>
              <a:t>BAWSO </a:t>
            </a:r>
          </a:p>
          <a:p>
            <a:pPr>
              <a:buFont typeface="Wingdings" panose="05000000000000000000" pitchFamily="2" charset="2"/>
              <a:buChar char="§"/>
              <a:defRPr/>
            </a:pPr>
            <a:r>
              <a:rPr lang="en-GB" sz="2400" dirty="0" err="1">
                <a:solidFill>
                  <a:schemeClr val="bg2"/>
                </a:solidFill>
              </a:rPr>
              <a:t>Barnardos</a:t>
            </a:r>
            <a:endParaRPr lang="en-GB" sz="2400" dirty="0">
              <a:solidFill>
                <a:schemeClr val="bg2"/>
              </a:solidFill>
            </a:endParaRPr>
          </a:p>
          <a:p>
            <a:pPr>
              <a:buFont typeface="Wingdings" panose="05000000000000000000" pitchFamily="2" charset="2"/>
              <a:buChar char="§"/>
              <a:defRPr/>
            </a:pPr>
            <a:r>
              <a:rPr lang="en-GB" sz="2400" dirty="0">
                <a:solidFill>
                  <a:schemeClr val="bg2"/>
                </a:solidFill>
              </a:rPr>
              <a:t>New Pathways</a:t>
            </a:r>
          </a:p>
          <a:p>
            <a:pPr>
              <a:buFont typeface="Wingdings" panose="05000000000000000000" pitchFamily="2" charset="2"/>
              <a:buChar char="§"/>
              <a:defRPr/>
            </a:pPr>
            <a:r>
              <a:rPr lang="en-GB" sz="2400" dirty="0">
                <a:solidFill>
                  <a:schemeClr val="bg2"/>
                </a:solidFill>
              </a:rPr>
              <a:t>NSPCC</a:t>
            </a:r>
            <a:endParaRPr lang="en-GB" sz="2400" dirty="0"/>
          </a:p>
        </p:txBody>
      </p:sp>
      <p:sp>
        <p:nvSpPr>
          <p:cNvPr id="5" name="Slide Number Placeholder 4"/>
          <p:cNvSpPr>
            <a:spLocks noGrp="1"/>
          </p:cNvSpPr>
          <p:nvPr>
            <p:ph type="sldNum" sz="quarter" idx="11"/>
          </p:nvPr>
        </p:nvSpPr>
        <p:spPr/>
        <p:txBody>
          <a:bodyPr/>
          <a:lstStyle/>
          <a:p>
            <a:pPr>
              <a:defRPr/>
            </a:pPr>
            <a:fld id="{9128AC82-34BB-4C8E-91C6-54F10F3DACEB}" type="slidenum">
              <a:rPr lang="en-GB" smtClean="0"/>
              <a:pPr>
                <a:defRPr/>
              </a:pPr>
              <a:t>18</a:t>
            </a:fld>
            <a:endParaRPr lang="en-GB" dirty="0"/>
          </a:p>
        </p:txBody>
      </p:sp>
    </p:spTree>
    <p:extLst>
      <p:ext uri="{BB962C8B-B14F-4D97-AF65-F5344CB8AC3E}">
        <p14:creationId xmlns:p14="http://schemas.microsoft.com/office/powerpoint/2010/main" val="367465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0E92E70C-C3C3-4BC3-A75D-70BE4D6774E7}" type="slidenum">
              <a:rPr lang="en-GB" smtClean="0"/>
              <a:pPr>
                <a:defRPr/>
              </a:pPr>
              <a:t>19</a:t>
            </a:fld>
            <a:endParaRPr lang="en-GB" dirty="0"/>
          </a:p>
        </p:txBody>
      </p:sp>
      <p:pic>
        <p:nvPicPr>
          <p:cNvPr id="241667" name="Picture 2"/>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a:xfrm>
            <a:off x="971550" y="387350"/>
            <a:ext cx="5400675" cy="61610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70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1259633" y="301625"/>
            <a:ext cx="5976663" cy="895127"/>
          </a:xfrm>
        </p:spPr>
        <p:txBody>
          <a:bodyPr>
            <a:normAutofit/>
          </a:bodyPr>
          <a:lstStyle/>
          <a:p>
            <a:pPr algn="ctr" eaLnBrk="1" hangingPunct="1">
              <a:defRPr/>
            </a:pPr>
            <a:r>
              <a:rPr lang="en-GB" dirty="0">
                <a:solidFill>
                  <a:schemeClr val="bg2"/>
                </a:solidFill>
                <a:cs typeface="Times New Roman" pitchFamily="18" charset="0"/>
              </a:rPr>
              <a:t>AIM:</a:t>
            </a:r>
          </a:p>
        </p:txBody>
      </p:sp>
      <p:sp>
        <p:nvSpPr>
          <p:cNvPr id="20482" name="Rectangle 3"/>
          <p:cNvSpPr>
            <a:spLocks noGrp="1"/>
          </p:cNvSpPr>
          <p:nvPr>
            <p:ph idx="1"/>
          </p:nvPr>
        </p:nvSpPr>
        <p:spPr>
          <a:xfrm>
            <a:off x="755577" y="1988839"/>
            <a:ext cx="8136904" cy="4030961"/>
          </a:xfrm>
        </p:spPr>
        <p:txBody>
          <a:bodyPr/>
          <a:lstStyle/>
          <a:p>
            <a:pPr lvl="0">
              <a:lnSpc>
                <a:spcPct val="150000"/>
              </a:lnSpc>
            </a:pPr>
            <a:r>
              <a:rPr lang="en-GB" sz="2800" dirty="0">
                <a:solidFill>
                  <a:schemeClr val="bg2"/>
                </a:solidFill>
              </a:rPr>
              <a:t>To raise awareness about the exploitation of human beings</a:t>
            </a:r>
          </a:p>
          <a:p>
            <a:pPr lvl="0">
              <a:lnSpc>
                <a:spcPct val="150000"/>
              </a:lnSpc>
            </a:pPr>
            <a:r>
              <a:rPr lang="en-GB" sz="2800" dirty="0">
                <a:solidFill>
                  <a:schemeClr val="bg2"/>
                </a:solidFill>
              </a:rPr>
              <a:t>To understand your personal and universities role to respond to  tackling anti slavery</a:t>
            </a:r>
          </a:p>
          <a:p>
            <a:pPr lvl="0">
              <a:lnSpc>
                <a:spcPct val="150000"/>
              </a:lnSpc>
            </a:pPr>
            <a:r>
              <a:rPr lang="en-GB" sz="2800" dirty="0">
                <a:solidFill>
                  <a:schemeClr val="bg2"/>
                </a:solidFill>
              </a:rPr>
              <a:t>How you can contribute to making our country hostile to slavery. </a:t>
            </a:r>
          </a:p>
          <a:p>
            <a:pPr eaLnBrk="1" hangingPunct="1">
              <a:buClr>
                <a:srgbClr val="CA2504"/>
              </a:buClr>
              <a:buFont typeface="Wingdings" pitchFamily="2" charset="2"/>
              <a:buChar char="§"/>
            </a:pPr>
            <a:endParaRPr lang="en-GB" sz="2400" b="1" u="sng" dirty="0"/>
          </a:p>
        </p:txBody>
      </p:sp>
      <p:sp>
        <p:nvSpPr>
          <p:cNvPr id="2" name="Slide Number Placeholder 1"/>
          <p:cNvSpPr>
            <a:spLocks noGrp="1"/>
          </p:cNvSpPr>
          <p:nvPr>
            <p:ph type="sldNum" sz="quarter" idx="11"/>
          </p:nvPr>
        </p:nvSpPr>
        <p:spPr/>
        <p:txBody>
          <a:bodyPr/>
          <a:lstStyle/>
          <a:p>
            <a:pPr>
              <a:defRPr/>
            </a:pPr>
            <a:fld id="{BD78A28D-BA2E-4F60-AE43-2BD602E0116E}" type="slidenum">
              <a:rPr lang="en-GB" smtClean="0"/>
              <a:pPr>
                <a:defRPr/>
              </a:pPr>
              <a:t>2</a:t>
            </a:fld>
            <a:endParaRPr lang="en-GB" dirty="0"/>
          </a:p>
        </p:txBody>
      </p:sp>
    </p:spTree>
    <p:extLst>
      <p:ext uri="{BB962C8B-B14F-4D97-AF65-F5344CB8AC3E}">
        <p14:creationId xmlns:p14="http://schemas.microsoft.com/office/powerpoint/2010/main" val="164872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University of Sussex</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45811" y="1981200"/>
            <a:ext cx="5852377" cy="3886200"/>
          </a:xfrm>
        </p:spPr>
      </p:pic>
      <p:sp>
        <p:nvSpPr>
          <p:cNvPr id="4" name="Slide Number Placeholder 3"/>
          <p:cNvSpPr>
            <a:spLocks noGrp="1"/>
          </p:cNvSpPr>
          <p:nvPr>
            <p:ph type="sldNum" sz="quarter" idx="11"/>
          </p:nvPr>
        </p:nvSpPr>
        <p:spPr/>
        <p:txBody>
          <a:bodyPr/>
          <a:lstStyle/>
          <a:p>
            <a:pPr>
              <a:defRPr/>
            </a:pPr>
            <a:fld id="{4AE7DFDA-CC36-41B5-AFFA-022DDDAD7E06}" type="slidenum">
              <a:rPr lang="en-GB" smtClean="0"/>
              <a:pPr>
                <a:defRPr/>
              </a:pPr>
              <a:t>20</a:t>
            </a:fld>
            <a:endParaRPr lang="en-GB" dirty="0"/>
          </a:p>
        </p:txBody>
      </p:sp>
    </p:spTree>
    <p:extLst>
      <p:ext uri="{BB962C8B-B14F-4D97-AF65-F5344CB8AC3E}">
        <p14:creationId xmlns:p14="http://schemas.microsoft.com/office/powerpoint/2010/main" val="2349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ct val="20000"/>
              </a:spcBef>
            </a:pPr>
            <a:br>
              <a:rPr lang="en-GB" sz="2400" b="1" dirty="0">
                <a:solidFill>
                  <a:srgbClr val="000000"/>
                </a:solidFill>
                <a:ea typeface="+mn-ea"/>
                <a:cs typeface="+mn-cs"/>
              </a:rPr>
            </a:br>
            <a:r>
              <a:rPr lang="en-GB" sz="2400" b="1" dirty="0">
                <a:solidFill>
                  <a:schemeClr val="accent1">
                    <a:lumMod val="25000"/>
                  </a:schemeClr>
                </a:solidFill>
                <a:ea typeface="+mn-ea"/>
                <a:cs typeface="+mn-cs"/>
              </a:rPr>
              <a:t>Pimps jailed for using university halls as a brothel in major sex trafficking operation involving more than 50 women from eastern Europe</a:t>
            </a:r>
            <a:br>
              <a:rPr lang="en-GB" sz="2400" b="1" dirty="0">
                <a:solidFill>
                  <a:srgbClr val="000000"/>
                </a:solidFill>
                <a:ea typeface="+mn-ea"/>
                <a:cs typeface="+mn-cs"/>
              </a:rPr>
            </a:br>
            <a:endParaRPr lang="en-GB" sz="2400" dirty="0"/>
          </a:p>
        </p:txBody>
      </p:sp>
      <p:sp>
        <p:nvSpPr>
          <p:cNvPr id="3" name="Content Placeholder 2"/>
          <p:cNvSpPr>
            <a:spLocks noGrp="1"/>
          </p:cNvSpPr>
          <p:nvPr>
            <p:ph idx="1"/>
          </p:nvPr>
        </p:nvSpPr>
        <p:spPr/>
        <p:txBody>
          <a:bodyPr/>
          <a:lstStyle/>
          <a:p>
            <a:r>
              <a:rPr lang="en-GB" sz="1800" b="1" dirty="0" err="1">
                <a:solidFill>
                  <a:srgbClr val="002060"/>
                </a:solidFill>
              </a:rPr>
              <a:t>Casba</a:t>
            </a:r>
            <a:r>
              <a:rPr lang="en-GB" sz="1800" b="1" dirty="0">
                <a:solidFill>
                  <a:srgbClr val="002060"/>
                </a:solidFill>
              </a:rPr>
              <a:t> </a:t>
            </a:r>
            <a:r>
              <a:rPr lang="en-GB" sz="1800" b="1" dirty="0" err="1">
                <a:solidFill>
                  <a:srgbClr val="002060"/>
                </a:solidFill>
              </a:rPr>
              <a:t>Safian</a:t>
            </a:r>
            <a:r>
              <a:rPr lang="en-GB" sz="1800" b="1" dirty="0">
                <a:solidFill>
                  <a:srgbClr val="002060"/>
                </a:solidFill>
              </a:rPr>
              <a:t>, 33, ran operation from a house in Eastbourne, East Sussex </a:t>
            </a:r>
            <a:br>
              <a:rPr lang="en-GB" sz="1800" b="1" dirty="0">
                <a:solidFill>
                  <a:srgbClr val="002060"/>
                </a:solidFill>
              </a:rPr>
            </a:br>
            <a:endParaRPr lang="en-GB" sz="1800" b="1" dirty="0">
              <a:solidFill>
                <a:srgbClr val="002060"/>
              </a:solidFill>
            </a:endParaRPr>
          </a:p>
          <a:p>
            <a:r>
              <a:rPr lang="en-GB" sz="1800" b="1" dirty="0" err="1">
                <a:solidFill>
                  <a:srgbClr val="002060"/>
                </a:solidFill>
              </a:rPr>
              <a:t>Sandor</a:t>
            </a:r>
            <a:r>
              <a:rPr lang="en-GB" sz="1800" b="1" dirty="0">
                <a:solidFill>
                  <a:srgbClr val="002060"/>
                </a:solidFill>
              </a:rPr>
              <a:t> </a:t>
            </a:r>
            <a:r>
              <a:rPr lang="en-GB" sz="1800" b="1" dirty="0" err="1">
                <a:solidFill>
                  <a:srgbClr val="002060"/>
                </a:solidFill>
              </a:rPr>
              <a:t>Mohacsi</a:t>
            </a:r>
            <a:r>
              <a:rPr lang="en-GB" sz="1800" b="1" dirty="0">
                <a:solidFill>
                  <a:srgbClr val="002060"/>
                </a:solidFill>
              </a:rPr>
              <a:t>, 35, also worked for gang which used university  halls as brothel at University of Sussex’s </a:t>
            </a:r>
            <a:r>
              <a:rPr lang="en-GB" sz="1800" b="1" dirty="0" err="1">
                <a:solidFill>
                  <a:srgbClr val="002060"/>
                </a:solidFill>
              </a:rPr>
              <a:t>Falmer</a:t>
            </a:r>
            <a:r>
              <a:rPr lang="en-GB" sz="1800" b="1" dirty="0">
                <a:solidFill>
                  <a:srgbClr val="002060"/>
                </a:solidFill>
              </a:rPr>
              <a:t> Campus, East Sussex.</a:t>
            </a:r>
            <a:br>
              <a:rPr lang="en-GB" sz="1800" b="1" dirty="0">
                <a:solidFill>
                  <a:srgbClr val="002060"/>
                </a:solidFill>
              </a:rPr>
            </a:br>
            <a:endParaRPr lang="en-GB" sz="1800" b="1" dirty="0">
              <a:solidFill>
                <a:srgbClr val="002060"/>
              </a:solidFill>
            </a:endParaRPr>
          </a:p>
          <a:p>
            <a:r>
              <a:rPr lang="en-GB" sz="1800" b="1" dirty="0">
                <a:solidFill>
                  <a:srgbClr val="002060"/>
                </a:solidFill>
              </a:rPr>
              <a:t>Women as young as 17 from poor parts of Hungary had sex 15 times a day</a:t>
            </a:r>
          </a:p>
          <a:p>
            <a:r>
              <a:rPr lang="en-GB" sz="1800" b="1" dirty="0">
                <a:solidFill>
                  <a:srgbClr val="002060"/>
                </a:solidFill>
              </a:rPr>
              <a:t>Advertised on websites as 'fresh meat' and threatened with exposure if fled</a:t>
            </a:r>
          </a:p>
          <a:p>
            <a:r>
              <a:rPr lang="en-GB" sz="1800" b="1" dirty="0">
                <a:solidFill>
                  <a:srgbClr val="002060"/>
                </a:solidFill>
              </a:rPr>
              <a:t>Both defendants jailed at Hove Crown Court for two years and eight months </a:t>
            </a:r>
            <a:br>
              <a:rPr lang="en-GB" sz="1800" b="1" dirty="0"/>
            </a:br>
            <a:endParaRPr lang="en-GB" sz="1800" dirty="0"/>
          </a:p>
          <a:p>
            <a:pPr marL="0" indent="0">
              <a:buNone/>
            </a:pPr>
            <a:br>
              <a:rPr lang="en-GB" sz="1800" dirty="0"/>
            </a:br>
            <a:br>
              <a:rPr lang="en-GB" dirty="0"/>
            </a:br>
            <a:endParaRPr lang="en-GB" dirty="0"/>
          </a:p>
        </p:txBody>
      </p:sp>
      <p:sp>
        <p:nvSpPr>
          <p:cNvPr id="4" name="Slide Number Placeholder 3"/>
          <p:cNvSpPr>
            <a:spLocks noGrp="1"/>
          </p:cNvSpPr>
          <p:nvPr>
            <p:ph type="sldNum" sz="quarter" idx="11"/>
          </p:nvPr>
        </p:nvSpPr>
        <p:spPr/>
        <p:txBody>
          <a:bodyPr/>
          <a:lstStyle/>
          <a:p>
            <a:pPr>
              <a:defRPr/>
            </a:pPr>
            <a:fld id="{4AE7DFDA-CC36-41B5-AFFA-022DDDAD7E06}" type="slidenum">
              <a:rPr lang="en-GB" smtClean="0"/>
              <a:pPr>
                <a:defRPr/>
              </a:pPr>
              <a:t>21</a:t>
            </a:fld>
            <a:endParaRPr lang="en-GB" dirty="0"/>
          </a:p>
        </p:txBody>
      </p:sp>
    </p:spTree>
    <p:extLst>
      <p:ext uri="{BB962C8B-B14F-4D97-AF65-F5344CB8AC3E}">
        <p14:creationId xmlns:p14="http://schemas.microsoft.com/office/powerpoint/2010/main" val="390342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a:xfrm>
            <a:off x="683568" y="333374"/>
            <a:ext cx="6552728" cy="1223417"/>
          </a:xfrm>
        </p:spPr>
        <p:txBody>
          <a:bodyPr/>
          <a:lstStyle/>
          <a:p>
            <a:pPr algn="ctr"/>
            <a:r>
              <a:rPr lang="en-GB" altLang="en-US" dirty="0">
                <a:solidFill>
                  <a:schemeClr val="bg2"/>
                </a:solidFill>
                <a:cs typeface="Arial" charset="0"/>
              </a:rPr>
              <a:t>MODERN SLAVERY ACT 2015</a:t>
            </a:r>
          </a:p>
        </p:txBody>
      </p:sp>
      <p:sp>
        <p:nvSpPr>
          <p:cNvPr id="206851" name="Content Placeholder 2"/>
          <p:cNvSpPr>
            <a:spLocks noGrp="1"/>
          </p:cNvSpPr>
          <p:nvPr>
            <p:ph idx="1"/>
          </p:nvPr>
        </p:nvSpPr>
        <p:spPr/>
        <p:txBody>
          <a:bodyPr/>
          <a:lstStyle/>
          <a:p>
            <a:r>
              <a:rPr lang="en-GB" altLang="en-US" sz="2800" dirty="0">
                <a:solidFill>
                  <a:schemeClr val="bg2"/>
                </a:solidFill>
                <a:cs typeface="Arial" charset="0"/>
              </a:rPr>
              <a:t>Introduces offences – England and Wales from 31 July</a:t>
            </a:r>
          </a:p>
          <a:p>
            <a:r>
              <a:rPr lang="en-GB" altLang="en-US" sz="2800" dirty="0">
                <a:solidFill>
                  <a:schemeClr val="bg2"/>
                </a:solidFill>
                <a:cs typeface="Arial" charset="0"/>
              </a:rPr>
              <a:t>Penalties</a:t>
            </a:r>
          </a:p>
          <a:p>
            <a:r>
              <a:rPr lang="en-GB" altLang="en-US" sz="2800" dirty="0">
                <a:solidFill>
                  <a:schemeClr val="bg2"/>
                </a:solidFill>
                <a:cs typeface="Arial" charset="0"/>
              </a:rPr>
              <a:t>Prevention and Risk Orders</a:t>
            </a:r>
          </a:p>
          <a:p>
            <a:r>
              <a:rPr lang="en-GB" altLang="en-US" sz="2800" dirty="0">
                <a:solidFill>
                  <a:schemeClr val="bg2"/>
                </a:solidFill>
                <a:cs typeface="Arial" charset="0"/>
              </a:rPr>
              <a:t>Independent Anti-Slavery Commissioner</a:t>
            </a:r>
          </a:p>
          <a:p>
            <a:r>
              <a:rPr lang="en-GB" altLang="en-US" sz="2800" dirty="0">
                <a:solidFill>
                  <a:schemeClr val="bg2"/>
                </a:solidFill>
                <a:cs typeface="Arial" charset="0"/>
              </a:rPr>
              <a:t>Protection of Victims</a:t>
            </a:r>
          </a:p>
          <a:p>
            <a:r>
              <a:rPr lang="en-GB" altLang="en-US" sz="2800" dirty="0">
                <a:solidFill>
                  <a:schemeClr val="bg2"/>
                </a:solidFill>
                <a:cs typeface="Arial" charset="0"/>
              </a:rPr>
              <a:t>Transparency in the Supply Chain October 2015</a:t>
            </a:r>
          </a:p>
          <a:p>
            <a:endParaRPr lang="en-GB" altLang="en-US" dirty="0">
              <a:cs typeface="Arial" charset="0"/>
            </a:endParaRPr>
          </a:p>
        </p:txBody>
      </p:sp>
    </p:spTree>
    <p:extLst>
      <p:ext uri="{BB962C8B-B14F-4D97-AF65-F5344CB8AC3E}">
        <p14:creationId xmlns:p14="http://schemas.microsoft.com/office/powerpoint/2010/main" val="153591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bg2"/>
                </a:solidFill>
              </a:rPr>
              <a:t>Modern Slavery Act</a:t>
            </a:r>
            <a:br>
              <a:rPr lang="en-GB" dirty="0">
                <a:solidFill>
                  <a:schemeClr val="bg2"/>
                </a:solidFill>
              </a:rPr>
            </a:br>
            <a:r>
              <a:rPr lang="en-GB" dirty="0">
                <a:solidFill>
                  <a:schemeClr val="bg2"/>
                </a:solidFill>
              </a:rPr>
              <a:t>Section 52 - </a:t>
            </a:r>
          </a:p>
        </p:txBody>
      </p:sp>
      <p:sp>
        <p:nvSpPr>
          <p:cNvPr id="3" name="Content Placeholder 2"/>
          <p:cNvSpPr>
            <a:spLocks noGrp="1"/>
          </p:cNvSpPr>
          <p:nvPr>
            <p:ph idx="1"/>
          </p:nvPr>
        </p:nvSpPr>
        <p:spPr/>
        <p:txBody>
          <a:bodyPr/>
          <a:lstStyle/>
          <a:p>
            <a:r>
              <a:rPr lang="en-GB" sz="2000" b="1" dirty="0">
                <a:solidFill>
                  <a:schemeClr val="bg2"/>
                </a:solidFill>
              </a:rPr>
              <a:t>imposes a duty to notify the Home Office about suspected victims of MDS.</a:t>
            </a:r>
          </a:p>
          <a:p>
            <a:r>
              <a:rPr lang="en-GB" sz="2000" b="1" dirty="0">
                <a:solidFill>
                  <a:schemeClr val="bg2"/>
                </a:solidFill>
              </a:rPr>
              <a:t>From 1 November 2015, specified public authorities have a statutory duty to notify of any suspected victim they come across.</a:t>
            </a:r>
          </a:p>
          <a:p>
            <a:r>
              <a:rPr lang="en-GB" sz="2000" b="1" dirty="0">
                <a:solidFill>
                  <a:schemeClr val="bg2"/>
                </a:solidFill>
              </a:rPr>
              <a:t>The “duty to notify” applies to key  public authorities </a:t>
            </a:r>
          </a:p>
          <a:p>
            <a:r>
              <a:rPr lang="en-GB" sz="2000" b="1" dirty="0">
                <a:solidFill>
                  <a:schemeClr val="bg2"/>
                </a:solidFill>
              </a:rPr>
              <a:t>Certain information  must be provided within a notification has been set out in regulations by the Secretary of State.</a:t>
            </a:r>
          </a:p>
          <a:p>
            <a:r>
              <a:rPr lang="en-GB" sz="2000" b="1" dirty="0">
                <a:solidFill>
                  <a:schemeClr val="bg2"/>
                </a:solidFill>
              </a:rPr>
              <a:t>Adults again must consent ( over 18).</a:t>
            </a:r>
          </a:p>
          <a:p>
            <a:r>
              <a:rPr lang="en-GB" sz="2000" b="1" dirty="0">
                <a:solidFill>
                  <a:schemeClr val="bg2"/>
                </a:solidFill>
              </a:rPr>
              <a:t>If no consent - notification is still required but information that could result in identification should be removed.</a:t>
            </a:r>
          </a:p>
          <a:p>
            <a:endParaRPr lang="en-GB" sz="2000" b="1" dirty="0">
              <a:solidFill>
                <a:schemeClr val="bg2"/>
              </a:solidFill>
            </a:endParaRPr>
          </a:p>
        </p:txBody>
      </p:sp>
      <p:sp>
        <p:nvSpPr>
          <p:cNvPr id="4" name="Slide Number Placeholder 3"/>
          <p:cNvSpPr>
            <a:spLocks noGrp="1"/>
          </p:cNvSpPr>
          <p:nvPr>
            <p:ph type="sldNum" sz="quarter" idx="11"/>
          </p:nvPr>
        </p:nvSpPr>
        <p:spPr/>
        <p:txBody>
          <a:bodyPr/>
          <a:lstStyle/>
          <a:p>
            <a:pPr>
              <a:defRPr/>
            </a:pPr>
            <a:fld id="{BD78A28D-BA2E-4F60-AE43-2BD602E0116E}" type="slidenum">
              <a:rPr lang="en-GB" smtClean="0"/>
              <a:pPr>
                <a:defRPr/>
              </a:pPr>
              <a:t>23</a:t>
            </a:fld>
            <a:endParaRPr lang="en-GB" dirty="0"/>
          </a:p>
        </p:txBody>
      </p:sp>
    </p:spTree>
    <p:extLst>
      <p:ext uri="{BB962C8B-B14F-4D97-AF65-F5344CB8AC3E}">
        <p14:creationId xmlns:p14="http://schemas.microsoft.com/office/powerpoint/2010/main" val="275333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C1A434B9-A201-4A93-81A6-76EEC1D1D065}" type="slidenum">
              <a:rPr lang="en-GB" smtClean="0"/>
              <a:pPr>
                <a:defRPr/>
              </a:pPr>
              <a:t>24</a:t>
            </a:fld>
            <a:endParaRPr lang="en-GB" dirty="0"/>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65400" y="590550"/>
            <a:ext cx="4013200"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6975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lumMod val="50000"/>
                  </a:schemeClr>
                </a:solidFill>
              </a:rPr>
              <a:t>Student Life</a:t>
            </a:r>
          </a:p>
        </p:txBody>
      </p:sp>
      <p:sp>
        <p:nvSpPr>
          <p:cNvPr id="3" name="Content Placeholder 2"/>
          <p:cNvSpPr>
            <a:spLocks noGrp="1"/>
          </p:cNvSpPr>
          <p:nvPr>
            <p:ph idx="1"/>
          </p:nvPr>
        </p:nvSpPr>
        <p:spPr/>
        <p:txBody>
          <a:bodyPr/>
          <a:lstStyle/>
          <a:p>
            <a:r>
              <a:rPr lang="en-GB" sz="2000" b="1" dirty="0">
                <a:solidFill>
                  <a:srgbClr val="002060"/>
                </a:solidFill>
              </a:rPr>
              <a:t>Better understand how vulnerable students can be to exploitation</a:t>
            </a:r>
          </a:p>
          <a:p>
            <a:endParaRPr lang="en-GB" sz="2000" b="1" dirty="0">
              <a:solidFill>
                <a:srgbClr val="002060"/>
              </a:solidFill>
            </a:endParaRPr>
          </a:p>
          <a:p>
            <a:endParaRPr lang="en-GB" sz="2000" b="1" dirty="0">
              <a:solidFill>
                <a:srgbClr val="002060"/>
              </a:solidFill>
            </a:endParaRPr>
          </a:p>
          <a:p>
            <a:r>
              <a:rPr lang="en-GB" sz="2000" b="1" dirty="0">
                <a:solidFill>
                  <a:srgbClr val="002060"/>
                </a:solidFill>
              </a:rPr>
              <a:t>Student study far from home even in different countries therefore at risk of exploitation </a:t>
            </a:r>
          </a:p>
          <a:p>
            <a:endParaRPr lang="en-GB" sz="2000" b="1" dirty="0">
              <a:solidFill>
                <a:srgbClr val="002060"/>
              </a:solidFill>
            </a:endParaRPr>
          </a:p>
          <a:p>
            <a:pPr marL="0" indent="0">
              <a:buNone/>
            </a:pPr>
            <a:endParaRPr lang="en-GB" sz="2000" b="1" dirty="0">
              <a:solidFill>
                <a:srgbClr val="002060"/>
              </a:solidFill>
            </a:endParaRPr>
          </a:p>
          <a:p>
            <a:r>
              <a:rPr lang="en-GB" sz="2000" b="1" dirty="0">
                <a:solidFill>
                  <a:srgbClr val="002060"/>
                </a:solidFill>
              </a:rPr>
              <a:t>Student may consider the Possibility  of becoming a sex worker to fund student  fees and easy to be targeted for exploitation</a:t>
            </a:r>
          </a:p>
        </p:txBody>
      </p:sp>
    </p:spTree>
    <p:extLst>
      <p:ext uri="{BB962C8B-B14F-4D97-AF65-F5344CB8AC3E}">
        <p14:creationId xmlns:p14="http://schemas.microsoft.com/office/powerpoint/2010/main" val="7803890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5">
                    <a:lumMod val="50000"/>
                  </a:schemeClr>
                </a:solidFill>
              </a:rPr>
              <a:t>Academia Role </a:t>
            </a:r>
          </a:p>
        </p:txBody>
      </p:sp>
      <p:sp>
        <p:nvSpPr>
          <p:cNvPr id="3" name="Content Placeholder 2"/>
          <p:cNvSpPr>
            <a:spLocks noGrp="1"/>
          </p:cNvSpPr>
          <p:nvPr>
            <p:ph idx="1"/>
          </p:nvPr>
        </p:nvSpPr>
        <p:spPr/>
        <p:txBody>
          <a:bodyPr/>
          <a:lstStyle/>
          <a:p>
            <a:r>
              <a:rPr lang="en-GB" sz="1800" b="1" dirty="0">
                <a:solidFill>
                  <a:srgbClr val="002060"/>
                </a:solidFill>
              </a:rPr>
              <a:t>Ensure all Academic  courses include a module on Modern Slavery</a:t>
            </a:r>
          </a:p>
          <a:p>
            <a:pPr marL="0" indent="0">
              <a:buNone/>
            </a:pPr>
            <a:endParaRPr lang="en-GB" sz="1800" b="1" dirty="0">
              <a:solidFill>
                <a:srgbClr val="002060"/>
              </a:solidFill>
            </a:endParaRPr>
          </a:p>
          <a:p>
            <a:pPr marL="0" indent="0">
              <a:buNone/>
            </a:pPr>
            <a:endParaRPr lang="en-GB" sz="1800" b="1" dirty="0">
              <a:solidFill>
                <a:srgbClr val="002060"/>
              </a:solidFill>
            </a:endParaRPr>
          </a:p>
          <a:p>
            <a:r>
              <a:rPr lang="en-GB" sz="1800" b="1" dirty="0">
                <a:solidFill>
                  <a:srgbClr val="002060"/>
                </a:solidFill>
              </a:rPr>
              <a:t>Consider the need for students to appreciate they are members of their local community and have a role to play</a:t>
            </a:r>
          </a:p>
          <a:p>
            <a:pPr marL="0" indent="0">
              <a:buNone/>
            </a:pPr>
            <a:endParaRPr lang="en-GB" sz="1800" b="1" dirty="0">
              <a:solidFill>
                <a:srgbClr val="002060"/>
              </a:solidFill>
            </a:endParaRPr>
          </a:p>
          <a:p>
            <a:r>
              <a:rPr lang="en-GB" sz="1800" b="1" dirty="0">
                <a:solidFill>
                  <a:srgbClr val="002060"/>
                </a:solidFill>
              </a:rPr>
              <a:t>Appoint Anti  Slavery Ambassadors  at lecturer and student level </a:t>
            </a:r>
          </a:p>
          <a:p>
            <a:endParaRPr lang="en-GB" sz="1800" b="1" dirty="0">
              <a:solidFill>
                <a:srgbClr val="002060"/>
              </a:solidFill>
            </a:endParaRPr>
          </a:p>
          <a:p>
            <a:pPr marL="0" indent="0">
              <a:buNone/>
            </a:pPr>
            <a:endParaRPr lang="en-GB" sz="1800" dirty="0">
              <a:solidFill>
                <a:srgbClr val="002060"/>
              </a:solidFill>
            </a:endParaRP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89883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5">
                    <a:lumMod val="50000"/>
                  </a:schemeClr>
                </a:solidFill>
              </a:rPr>
              <a:t>Universities …….</a:t>
            </a:r>
            <a:br>
              <a:rPr lang="en-GB" b="1" dirty="0">
                <a:solidFill>
                  <a:schemeClr val="accent5">
                    <a:lumMod val="50000"/>
                  </a:schemeClr>
                </a:solidFill>
              </a:rPr>
            </a:br>
            <a:r>
              <a:rPr lang="en-GB" b="1" dirty="0">
                <a:solidFill>
                  <a:schemeClr val="accent5">
                    <a:lumMod val="50000"/>
                  </a:schemeClr>
                </a:solidFill>
              </a:rPr>
              <a:t>The Way forward</a:t>
            </a:r>
          </a:p>
        </p:txBody>
      </p:sp>
      <p:sp>
        <p:nvSpPr>
          <p:cNvPr id="3" name="Content Placeholder 2"/>
          <p:cNvSpPr>
            <a:spLocks noGrp="1"/>
          </p:cNvSpPr>
          <p:nvPr>
            <p:ph idx="1"/>
          </p:nvPr>
        </p:nvSpPr>
        <p:spPr/>
        <p:txBody>
          <a:bodyPr/>
          <a:lstStyle/>
          <a:p>
            <a:r>
              <a:rPr lang="en-GB" sz="2800" b="1" dirty="0">
                <a:solidFill>
                  <a:srgbClr val="002060"/>
                </a:solidFill>
              </a:rPr>
              <a:t>Work in partnership </a:t>
            </a:r>
          </a:p>
          <a:p>
            <a:r>
              <a:rPr lang="en-GB" sz="2800" b="1" dirty="0">
                <a:solidFill>
                  <a:srgbClr val="002060"/>
                </a:solidFill>
              </a:rPr>
              <a:t>Establish strategic Modern Slavery Network across academia </a:t>
            </a:r>
          </a:p>
          <a:p>
            <a:r>
              <a:rPr lang="en-GB" sz="2800" b="1" dirty="0">
                <a:solidFill>
                  <a:srgbClr val="002060"/>
                </a:solidFill>
              </a:rPr>
              <a:t>Roll out anti slavery awareness training </a:t>
            </a:r>
          </a:p>
          <a:p>
            <a:r>
              <a:rPr lang="en-GB" sz="2800" b="1" dirty="0">
                <a:solidFill>
                  <a:srgbClr val="002060"/>
                </a:solidFill>
              </a:rPr>
              <a:t>Draft a university strategic modern slavery strategy</a:t>
            </a:r>
          </a:p>
          <a:p>
            <a:r>
              <a:rPr lang="en-GB" sz="2800" b="1" dirty="0">
                <a:solidFill>
                  <a:srgbClr val="002060"/>
                </a:solidFill>
              </a:rPr>
              <a:t>Consider requirements under Section 54 – Modern Slavery Act 2015 </a:t>
            </a:r>
          </a:p>
        </p:txBody>
      </p:sp>
    </p:spTree>
    <p:extLst>
      <p:ext uri="{BB962C8B-B14F-4D97-AF65-F5344CB8AC3E}">
        <p14:creationId xmlns:p14="http://schemas.microsoft.com/office/powerpoint/2010/main" val="4060899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7F10D8B6-1C66-4B5E-A9D9-63C36223940B}" type="slidenum">
              <a:rPr lang="en-GB" smtClean="0"/>
              <a:pPr>
                <a:defRPr/>
              </a:pPr>
              <a:t>28</a:t>
            </a:fld>
            <a:endParaRPr lang="en-GB" dirty="0"/>
          </a:p>
        </p:txBody>
      </p:sp>
      <p:pic>
        <p:nvPicPr>
          <p:cNvPr id="1026" name="Picture 2"/>
          <p:cNvPicPr>
            <a:picLocks noGrp="1" noChangeAspect="1" noChangeArrowheads="1"/>
          </p:cNvPicPr>
          <p:nvPr>
            <p:ph/>
          </p:nvPr>
        </p:nvPicPr>
        <p:blipFill>
          <a:blip r:embed="rId2">
            <a:extLst>
              <a:ext uri="{28A0092B-C50C-407E-A947-70E740481C1C}">
                <a14:useLocalDpi xmlns:a14="http://schemas.microsoft.com/office/drawing/2010/main"/>
              </a:ext>
            </a:extLst>
          </a:blip>
          <a:srcRect/>
          <a:stretch>
            <a:fillRect/>
          </a:stretch>
        </p:blipFill>
        <p:spPr bwMode="auto">
          <a:xfrm>
            <a:off x="2339752" y="692696"/>
            <a:ext cx="4196759"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983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Caught in </a:t>
            </a:r>
            <a:r>
              <a:rPr lang="en-GB" dirty="0" err="1"/>
              <a:t>Traffick</a:t>
            </a:r>
            <a:endParaRPr lang="en-GB" dirty="0"/>
          </a:p>
        </p:txBody>
      </p:sp>
      <p:pic>
        <p:nvPicPr>
          <p:cNvPr id="2050" name="Picture 2"/>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457200" y="1667216"/>
            <a:ext cx="8229600" cy="4391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91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Wales Anti Human Slavery logo</a:t>
            </a:r>
          </a:p>
        </p:txBody>
      </p:sp>
      <p:sp>
        <p:nvSpPr>
          <p:cNvPr id="3" name="Content Placeholder 2"/>
          <p:cNvSpPr>
            <a:spLocks noGrp="1"/>
          </p:cNvSpPr>
          <p:nvPr>
            <p:ph idx="1"/>
          </p:nvPr>
        </p:nvSpPr>
        <p:spPr/>
        <p:txBody>
          <a:bodyPr/>
          <a:lstStyle/>
          <a:p>
            <a:endParaRPr lang="en-GB" dirty="0"/>
          </a:p>
          <a:p>
            <a:endParaRPr lang="en-GB" dirty="0"/>
          </a:p>
          <a:p>
            <a:endParaRPr lang="en-GB"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00200" y="1654883"/>
            <a:ext cx="5943600" cy="4060117"/>
          </a:xfrm>
          <a:prstGeom prst="rect">
            <a:avLst/>
          </a:prstGeom>
        </p:spPr>
      </p:pic>
    </p:spTree>
    <p:extLst>
      <p:ext uri="{BB962C8B-B14F-4D97-AF65-F5344CB8AC3E}">
        <p14:creationId xmlns:p14="http://schemas.microsoft.com/office/powerpoint/2010/main" val="2037102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504" y="260648"/>
            <a:ext cx="4512601" cy="6381328"/>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523895" y="260648"/>
            <a:ext cx="4512601" cy="6381328"/>
          </a:xfrm>
          <a:prstGeom prst="rect">
            <a:avLst/>
          </a:prstGeom>
        </p:spPr>
      </p:pic>
    </p:spTree>
    <p:extLst>
      <p:ext uri="{BB962C8B-B14F-4D97-AF65-F5344CB8AC3E}">
        <p14:creationId xmlns:p14="http://schemas.microsoft.com/office/powerpoint/2010/main" val="750716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latin typeface="Arial" panose="020B0604020202020204" pitchFamily="34" charset="0"/>
                <a:cs typeface="Arial" panose="020B0604020202020204" pitchFamily="34" charset="0"/>
              </a:rPr>
              <a:t>“Our Message in Wales is”</a:t>
            </a:r>
          </a:p>
        </p:txBody>
      </p:sp>
      <p:pic>
        <p:nvPicPr>
          <p:cNvPr id="1026" name="Picture 2" descr="U:\DefaultHome\Objects\Revised sticker jpg - 8 March -  2017.jp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23528" y="1988840"/>
            <a:ext cx="8280920" cy="340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16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body" idx="1"/>
          </p:nvPr>
        </p:nvSpPr>
        <p:spPr>
          <a:xfrm>
            <a:off x="755576" y="1340768"/>
            <a:ext cx="8208912" cy="5184576"/>
          </a:xfrm>
        </p:spPr>
        <p:txBody>
          <a:bodyPr/>
          <a:lstStyle/>
          <a:p>
            <a:pPr marL="0" indent="0" algn="ctr" eaLnBrk="1" hangingPunct="1">
              <a:buFont typeface="Wingdings" pitchFamily="2" charset="2"/>
              <a:buNone/>
            </a:pPr>
            <a:r>
              <a:rPr lang="en-GB" altLang="en-US" sz="4000" dirty="0">
                <a:solidFill>
                  <a:schemeClr val="bg2"/>
                </a:solidFill>
              </a:rPr>
              <a:t>‘SLAVERY TAKES PLACE IN YOUR COMMUNITY AND CAN BE STOPPED BY THE COMMUNITY’</a:t>
            </a:r>
          </a:p>
          <a:p>
            <a:pPr algn="ctr" eaLnBrk="1" hangingPunct="1">
              <a:buFont typeface="Wingdings" pitchFamily="2" charset="2"/>
              <a:buNone/>
            </a:pPr>
            <a:endParaRPr lang="en-GB" altLang="en-US" b="1" dirty="0">
              <a:solidFill>
                <a:schemeClr val="bg2"/>
              </a:solidFill>
            </a:endParaRPr>
          </a:p>
          <a:p>
            <a:pPr marL="0" indent="0" algn="ctr" eaLnBrk="1" hangingPunct="1">
              <a:buFont typeface="Wingdings" pitchFamily="2" charset="2"/>
              <a:buNone/>
            </a:pPr>
            <a:r>
              <a:rPr lang="en-GB" altLang="en-US" sz="4800" b="1" dirty="0">
                <a:solidFill>
                  <a:schemeClr val="bg2"/>
                </a:solidFill>
              </a:rPr>
              <a:t>YOU  COULD SAVE A LIFE  </a:t>
            </a:r>
          </a:p>
        </p:txBody>
      </p:sp>
      <p:sp>
        <p:nvSpPr>
          <p:cNvPr id="2" name="Slide Number Placeholder 1"/>
          <p:cNvSpPr>
            <a:spLocks noGrp="1"/>
          </p:cNvSpPr>
          <p:nvPr>
            <p:ph type="sldNum" sz="quarter" idx="11"/>
          </p:nvPr>
        </p:nvSpPr>
        <p:spPr/>
        <p:txBody>
          <a:bodyPr/>
          <a:lstStyle/>
          <a:p>
            <a:pPr>
              <a:defRPr/>
            </a:pPr>
            <a:fld id="{1A5A7F57-98B8-4D2E-9481-8C677C625A9E}" type="slidenum">
              <a:rPr lang="en-GB" smtClean="0"/>
              <a:pPr>
                <a:defRPr/>
              </a:pPr>
              <a:t>32</a:t>
            </a:fld>
            <a:endParaRPr lang="en-GB" dirty="0"/>
          </a:p>
        </p:txBody>
      </p:sp>
    </p:spTree>
    <p:extLst>
      <p:ext uri="{BB962C8B-B14F-4D97-AF65-F5344CB8AC3E}">
        <p14:creationId xmlns:p14="http://schemas.microsoft.com/office/powerpoint/2010/main" val="237305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19256" cy="5760640"/>
          </a:xfrm>
        </p:spPr>
        <p:txBody>
          <a:bodyPr>
            <a:normAutofit/>
          </a:bodyPr>
          <a:lstStyle/>
          <a:p>
            <a:pPr marL="0" indent="0" algn="ctr">
              <a:buNone/>
            </a:pPr>
            <a:r>
              <a:rPr lang="en-GB" b="1" i="1" dirty="0">
                <a:latin typeface="Arial" panose="020B0604020202020204" pitchFamily="34" charset="0"/>
                <a:cs typeface="Arial" panose="020B0604020202020204" pitchFamily="34" charset="0"/>
              </a:rPr>
              <a:t>“Thank you – </a:t>
            </a:r>
            <a:r>
              <a:rPr lang="en-GB" b="1" i="1" dirty="0" err="1">
                <a:latin typeface="Arial" panose="020B0604020202020204" pitchFamily="34" charset="0"/>
                <a:cs typeface="Arial" panose="020B0604020202020204" pitchFamily="34" charset="0"/>
              </a:rPr>
              <a:t>Diolch</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yn</a:t>
            </a:r>
            <a:r>
              <a:rPr lang="en-GB" b="1" i="1" dirty="0">
                <a:latin typeface="Arial" panose="020B0604020202020204" pitchFamily="34" charset="0"/>
                <a:cs typeface="Arial" panose="020B0604020202020204" pitchFamily="34" charset="0"/>
              </a:rPr>
              <a:t> </a:t>
            </a:r>
            <a:r>
              <a:rPr lang="en-GB" b="1" i="1" dirty="0" err="1">
                <a:latin typeface="Arial" panose="020B0604020202020204" pitchFamily="34" charset="0"/>
                <a:cs typeface="Arial" panose="020B0604020202020204" pitchFamily="34" charset="0"/>
              </a:rPr>
              <a:t>fawr</a:t>
            </a:r>
            <a:r>
              <a:rPr lang="en-GB" b="1" i="1" dirty="0">
                <a:latin typeface="Arial" panose="020B0604020202020204" pitchFamily="34" charset="0"/>
                <a:cs typeface="Arial" panose="020B0604020202020204" pitchFamily="34" charset="0"/>
              </a:rPr>
              <a:t>”</a:t>
            </a:r>
          </a:p>
          <a:p>
            <a:pPr marL="0" indent="0" algn="ctr">
              <a:buNone/>
            </a:pPr>
            <a:endParaRPr lang="en-GB" b="1" i="1" dirty="0">
              <a:latin typeface="Arial" panose="020B0604020202020204" pitchFamily="34" charset="0"/>
              <a:cs typeface="Arial" panose="020B0604020202020204" pitchFamily="34" charset="0"/>
            </a:endParaRPr>
          </a:p>
          <a:p>
            <a:pPr marL="0" indent="0" algn="ctr">
              <a:buNone/>
            </a:pPr>
            <a:r>
              <a:rPr lang="en-GB" sz="2800" b="1" i="1" dirty="0">
                <a:latin typeface="Arial" panose="020B0604020202020204" pitchFamily="34" charset="0"/>
                <a:cs typeface="Arial" panose="020B0604020202020204" pitchFamily="34" charset="0"/>
              </a:rPr>
              <a:t>“</a:t>
            </a:r>
            <a:r>
              <a:rPr lang="en-GB" sz="2800" b="1" i="1" dirty="0">
                <a:latin typeface="Monotype Corsiva" panose="03010101010201010101" pitchFamily="66" charset="0"/>
                <a:cs typeface="Arial" panose="020B0604020202020204" pitchFamily="34" charset="0"/>
              </a:rPr>
              <a:t>We are Modern Slavery victims only chance of Freedom ”</a:t>
            </a:r>
          </a:p>
          <a:p>
            <a:pPr marL="0" indent="0" algn="ctr">
              <a:buNone/>
            </a:pPr>
            <a:r>
              <a:rPr lang="en-GB" sz="2800" b="1" i="1" dirty="0">
                <a:latin typeface="Monotype Corsiva" panose="03010101010201010101" pitchFamily="66" charset="0"/>
                <a:cs typeface="Arial" panose="020B0604020202020204" pitchFamily="34" charset="0"/>
              </a:rPr>
              <a:t>Kim Ann Williamson, 2017</a:t>
            </a:r>
          </a:p>
          <a:p>
            <a:pPr marL="0" indent="0">
              <a:buNone/>
            </a:pPr>
            <a:endParaRPr lang="en-GB" sz="1800" b="1" u="sng" dirty="0">
              <a:latin typeface="Arial" panose="020B0604020202020204" pitchFamily="34" charset="0"/>
              <a:cs typeface="Arial" panose="020B0604020202020204" pitchFamily="34" charset="0"/>
            </a:endParaRPr>
          </a:p>
          <a:p>
            <a:pPr marL="0" indent="0">
              <a:buNone/>
            </a:pPr>
            <a:r>
              <a:rPr lang="en-GB" sz="1800" b="1" u="sng" dirty="0">
                <a:latin typeface="Arial" panose="020B0604020202020204" pitchFamily="34" charset="0"/>
                <a:cs typeface="Arial" panose="020B0604020202020204" pitchFamily="34" charset="0"/>
              </a:rPr>
              <a:t>Contact details:</a:t>
            </a:r>
          </a:p>
          <a:p>
            <a:pPr marL="0" indent="0">
              <a:buNone/>
            </a:pPr>
            <a:endParaRPr lang="en-GB" sz="1800" b="1" dirty="0">
              <a:latin typeface="Arial" panose="020B0604020202020204" pitchFamily="34" charset="0"/>
              <a:cs typeface="Arial" panose="020B0604020202020204" pitchFamily="34" charset="0"/>
            </a:endParaRPr>
          </a:p>
          <a:p>
            <a:pPr marL="0" indent="0">
              <a:buNone/>
            </a:pPr>
            <a:r>
              <a:rPr lang="en-GB" sz="1600" dirty="0">
                <a:latin typeface="Arial" panose="020B0604020202020204" pitchFamily="34" charset="0"/>
                <a:cs typeface="Arial" panose="020B0604020202020204" pitchFamily="34" charset="0"/>
              </a:rPr>
              <a:t>Kim-Ann Williamson                                                                        </a:t>
            </a:r>
          </a:p>
          <a:p>
            <a:pPr marL="0" indent="0">
              <a:buNone/>
            </a:pPr>
            <a:r>
              <a:rPr lang="en-GB" sz="1600" dirty="0">
                <a:latin typeface="Arial" panose="020B0604020202020204" pitchFamily="34" charset="0"/>
                <a:cs typeface="Arial" panose="020B0604020202020204" pitchFamily="34" charset="0"/>
              </a:rPr>
              <a:t>CPS </a:t>
            </a:r>
            <a:r>
              <a:rPr lang="en-GB" sz="1600" dirty="0" err="1">
                <a:latin typeface="Arial" panose="020B0604020202020204" pitchFamily="34" charset="0"/>
                <a:cs typeface="Arial" panose="020B0604020202020204" pitchFamily="34" charset="0"/>
              </a:rPr>
              <a:t>Cymru</a:t>
            </a:r>
            <a:r>
              <a:rPr lang="en-GB" sz="1600" dirty="0">
                <a:latin typeface="Arial" panose="020B0604020202020204" pitchFamily="34" charset="0"/>
                <a:cs typeface="Arial" panose="020B0604020202020204" pitchFamily="34" charset="0"/>
              </a:rPr>
              <a:t> wales </a:t>
            </a:r>
          </a:p>
          <a:p>
            <a:pPr marL="0" indent="0">
              <a:buNone/>
            </a:pPr>
            <a:r>
              <a:rPr lang="en-GB" sz="1600" dirty="0">
                <a:latin typeface="Arial" panose="020B0604020202020204" pitchFamily="34" charset="0"/>
                <a:cs typeface="Arial" panose="020B0604020202020204" pitchFamily="34" charset="0"/>
              </a:rPr>
              <a:t>Tel: 029 2080 3904</a:t>
            </a:r>
          </a:p>
          <a:p>
            <a:pPr marL="0" indent="0">
              <a:buNone/>
            </a:pPr>
            <a:r>
              <a:rPr lang="en-GB" sz="1600" dirty="0">
                <a:latin typeface="Arial" panose="020B0604020202020204" pitchFamily="34" charset="0"/>
                <a:cs typeface="Arial" panose="020B0604020202020204" pitchFamily="34" charset="0"/>
              </a:rPr>
              <a:t>Mobile: 07717835272</a:t>
            </a:r>
          </a:p>
          <a:p>
            <a:pPr marL="0" indent="0">
              <a:buNone/>
            </a:pPr>
            <a:r>
              <a:rPr lang="en-GB" sz="1600" dirty="0">
                <a:latin typeface="Arial" panose="020B0604020202020204" pitchFamily="34" charset="0"/>
                <a:cs typeface="Arial" panose="020B0604020202020204" pitchFamily="34" charset="0"/>
              </a:rPr>
              <a:t>E-mail: </a:t>
            </a:r>
            <a:r>
              <a:rPr lang="en-GB" sz="1600" dirty="0">
                <a:latin typeface="Arial" panose="020B0604020202020204" pitchFamily="34" charset="0"/>
                <a:cs typeface="Arial" panose="020B0604020202020204" pitchFamily="34" charset="0"/>
                <a:hlinkClick r:id="rId2"/>
              </a:rPr>
              <a:t>KimAnn.Williamson@cps.gsi.gov.uk</a:t>
            </a:r>
            <a:r>
              <a:rPr lang="en-GB" sz="1600" dirty="0">
                <a:latin typeface="Arial" panose="020B0604020202020204" pitchFamily="34" charset="0"/>
                <a:cs typeface="Arial" panose="020B0604020202020204" pitchFamily="34" charset="0"/>
              </a:rPr>
              <a:t> </a:t>
            </a:r>
          </a:p>
          <a:p>
            <a:pPr marL="0" indent="0">
              <a:buNone/>
            </a:pPr>
            <a:r>
              <a:rPr lang="en-GB" sz="1600" dirty="0">
                <a:latin typeface="Arial" panose="020B0604020202020204" pitchFamily="34" charset="0"/>
                <a:cs typeface="Arial" panose="020B0604020202020204" pitchFamily="34" charset="0"/>
              </a:rPr>
              <a:t>Web-site: </a:t>
            </a:r>
            <a:r>
              <a:rPr lang="en-GB" sz="1600" dirty="0">
                <a:latin typeface="Arial" panose="020B0604020202020204" pitchFamily="34" charset="0"/>
                <a:cs typeface="Arial" panose="020B0604020202020204" pitchFamily="34" charset="0"/>
                <a:hlinkClick r:id="rId3"/>
              </a:rPr>
              <a:t>www.wales.gov.uk/anti-slavery</a:t>
            </a:r>
            <a:r>
              <a:rPr lang="en-GB" sz="1600" dirty="0">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228184" y="4365104"/>
            <a:ext cx="2049423" cy="1430023"/>
          </a:xfrm>
          <a:prstGeom prst="rect">
            <a:avLst/>
          </a:prstGeom>
        </p:spPr>
      </p:pic>
    </p:spTree>
    <p:extLst>
      <p:ext uri="{BB962C8B-B14F-4D97-AF65-F5344CB8AC3E}">
        <p14:creationId xmlns:p14="http://schemas.microsoft.com/office/powerpoint/2010/main" val="265360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sz="2400" b="1" dirty="0"/>
              <a:t>CPS Prosecutor Commitments</a:t>
            </a:r>
          </a:p>
        </p:txBody>
      </p:sp>
      <p:sp>
        <p:nvSpPr>
          <p:cNvPr id="3" name="Content Placeholder 2"/>
          <p:cNvSpPr>
            <a:spLocks noGrp="1"/>
          </p:cNvSpPr>
          <p:nvPr>
            <p:ph idx="1"/>
          </p:nvPr>
        </p:nvSpPr>
        <p:spPr/>
        <p:txBody>
          <a:bodyPr>
            <a:normAutofit fontScale="85000" lnSpcReduction="10000"/>
          </a:bodyPr>
          <a:lstStyle/>
          <a:p>
            <a:r>
              <a:rPr lang="en-GB" sz="2600" dirty="0"/>
              <a:t> We will build stronger cases to support these most serious offences</a:t>
            </a:r>
          </a:p>
          <a:p>
            <a:r>
              <a:rPr lang="en-GB" sz="2600" dirty="0"/>
              <a:t>We will ensure that the rights and welfare of victims are at the heart of our approach to investigation and prosecution</a:t>
            </a:r>
          </a:p>
          <a:p>
            <a:r>
              <a:rPr lang="en-GB" sz="2600" dirty="0"/>
              <a:t> We will continue to deliver training and development to prosecutors and law enforcement to improve our expertise</a:t>
            </a:r>
          </a:p>
          <a:p>
            <a:r>
              <a:rPr lang="en-GB" sz="2600" dirty="0"/>
              <a:t>We commit to developing and maintaining effective means of engagement with NGOs.</a:t>
            </a:r>
          </a:p>
          <a:p>
            <a:r>
              <a:rPr lang="en-GB" sz="2600" dirty="0"/>
              <a:t> We will work closely together to learn lessons, exchange good practice and share relevant information, data and contacts</a:t>
            </a:r>
            <a:r>
              <a:rPr lang="en-GB" dirty="0"/>
              <a:t>.</a:t>
            </a:r>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144463" y="695892"/>
            <a:ext cx="611113" cy="801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23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idx="4294967295"/>
          </p:nvPr>
        </p:nvSpPr>
        <p:spPr>
          <a:xfrm>
            <a:off x="683568" y="404813"/>
            <a:ext cx="6624736" cy="1371600"/>
          </a:xfrm>
        </p:spPr>
        <p:txBody>
          <a:bodyPr/>
          <a:lstStyle/>
          <a:p>
            <a:pPr algn="ctr" eaLnBrk="1" hangingPunct="1"/>
            <a:r>
              <a:rPr lang="en-GB" altLang="en-US" dirty="0">
                <a:solidFill>
                  <a:schemeClr val="bg2"/>
                </a:solidFill>
              </a:rPr>
              <a:t>WHAT IS MODERN SLAVERY?</a:t>
            </a:r>
          </a:p>
        </p:txBody>
      </p:sp>
      <p:sp>
        <p:nvSpPr>
          <p:cNvPr id="447491" name="Rectangle 3"/>
          <p:cNvSpPr>
            <a:spLocks noGrp="1" noChangeArrowheads="1"/>
          </p:cNvSpPr>
          <p:nvPr>
            <p:ph idx="4294967295"/>
          </p:nvPr>
        </p:nvSpPr>
        <p:spPr>
          <a:xfrm>
            <a:off x="547688" y="2441575"/>
            <a:ext cx="4164012" cy="2492375"/>
          </a:xfrm>
        </p:spPr>
        <p:txBody>
          <a:bodyPr/>
          <a:lstStyle/>
          <a:p>
            <a:pPr marL="533400" indent="-533400" eaLnBrk="1" hangingPunct="1">
              <a:lnSpc>
                <a:spcPct val="80000"/>
              </a:lnSpc>
              <a:buFont typeface="Wingdings" pitchFamily="2" charset="2"/>
              <a:buNone/>
            </a:pPr>
            <a:r>
              <a:rPr lang="en-GB" altLang="en-US" sz="3600" dirty="0"/>
              <a:t> 		</a:t>
            </a:r>
            <a:br>
              <a:rPr lang="en-GB" altLang="en-US" sz="3600" dirty="0"/>
            </a:br>
            <a:endParaRPr lang="en-GB" altLang="en-US" sz="3600" dirty="0"/>
          </a:p>
        </p:txBody>
      </p:sp>
      <p:pic>
        <p:nvPicPr>
          <p:cNvPr id="447492" name="Picture 5" descr="1213626759396_human_trafficki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2267744" y="2204120"/>
            <a:ext cx="3248025"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4B3D8BC9-DCAE-42A7-AF75-7F9019C17C37}" type="slidenum">
              <a:rPr lang="en-GB" smtClean="0"/>
              <a:pPr>
                <a:defRPr/>
              </a:pPr>
              <a:t>5</a:t>
            </a:fld>
            <a:endParaRPr lang="en-GB" dirty="0"/>
          </a:p>
        </p:txBody>
      </p:sp>
    </p:spTree>
    <p:extLst>
      <p:ext uri="{BB962C8B-B14F-4D97-AF65-F5344CB8AC3E}">
        <p14:creationId xmlns:p14="http://schemas.microsoft.com/office/powerpoint/2010/main" val="38966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683568" y="457200"/>
            <a:ext cx="6552728" cy="1243608"/>
          </a:xfrm>
        </p:spPr>
        <p:txBody>
          <a:bodyPr/>
          <a:lstStyle/>
          <a:p>
            <a:pPr algn="ctr" eaLnBrk="1" hangingPunct="1"/>
            <a:r>
              <a:rPr lang="en-GB" altLang="en-US" dirty="0">
                <a:solidFill>
                  <a:schemeClr val="bg2"/>
                </a:solidFill>
              </a:rPr>
              <a:t>TYPES OF EXPLOITATION</a:t>
            </a:r>
          </a:p>
        </p:txBody>
      </p:sp>
      <p:sp>
        <p:nvSpPr>
          <p:cNvPr id="450563" name="Rectangle 3"/>
          <p:cNvSpPr>
            <a:spLocks noGrp="1" noChangeArrowheads="1"/>
          </p:cNvSpPr>
          <p:nvPr>
            <p:ph type="body" idx="1"/>
          </p:nvPr>
        </p:nvSpPr>
        <p:spPr>
          <a:xfrm>
            <a:off x="611559" y="1916832"/>
            <a:ext cx="8391153" cy="4752256"/>
          </a:xfrm>
        </p:spPr>
        <p:txBody>
          <a:bodyPr/>
          <a:lstStyle/>
          <a:p>
            <a:pPr marL="0" indent="0" algn="just" eaLnBrk="1" hangingPunct="1">
              <a:lnSpc>
                <a:spcPct val="80000"/>
              </a:lnSpc>
              <a:buNone/>
            </a:pPr>
            <a:r>
              <a:rPr lang="en-GB" altLang="en-US" sz="2800" dirty="0">
                <a:solidFill>
                  <a:schemeClr val="bg2"/>
                </a:solidFill>
              </a:rPr>
              <a:t>These are fairly wide ranging and often include the following types of conduct:</a:t>
            </a:r>
          </a:p>
          <a:p>
            <a:pPr eaLnBrk="1" hangingPunct="1">
              <a:lnSpc>
                <a:spcPct val="80000"/>
              </a:lnSpc>
              <a:buFont typeface="Wingdings" pitchFamily="2" charset="2"/>
              <a:buNone/>
            </a:pPr>
            <a:endParaRPr lang="en-GB" altLang="en-US" sz="2400" dirty="0">
              <a:solidFill>
                <a:schemeClr val="bg2"/>
              </a:solidFill>
            </a:endParaRPr>
          </a:p>
          <a:p>
            <a:pPr eaLnBrk="1" hangingPunct="1">
              <a:lnSpc>
                <a:spcPct val="80000"/>
              </a:lnSpc>
              <a:buFont typeface="Wingdings" pitchFamily="2" charset="2"/>
              <a:buNone/>
            </a:pPr>
            <a:endParaRPr lang="en-GB" altLang="en-US" sz="2400" dirty="0">
              <a:solidFill>
                <a:schemeClr val="bg2"/>
              </a:solidFill>
            </a:endParaRPr>
          </a:p>
          <a:p>
            <a:pPr eaLnBrk="1" hangingPunct="1">
              <a:lnSpc>
                <a:spcPct val="80000"/>
              </a:lnSpc>
            </a:pPr>
            <a:r>
              <a:rPr lang="en-GB" altLang="en-US" sz="2800" b="1" dirty="0">
                <a:solidFill>
                  <a:schemeClr val="bg2"/>
                </a:solidFill>
              </a:rPr>
              <a:t>Sexual Exploitation</a:t>
            </a:r>
          </a:p>
          <a:p>
            <a:pPr eaLnBrk="1" hangingPunct="1">
              <a:lnSpc>
                <a:spcPct val="80000"/>
              </a:lnSpc>
            </a:pPr>
            <a:r>
              <a:rPr lang="en-GB" altLang="en-US" sz="2800" b="1" dirty="0">
                <a:solidFill>
                  <a:schemeClr val="bg2"/>
                </a:solidFill>
              </a:rPr>
              <a:t>Forced Labour</a:t>
            </a:r>
          </a:p>
          <a:p>
            <a:pPr eaLnBrk="1" hangingPunct="1">
              <a:lnSpc>
                <a:spcPct val="80000"/>
              </a:lnSpc>
            </a:pPr>
            <a:r>
              <a:rPr lang="en-GB" altLang="en-US" sz="2800" b="1" dirty="0">
                <a:solidFill>
                  <a:schemeClr val="bg2"/>
                </a:solidFill>
              </a:rPr>
              <a:t>Forced criminality</a:t>
            </a:r>
          </a:p>
          <a:p>
            <a:pPr eaLnBrk="1" hangingPunct="1">
              <a:lnSpc>
                <a:spcPct val="80000"/>
              </a:lnSpc>
            </a:pPr>
            <a:r>
              <a:rPr lang="en-GB" altLang="en-US" sz="2800" b="1" dirty="0">
                <a:solidFill>
                  <a:schemeClr val="bg2"/>
                </a:solidFill>
              </a:rPr>
              <a:t>Domestic Servitude</a:t>
            </a:r>
            <a:endParaRPr lang="en-GB" altLang="en-US" sz="2800" dirty="0">
              <a:solidFill>
                <a:schemeClr val="bg2"/>
              </a:solidFill>
            </a:endParaRPr>
          </a:p>
          <a:p>
            <a:pPr eaLnBrk="1" hangingPunct="1">
              <a:lnSpc>
                <a:spcPct val="80000"/>
              </a:lnSpc>
            </a:pPr>
            <a:r>
              <a:rPr lang="en-GB" altLang="en-US" sz="2800" b="1" dirty="0">
                <a:solidFill>
                  <a:schemeClr val="bg2"/>
                </a:solidFill>
              </a:rPr>
              <a:t>Organ harvesting</a:t>
            </a:r>
            <a:endParaRPr lang="en-GB" altLang="en-US" sz="2800" dirty="0">
              <a:solidFill>
                <a:schemeClr val="bg2"/>
              </a:solidFill>
            </a:endParaRPr>
          </a:p>
          <a:p>
            <a:pPr eaLnBrk="1" hangingPunct="1">
              <a:lnSpc>
                <a:spcPct val="80000"/>
              </a:lnSpc>
            </a:pPr>
            <a:r>
              <a:rPr lang="en-GB" altLang="en-US" sz="2800" b="1" dirty="0">
                <a:solidFill>
                  <a:schemeClr val="bg2"/>
                </a:solidFill>
              </a:rPr>
              <a:t>Child Exploitation.</a:t>
            </a:r>
            <a:endParaRPr lang="en-GB" altLang="en-US" sz="2800" dirty="0">
              <a:solidFill>
                <a:schemeClr val="bg2"/>
              </a:solidFill>
            </a:endParaRPr>
          </a:p>
          <a:p>
            <a:pPr eaLnBrk="1" hangingPunct="1">
              <a:lnSpc>
                <a:spcPct val="80000"/>
              </a:lnSpc>
            </a:pPr>
            <a:endParaRPr lang="en-GB" altLang="en-US" sz="2000" dirty="0">
              <a:solidFill>
                <a:schemeClr val="accent2"/>
              </a:solidFill>
            </a:endParaRPr>
          </a:p>
          <a:p>
            <a:pPr eaLnBrk="1" hangingPunct="1">
              <a:lnSpc>
                <a:spcPct val="80000"/>
              </a:lnSpc>
            </a:pPr>
            <a:endParaRPr lang="en-GB" altLang="en-US" sz="2000" dirty="0">
              <a:solidFill>
                <a:schemeClr val="accent2"/>
              </a:solidFill>
            </a:endParaRPr>
          </a:p>
          <a:p>
            <a:pPr eaLnBrk="1" hangingPunct="1">
              <a:lnSpc>
                <a:spcPct val="80000"/>
              </a:lnSpc>
            </a:pPr>
            <a:endParaRPr lang="en-GB" altLang="en-US" sz="1400" dirty="0">
              <a:solidFill>
                <a:schemeClr val="accent2"/>
              </a:solidFill>
            </a:endParaRPr>
          </a:p>
          <a:p>
            <a:pPr eaLnBrk="1" hangingPunct="1">
              <a:lnSpc>
                <a:spcPct val="80000"/>
              </a:lnSpc>
            </a:pPr>
            <a:endParaRPr lang="en-GB" altLang="en-US" sz="1400" dirty="0">
              <a:solidFill>
                <a:schemeClr val="accent2"/>
              </a:solidFill>
            </a:endParaRPr>
          </a:p>
          <a:p>
            <a:pPr eaLnBrk="1" hangingPunct="1">
              <a:lnSpc>
                <a:spcPct val="80000"/>
              </a:lnSpc>
            </a:pPr>
            <a:endParaRPr lang="en-GB" altLang="en-US" sz="1400" dirty="0">
              <a:solidFill>
                <a:schemeClr val="accent2"/>
              </a:solidFill>
            </a:endParaRPr>
          </a:p>
        </p:txBody>
      </p:sp>
      <p:sp>
        <p:nvSpPr>
          <p:cNvPr id="450564" name="Text Box 4"/>
          <p:cNvSpPr txBox="1">
            <a:spLocks noChangeArrowheads="1"/>
          </p:cNvSpPr>
          <p:nvPr/>
        </p:nvSpPr>
        <p:spPr bwMode="auto">
          <a:xfrm>
            <a:off x="6011863" y="2996952"/>
            <a:ext cx="2990850" cy="1492716"/>
          </a:xfrm>
          <a:prstGeom prst="rect">
            <a:avLst/>
          </a:prstGeom>
          <a:solidFill>
            <a:srgbClr val="33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50000"/>
              </a:spcBef>
            </a:pPr>
            <a:r>
              <a:rPr lang="en-GB" altLang="en-US" sz="1400" dirty="0">
                <a:solidFill>
                  <a:srgbClr val="FF3300"/>
                </a:solidFill>
                <a:latin typeface="Arial" pitchFamily="34" charset="0"/>
              </a:rPr>
              <a:t>Did you know</a:t>
            </a:r>
          </a:p>
          <a:p>
            <a:pPr>
              <a:spcBef>
                <a:spcPct val="50000"/>
              </a:spcBef>
            </a:pPr>
            <a:r>
              <a:rPr lang="en-GB" altLang="en-US" sz="1400" dirty="0">
                <a:solidFill>
                  <a:srgbClr val="FFFFFF"/>
                </a:solidFill>
                <a:latin typeface="Arial" pitchFamily="34" charset="0"/>
              </a:rPr>
              <a:t>Labour exploitation is the most recorded form of slavery in the UK , accounting for 36 percent of recorded NRM cases (NCA, 2015)</a:t>
            </a:r>
            <a:br>
              <a:rPr lang="en-GB" altLang="en-US" sz="1400" dirty="0">
                <a:solidFill>
                  <a:srgbClr val="FFFFFF"/>
                </a:solidFill>
                <a:latin typeface="Arial" pitchFamily="34" charset="0"/>
              </a:rPr>
            </a:br>
            <a:endParaRPr lang="en-GB" altLang="en-US" sz="1400" dirty="0">
              <a:solidFill>
                <a:srgbClr val="FFFFFF"/>
              </a:solidFill>
              <a:latin typeface="Arial" pitchFamily="34" charset="0"/>
            </a:endParaRPr>
          </a:p>
        </p:txBody>
      </p:sp>
      <p:sp>
        <p:nvSpPr>
          <p:cNvPr id="2" name="Slide Number Placeholder 1"/>
          <p:cNvSpPr>
            <a:spLocks noGrp="1"/>
          </p:cNvSpPr>
          <p:nvPr>
            <p:ph type="sldNum" sz="quarter" idx="11"/>
          </p:nvPr>
        </p:nvSpPr>
        <p:spPr/>
        <p:txBody>
          <a:bodyPr/>
          <a:lstStyle/>
          <a:p>
            <a:pPr>
              <a:defRPr/>
            </a:pPr>
            <a:fld id="{003D393C-DA35-4A34-8344-5C91FF925E70}" type="slidenum">
              <a:rPr lang="en-GB" smtClean="0"/>
              <a:pPr>
                <a:defRPr/>
              </a:pPr>
              <a:t>6</a:t>
            </a:fld>
            <a:endParaRPr lang="en-GB" dirty="0"/>
          </a:p>
        </p:txBody>
      </p:sp>
    </p:spTree>
    <p:extLst>
      <p:ext uri="{BB962C8B-B14F-4D97-AF65-F5344CB8AC3E}">
        <p14:creationId xmlns:p14="http://schemas.microsoft.com/office/powerpoint/2010/main" val="428059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kern="1200" dirty="0">
                <a:latin typeface="Calibri" pitchFamily="34" charset="0"/>
              </a:rPr>
              <a:t>Wales NRM Data 2016</a:t>
            </a:r>
          </a:p>
        </p:txBody>
      </p:sp>
      <p:sp>
        <p:nvSpPr>
          <p:cNvPr id="4" name="Slide Number Placeholder 3"/>
          <p:cNvSpPr>
            <a:spLocks noGrp="1"/>
          </p:cNvSpPr>
          <p:nvPr>
            <p:ph type="sldNum" sz="quarter" idx="11"/>
          </p:nvPr>
        </p:nvSpPr>
        <p:spPr/>
        <p:txBody>
          <a:bodyPr/>
          <a:lstStyle/>
          <a:p>
            <a:pPr>
              <a:defRPr/>
            </a:pPr>
            <a:fld id="{003D393C-DA35-4A34-8344-5C91FF925E70}" type="slidenum">
              <a:rPr lang="en-GB" smtClean="0"/>
              <a:pPr>
                <a:defRPr/>
              </a:pPr>
              <a:t>7</a:t>
            </a:fld>
            <a:endParaRPr lang="en-GB" dirty="0"/>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a:ext>
            </a:extLst>
          </a:blip>
          <a:srcRect/>
          <a:stretch>
            <a:fillRect/>
          </a:stretch>
        </p:blipFill>
        <p:spPr bwMode="auto">
          <a:xfrm>
            <a:off x="661519" y="1981200"/>
            <a:ext cx="782097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3089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46088" y="457200"/>
            <a:ext cx="6718200" cy="811560"/>
          </a:xfrm>
        </p:spPr>
        <p:txBody>
          <a:bodyPr/>
          <a:lstStyle/>
          <a:p>
            <a:pPr algn="ctr" eaLnBrk="1" hangingPunct="1"/>
            <a:r>
              <a:rPr lang="en-GB" dirty="0">
                <a:solidFill>
                  <a:schemeClr val="bg2"/>
                </a:solidFill>
              </a:rPr>
              <a:t>ACTIVITY</a:t>
            </a:r>
            <a:r>
              <a:rPr lang="en-GB" altLang="en-US" dirty="0"/>
              <a:t> </a:t>
            </a:r>
          </a:p>
        </p:txBody>
      </p:sp>
      <p:sp>
        <p:nvSpPr>
          <p:cNvPr id="27651" name="Rectangle 3"/>
          <p:cNvSpPr>
            <a:spLocks noGrp="1" noChangeArrowheads="1"/>
          </p:cNvSpPr>
          <p:nvPr>
            <p:ph type="body" idx="1"/>
          </p:nvPr>
        </p:nvSpPr>
        <p:spPr>
          <a:xfrm>
            <a:off x="827584" y="1340768"/>
            <a:ext cx="8136904" cy="5040560"/>
          </a:xfrm>
        </p:spPr>
        <p:txBody>
          <a:bodyPr/>
          <a:lstStyle/>
          <a:p>
            <a:pPr algn="ctr" eaLnBrk="1" hangingPunct="1">
              <a:buNone/>
            </a:pPr>
            <a:r>
              <a:rPr lang="en-GB" altLang="en-US" dirty="0">
                <a:solidFill>
                  <a:schemeClr val="bg2"/>
                </a:solidFill>
              </a:rPr>
              <a:t>In your groups:</a:t>
            </a:r>
          </a:p>
          <a:p>
            <a:pPr eaLnBrk="1" hangingPunct="1">
              <a:buNone/>
            </a:pPr>
            <a:endParaRPr lang="en-GB" altLang="en-US" sz="2800" dirty="0">
              <a:solidFill>
                <a:schemeClr val="bg2"/>
              </a:solidFill>
            </a:endParaRPr>
          </a:p>
          <a:p>
            <a:pPr algn="just" eaLnBrk="1" hangingPunct="1"/>
            <a:r>
              <a:rPr lang="en-GB" altLang="en-US" sz="2800" dirty="0">
                <a:solidFill>
                  <a:schemeClr val="bg2"/>
                </a:solidFill>
              </a:rPr>
              <a:t>What might make children and adults vulnerable to being pulled in to slavery? </a:t>
            </a:r>
          </a:p>
          <a:p>
            <a:pPr algn="just" eaLnBrk="1" hangingPunct="1">
              <a:buFontTx/>
              <a:buNone/>
            </a:pPr>
            <a:endParaRPr lang="en-GB" altLang="en-US" sz="2800" dirty="0">
              <a:solidFill>
                <a:schemeClr val="bg2"/>
              </a:solidFill>
            </a:endParaRPr>
          </a:p>
          <a:p>
            <a:pPr algn="just" eaLnBrk="1" hangingPunct="1"/>
            <a:r>
              <a:rPr lang="en-GB" altLang="en-US" sz="2800" dirty="0">
                <a:solidFill>
                  <a:schemeClr val="bg2"/>
                </a:solidFill>
              </a:rPr>
              <a:t>How are they recruited?</a:t>
            </a:r>
          </a:p>
          <a:p>
            <a:pPr algn="just" eaLnBrk="1" hangingPunct="1">
              <a:buFontTx/>
              <a:buNone/>
            </a:pPr>
            <a:endParaRPr lang="en-GB" altLang="en-US" sz="2800" dirty="0">
              <a:solidFill>
                <a:schemeClr val="bg2"/>
              </a:solidFill>
            </a:endParaRPr>
          </a:p>
          <a:p>
            <a:pPr algn="just" eaLnBrk="1" hangingPunct="1"/>
            <a:r>
              <a:rPr lang="en-GB" altLang="en-US" sz="2800" dirty="0">
                <a:solidFill>
                  <a:schemeClr val="bg2"/>
                </a:solidFill>
              </a:rPr>
              <a:t>Where/ how might you find victims of slavery being exploited in the UK?</a:t>
            </a:r>
            <a:endParaRPr lang="en-GB" altLang="en-US" dirty="0">
              <a:solidFill>
                <a:schemeClr val="hlink"/>
              </a:solidFill>
            </a:endParaRPr>
          </a:p>
          <a:p>
            <a:pPr eaLnBrk="1" hangingPunct="1"/>
            <a:endParaRPr lang="en-GB" altLang="en-US" dirty="0"/>
          </a:p>
        </p:txBody>
      </p:sp>
      <p:sp>
        <p:nvSpPr>
          <p:cNvPr id="2" name="Slide Number Placeholder 1"/>
          <p:cNvSpPr>
            <a:spLocks noGrp="1"/>
          </p:cNvSpPr>
          <p:nvPr>
            <p:ph type="sldNum" sz="quarter" idx="11"/>
          </p:nvPr>
        </p:nvSpPr>
        <p:spPr/>
        <p:txBody>
          <a:bodyPr/>
          <a:lstStyle/>
          <a:p>
            <a:pPr>
              <a:defRPr/>
            </a:pPr>
            <a:fld id="{547227AB-B2B7-47DE-8290-C8B6E87E0590}" type="slidenum">
              <a:rPr lang="en-GB" smtClean="0"/>
              <a:pPr>
                <a:defRPr/>
              </a:pPr>
              <a:t>8</a:t>
            </a:fld>
            <a:endParaRPr lang="en-GB" dirty="0"/>
          </a:p>
        </p:txBody>
      </p:sp>
    </p:spTree>
    <p:extLst>
      <p:ext uri="{BB962C8B-B14F-4D97-AF65-F5344CB8AC3E}">
        <p14:creationId xmlns:p14="http://schemas.microsoft.com/office/powerpoint/2010/main" val="149821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539552" y="457200"/>
            <a:ext cx="6768752" cy="1099592"/>
          </a:xfrm>
        </p:spPr>
        <p:txBody>
          <a:bodyPr/>
          <a:lstStyle/>
          <a:p>
            <a:pPr algn="ctr" eaLnBrk="1" hangingPunct="1"/>
            <a:r>
              <a:rPr lang="en-GB" altLang="en-US" dirty="0">
                <a:solidFill>
                  <a:schemeClr val="bg2"/>
                </a:solidFill>
              </a:rPr>
              <a:t>WHY ARE THEY VULNERABLE?</a:t>
            </a:r>
            <a:endParaRPr lang="en-US" altLang="en-US" dirty="0">
              <a:solidFill>
                <a:schemeClr val="bg2"/>
              </a:solidFill>
            </a:endParaRPr>
          </a:p>
        </p:txBody>
      </p:sp>
      <p:graphicFrame>
        <p:nvGraphicFramePr>
          <p:cNvPr id="2" name="Diagram 1"/>
          <p:cNvGraphicFramePr/>
          <p:nvPr>
            <p:extLst>
              <p:ext uri="{D42A27DB-BD31-4B8C-83A1-F6EECF244321}">
                <p14:modId xmlns:p14="http://schemas.microsoft.com/office/powerpoint/2010/main" val="3329169240"/>
              </p:ext>
            </p:extLst>
          </p:nvPr>
        </p:nvGraphicFramePr>
        <p:xfrm>
          <a:off x="0" y="1556792"/>
          <a:ext cx="8748464" cy="53012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893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42C7CBE0-3FA2-488A-BE72-F2E51697EDA5}" type="slidenum">
              <a:rPr lang="en-GB" altLang="en-US" smtClean="0">
                <a:solidFill>
                  <a:srgbClr val="000000"/>
                </a:solidFill>
                <a:latin typeface="Arial Black" pitchFamily="34" charset="0"/>
              </a:rPr>
              <a:pPr fontAlgn="base">
                <a:spcBef>
                  <a:spcPct val="0"/>
                </a:spcBef>
                <a:spcAft>
                  <a:spcPct val="0"/>
                </a:spcAft>
              </a:pPr>
              <a:t>9</a:t>
            </a:fld>
            <a:endParaRPr lang="en-GB" altLang="en-US" dirty="0">
              <a:solidFill>
                <a:srgbClr val="000000"/>
              </a:solidFill>
              <a:latin typeface="Arial Black" pitchFamily="34" charset="0"/>
            </a:endParaRPr>
          </a:p>
        </p:txBody>
      </p:sp>
    </p:spTree>
    <p:extLst>
      <p:ext uri="{BB962C8B-B14F-4D97-AF65-F5344CB8AC3E}">
        <p14:creationId xmlns:p14="http://schemas.microsoft.com/office/powerpoint/2010/main" val="4014944737"/>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TotalTime>
  <Words>3548</Words>
  <Application>Microsoft Macintosh PowerPoint</Application>
  <PresentationFormat>On-screen Show (4:3)</PresentationFormat>
  <Paragraphs>452</Paragraphs>
  <Slides>33</Slides>
  <Notes>21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33</vt:i4>
      </vt:variant>
    </vt:vector>
  </HeadingPairs>
  <TitlesOfParts>
    <vt:vector size="46" baseType="lpstr">
      <vt:lpstr>ＭＳ Ｐゴシック</vt:lpstr>
      <vt:lpstr>Arial</vt:lpstr>
      <vt:lpstr>Arial Black</vt:lpstr>
      <vt:lpstr>Calibri</vt:lpstr>
      <vt:lpstr>Monotype Corsiva</vt:lpstr>
      <vt:lpstr>Times New Roman</vt:lpstr>
      <vt:lpstr>Wingdings</vt:lpstr>
      <vt:lpstr>Pixel</vt:lpstr>
      <vt:lpstr>3_Pixel</vt:lpstr>
      <vt:lpstr>4_Pixel</vt:lpstr>
      <vt:lpstr>10_Pixel</vt:lpstr>
      <vt:lpstr>14_Pixel</vt:lpstr>
      <vt:lpstr>29_Pixel</vt:lpstr>
      <vt:lpstr>WALES  ANTI SLAVERY AWARENESS  FOR UNIVERSITIES   A BRIEF INTRODUCTION</vt:lpstr>
      <vt:lpstr>AIM:</vt:lpstr>
      <vt:lpstr>Wales Anti Human Slavery logo</vt:lpstr>
      <vt:lpstr>     CPS Prosecutor Commitments</vt:lpstr>
      <vt:lpstr>WHAT IS MODERN SLAVERY?</vt:lpstr>
      <vt:lpstr>TYPES OF EXPLOITATION</vt:lpstr>
      <vt:lpstr>Wales NRM Data 2016</vt:lpstr>
      <vt:lpstr>ACTIVITY </vt:lpstr>
      <vt:lpstr>WHY ARE THEY VULNERABLE?</vt:lpstr>
      <vt:lpstr>RECRUITMENT</vt:lpstr>
      <vt:lpstr>Signs/ Indicators </vt:lpstr>
      <vt:lpstr>Signs/ Indicators</vt:lpstr>
      <vt:lpstr>Barriers to disclose</vt:lpstr>
      <vt:lpstr>power and control can be driven by a number of factors -  look out for</vt:lpstr>
      <vt:lpstr>Simple message</vt:lpstr>
      <vt:lpstr>Potential Victim </vt:lpstr>
      <vt:lpstr>PowerPoint Presentation</vt:lpstr>
      <vt:lpstr>FIRST RESPONDERS IN WALES</vt:lpstr>
      <vt:lpstr>PowerPoint Presentation</vt:lpstr>
      <vt:lpstr>University of Sussex</vt:lpstr>
      <vt:lpstr> Pimps jailed for using university halls as a brothel in major sex trafficking operation involving more than 50 women from eastern Europe </vt:lpstr>
      <vt:lpstr>MODERN SLAVERY ACT 2015</vt:lpstr>
      <vt:lpstr>Modern Slavery Act Section 52 - </vt:lpstr>
      <vt:lpstr>PowerPoint Presentation</vt:lpstr>
      <vt:lpstr>Student Life</vt:lpstr>
      <vt:lpstr>Academia Role </vt:lpstr>
      <vt:lpstr>Universities ……. The Way forward</vt:lpstr>
      <vt:lpstr>PowerPoint Presentation</vt:lpstr>
      <vt:lpstr>Caught in Traffick</vt:lpstr>
      <vt:lpstr>PowerPoint Presentation</vt:lpstr>
      <vt:lpstr>“Our Message in Wales is”</vt:lpstr>
      <vt:lpstr>PowerPoint Presentation</vt:lpstr>
      <vt:lpstr>PowerPoint Presentation</vt:lpstr>
    </vt:vector>
  </TitlesOfParts>
  <Company>Crown Prosecution Service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WALES LUNCH AND LEARN HUMAN TRAFFICKING</dc:title>
  <dc:creator>Williamson KimAnn (Cardiff)</dc:creator>
  <cp:lastModifiedBy>Mike Gardner (staff)</cp:lastModifiedBy>
  <cp:revision>30</cp:revision>
  <dcterms:created xsi:type="dcterms:W3CDTF">2015-02-16T15:17:08Z</dcterms:created>
  <dcterms:modified xsi:type="dcterms:W3CDTF">2025-07-10T11:14:04Z</dcterms:modified>
</cp:coreProperties>
</file>